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10"/>
  </p:notesMasterIdLst>
  <p:sldIdLst>
    <p:sldId id="256" r:id="rId4"/>
    <p:sldId id="257" r:id="rId5"/>
    <p:sldId id="263" r:id="rId6"/>
    <p:sldId id="265" r:id="rId7"/>
    <p:sldId id="261" r:id="rId8"/>
    <p:sldId id="266" r:id="rId9"/>
    <p:sldId id="262" r:id="rId10"/>
    <p:sldId id="267" r:id="rId11"/>
    <p:sldId id="271" r:id="rId12"/>
    <p:sldId id="269" r:id="rId13"/>
    <p:sldId id="270" r:id="rId14"/>
    <p:sldId id="272" r:id="rId15"/>
    <p:sldId id="482" r:id="rId16"/>
    <p:sldId id="273" r:id="rId17"/>
    <p:sldId id="274" r:id="rId18"/>
    <p:sldId id="275" r:id="rId19"/>
    <p:sldId id="277" r:id="rId20"/>
    <p:sldId id="278" r:id="rId21"/>
    <p:sldId id="280" r:id="rId22"/>
    <p:sldId id="282" r:id="rId23"/>
    <p:sldId id="281" r:id="rId24"/>
    <p:sldId id="283" r:id="rId25"/>
    <p:sldId id="284" r:id="rId26"/>
    <p:sldId id="285" r:id="rId27"/>
    <p:sldId id="286" r:id="rId28"/>
    <p:sldId id="287" r:id="rId29"/>
    <p:sldId id="288" r:id="rId30"/>
    <p:sldId id="483" r:id="rId31"/>
    <p:sldId id="293" r:id="rId32"/>
    <p:sldId id="295" r:id="rId33"/>
    <p:sldId id="296" r:id="rId34"/>
    <p:sldId id="297" r:id="rId35"/>
    <p:sldId id="299" r:id="rId36"/>
    <p:sldId id="485" r:id="rId37"/>
    <p:sldId id="484" r:id="rId38"/>
    <p:sldId id="290" r:id="rId39"/>
    <p:sldId id="492" r:id="rId40"/>
    <p:sldId id="488" r:id="rId41"/>
    <p:sldId id="300" r:id="rId42"/>
    <p:sldId id="490" r:id="rId43"/>
    <p:sldId id="302" r:id="rId44"/>
    <p:sldId id="303" r:id="rId45"/>
    <p:sldId id="391" r:id="rId46"/>
    <p:sldId id="491" r:id="rId47"/>
    <p:sldId id="306" r:id="rId48"/>
    <p:sldId id="305" r:id="rId49"/>
    <p:sldId id="307" r:id="rId50"/>
    <p:sldId id="308" r:id="rId51"/>
    <p:sldId id="313" r:id="rId52"/>
    <p:sldId id="315" r:id="rId53"/>
    <p:sldId id="314" r:id="rId54"/>
    <p:sldId id="316" r:id="rId55"/>
    <p:sldId id="321" r:id="rId56"/>
    <p:sldId id="318" r:id="rId57"/>
    <p:sldId id="319" r:id="rId58"/>
    <p:sldId id="320" r:id="rId59"/>
    <p:sldId id="317" r:id="rId60"/>
    <p:sldId id="322" r:id="rId61"/>
    <p:sldId id="323" r:id="rId62"/>
    <p:sldId id="324" r:id="rId63"/>
    <p:sldId id="325" r:id="rId64"/>
    <p:sldId id="326" r:id="rId65"/>
    <p:sldId id="328" r:id="rId66"/>
    <p:sldId id="327" r:id="rId67"/>
    <p:sldId id="331" r:id="rId68"/>
    <p:sldId id="329" r:id="rId69"/>
    <p:sldId id="330" r:id="rId70"/>
    <p:sldId id="332" r:id="rId71"/>
    <p:sldId id="333" r:id="rId72"/>
    <p:sldId id="358" r:id="rId73"/>
    <p:sldId id="294" r:id="rId74"/>
    <p:sldId id="493" r:id="rId75"/>
    <p:sldId id="339" r:id="rId76"/>
    <p:sldId id="340" r:id="rId77"/>
    <p:sldId id="341" r:id="rId78"/>
    <p:sldId id="342" r:id="rId79"/>
    <p:sldId id="343" r:id="rId80"/>
    <p:sldId id="344" r:id="rId81"/>
    <p:sldId id="345" r:id="rId82"/>
    <p:sldId id="348" r:id="rId83"/>
    <p:sldId id="349" r:id="rId84"/>
    <p:sldId id="350" r:id="rId85"/>
    <p:sldId id="309" r:id="rId86"/>
    <p:sldId id="351" r:id="rId87"/>
    <p:sldId id="352" r:id="rId88"/>
    <p:sldId id="353" r:id="rId89"/>
    <p:sldId id="354" r:id="rId90"/>
    <p:sldId id="355" r:id="rId91"/>
    <p:sldId id="356" r:id="rId92"/>
    <p:sldId id="334" r:id="rId93"/>
    <p:sldId id="359" r:id="rId94"/>
    <p:sldId id="360" r:id="rId95"/>
    <p:sldId id="361" r:id="rId96"/>
    <p:sldId id="362" r:id="rId97"/>
    <p:sldId id="363" r:id="rId98"/>
    <p:sldId id="364" r:id="rId99"/>
    <p:sldId id="365" r:id="rId100"/>
    <p:sldId id="366" r:id="rId101"/>
    <p:sldId id="367" r:id="rId102"/>
    <p:sldId id="368" r:id="rId103"/>
    <p:sldId id="369" r:id="rId104"/>
    <p:sldId id="370" r:id="rId105"/>
    <p:sldId id="371" r:id="rId106"/>
    <p:sldId id="372" r:id="rId107"/>
    <p:sldId id="373" r:id="rId108"/>
    <p:sldId id="374" r:id="rId109"/>
    <p:sldId id="375" r:id="rId110"/>
    <p:sldId id="376" r:id="rId111"/>
    <p:sldId id="377" r:id="rId112"/>
    <p:sldId id="378" r:id="rId113"/>
    <p:sldId id="380" r:id="rId114"/>
    <p:sldId id="381" r:id="rId115"/>
    <p:sldId id="382" r:id="rId116"/>
    <p:sldId id="383" r:id="rId117"/>
    <p:sldId id="384" r:id="rId118"/>
    <p:sldId id="385" r:id="rId119"/>
    <p:sldId id="386" r:id="rId120"/>
    <p:sldId id="387" r:id="rId121"/>
    <p:sldId id="388" r:id="rId122"/>
    <p:sldId id="389" r:id="rId123"/>
    <p:sldId id="392" r:id="rId124"/>
    <p:sldId id="393" r:id="rId125"/>
    <p:sldId id="394" r:id="rId126"/>
    <p:sldId id="395" r:id="rId127"/>
    <p:sldId id="396" r:id="rId128"/>
    <p:sldId id="397" r:id="rId129"/>
    <p:sldId id="398" r:id="rId130"/>
    <p:sldId id="399" r:id="rId131"/>
    <p:sldId id="400" r:id="rId132"/>
    <p:sldId id="401" r:id="rId133"/>
    <p:sldId id="402" r:id="rId134"/>
    <p:sldId id="403" r:id="rId135"/>
    <p:sldId id="404" r:id="rId136"/>
    <p:sldId id="405" r:id="rId137"/>
    <p:sldId id="406" r:id="rId138"/>
    <p:sldId id="407" r:id="rId139"/>
    <p:sldId id="408" r:id="rId140"/>
    <p:sldId id="409" r:id="rId141"/>
    <p:sldId id="412" r:id="rId142"/>
    <p:sldId id="410" r:id="rId143"/>
    <p:sldId id="413" r:id="rId144"/>
    <p:sldId id="414" r:id="rId145"/>
    <p:sldId id="415" r:id="rId146"/>
    <p:sldId id="416" r:id="rId147"/>
    <p:sldId id="417" r:id="rId148"/>
    <p:sldId id="418" r:id="rId149"/>
    <p:sldId id="419" r:id="rId150"/>
    <p:sldId id="420" r:id="rId151"/>
    <p:sldId id="422" r:id="rId152"/>
    <p:sldId id="423" r:id="rId153"/>
    <p:sldId id="424" r:id="rId154"/>
    <p:sldId id="426" r:id="rId155"/>
    <p:sldId id="425" r:id="rId156"/>
    <p:sldId id="427" r:id="rId157"/>
    <p:sldId id="428" r:id="rId158"/>
    <p:sldId id="312" r:id="rId159"/>
    <p:sldId id="1760" r:id="rId160"/>
    <p:sldId id="429" r:id="rId161"/>
    <p:sldId id="430" r:id="rId162"/>
    <p:sldId id="432" r:id="rId163"/>
    <p:sldId id="431" r:id="rId164"/>
    <p:sldId id="433" r:id="rId165"/>
    <p:sldId id="434" r:id="rId166"/>
    <p:sldId id="435" r:id="rId167"/>
    <p:sldId id="436" r:id="rId168"/>
    <p:sldId id="437" r:id="rId169"/>
    <p:sldId id="438" r:id="rId170"/>
    <p:sldId id="439" r:id="rId171"/>
    <p:sldId id="440" r:id="rId172"/>
    <p:sldId id="441" r:id="rId173"/>
    <p:sldId id="442" r:id="rId174"/>
    <p:sldId id="443" r:id="rId175"/>
    <p:sldId id="444" r:id="rId176"/>
    <p:sldId id="445" r:id="rId177"/>
    <p:sldId id="446" r:id="rId178"/>
    <p:sldId id="447" r:id="rId179"/>
    <p:sldId id="448" r:id="rId180"/>
    <p:sldId id="450" r:id="rId181"/>
    <p:sldId id="451" r:id="rId182"/>
    <p:sldId id="452" r:id="rId183"/>
    <p:sldId id="453" r:id="rId184"/>
    <p:sldId id="454" r:id="rId185"/>
    <p:sldId id="455" r:id="rId186"/>
    <p:sldId id="458" r:id="rId187"/>
    <p:sldId id="459" r:id="rId188"/>
    <p:sldId id="460" r:id="rId189"/>
    <p:sldId id="461" r:id="rId190"/>
    <p:sldId id="462" r:id="rId191"/>
    <p:sldId id="463" r:id="rId192"/>
    <p:sldId id="464" r:id="rId193"/>
    <p:sldId id="465" r:id="rId194"/>
    <p:sldId id="466" r:id="rId195"/>
    <p:sldId id="467" r:id="rId196"/>
    <p:sldId id="468" r:id="rId197"/>
    <p:sldId id="469" r:id="rId198"/>
    <p:sldId id="470" r:id="rId199"/>
    <p:sldId id="472" r:id="rId200"/>
    <p:sldId id="473" r:id="rId201"/>
    <p:sldId id="471" r:id="rId202"/>
    <p:sldId id="474" r:id="rId203"/>
    <p:sldId id="475" r:id="rId204"/>
    <p:sldId id="476" r:id="rId205"/>
    <p:sldId id="477" r:id="rId206"/>
    <p:sldId id="479" r:id="rId207"/>
    <p:sldId id="480" r:id="rId208"/>
    <p:sldId id="481" r:id="rId20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0F11"/>
    <a:srgbClr val="E9D7E8"/>
    <a:srgbClr val="E0C6DE"/>
    <a:srgbClr val="F5C0A5"/>
    <a:srgbClr val="11D0EC"/>
    <a:srgbClr val="602422"/>
    <a:srgbClr val="155E42"/>
    <a:srgbClr val="165E42"/>
    <a:srgbClr val="E4E4E4"/>
    <a:srgbClr val="8526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194" autoAdjust="0"/>
  </p:normalViewPr>
  <p:slideViewPr>
    <p:cSldViewPr snapToGrid="0">
      <p:cViewPr varScale="1">
        <p:scale>
          <a:sx n="97" d="100"/>
          <a:sy n="97" d="100"/>
        </p:scale>
        <p:origin x="1110" y="78"/>
      </p:cViewPr>
      <p:guideLst/>
    </p:cSldViewPr>
  </p:slideViewPr>
  <p:notesTextViewPr>
    <p:cViewPr>
      <p:scale>
        <a:sx n="1" d="1"/>
        <a:sy n="1" d="1"/>
      </p:scale>
      <p:origin x="0" y="0"/>
    </p:cViewPr>
  </p:notesTextViewPr>
  <p:sorterViewPr>
    <p:cViewPr varScale="1">
      <p:scale>
        <a:sx n="1" d="1"/>
        <a:sy n="1" d="1"/>
      </p:scale>
      <p:origin x="0" y="-977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slide" Target="slides/slide204.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208" Type="http://schemas.openxmlformats.org/officeDocument/2006/relationships/slide" Target="slides/slide205.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tableStyles" Target="tableStyles.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slide" Target="slides/slide206.xml"/><Relationship Id="rId190" Type="http://schemas.openxmlformats.org/officeDocument/2006/relationships/slide" Target="slides/slide187.xml"/><Relationship Id="rId204" Type="http://schemas.openxmlformats.org/officeDocument/2006/relationships/slide" Target="slides/slide20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notesMaster" Target="notesMasters/notesMaster1.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presProps" Target="presProps.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12" Type="http://schemas.openxmlformats.org/officeDocument/2006/relationships/viewProps" Target="viewProps.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13"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6.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99" Type="http://schemas.openxmlformats.org/officeDocument/2006/relationships/slide" Target="slides/slide196.xml"/><Relationship Id="rId203" Type="http://schemas.openxmlformats.org/officeDocument/2006/relationships/slide" Target="slides/slide2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F152F9F-6088-4EF5-BF0C-986E71227B83}" type="datetimeFigureOut">
              <a:rPr lang="en-US" smtClean="0"/>
              <a:t>5/16/2026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38645DA-C7EE-4877-95AD-9ABF8FAEC462}" type="slidenum">
              <a:rPr lang="en-US" smtClean="0"/>
              <a:t>‹#›</a:t>
            </a:fld>
            <a:endParaRPr lang="en-US"/>
          </a:p>
        </p:txBody>
      </p:sp>
    </p:spTree>
    <p:extLst>
      <p:ext uri="{BB962C8B-B14F-4D97-AF65-F5344CB8AC3E}">
        <p14:creationId xmlns:p14="http://schemas.microsoft.com/office/powerpoint/2010/main" val="2871796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33</a:t>
            </a:fld>
            <a:endParaRPr lang="en-US"/>
          </a:p>
        </p:txBody>
      </p:sp>
    </p:spTree>
    <p:extLst>
      <p:ext uri="{BB962C8B-B14F-4D97-AF65-F5344CB8AC3E}">
        <p14:creationId xmlns:p14="http://schemas.microsoft.com/office/powerpoint/2010/main" val="1184767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7DB51-83BD-8C31-4A5C-B83A28F13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93E58-075E-74E2-CD7B-B0B3AAE8E5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71CA3-E276-8CC3-6FCC-FC0933233E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11FE3E-DAA1-B10F-4AE5-64D23CFD44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83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517A0-64F8-999B-D556-723183FC61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C0627-D20B-0147-05FC-408F2A8E0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6279C-4FB7-9E7C-10E3-1CCF48314C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CFB5A-3BED-3016-FE48-D6473FB9E8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00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6C15A-F6A3-1B0D-54C5-B1FB77FC1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7BAE9-DA76-7D6D-0C41-3F31E094A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E08FBD-5757-15EB-AB1F-1FA3989A32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2BDDE4-AF7D-1080-50AE-AD1A03D50B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76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EC554-FE62-150D-C070-D0D57DF0F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33CA1-8AB0-F761-5AA6-DE1069FFD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071EA-B47B-62FD-069D-A0528F5FF1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F9EEA4-3633-CCB6-EE37-616B5C9D34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994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914C8-3969-BECF-DDC5-ADB678E7F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86F4F-ED03-C2DD-25FB-6D8497F372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9A4EE-7B3E-4331-76C9-DCB453F573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EA7B65-9A11-8C2C-5E99-4C9BB1B90D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601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155</a:t>
            </a:fld>
            <a:endParaRPr lang="en-US"/>
          </a:p>
        </p:txBody>
      </p:sp>
    </p:spTree>
    <p:extLst>
      <p:ext uri="{BB962C8B-B14F-4D97-AF65-F5344CB8AC3E}">
        <p14:creationId xmlns:p14="http://schemas.microsoft.com/office/powerpoint/2010/main" val="4232828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3:notes"/>
          <p:cNvSpPr txBox="1">
            <a:spLocks noGrp="1"/>
          </p:cNvSpPr>
          <p:nvPr>
            <p:ph type="body" idx="1"/>
          </p:nvPr>
        </p:nvSpPr>
        <p:spPr>
          <a:xfrm>
            <a:off x="960100" y="3474700"/>
            <a:ext cx="7680950" cy="32918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1" name="Google Shape;531;p3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158</a:t>
            </a:fld>
            <a:endParaRPr lang="en-US"/>
          </a:p>
        </p:txBody>
      </p:sp>
    </p:spTree>
    <p:extLst>
      <p:ext uri="{BB962C8B-B14F-4D97-AF65-F5344CB8AC3E}">
        <p14:creationId xmlns:p14="http://schemas.microsoft.com/office/powerpoint/2010/main" val="3769480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7076-C37E-0BE1-A7C8-39D462A05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A318C-4346-C27C-BA8D-09E8E99F3D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12106-8461-678B-8B37-539EBBE3B5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61C47E-0C7B-2917-ACFE-86C6B04567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1031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9C605-5813-29E6-D56F-2068F28FE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E7BE3-A478-E2DE-8FAF-2FB90E6AD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523AC-1A10-38D1-2D6E-7F256F44C2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97ECDD-C6D0-257E-6023-A111D351C9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5372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96</a:t>
            </a:fld>
            <a:endParaRPr lang="en-US"/>
          </a:p>
        </p:txBody>
      </p:sp>
    </p:spTree>
    <p:extLst>
      <p:ext uri="{BB962C8B-B14F-4D97-AF65-F5344CB8AC3E}">
        <p14:creationId xmlns:p14="http://schemas.microsoft.com/office/powerpoint/2010/main" val="3476696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DABC3-4B6D-AC49-4F2E-2A36754D8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4BBA3-848B-D63D-501B-7179F47D0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6BFD4-C56E-B3D8-E41A-41EDBB5BA6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54E691-8CBC-D592-07DD-51CF16211A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14356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C5668-6317-5D3C-DDB8-DE73D66A0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D61A1-E656-4BF7-9D98-9C7130C39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B22FB-E6CA-72EB-9BDA-C3883DF1DF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E5E7CD-3F8F-3D21-CCD6-8B03F2B6A2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0767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75DB2-FD2C-8325-549A-F7B143D5D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8ECE8-0BAF-4341-D05A-ED8A4C4C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38B81-220B-DE14-760E-E51F2523C4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1F6C05-6304-3A02-8303-C30E05F55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8684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C8CB5-81A5-5F46-A44B-76938DB26A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27F92-D13C-0571-6369-3AEC2A8B19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04A94-8209-0D52-20A6-F48AE828F1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76B37F-5414-9B49-6430-19FB3E8A38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0639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3D0FB-9694-6895-987A-BA534BA59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2412D-882D-8C19-E602-AA818469D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53954-12F5-291D-D7A7-EB67FBA494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D7CE04-5DAC-6502-D985-17AFBD4A06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740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181</a:t>
            </a:fld>
            <a:endParaRPr lang="en-US"/>
          </a:p>
        </p:txBody>
      </p:sp>
    </p:spTree>
    <p:extLst>
      <p:ext uri="{BB962C8B-B14F-4D97-AF65-F5344CB8AC3E}">
        <p14:creationId xmlns:p14="http://schemas.microsoft.com/office/powerpoint/2010/main" val="8403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5834A-E772-9EC0-C6FF-64E3BB7C7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FCFFC-5137-2CD1-BFBF-78F88F8343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3F12C-42ED-EC1B-7466-B53607DC90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23C05E-B336-D318-701F-3D23FF52B5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84425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188</a:t>
            </a:fld>
            <a:endParaRPr lang="en-US"/>
          </a:p>
        </p:txBody>
      </p:sp>
    </p:spTree>
    <p:extLst>
      <p:ext uri="{BB962C8B-B14F-4D97-AF65-F5344CB8AC3E}">
        <p14:creationId xmlns:p14="http://schemas.microsoft.com/office/powerpoint/2010/main" val="1990346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15BCE-116D-C9D0-4E6D-C6921728E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CD80B-093F-0A11-1932-929948CDD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2A985-C05F-5E9A-7650-EB75FF42D1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76FB4C-7FF7-D52D-7A66-4D63C5BEC4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368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199</a:t>
            </a:fld>
            <a:endParaRPr lang="en-US"/>
          </a:p>
        </p:txBody>
      </p:sp>
    </p:spTree>
    <p:extLst>
      <p:ext uri="{BB962C8B-B14F-4D97-AF65-F5344CB8AC3E}">
        <p14:creationId xmlns:p14="http://schemas.microsoft.com/office/powerpoint/2010/main" val="309227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127</a:t>
            </a:fld>
            <a:endParaRPr lang="en-US"/>
          </a:p>
        </p:txBody>
      </p:sp>
    </p:spTree>
    <p:extLst>
      <p:ext uri="{BB962C8B-B14F-4D97-AF65-F5344CB8AC3E}">
        <p14:creationId xmlns:p14="http://schemas.microsoft.com/office/powerpoint/2010/main" val="29625637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61D29-37FF-00AD-0AC8-8781F0BDB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49A36-063D-A109-4172-6CA2AA286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FFE99-9DF0-22FA-3D2C-3D1A2788A1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380224-646B-640D-9CB8-BB20EC2823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2430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129</a:t>
            </a:fld>
            <a:endParaRPr lang="en-US"/>
          </a:p>
        </p:txBody>
      </p:sp>
    </p:spTree>
    <p:extLst>
      <p:ext uri="{BB962C8B-B14F-4D97-AF65-F5344CB8AC3E}">
        <p14:creationId xmlns:p14="http://schemas.microsoft.com/office/powerpoint/2010/main" val="1995205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8645DA-C7EE-4877-95AD-9ABF8FAEC462}" type="slidenum">
              <a:rPr lang="en-US" smtClean="0"/>
              <a:t>131</a:t>
            </a:fld>
            <a:endParaRPr lang="en-US"/>
          </a:p>
        </p:txBody>
      </p:sp>
    </p:spTree>
    <p:extLst>
      <p:ext uri="{BB962C8B-B14F-4D97-AF65-F5344CB8AC3E}">
        <p14:creationId xmlns:p14="http://schemas.microsoft.com/office/powerpoint/2010/main" val="3492648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A6CF2-9F2B-2FD0-8FC6-A39DE04AA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C207F-0BBD-95E0-F70A-180ECE9BA4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E0E94-2432-B9A6-1135-8255AF7708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AEA0A1-5E7B-50D7-F7D4-FB1C03112D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5804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76DF5-5B69-022F-035E-F78E3318D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2AB31-19D7-76E8-395F-12F7B8CD5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DDCA0-155B-8BC3-C3FF-17B77602E2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849BD3-E222-58CF-CCAA-5DB14C26FE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3632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DE8DF-373E-6803-1F05-DE5A7209F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3D991-8E8F-C5B4-4FD8-08514B77AA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502D4-FFBD-DCA8-297B-2AF4893BE2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466130-901A-1BA0-0FD2-2D75E0EBD7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039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968F9-9653-1643-8391-3A2116761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7F46C-9A62-CCA5-B1CC-4C0AB68421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6E753-E6E2-60E7-06C1-8FACF7C16A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90CAB3-D195-9C13-B580-B8A5A60367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645DA-C7EE-4877-95AD-9ABF8FAEC4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3618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AA3A6-63DF-8E2F-E5D6-C63E116076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F79542-1D1D-A3A6-3502-8AF4B5CE58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B78A2C-8C8E-F1CC-B302-D8453DEDABB9}"/>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0D056D51-1595-9088-B8B2-ED3042833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908E2-ADF4-8399-4EF2-3B55C9CD7039}"/>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446055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BA2A6-B708-4A62-CC5A-74E594FABA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61F696-3EF0-1FDB-6BB0-4E9E70E38C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A96C3-CE81-18E3-74AD-1DBE2D70FB6D}"/>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DD803E1F-AA7C-9433-AD80-61D08F427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FA7605-065F-98E7-DAEE-DB38BE0B639A}"/>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272684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3BAA74-961C-18B6-7369-85D8EF4415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2B12DC-084A-FC26-5B3F-045C8E0312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19876C-74DD-D7F1-E514-F90E7A09D199}"/>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8254F965-2186-B09A-DAA2-61317E847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062597-D213-50A0-2C3A-556D3F7FB4D1}"/>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419713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0EA5-97F4-407F-A5F5-AF9C657E98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348B6E-8232-4706-AF9E-C6DF9A85D7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851E38-B634-4F90-825E-99268B837F39}"/>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9F3882D7-E0C7-4561-876A-6B8198998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AE4B9A-2D3B-49D6-978D-CBE0303B6371}"/>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3415289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F90E-3008-4B6E-A62A-D54467B211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9554B4-15DE-45CB-9AB8-1B269C3D5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485B7-A2FE-45F1-B04F-2B6DCA363E41}"/>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A4FA9ACD-DE89-41A2-BD59-86857DFB7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70743-8DCA-46C3-A02B-4C2844435D17}"/>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2585121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224E-A003-4DB9-A332-FAB97EAF09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B58073-1473-418F-A8FB-13EBB5347F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665400-4E8D-4AD6-9231-A91D1402F8F0}"/>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6A436110-C497-444E-9888-BCE751698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DBB18-64C6-429A-82A8-CA5DDE09D229}"/>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1264467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5FE24-A84D-44E1-B7DD-069C27C4FD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697442-FB5D-4B5D-8D98-1E8D9C6985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08A303-9CD7-4353-AFBD-C25036225C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48E744-C367-4707-B506-0C6FC8F998A3}"/>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6" name="Footer Placeholder 5">
            <a:extLst>
              <a:ext uri="{FF2B5EF4-FFF2-40B4-BE49-F238E27FC236}">
                <a16:creationId xmlns:a16="http://schemas.microsoft.com/office/drawing/2014/main" id="{6C9455BF-C5C9-4AA8-A778-12078046F3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9824CE-22AB-47FB-8C39-E32F052DE5A4}"/>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3017055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BC7A5-CE61-44AB-9C76-AD29FE915D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96E68-C36C-44F0-8989-F3D68689F4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45EAEB-F6F8-4FBE-BD34-E8EA4DAB0F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0114E0-5D54-4051-BA4D-EA8FB10A2C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7B11A5-6BD7-46CB-BD83-84F1FD0AE5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9DFA15-D8C9-47A1-A0CC-70115F394231}"/>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8" name="Footer Placeholder 7">
            <a:extLst>
              <a:ext uri="{FF2B5EF4-FFF2-40B4-BE49-F238E27FC236}">
                <a16:creationId xmlns:a16="http://schemas.microsoft.com/office/drawing/2014/main" id="{01F3C4CD-C787-4E29-B7A2-CC9CAA3269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30C3A6-154A-445F-8B30-7D85FC3C0E1A}"/>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2665597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3BC3-0A41-4B1C-B419-2E0B95CE48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2CC49A-97DE-46FD-9F55-129AA6345D2C}"/>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4" name="Footer Placeholder 3">
            <a:extLst>
              <a:ext uri="{FF2B5EF4-FFF2-40B4-BE49-F238E27FC236}">
                <a16:creationId xmlns:a16="http://schemas.microsoft.com/office/drawing/2014/main" id="{08D6E8DA-EA57-44E1-A11F-FABAE13D95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FE3F74-178F-4F14-8C77-B1716E23EFAC}"/>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4256898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F4090-AEC3-4B6A-9E47-64A6CE04EF45}"/>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3" name="Footer Placeholder 2">
            <a:extLst>
              <a:ext uri="{FF2B5EF4-FFF2-40B4-BE49-F238E27FC236}">
                <a16:creationId xmlns:a16="http://schemas.microsoft.com/office/drawing/2014/main" id="{4764EF15-FB0E-484C-B7A1-8473C7F9CB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995ABD-8444-46A5-8C05-175E4C412BC4}"/>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1411240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728FA-E6E8-44F1-8FC7-0DE711D095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17D03F-4B9B-4BF0-A6C2-35D88E6E85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603C9B-33F7-40C0-91F0-22F27C1B9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8DDEA-A489-42CB-846C-B765C23CA1E8}"/>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6" name="Footer Placeholder 5">
            <a:extLst>
              <a:ext uri="{FF2B5EF4-FFF2-40B4-BE49-F238E27FC236}">
                <a16:creationId xmlns:a16="http://schemas.microsoft.com/office/drawing/2014/main" id="{CB1FD159-0E53-438A-A3B6-55FB790455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0C2ED7-1393-44A1-AA26-406FB92320CF}"/>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3528232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89076-5985-28C1-3F3D-73FFB18E1C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2D4735-DD27-30FA-4227-77AB33AE0D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C9474-9E58-B940-F7E1-205498E5720B}"/>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8B5043D9-7179-E8CE-A360-CFF3302A7A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317A1-A7E4-A190-8BDD-7B53111746E0}"/>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1504948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03EC5-155F-4E32-8A19-C4F0EFAB5F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392F77C-925A-4CE3-ADA5-D9C8103A24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22D631-5263-46C8-8117-68E304272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3FC6D1-5C43-47AD-8395-5DBCCF193284}"/>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6" name="Footer Placeholder 5">
            <a:extLst>
              <a:ext uri="{FF2B5EF4-FFF2-40B4-BE49-F238E27FC236}">
                <a16:creationId xmlns:a16="http://schemas.microsoft.com/office/drawing/2014/main" id="{B3FE43A9-73D9-49AC-9776-9C7C9CCF1F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ED1EB6-D563-4EB1-A64F-CA82DA2029BD}"/>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2969604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BDED3-16BB-4585-86EF-158B5ADCB3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FD5B16-D762-4DA2-8563-E072B553EA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A8F1C4-6278-4FB8-A604-95E0708493A8}"/>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EB36FC37-B7C1-483C-9304-A7DDCFC264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AB284-0128-4210-9488-45ADBC323674}"/>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3289926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27BD3B-97CC-42D4-8A3D-F3E10A9CD1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C59C4D-29D2-4B98-8790-0EC0FBC073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F8DC4-8B67-4030-BECD-5B5D178A3368}"/>
              </a:ext>
            </a:extLst>
          </p:cNvPr>
          <p:cNvSpPr>
            <a:spLocks noGrp="1"/>
          </p:cNvSpPr>
          <p:nvPr>
            <p:ph type="dt" sz="half" idx="10"/>
          </p:nvPr>
        </p:nvSpPr>
        <p:spPr/>
        <p:txBody>
          <a:body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38CADA2C-F7A7-44C1-8B40-75F72FF43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39BC8-F48C-4B39-8F89-EA30C6BE4AF1}"/>
              </a:ext>
            </a:extLst>
          </p:cNvPr>
          <p:cNvSpPr>
            <a:spLocks noGrp="1"/>
          </p:cNvSpPr>
          <p:nvPr>
            <p:ph type="sldNum" sz="quarter" idx="12"/>
          </p:nvPr>
        </p:nvSpPr>
        <p:spPr/>
        <p:txBody>
          <a:bodyPr/>
          <a:lstStyle/>
          <a:p>
            <a:fld id="{E7DACBE4-C9DE-4715-9247-EBDCA16223E5}" type="slidenum">
              <a:rPr lang="en-US" smtClean="0"/>
              <a:t>‹#›</a:t>
            </a:fld>
            <a:endParaRPr lang="en-US"/>
          </a:p>
        </p:txBody>
      </p:sp>
    </p:spTree>
    <p:extLst>
      <p:ext uri="{BB962C8B-B14F-4D97-AF65-F5344CB8AC3E}">
        <p14:creationId xmlns:p14="http://schemas.microsoft.com/office/powerpoint/2010/main" val="313791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6"/>
        <p:cNvGrpSpPr/>
        <p:nvPr/>
      </p:nvGrpSpPr>
      <p:grpSpPr>
        <a:xfrm>
          <a:off x="0" y="0"/>
          <a:ext cx="0" cy="0"/>
          <a:chOff x="0" y="0"/>
          <a:chExt cx="0" cy="0"/>
        </a:xfrm>
      </p:grpSpPr>
      <p:sp>
        <p:nvSpPr>
          <p:cNvPr id="87" name="Google Shape;87;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1"/>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89" name="Google Shape;89;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0" name="Google Shape;9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89592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3"/>
        <p:cNvGrpSpPr/>
        <p:nvPr/>
      </p:nvGrpSpPr>
      <p:grpSpPr>
        <a:xfrm>
          <a:off x="0" y="0"/>
          <a:ext cx="0" cy="0"/>
          <a:chOff x="0" y="0"/>
          <a:chExt cx="0" cy="0"/>
        </a:xfrm>
      </p:grpSpPr>
      <p:sp>
        <p:nvSpPr>
          <p:cNvPr id="94" name="Google Shape;94;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255936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9"/>
        <p:cNvGrpSpPr/>
        <p:nvPr/>
      </p:nvGrpSpPr>
      <p:grpSpPr>
        <a:xfrm>
          <a:off x="0" y="0"/>
          <a:ext cx="0" cy="0"/>
          <a:chOff x="0" y="0"/>
          <a:chExt cx="0" cy="0"/>
        </a:xfrm>
      </p:grpSpPr>
      <p:sp>
        <p:nvSpPr>
          <p:cNvPr id="100" name="Google Shape;10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412216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4"/>
        <p:cNvGrpSpPr/>
        <p:nvPr/>
      </p:nvGrpSpPr>
      <p:grpSpPr>
        <a:xfrm>
          <a:off x="0" y="0"/>
          <a:ext cx="0" cy="0"/>
          <a:chOff x="0" y="0"/>
          <a:chExt cx="0" cy="0"/>
        </a:xfrm>
      </p:grpSpPr>
      <p:sp>
        <p:nvSpPr>
          <p:cNvPr id="105" name="Google Shape;105;p4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7" name="Google Shape;10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10136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0"/>
        <p:cNvGrpSpPr/>
        <p:nvPr/>
      </p:nvGrpSpPr>
      <p:grpSpPr>
        <a:xfrm>
          <a:off x="0" y="0"/>
          <a:ext cx="0" cy="0"/>
          <a:chOff x="0" y="0"/>
          <a:chExt cx="0" cy="0"/>
        </a:xfrm>
      </p:grpSpPr>
      <p:sp>
        <p:nvSpPr>
          <p:cNvPr id="111" name="Google Shape;111;p4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4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3" name="Google Shape;11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14256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6"/>
        <p:cNvGrpSpPr/>
        <p:nvPr/>
      </p:nvGrpSpPr>
      <p:grpSpPr>
        <a:xfrm>
          <a:off x="0" y="0"/>
          <a:ext cx="0" cy="0"/>
          <a:chOff x="0" y="0"/>
          <a:chExt cx="0" cy="0"/>
        </a:xfrm>
      </p:grpSpPr>
      <p:sp>
        <p:nvSpPr>
          <p:cNvPr id="117" name="Google Shape;117;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5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270362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23"/>
        <p:cNvGrpSpPr/>
        <p:nvPr/>
      </p:nvGrpSpPr>
      <p:grpSpPr>
        <a:xfrm>
          <a:off x="0" y="0"/>
          <a:ext cx="0" cy="0"/>
          <a:chOff x="0" y="0"/>
          <a:chExt cx="0" cy="0"/>
        </a:xfrm>
      </p:grpSpPr>
      <p:sp>
        <p:nvSpPr>
          <p:cNvPr id="124" name="Google Shape;124;p5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5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p5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p5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2625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CA1F7-B4E3-B04C-F98A-CCE8A63A4D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D64C99-3D57-7005-795F-2663298CB59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82C0C8-92DD-24CB-8E7A-9E3902CA6ACB}"/>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8E6FD7A1-2FE5-0357-5727-A95AF5ED07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D74788-9344-FC74-977E-83559AC8D0AD}"/>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7718120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2"/>
        <p:cNvGrpSpPr/>
        <p:nvPr/>
      </p:nvGrpSpPr>
      <p:grpSpPr>
        <a:xfrm>
          <a:off x="0" y="0"/>
          <a:ext cx="0" cy="0"/>
          <a:chOff x="0" y="0"/>
          <a:chExt cx="0" cy="0"/>
        </a:xfrm>
      </p:grpSpPr>
      <p:sp>
        <p:nvSpPr>
          <p:cNvPr id="133" name="Google Shape;133;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33727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6"/>
        <p:cNvGrpSpPr/>
        <p:nvPr/>
      </p:nvGrpSpPr>
      <p:grpSpPr>
        <a:xfrm>
          <a:off x="0" y="0"/>
          <a:ext cx="0" cy="0"/>
          <a:chOff x="0" y="0"/>
          <a:chExt cx="0" cy="0"/>
        </a:xfrm>
      </p:grpSpPr>
      <p:sp>
        <p:nvSpPr>
          <p:cNvPr id="137" name="Google Shape;137;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9" name="Google Shape;139;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0" name="Google Shape;14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471239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3"/>
        <p:cNvGrpSpPr/>
        <p:nvPr/>
      </p:nvGrpSpPr>
      <p:grpSpPr>
        <a:xfrm>
          <a:off x="0" y="0"/>
          <a:ext cx="0" cy="0"/>
          <a:chOff x="0" y="0"/>
          <a:chExt cx="0" cy="0"/>
        </a:xfrm>
      </p:grpSpPr>
      <p:sp>
        <p:nvSpPr>
          <p:cNvPr id="144" name="Google Shape;144;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5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179052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49"/>
        <p:cNvGrpSpPr/>
        <p:nvPr/>
      </p:nvGrpSpPr>
      <p:grpSpPr>
        <a:xfrm>
          <a:off x="0" y="0"/>
          <a:ext cx="0" cy="0"/>
          <a:chOff x="0" y="0"/>
          <a:chExt cx="0" cy="0"/>
        </a:xfrm>
      </p:grpSpPr>
      <p:sp>
        <p:nvSpPr>
          <p:cNvPr id="150" name="Google Shape;150;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64788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2AFA2-7E80-0633-BBE6-94EC58D3F9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0CB084-D33C-AADA-56C8-43B2C2DC9D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6DBCEC-0613-A29E-DDB1-33AE3F3C2D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02F007-353C-CFBD-545D-7ABD79CA0913}"/>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6" name="Footer Placeholder 5">
            <a:extLst>
              <a:ext uri="{FF2B5EF4-FFF2-40B4-BE49-F238E27FC236}">
                <a16:creationId xmlns:a16="http://schemas.microsoft.com/office/drawing/2014/main" id="{B9080911-F93F-36EB-53A9-CC6B0F3672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84767B-F789-5F03-3FCC-2B6DE61619F9}"/>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74364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310E-28C3-50B1-4503-5646E55645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52B2C6-B135-F900-5D16-673074F33F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CDCFDC-5881-2AF4-9BD4-698F78E72C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18B527-FEEA-4279-72AA-7EA82D8CD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5D8D35-0FF7-67A9-FAA2-CDE65CD917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2D8FB6-5145-49D3-9116-0D5C5E12C07C}"/>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8" name="Footer Placeholder 7">
            <a:extLst>
              <a:ext uri="{FF2B5EF4-FFF2-40B4-BE49-F238E27FC236}">
                <a16:creationId xmlns:a16="http://schemas.microsoft.com/office/drawing/2014/main" id="{BE8A002F-AB6C-2947-058F-CF5A4C4788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7A1183-3EA1-9BEE-2B0E-7BF60A863006}"/>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2192039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6C786-C808-F2D0-7565-37601598E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FFB3D2-B9E8-7BD4-662B-B32DFF28373E}"/>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4" name="Footer Placeholder 3">
            <a:extLst>
              <a:ext uri="{FF2B5EF4-FFF2-40B4-BE49-F238E27FC236}">
                <a16:creationId xmlns:a16="http://schemas.microsoft.com/office/drawing/2014/main" id="{FE43A314-336B-1A1F-FFBB-D577CC1319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39A0AC-EBE0-E771-A8FA-EEE3D491F4A2}"/>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969795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99CC9A-6875-0E48-B34B-E7BDF1A41A00}"/>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3" name="Footer Placeholder 2">
            <a:extLst>
              <a:ext uri="{FF2B5EF4-FFF2-40B4-BE49-F238E27FC236}">
                <a16:creationId xmlns:a16="http://schemas.microsoft.com/office/drawing/2014/main" id="{1A9C59D4-A294-AD7E-FCD6-624A8E6D7A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141682-8646-C842-FC8D-F3A8E527A23D}"/>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2719801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31FE-F530-4E6F-6651-1A2237676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0EC747-F6E0-56A3-AE73-7AD1136590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FBD434-00D6-DB24-8BD0-376647867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5753A6-2DB9-4AC9-CAAC-CB16DB1C04A4}"/>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6" name="Footer Placeholder 5">
            <a:extLst>
              <a:ext uri="{FF2B5EF4-FFF2-40B4-BE49-F238E27FC236}">
                <a16:creationId xmlns:a16="http://schemas.microsoft.com/office/drawing/2014/main" id="{80E06BE7-9E52-B2EC-5D3D-EC13D534C0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551B36-3315-00B9-7DE0-C4D4CFCE492A}"/>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83411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47A37-7059-6B25-469B-9B1C958E9E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56BD39-E75D-793C-86F9-0F9B6A0910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1C3E9C-77DA-2D8A-A4BD-51489AFA3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76C6EC-929E-0BF2-2292-C63A9EE3DCB5}"/>
              </a:ext>
            </a:extLst>
          </p:cNvPr>
          <p:cNvSpPr>
            <a:spLocks noGrp="1"/>
          </p:cNvSpPr>
          <p:nvPr>
            <p:ph type="dt" sz="half" idx="10"/>
          </p:nvPr>
        </p:nvSpPr>
        <p:spPr/>
        <p:txBody>
          <a:bodyPr/>
          <a:lstStyle/>
          <a:p>
            <a:fld id="{DDC73DAD-4E46-4187-AB6A-CD7A52EA93C3}" type="datetimeFigureOut">
              <a:rPr lang="en-US" smtClean="0"/>
              <a:t>5/16/2026</a:t>
            </a:fld>
            <a:endParaRPr lang="en-US"/>
          </a:p>
        </p:txBody>
      </p:sp>
      <p:sp>
        <p:nvSpPr>
          <p:cNvPr id="6" name="Footer Placeholder 5">
            <a:extLst>
              <a:ext uri="{FF2B5EF4-FFF2-40B4-BE49-F238E27FC236}">
                <a16:creationId xmlns:a16="http://schemas.microsoft.com/office/drawing/2014/main" id="{97CC3B24-3841-9DB3-4551-A431D2C1F7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BDC06-AF54-78AB-6485-FE7D22432C0B}"/>
              </a:ext>
            </a:extLst>
          </p:cNvPr>
          <p:cNvSpPr>
            <a:spLocks noGrp="1"/>
          </p:cNvSpPr>
          <p:nvPr>
            <p:ph type="sldNum" sz="quarter" idx="12"/>
          </p:nvPr>
        </p:nvSpPr>
        <p:spPr/>
        <p:txBody>
          <a:bodyPr/>
          <a:lstStyle/>
          <a:p>
            <a:fld id="{6FD57437-FDC8-42A7-995C-1D37331053EA}" type="slidenum">
              <a:rPr lang="en-US" smtClean="0"/>
              <a:t>‹#›</a:t>
            </a:fld>
            <a:endParaRPr lang="en-US"/>
          </a:p>
        </p:txBody>
      </p:sp>
    </p:spTree>
    <p:extLst>
      <p:ext uri="{BB962C8B-B14F-4D97-AF65-F5344CB8AC3E}">
        <p14:creationId xmlns:p14="http://schemas.microsoft.com/office/powerpoint/2010/main" val="306101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80EEF8-E304-53BA-1C50-A934E6CE1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6E6A67-4EAC-5159-9BF2-9F990EAFAF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B7D23-8E94-9826-6096-45E88B566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C73DAD-4E46-4187-AB6A-CD7A52EA93C3}" type="datetimeFigureOut">
              <a:rPr lang="en-US" smtClean="0"/>
              <a:t>5/16/2026</a:t>
            </a:fld>
            <a:endParaRPr lang="en-US"/>
          </a:p>
        </p:txBody>
      </p:sp>
      <p:sp>
        <p:nvSpPr>
          <p:cNvPr id="5" name="Footer Placeholder 4">
            <a:extLst>
              <a:ext uri="{FF2B5EF4-FFF2-40B4-BE49-F238E27FC236}">
                <a16:creationId xmlns:a16="http://schemas.microsoft.com/office/drawing/2014/main" id="{254AC8D1-CB0D-2E38-985A-5E2FB860FF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C8D0B28-674C-FF09-378D-7F1C1F6D3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D57437-FDC8-42A7-995C-1D37331053EA}" type="slidenum">
              <a:rPr lang="en-US" smtClean="0"/>
              <a:t>‹#›</a:t>
            </a:fld>
            <a:endParaRPr lang="en-US"/>
          </a:p>
        </p:txBody>
      </p:sp>
    </p:spTree>
    <p:extLst>
      <p:ext uri="{BB962C8B-B14F-4D97-AF65-F5344CB8AC3E}">
        <p14:creationId xmlns:p14="http://schemas.microsoft.com/office/powerpoint/2010/main" val="3438072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2D9799-0094-49DC-8B37-215DF3623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A1E993-6EAB-4022-AC44-20B1B9CF11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CC6D59-3179-4700-AD7F-172AAE73FD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21D6A-9507-457D-95A2-63AC5C2EAEF4}" type="datetimeFigureOut">
              <a:rPr lang="en-US" smtClean="0"/>
              <a:t>5/16/2026</a:t>
            </a:fld>
            <a:endParaRPr lang="en-US"/>
          </a:p>
        </p:txBody>
      </p:sp>
      <p:sp>
        <p:nvSpPr>
          <p:cNvPr id="5" name="Footer Placeholder 4">
            <a:extLst>
              <a:ext uri="{FF2B5EF4-FFF2-40B4-BE49-F238E27FC236}">
                <a16:creationId xmlns:a16="http://schemas.microsoft.com/office/drawing/2014/main" id="{3A95D829-83AA-4A13-ABDB-AF30B348F1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B6F889-6648-4644-A647-A36F747543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ACBE4-C9DE-4715-9247-EBDCA16223E5}" type="slidenum">
              <a:rPr lang="en-US" smtClean="0"/>
              <a:t>‹#›</a:t>
            </a:fld>
            <a:endParaRPr lang="en-US"/>
          </a:p>
        </p:txBody>
      </p:sp>
    </p:spTree>
    <p:extLst>
      <p:ext uri="{BB962C8B-B14F-4D97-AF65-F5344CB8AC3E}">
        <p14:creationId xmlns:p14="http://schemas.microsoft.com/office/powerpoint/2010/main" val="238335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0761567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0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109.jpeg"/></Relationships>
</file>

<file path=ppt/slides/_rels/slide10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109.jpeg"/></Relationships>
</file>

<file path=ppt/slides/_rels/slide10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109.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3.png"/><Relationship Id="rId1" Type="http://schemas.openxmlformats.org/officeDocument/2006/relationships/slideLayout" Target="../slideLayouts/slideLayout2.xml"/><Relationship Id="rId5" Type="http://schemas.openxmlformats.org/officeDocument/2006/relationships/image" Target="../media/image114.jpeg"/><Relationship Id="rId4" Type="http://schemas.microsoft.com/office/2007/relationships/hdphoto" Target="../media/hdphoto2.wdp"/></Relationships>
</file>

<file path=ppt/slides/_rels/slide11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9.png"/><Relationship Id="rId1" Type="http://schemas.openxmlformats.org/officeDocument/2006/relationships/slideLayout" Target="../slideLayouts/slideLayout2.xml"/><Relationship Id="rId4" Type="http://schemas.microsoft.com/office/2007/relationships/hdphoto" Target="../media/hdphoto2.wdp"/></Relationships>
</file>

<file path=ppt/slides/_rels/slide1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2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6.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9.jpeg"/><Relationship Id="rId4" Type="http://schemas.microsoft.com/office/2007/relationships/hdphoto" Target="../media/hdphoto2.wdp"/></Relationships>
</file>

<file path=ppt/slides/_rels/slide12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1.jpe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2.xml"/><Relationship Id="rId4" Type="http://schemas.microsoft.com/office/2007/relationships/hdphoto" Target="../media/hdphoto2.wdp"/></Relationships>
</file>

<file path=ppt/slides/_rels/slide135.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4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4.png"/><Relationship Id="rId4" Type="http://schemas.microsoft.com/office/2007/relationships/hdphoto" Target="../media/hdphoto2.wdp"/></Relationships>
</file>

<file path=ppt/slides/_rels/slide14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146.png"/></Relationships>
</file>

<file path=ppt/slides/_rels/slide1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7.jpeg"/><Relationship Id="rId4" Type="http://schemas.microsoft.com/office/2007/relationships/hdphoto" Target="../media/hdphoto2.wdp"/></Relationships>
</file>

<file path=ppt/slides/_rels/slide14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1.jpeg"/><Relationship Id="rId4" Type="http://schemas.microsoft.com/office/2007/relationships/hdphoto" Target="../media/hdphoto16.wdp"/></Relationships>
</file>

<file path=ppt/slides/_rels/slide1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5.jpeg"/><Relationship Id="rId4" Type="http://schemas.microsoft.com/office/2007/relationships/hdphoto" Target="../media/hdphoto16.wdp"/></Relationships>
</file>

<file path=ppt/slides/_rels/slide15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0.jpeg"/><Relationship Id="rId4" Type="http://schemas.microsoft.com/office/2007/relationships/hdphoto" Target="../media/hdphoto16.wdp"/></Relationships>
</file>

<file path=ppt/slides/_rels/slide155.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3.jpeg"/><Relationship Id="rId4" Type="http://schemas.openxmlformats.org/officeDocument/2006/relationships/image" Target="../media/image162.jpeg"/></Relationships>
</file>

<file path=ppt/slides/_rels/slide156.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68.jpeg"/><Relationship Id="rId5" Type="http://schemas.openxmlformats.org/officeDocument/2006/relationships/image" Target="../media/image167.jpeg"/><Relationship Id="rId4" Type="http://schemas.microsoft.com/office/2007/relationships/hdphoto" Target="../media/hdphoto2.wdp"/></Relationships>
</file>

<file path=ppt/slides/_rels/slide1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1.jpeg"/><Relationship Id="rId4" Type="http://schemas.microsoft.com/office/2007/relationships/hdphoto" Target="../media/hdphoto2.wdp"/></Relationships>
</file>

<file path=ppt/slides/_rels/slide164.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65.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6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6.wdp"/></Relationships>
</file>

<file path=ppt/slides/_rels/slide175.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jpeg"/></Relationships>
</file>

<file path=ppt/slides/_rels/slide180.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1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4.jp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3.jpeg"/><Relationship Id="rId5" Type="http://schemas.microsoft.com/office/2007/relationships/hdphoto" Target="../media/hdphoto2.wdp"/><Relationship Id="rId4" Type="http://schemas.openxmlformats.org/officeDocument/2006/relationships/image" Target="../media/image6.png"/></Relationships>
</file>

<file path=ppt/slides/_rels/slide185.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19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93.png"/><Relationship Id="rId5" Type="http://schemas.microsoft.com/office/2007/relationships/hdphoto" Target="../media/hdphoto2.wdp"/><Relationship Id="rId4" Type="http://schemas.openxmlformats.org/officeDocument/2006/relationships/image" Target="../media/image6.png"/></Relationships>
</file>

<file path=ppt/slides/_rels/slide193.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196.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200.png"/><Relationship Id="rId2"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201.jpeg"/></Relationships>
</file>

<file path=ppt/slides/_rels/slide19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207.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06.jpeg"/><Relationship Id="rId5" Type="http://schemas.openxmlformats.org/officeDocument/2006/relationships/image" Target="../media/image205.png"/><Relationship Id="rId4" Type="http://schemas.microsoft.com/office/2007/relationships/hdphoto" Target="../media/hdphoto17.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210.jpeg"/></Relationships>
</file>

<file path=ppt/slides/_rels/slide20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210.jpeg"/></Relationships>
</file>

<file path=ppt/slides/_rels/slide202.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210.jpeg"/></Relationships>
</file>

<file path=ppt/slides/_rels/slide203.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210.jpeg"/></Relationships>
</file>

<file path=ppt/slides/_rels/slide204.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12.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jpeg"/><Relationship Id="rId4" Type="http://schemas.microsoft.com/office/2007/relationships/hdphoto" Target="../media/hdphoto9.wdp"/></Relationships>
</file>

<file path=ppt/slides/_rels/slide3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5.jpeg"/><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58.jpeg"/><Relationship Id="rId4" Type="http://schemas.microsoft.com/office/2007/relationships/hdphoto" Target="../media/hdphoto12.wdp"/></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0.jpeg"/><Relationship Id="rId1" Type="http://schemas.openxmlformats.org/officeDocument/2006/relationships/slideLayout" Target="../slideLayouts/slideLayout2.xml"/><Relationship Id="rId4" Type="http://schemas.microsoft.com/office/2007/relationships/hdphoto" Target="../media/hdphoto12.wdp"/></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3.jpeg"/><Relationship Id="rId4" Type="http://schemas.microsoft.com/office/2007/relationships/hdphoto" Target="../media/hdphoto6.wdp"/></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8.jpeg"/><Relationship Id="rId1" Type="http://schemas.openxmlformats.org/officeDocument/2006/relationships/slideLayout" Target="../slideLayouts/slideLayout2.xml"/><Relationship Id="rId4" Type="http://schemas.microsoft.com/office/2007/relationships/hdphoto" Target="../media/hdphoto2.wdp"/></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9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9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9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jpeg"/><Relationship Id="rId4" Type="http://schemas.microsoft.com/office/2007/relationships/hdphoto" Target="../media/hdphoto2.wdp"/></Relationships>
</file>

<file path=ppt/slides/_rels/slide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jpeg"/><Relationship Id="rId4" Type="http://schemas.microsoft.com/office/2007/relationships/hdphoto" Target="../media/hdphoto2.wdp"/></Relationships>
</file>

<file path=ppt/slides/_rels/slide9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8645C5-A512-22BB-7FA2-AF98DDA9917A}"/>
              </a:ext>
            </a:extLst>
          </p:cNvPr>
          <p:cNvSpPr>
            <a:spLocks noGrp="1"/>
          </p:cNvSpPr>
          <p:nvPr>
            <p:ph type="ctrTitle"/>
          </p:nvPr>
        </p:nvSpPr>
        <p:spPr>
          <a:xfrm>
            <a:off x="7331384" y="679730"/>
            <a:ext cx="4171994" cy="3932729"/>
          </a:xfrm>
        </p:spPr>
        <p:txBody>
          <a:bodyPr>
            <a:normAutofit fontScale="90000"/>
          </a:bodyPr>
          <a:lstStyle/>
          <a:p>
            <a:pPr algn="l"/>
            <a:r>
              <a:rPr lang="en-US" dirty="0"/>
              <a:t>Part I:</a:t>
            </a:r>
            <a:br>
              <a:rPr lang="en-US" dirty="0"/>
            </a:br>
            <a:r>
              <a:rPr lang="en-US" dirty="0"/>
              <a:t>Big Questions about Wealth </a:t>
            </a:r>
          </a:p>
        </p:txBody>
      </p:sp>
      <p:grpSp>
        <p:nvGrpSpPr>
          <p:cNvPr id="12" name="Group 1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23" name="Straight Connector 2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ubtitle 2">
            <a:extLst>
              <a:ext uri="{FF2B5EF4-FFF2-40B4-BE49-F238E27FC236}">
                <a16:creationId xmlns:a16="http://schemas.microsoft.com/office/drawing/2014/main" id="{4707A297-442C-4E6D-5213-33C95247BBC7}"/>
              </a:ext>
            </a:extLst>
          </p:cNvPr>
          <p:cNvSpPr>
            <a:spLocks noGrp="1"/>
          </p:cNvSpPr>
          <p:nvPr>
            <p:ph type="subTitle" idx="1"/>
          </p:nvPr>
        </p:nvSpPr>
        <p:spPr>
          <a:xfrm>
            <a:off x="7331383" y="5227455"/>
            <a:ext cx="3876085" cy="857461"/>
          </a:xfrm>
        </p:spPr>
        <p:txBody>
          <a:bodyPr>
            <a:normAutofit/>
          </a:bodyPr>
          <a:lstStyle/>
          <a:p>
            <a:pPr algn="l"/>
            <a:r>
              <a:rPr lang="en-US"/>
              <a:t>(1 Timothy 6:6-10) </a:t>
            </a:r>
          </a:p>
        </p:txBody>
      </p:sp>
      <p:sp>
        <p:nvSpPr>
          <p:cNvPr id="16" name="Rectangle 1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3d person with a piggy bank and stacks of coins&#10;&#10;AI-generated content may be incorrect.">
            <a:extLst>
              <a:ext uri="{FF2B5EF4-FFF2-40B4-BE49-F238E27FC236}">
                <a16:creationId xmlns:a16="http://schemas.microsoft.com/office/drawing/2014/main" id="{4FCA32C0-2C05-F464-4A93-03967854D0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2597" y="624585"/>
            <a:ext cx="5608830" cy="5608830"/>
          </a:xfrm>
          <a:prstGeom prst="rect">
            <a:avLst/>
          </a:prstGeom>
        </p:spPr>
      </p:pic>
    </p:spTree>
    <p:extLst>
      <p:ext uri="{BB962C8B-B14F-4D97-AF65-F5344CB8AC3E}">
        <p14:creationId xmlns:p14="http://schemas.microsoft.com/office/powerpoint/2010/main" val="120571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492293"/>
            <a:ext cx="2867891" cy="3480043"/>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03672" y="863600"/>
            <a:ext cx="9346130" cy="2494939"/>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1963554" y="1417782"/>
            <a:ext cx="8845617" cy="2207225"/>
          </a:xfrm>
          <a:prstGeom prst="rect">
            <a:avLst/>
          </a:prstGeom>
          <a:noFill/>
        </p:spPr>
        <p:txBody>
          <a:bodyPr wrap="square">
            <a:noAutofit/>
          </a:bodyPr>
          <a:lstStyle/>
          <a:p>
            <a:pPr marL="0" marR="0">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Suppose you’re meeting with your financial planner. He starts by asking, “So tell me, in what way would you prefer to lose your wealth?”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1FEFF738-32EF-BB20-C922-E2D8A424E229}"/>
              </a:ext>
            </a:extLst>
          </p:cNvPr>
          <p:cNvSpPr/>
          <p:nvPr/>
        </p:nvSpPr>
        <p:spPr>
          <a:xfrm>
            <a:off x="5601185" y="3625007"/>
            <a:ext cx="6484000" cy="3082635"/>
          </a:xfrm>
          <a:prstGeom prst="wedgeRoundRectCallout">
            <a:avLst>
              <a:gd name="adj1" fmla="val -106724"/>
              <a:gd name="adj2" fmla="val -18135"/>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B49417E-D429-3B3D-C622-9589E4531E1B}"/>
              </a:ext>
            </a:extLst>
          </p:cNvPr>
          <p:cNvSpPr txBox="1"/>
          <p:nvPr/>
        </p:nvSpPr>
        <p:spPr>
          <a:xfrm>
            <a:off x="5854590" y="3687466"/>
            <a:ext cx="5977191" cy="3142912"/>
          </a:xfrm>
          <a:prstGeom prst="rect">
            <a:avLst/>
          </a:prstGeom>
          <a:noFill/>
        </p:spPr>
        <p:txBody>
          <a:bodyPr wrap="square">
            <a:spAutoFit/>
          </a:bodyPr>
          <a:lstStyle/>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does this question reveal a truth about wealth holding? </a:t>
            </a:r>
          </a:p>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does it make you feel to answer this question? Why?</a:t>
            </a:r>
            <a:endParaRPr lang="en-US"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A5DF97F8-89EF-5F7B-9DAF-D9F614424763}"/>
              </a:ext>
            </a:extLst>
          </p:cNvPr>
          <p:cNvSpPr>
            <a:spLocks noGrp="1"/>
          </p:cNvSpPr>
          <p:nvPr>
            <p:ph idx="1"/>
          </p:nvPr>
        </p:nvSpPr>
        <p:spPr>
          <a:xfrm>
            <a:off x="0" y="-19418"/>
            <a:ext cx="12192000" cy="749264"/>
          </a:xfrm>
          <a:solidFill>
            <a:srgbClr val="0070C0"/>
          </a:solidFill>
        </p:spPr>
        <p:txBody>
          <a:bodyPr>
            <a:noAutofit/>
          </a:bodyPr>
          <a:lstStyle/>
          <a:p>
            <a:pPr marL="0" indent="0" algn="ctr">
              <a:lnSpc>
                <a:spcPct val="80000"/>
              </a:lnSpc>
              <a:spcBef>
                <a:spcPts val="0"/>
              </a:spcBef>
              <a:buNone/>
            </a:pPr>
            <a:r>
              <a:rPr lang="en-US" sz="2400" dirty="0">
                <a:solidFill>
                  <a:schemeClr val="bg1"/>
                </a:solidFill>
              </a:rPr>
              <a:t>1 Timothy 6:7 </a:t>
            </a:r>
          </a:p>
          <a:p>
            <a:pPr marL="0" indent="0" algn="ctr">
              <a:lnSpc>
                <a:spcPct val="80000"/>
              </a:lnSpc>
              <a:spcBef>
                <a:spcPts val="0"/>
              </a:spcBef>
              <a:buNone/>
            </a:pPr>
            <a:r>
              <a:rPr lang="en-US" sz="2400" dirty="0">
                <a:solidFill>
                  <a:schemeClr val="bg1"/>
                </a:solidFill>
              </a:rPr>
              <a:t>“For we have brought nothing into the world, so we cannot take anything out of it, either.” </a:t>
            </a:r>
          </a:p>
        </p:txBody>
      </p:sp>
    </p:spTree>
    <p:extLst>
      <p:ext uri="{BB962C8B-B14F-4D97-AF65-F5344CB8AC3E}">
        <p14:creationId xmlns:p14="http://schemas.microsoft.com/office/powerpoint/2010/main" val="18244037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7553"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550694"/>
            <a:ext cx="9217295" cy="4307305"/>
          </a:xfrm>
          <a:prstGeom prst="wedgeRoundRectCallout">
            <a:avLst>
              <a:gd name="adj1" fmla="val -59861"/>
              <a:gd name="adj2" fmla="val -932"/>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2779233"/>
            <a:ext cx="9095509" cy="4135812"/>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does trusting in an “up-close-and-personal,” “constantly providing” God affect our anxiety about money and our future? </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does it free us to enjoy more of what we have by using it to do good? </a:t>
            </a:r>
            <a:endParaRPr kumimoji="0" lang="en-US" sz="4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0" y="-9159"/>
            <a:ext cx="12192000" cy="1045480"/>
          </a:xfrm>
        </p:spPr>
        <p:txBody>
          <a:bodyPr>
            <a:normAutofit/>
          </a:bodyPr>
          <a:lstStyle/>
          <a:p>
            <a:pPr algn="ctr"/>
            <a:r>
              <a:rPr lang="en-US" sz="5400" dirty="0"/>
              <a:t>Move from Wealth to Abundance</a:t>
            </a:r>
          </a:p>
        </p:txBody>
      </p:sp>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not to be high-minded or to set their hope on the uncertainty of riches but </a:t>
            </a:r>
            <a:r>
              <a:rPr lang="en-US" sz="2400" b="1" u="sng" dirty="0">
                <a:solidFill>
                  <a:schemeClr val="bg1"/>
                </a:solidFill>
              </a:rPr>
              <a:t>on God, who richly supplies us with all things </a:t>
            </a:r>
            <a:r>
              <a:rPr lang="en-US" sz="2400" dirty="0">
                <a:solidFill>
                  <a:schemeClr val="bg1"/>
                </a:solidFill>
              </a:rPr>
              <a:t>for enjoyment: to do good, to be rich in good works, to be generous and ready to share,” 1 Timothy 6:17-18</a:t>
            </a:r>
          </a:p>
        </p:txBody>
      </p:sp>
      <p:sp>
        <p:nvSpPr>
          <p:cNvPr id="9" name="Title 7">
            <a:extLst>
              <a:ext uri="{FF2B5EF4-FFF2-40B4-BE49-F238E27FC236}">
                <a16:creationId xmlns:a16="http://schemas.microsoft.com/office/drawing/2014/main" id="{4C08EABA-E7C6-992D-91EE-DDB6262C7AB3}"/>
              </a:ext>
            </a:extLst>
          </p:cNvPr>
          <p:cNvSpPr txBox="1">
            <a:spLocks/>
          </p:cNvSpPr>
          <p:nvPr/>
        </p:nvSpPr>
        <p:spPr>
          <a:xfrm>
            <a:off x="0" y="1443388"/>
            <a:ext cx="2414337" cy="169284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Move from Wealth to Abundance!</a:t>
            </a:r>
          </a:p>
        </p:txBody>
      </p:sp>
    </p:spTree>
    <p:extLst>
      <p:ext uri="{BB962C8B-B14F-4D97-AF65-F5344CB8AC3E}">
        <p14:creationId xmlns:p14="http://schemas.microsoft.com/office/powerpoint/2010/main" val="14385013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p:txBody>
          <a:bodyPr/>
          <a:lstStyle/>
          <a:p>
            <a:pPr algn="ctr"/>
            <a:r>
              <a:rPr lang="en-US" dirty="0"/>
              <a:t>Wealth Enjoyment: </a:t>
            </a:r>
            <a:br>
              <a:rPr lang="en-US" dirty="0"/>
            </a:br>
            <a:r>
              <a:rPr lang="en-US" dirty="0"/>
              <a:t>Don’t Give Until It Hurts!</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45672" y="182562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richly supplies us with all things </a:t>
            </a:r>
            <a:r>
              <a:rPr lang="en-US" sz="3600" b="1" i="1" u="sng" dirty="0"/>
              <a:t>for enjoyment</a:t>
            </a:r>
            <a:r>
              <a:rPr lang="en-US" sz="3600" dirty="0"/>
              <a:t>: </a:t>
            </a:r>
            <a:r>
              <a:rPr lang="en-US" sz="3500" b="1" i="1" u="sng" dirty="0"/>
              <a:t>to do good, to be rich in good works, to be generous and ready to share</a:t>
            </a:r>
            <a:r>
              <a:rPr lang="en-US" sz="3500" dirty="0"/>
              <a:t>,” </a:t>
            </a:r>
          </a:p>
        </p:txBody>
      </p:sp>
    </p:spTree>
    <p:extLst>
      <p:ext uri="{BB962C8B-B14F-4D97-AF65-F5344CB8AC3E}">
        <p14:creationId xmlns:p14="http://schemas.microsoft.com/office/powerpoint/2010/main" val="40800955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216727"/>
            <a:ext cx="4393007" cy="4393007"/>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877454"/>
            <a:ext cx="7718377" cy="5732281"/>
          </a:xfrm>
          <a:prstGeom prst="rect">
            <a:avLst/>
          </a:prstGeom>
          <a:noFill/>
        </p:spPr>
        <p:txBody>
          <a:bodyPr wrap="square">
            <a:noAutofit/>
          </a:bodyPr>
          <a:lstStyle/>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Not all giving is acceptable to God. Scripture describes acceptable giving as </a:t>
            </a:r>
          </a:p>
          <a:p>
            <a:pPr marL="457200" lvl="0" indent="-457200">
              <a:lnSpc>
                <a:spcPct val="90000"/>
              </a:lnSpc>
              <a:spcAft>
                <a:spcPts val="600"/>
              </a:spcAft>
              <a:buFont typeface="Arial" panose="020B0604020202020204" pitchFamily="34" charset="0"/>
              <a:buChar char="•"/>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Hilariously cheerful (2 Corinthians 9:7) </a:t>
            </a:r>
          </a:p>
          <a:p>
            <a:pPr marL="457200" lvl="0" indent="-457200">
              <a:lnSpc>
                <a:spcPct val="90000"/>
              </a:lnSpc>
              <a:spcAft>
                <a:spcPts val="600"/>
              </a:spcAft>
              <a:buFont typeface="Arial" panose="020B0604020202020204" pitchFamily="34" charset="0"/>
              <a:buChar char="•"/>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Overflowing from abundant joy (2 Corinthians 8:2)</a:t>
            </a:r>
          </a:p>
          <a:p>
            <a:pPr marL="457200" lvl="0" indent="-457200">
              <a:lnSpc>
                <a:spcPct val="90000"/>
              </a:lnSpc>
              <a:spcAft>
                <a:spcPts val="600"/>
              </a:spcAft>
              <a:buFont typeface="Arial" panose="020B0604020202020204" pitchFamily="34" charset="0"/>
              <a:buChar char="•"/>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“Party-time” enjoyable (1 Timothy 6:17)</a:t>
            </a:r>
          </a:p>
          <a:p>
            <a:pPr marL="457200" lvl="0" indent="-457200">
              <a:lnSpc>
                <a:spcPct val="90000"/>
              </a:lnSpc>
              <a:spcAft>
                <a:spcPts val="600"/>
              </a:spcAft>
              <a:buFont typeface="Arial" panose="020B0604020202020204" pitchFamily="34" charset="0"/>
              <a:buChar char="•"/>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Happy and blessed (Acts 20:35)</a:t>
            </a:r>
          </a:p>
          <a:p>
            <a:pPr marL="457200" lvl="0" indent="-457200">
              <a:lnSpc>
                <a:spcPct val="90000"/>
              </a:lnSpc>
              <a:spcAft>
                <a:spcPts val="600"/>
              </a:spcAft>
              <a:buFont typeface="Arial" panose="020B0604020202020204" pitchFamily="34" charset="0"/>
              <a:buChar char="•"/>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With love (1 Corinthians 13:3) and from the heart (Exodus 25:2, 35:5; Deuteronomy 15:10; 1 Chronicles 29:9, 17, 18; 2 Corinthians 9:7)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These all describe a consistent attitude, emotion, and feeling. </a:t>
            </a: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9305650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429000"/>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1531620"/>
            <a:ext cx="9217295" cy="5326380"/>
          </a:xfrm>
          <a:prstGeom prst="wedgeRoundRectCallout">
            <a:avLst>
              <a:gd name="adj1" fmla="val -59269"/>
              <a:gd name="adj2" fmla="val 946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1784623"/>
            <a:ext cx="9095509" cy="4908331"/>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When you think of an ideal giver, what image comes to mind? Is it an image of happiness, love, and hilarious joy?</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In scriptural terms, what should it feel like to make a good gift?</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Have you ever made a gift that brought you joy? What was it?</a:t>
            </a:r>
            <a:endParaRPr kumimoji="0" lang="en-US" sz="4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0" y="-9159"/>
            <a:ext cx="12192000" cy="1045480"/>
          </a:xfrm>
        </p:spPr>
        <p:txBody>
          <a:bodyPr>
            <a:normAutofit/>
          </a:bodyPr>
          <a:lstStyle/>
          <a:p>
            <a:pPr algn="ctr"/>
            <a:r>
              <a:rPr lang="en-US" sz="5400" dirty="0"/>
              <a:t>Move from Wealth to Abundance</a:t>
            </a:r>
          </a:p>
        </p:txBody>
      </p:sp>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those who are rich in this present world not to be high-minded or to set their hope on the uncertainty of riches but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on God, who richly supplies us with all things </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for enjoyment: to do good,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6:17-18</a:t>
            </a:r>
          </a:p>
        </p:txBody>
      </p:sp>
      <p:sp>
        <p:nvSpPr>
          <p:cNvPr id="8" name="Title 7">
            <a:extLst>
              <a:ext uri="{FF2B5EF4-FFF2-40B4-BE49-F238E27FC236}">
                <a16:creationId xmlns:a16="http://schemas.microsoft.com/office/drawing/2014/main" id="{4C08EABA-E7C6-992D-91EE-DDB6262C7AB3}"/>
              </a:ext>
            </a:extLst>
          </p:cNvPr>
          <p:cNvSpPr txBox="1">
            <a:spLocks/>
          </p:cNvSpPr>
          <p:nvPr/>
        </p:nvSpPr>
        <p:spPr>
          <a:xfrm>
            <a:off x="0" y="1371600"/>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lang="en-US" dirty="0">
                <a:solidFill>
                  <a:prstClr val="black"/>
                </a:solidFill>
              </a:rPr>
              <a:t>Wealth Enjoyment: </a:t>
            </a:r>
            <a:br>
              <a:rPr lang="en-US" dirty="0">
                <a:solidFill>
                  <a:prstClr val="black"/>
                </a:solidFill>
              </a:rPr>
            </a:br>
            <a:r>
              <a:rPr lang="en-US" dirty="0">
                <a:solidFill>
                  <a:prstClr val="black"/>
                </a:solidFill>
              </a:rPr>
              <a:t>Don’t Give Until It Hurts!</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40375091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53" y="1156149"/>
            <a:ext cx="4287227" cy="5701851"/>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73890"/>
            <a:ext cx="7860145" cy="6784109"/>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877454"/>
            <a:ext cx="7718377" cy="5732281"/>
          </a:xfrm>
          <a:prstGeom prst="rect">
            <a:avLst/>
          </a:prstGeom>
          <a:noFill/>
        </p:spPr>
        <p:txBody>
          <a:bodyPr wrap="square">
            <a:noAutofit/>
          </a:bodyPr>
          <a:lstStyle/>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Scripture describes giving with happiness, love, and hilarious joy. The opposite of this is painful giving. This conflict isn’t just practical. It’s theological.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asceticism, a person proves their spirituality through self-denial and suffering. Asceticism says that the ideal giver is the suffering giver. Scripture opposes this philosophy.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“Let no one disqualify you, insisting on asceticism … These have indeed an appearance of wisdom in promoting self-made religion and asceticism and severity to the body, but they are of no value in stopping the indulgence of the flesh.” (Colossians 2:18a, 23 ESV).</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226987625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374" y="0"/>
            <a:ext cx="5842025" cy="3217786"/>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63984" y="341850"/>
            <a:ext cx="5618749" cy="1983778"/>
          </a:xfrm>
          <a:prstGeom prst="rect">
            <a:avLst/>
          </a:prstGeom>
          <a:noFill/>
        </p:spPr>
        <p:txBody>
          <a:bodyPr wrap="square">
            <a:noAutofit/>
          </a:bodyPr>
          <a:lstStyle/>
          <a:p>
            <a:pPr lvl="0">
              <a:lnSpc>
                <a:spcPct val="8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Asceticism rejects material enjoyment. It does not follow the “God who richly supplies us with all things for [the purpose of] enjoyment.” (1 Timothy 6:17b).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79092" y="3376834"/>
            <a:ext cx="8282708" cy="2715259"/>
          </a:xfrm>
          <a:prstGeom prst="wedgeRoundRectCallout">
            <a:avLst>
              <a:gd name="adj1" fmla="val -71817"/>
              <a:gd name="adj2" fmla="val -2164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708386" y="3376833"/>
            <a:ext cx="8001014" cy="2556213"/>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Is the correct image of an ideal giver one of suffering and painful sacrifice? Or is it one of happiness, love, and hilarious joy?</a:t>
            </a:r>
          </a:p>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Which one matches scripture?</a:t>
            </a:r>
          </a:p>
        </p:txBody>
      </p:sp>
      <p:sp>
        <p:nvSpPr>
          <p:cNvPr id="7" name="Content Placeholder 2">
            <a:extLst>
              <a:ext uri="{FF2B5EF4-FFF2-40B4-BE49-F238E27FC236}">
                <a16:creationId xmlns:a16="http://schemas.microsoft.com/office/drawing/2014/main" id="{9B443303-C04E-B79F-4A43-954F9C14FDE0}"/>
              </a:ext>
            </a:extLst>
          </p:cNvPr>
          <p:cNvSpPr>
            <a:spLocks noGrp="1"/>
          </p:cNvSpPr>
          <p:nvPr>
            <p:ph idx="1"/>
          </p:nvPr>
        </p:nvSpPr>
        <p:spPr>
          <a:xfrm>
            <a:off x="5974178" y="214847"/>
            <a:ext cx="5913022" cy="2902637"/>
          </a:xfrm>
          <a:blipFill>
            <a:blip r:embed="rId5"/>
            <a:tile tx="0" ty="0" sx="100000" sy="100000" flip="none" algn="tl"/>
          </a:blipFill>
          <a:ln w="76200">
            <a:solidFill>
              <a:srgbClr val="663300"/>
            </a:solidFill>
          </a:ln>
        </p:spPr>
        <p:txBody>
          <a:bodyPr>
            <a:noAutofit/>
          </a:bodyPr>
          <a:lstStyle/>
          <a:p>
            <a:pPr marL="0" indent="0">
              <a:buNone/>
            </a:pPr>
            <a:r>
              <a:rPr lang="en-US" sz="3200" dirty="0"/>
              <a:t>Hilariously cheerful (2 Corinthians 9:7); Overflowing from abundant joy (2 Corinthians 8:2); “Party-time” enjoyable (1 Timothy 6:17); Happy and blessed (Acts 20:35)</a:t>
            </a:r>
          </a:p>
        </p:txBody>
      </p:sp>
    </p:spTree>
    <p:extLst>
      <p:ext uri="{BB962C8B-B14F-4D97-AF65-F5344CB8AC3E}">
        <p14:creationId xmlns:p14="http://schemas.microsoft.com/office/powerpoint/2010/main" val="38210571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877454"/>
            <a:ext cx="7718377" cy="5732281"/>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Giving the right way is about happiness, love, and joy. We see this joy even in the ultimate gift of God. We see it in Jesus, “who for the joy set before Him endured the cross.” (Hebrews 12:2). </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A good gift might be costly. But being costly or painful doesn’t make it a good gift. The largest possible gift is to give away everything. Does that make it a good gift? No. Scripture says,</a:t>
            </a:r>
          </a:p>
          <a:p>
            <a:pPr lvl="1">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“If I give away all I have, and if I deliver up my body to be burned, but have not love, I gain nothing.” (1 Corinthians 13:3 ESV).</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Other versions read, “It does me no good” or “I have helped nothing.” This is the biggest gift possible. It’s the most painful gift possible. But it’s not a good gift.</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Wealth Enjoyment: </a:t>
            </a:r>
            <a:br>
              <a:rPr lang="en-US" dirty="0"/>
            </a:br>
            <a:r>
              <a:rPr lang="en-US" dirty="0"/>
              <a:t>Don’t Give Until It Hurts!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47" y="1745672"/>
            <a:ext cx="4364182" cy="4364182"/>
          </a:xfrm>
          <a:prstGeom prst="rect">
            <a:avLst/>
          </a:prstGeom>
        </p:spPr>
      </p:pic>
    </p:spTree>
    <p:extLst>
      <p:ext uri="{BB962C8B-B14F-4D97-AF65-F5344CB8AC3E}">
        <p14:creationId xmlns:p14="http://schemas.microsoft.com/office/powerpoint/2010/main" val="34339422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374" y="0"/>
            <a:ext cx="5842025" cy="3217786"/>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63984" y="341849"/>
            <a:ext cx="5618749" cy="2457497"/>
          </a:xfrm>
          <a:prstGeom prst="rect">
            <a:avLst/>
          </a:prstGeom>
          <a:noFill/>
        </p:spPr>
        <p:txBody>
          <a:bodyPr wrap="square">
            <a:noAutofit/>
          </a:bodyPr>
          <a:lstStyle/>
          <a:p>
            <a:pPr lvl="0">
              <a:lnSpc>
                <a:spcPct val="9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Asceticism rejects material enjoyment. It does not follow the “God who richly supplies us with all things for [the purpose of] enjoyment.” (1 Timothy 6:17b).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79092" y="3376834"/>
            <a:ext cx="8282708" cy="3347697"/>
          </a:xfrm>
          <a:prstGeom prst="wedgeRoundRectCallout">
            <a:avLst>
              <a:gd name="adj1" fmla="val -71817"/>
              <a:gd name="adj2" fmla="val -2164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708386" y="3376833"/>
            <a:ext cx="8001014" cy="3442609"/>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Giving everything you have means you made the biggest possible gift. Why doesn’t that make it a good gift?</a:t>
            </a:r>
          </a:p>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important is our emotional experience when making a gift? Does it really matter as long as we still give?</a:t>
            </a:r>
          </a:p>
        </p:txBody>
      </p:sp>
      <p:sp>
        <p:nvSpPr>
          <p:cNvPr id="7" name="Content Placeholder 2">
            <a:extLst>
              <a:ext uri="{FF2B5EF4-FFF2-40B4-BE49-F238E27FC236}">
                <a16:creationId xmlns:a16="http://schemas.microsoft.com/office/drawing/2014/main" id="{9B443303-C04E-B79F-4A43-954F9C14FDE0}"/>
              </a:ext>
            </a:extLst>
          </p:cNvPr>
          <p:cNvSpPr>
            <a:spLocks noGrp="1"/>
          </p:cNvSpPr>
          <p:nvPr>
            <p:ph idx="1"/>
          </p:nvPr>
        </p:nvSpPr>
        <p:spPr>
          <a:xfrm>
            <a:off x="5974178" y="214847"/>
            <a:ext cx="5913022" cy="2902637"/>
          </a:xfrm>
          <a:blipFill>
            <a:blip r:embed="rId5"/>
            <a:tile tx="0" ty="0" sx="100000" sy="100000" flip="none" algn="tl"/>
          </a:blipFill>
          <a:ln w="76200">
            <a:solidFill>
              <a:srgbClr val="663300"/>
            </a:solidFill>
          </a:ln>
        </p:spPr>
        <p:txBody>
          <a:bodyPr>
            <a:noAutofit/>
          </a:bodyPr>
          <a:lstStyle/>
          <a:p>
            <a:pPr marL="0" indent="0">
              <a:buNone/>
            </a:pPr>
            <a:r>
              <a:rPr lang="en-US" sz="3200" dirty="0"/>
              <a:t>“If I give away all I have, and if I deliver up my body to be burned, but have not love, I gain nothing.” (1 Corinthians 13:3 ESV).</a:t>
            </a:r>
          </a:p>
        </p:txBody>
      </p:sp>
    </p:spTree>
    <p:extLst>
      <p:ext uri="{BB962C8B-B14F-4D97-AF65-F5344CB8AC3E}">
        <p14:creationId xmlns:p14="http://schemas.microsoft.com/office/powerpoint/2010/main" val="17872325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7236" y="1445492"/>
            <a:ext cx="3325091" cy="5486399"/>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0"/>
            <a:ext cx="7860145" cy="6931891"/>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02738" y="877454"/>
            <a:ext cx="7718377" cy="4836353"/>
          </a:xfrm>
          <a:prstGeom prst="rect">
            <a:avLst/>
          </a:prstGeom>
          <a:noFill/>
        </p:spPr>
        <p:txBody>
          <a:bodyPr wrap="square">
            <a:noAutofit/>
          </a:bodyPr>
          <a:lstStyle/>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the story of the widow’s mite, Jesus says she “put in all she owned.” (Mark 12:44). Was this a good gift? We can’t tell because we don’t know her emotional experience. (1 Corinthians 13:3).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Jesus simply says, “She put in more.” (Mark 12:43; Luke 21:3). He doesn’t say, “She did it the right way.” He doesn’t say, “Go and do likewise.”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He ends the story by explaining why donating to the temple was pointless, for both for the poor widow and for the rich. The temple they were donating to was about to be destroyed. Jesus reveals, “Not one stone will be left upon another” (Mark 13:2b).</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373064358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374" y="0"/>
            <a:ext cx="5842025" cy="3217786"/>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63984" y="341849"/>
            <a:ext cx="5618749" cy="2457497"/>
          </a:xfrm>
          <a:prstGeom prst="rect">
            <a:avLst/>
          </a:prstGeom>
          <a:noFill/>
        </p:spPr>
        <p:txBody>
          <a:bodyPr wrap="square">
            <a:noAutofit/>
          </a:bodyPr>
          <a:lstStyle/>
          <a:p>
            <a:pPr lvl="0">
              <a:lnSpc>
                <a:spcPct val="8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Asceticism rejects material enjoyment. It does not follow the “God who richly supplies us with all things for [the purpose of] enjoyment.” (1 Timothy 6:17b).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26094" y="3376834"/>
            <a:ext cx="4896168" cy="2902637"/>
          </a:xfrm>
          <a:prstGeom prst="wedgeRoundRectCallout">
            <a:avLst>
              <a:gd name="adj1" fmla="val -82053"/>
              <a:gd name="adj2" fmla="val -217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831216" y="3510893"/>
            <a:ext cx="4644044" cy="2768578"/>
          </a:xfrm>
          <a:prstGeom prst="rect">
            <a:avLst/>
          </a:prstGeom>
          <a:noFill/>
        </p:spPr>
        <p:txBody>
          <a:bodyPr wrap="square">
            <a:spAutoFit/>
          </a:bodyPr>
          <a:lstStyle/>
          <a:p>
            <a:pPr lvl="0">
              <a:lnSpc>
                <a:spcPct val="80000"/>
              </a:lnSpc>
              <a:spcAft>
                <a:spcPts val="1800"/>
              </a:spcAft>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The widow put in more. She gave everything she owned. Does this make it a good gift? If not, what else is needed?</a:t>
            </a:r>
          </a:p>
        </p:txBody>
      </p:sp>
      <p:sp>
        <p:nvSpPr>
          <p:cNvPr id="7" name="Content Placeholder 2">
            <a:extLst>
              <a:ext uri="{FF2B5EF4-FFF2-40B4-BE49-F238E27FC236}">
                <a16:creationId xmlns:a16="http://schemas.microsoft.com/office/drawing/2014/main" id="{9B443303-C04E-B79F-4A43-954F9C14FDE0}"/>
              </a:ext>
            </a:extLst>
          </p:cNvPr>
          <p:cNvSpPr>
            <a:spLocks noGrp="1"/>
          </p:cNvSpPr>
          <p:nvPr>
            <p:ph idx="1"/>
          </p:nvPr>
        </p:nvSpPr>
        <p:spPr>
          <a:xfrm>
            <a:off x="5974178" y="214847"/>
            <a:ext cx="5913022" cy="2902637"/>
          </a:xfrm>
          <a:blipFill>
            <a:blip r:embed="rId5"/>
            <a:tile tx="0" ty="0" sx="100000" sy="100000" flip="none" algn="tl"/>
          </a:blipFill>
          <a:ln w="76200">
            <a:solidFill>
              <a:srgbClr val="663300"/>
            </a:solidFill>
          </a:ln>
        </p:spPr>
        <p:txBody>
          <a:bodyPr>
            <a:noAutofit/>
          </a:bodyPr>
          <a:lstStyle/>
          <a:p>
            <a:pPr marL="0" indent="0">
              <a:buNone/>
            </a:pPr>
            <a:r>
              <a:rPr lang="en-US" sz="3200" dirty="0"/>
              <a:t>“If I give away all I have, and if I deliver up my body to be burned, but have not love, I gain nothing.” (1 Corinthians 13:3 ESV).</a:t>
            </a:r>
          </a:p>
        </p:txBody>
      </p:sp>
    </p:spTree>
    <p:extLst>
      <p:ext uri="{BB962C8B-B14F-4D97-AF65-F5344CB8AC3E}">
        <p14:creationId xmlns:p14="http://schemas.microsoft.com/office/powerpoint/2010/main" val="4177488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786823" y="2784776"/>
            <a:ext cx="5804033" cy="3878981"/>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5942234" y="3396710"/>
            <a:ext cx="5493210" cy="2207225"/>
          </a:xfrm>
          <a:prstGeom prst="rect">
            <a:avLst/>
          </a:prstGeom>
          <a:noFill/>
        </p:spPr>
        <p:txBody>
          <a:bodyPr wrap="square">
            <a:noAutofit/>
          </a:bodyPr>
          <a:lstStyle/>
          <a:p>
            <a:pPr marL="0" marR="0">
              <a:spcAft>
                <a:spcPts val="12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When someone dies, people may ask, “How much did he leave?” </a:t>
            </a:r>
          </a:p>
          <a:p>
            <a:pPr marL="0" marR="0">
              <a:spcAft>
                <a:spcPts val="12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The answer is always the same: “All of it!”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E89B8F8C-08C8-8B07-9B58-A8D82C4F8773}"/>
              </a:ext>
            </a:extLst>
          </p:cNvPr>
          <p:cNvSpPr>
            <a:spLocks noGrp="1"/>
          </p:cNvSpPr>
          <p:nvPr>
            <p:ph type="title"/>
          </p:nvPr>
        </p:nvSpPr>
        <p:spPr>
          <a:xfrm>
            <a:off x="838200" y="1292225"/>
            <a:ext cx="10515600" cy="1325563"/>
          </a:xfrm>
        </p:spPr>
        <p:txBody>
          <a:bodyPr/>
          <a:lstStyle/>
          <a:p>
            <a:pPr algn="ctr"/>
            <a:r>
              <a:rPr lang="en-US" dirty="0"/>
              <a:t>What’s Next for Our Wealth?</a:t>
            </a:r>
          </a:p>
        </p:txBody>
      </p:sp>
      <p:pic>
        <p:nvPicPr>
          <p:cNvPr id="6" name="Picture 5" descr="A cartoon of a person in a grim reaper garment&#10;&#10;AI-generated content may be incorrect.">
            <a:extLst>
              <a:ext uri="{FF2B5EF4-FFF2-40B4-BE49-F238E27FC236}">
                <a16:creationId xmlns:a16="http://schemas.microsoft.com/office/drawing/2014/main" id="{34023DBC-BB23-440E-BA61-BE58DE0FBA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5066" y="2980899"/>
            <a:ext cx="5154352" cy="3682140"/>
          </a:xfrm>
          <a:prstGeom prst="rect">
            <a:avLst/>
          </a:prstGeom>
          <a:ln w="76200">
            <a:solidFill>
              <a:srgbClr val="663300"/>
            </a:solidFill>
          </a:ln>
        </p:spPr>
      </p:pic>
      <p:sp>
        <p:nvSpPr>
          <p:cNvPr id="4" name="Content Placeholder 2">
            <a:extLst>
              <a:ext uri="{FF2B5EF4-FFF2-40B4-BE49-F238E27FC236}">
                <a16:creationId xmlns:a16="http://schemas.microsoft.com/office/drawing/2014/main" id="{2E63C7FF-38B9-528F-224C-E05BC9567746}"/>
              </a:ext>
            </a:extLst>
          </p:cNvPr>
          <p:cNvSpPr txBox="1">
            <a:spLocks/>
          </p:cNvSpPr>
          <p:nvPr/>
        </p:nvSpPr>
        <p:spPr>
          <a:xfrm>
            <a:off x="0" y="0"/>
            <a:ext cx="12192000" cy="749264"/>
          </a:xfrm>
          <a:prstGeom prst="rect">
            <a:avLst/>
          </a:prstGeom>
          <a:solidFill>
            <a:srgbClr val="6633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a:solidFill>
                  <a:schemeClr val="bg1"/>
                </a:solidFill>
              </a:rPr>
              <a:t>1 Timothy 6:7 </a:t>
            </a:r>
          </a:p>
          <a:p>
            <a:pPr marL="0" indent="0" algn="ctr">
              <a:lnSpc>
                <a:spcPct val="80000"/>
              </a:lnSpc>
              <a:spcBef>
                <a:spcPts val="0"/>
              </a:spcBef>
              <a:buFont typeface="Arial" panose="020B0604020202020204" pitchFamily="34" charset="0"/>
              <a:buNone/>
            </a:pPr>
            <a:r>
              <a:rPr lang="en-US" sz="2400">
                <a:solidFill>
                  <a:schemeClr val="bg1"/>
                </a:solidFill>
              </a:rPr>
              <a:t>“For we have brought nothing into the world, so we cannot take anything out of it, either.” </a:t>
            </a:r>
            <a:endParaRPr lang="en-US" sz="2400" dirty="0">
              <a:solidFill>
                <a:schemeClr val="bg1"/>
              </a:solidFill>
            </a:endParaRPr>
          </a:p>
        </p:txBody>
      </p:sp>
    </p:spTree>
    <p:extLst>
      <p:ext uri="{BB962C8B-B14F-4D97-AF65-F5344CB8AC3E}">
        <p14:creationId xmlns:p14="http://schemas.microsoft.com/office/powerpoint/2010/main" val="18801657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2880" y="0"/>
            <a:ext cx="2834798" cy="685800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5" y="0"/>
            <a:ext cx="7860145" cy="6987654"/>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73623" y="714213"/>
            <a:ext cx="7718377" cy="4165601"/>
          </a:xfrm>
          <a:prstGeom prst="rect">
            <a:avLst/>
          </a:prstGeom>
          <a:noFill/>
        </p:spPr>
        <p:txBody>
          <a:bodyPr wrap="square">
            <a:noAutofit/>
          </a:bodyPr>
          <a:lstStyle/>
          <a:p>
            <a:pPr lvl="0">
              <a:lnSpc>
                <a:spcPct val="90000"/>
              </a:lnSpc>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Jesus said to the rich young ruler, </a:t>
            </a:r>
          </a:p>
          <a:p>
            <a:pPr lvl="0">
              <a:lnSpc>
                <a:spcPct val="90000"/>
              </a:lnSpc>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“One thing you lack: Go your way, sell whatever you have and give to the poor, and you will have treasure in heaven; and come, take up the cross, and follow Me.” (Mark 10:21 NKJV). </a:t>
            </a:r>
          </a:p>
          <a:p>
            <a:pPr lvl="0">
              <a:lnSpc>
                <a:spcPct val="90000"/>
              </a:lnSpc>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Jesus is offering this man a chance to join His disciples. And He’s telling him that joining will likely end in the man’s execution. (The cross wasn’t yet a symbol of redemption. It was just an instrument of execution – like a hangman’s noose or an electric chair.) </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1635760" y="960022"/>
            <a:ext cx="2523374"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38128980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375" y="0"/>
            <a:ext cx="10155856" cy="3217786"/>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78899" y="470186"/>
            <a:ext cx="9879501" cy="2457497"/>
          </a:xfrm>
          <a:prstGeom prst="rect">
            <a:avLst/>
          </a:prstGeom>
          <a:noFill/>
        </p:spPr>
        <p:txBody>
          <a:bodyPr wrap="square">
            <a:noAutofit/>
          </a:bodyPr>
          <a:lstStyle/>
          <a:p>
            <a:pPr lvl="0">
              <a:lnSpc>
                <a:spcPct val="8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Consider a similar situation today. Suppose a young man was flying out tomorrow with a missionary group. They’ll preach Jesus in the streets of Afghanistan until they’re arrested and likely executed. He’s young, unmarried, and has no family needing support. Suppose he also has some stored wealth.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79092" y="3376834"/>
            <a:ext cx="8282708" cy="3347697"/>
          </a:xfrm>
          <a:prstGeom prst="wedgeRoundRectCallout">
            <a:avLst>
              <a:gd name="adj1" fmla="val -71817"/>
              <a:gd name="adj2" fmla="val -2164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708386" y="3376833"/>
            <a:ext cx="8001014" cy="3296800"/>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What’s the most enjoyment this person could get from his wealth before leaving on a likely fatal mission? </a:t>
            </a:r>
          </a:p>
          <a:p>
            <a:pPr marL="571500" lvl="0" indent="-571500">
              <a:lnSpc>
                <a:spcPct val="80000"/>
              </a:lnSpc>
              <a:spcAft>
                <a:spcPts val="1800"/>
              </a:spcAft>
              <a:buFont typeface="Wingdings" panose="05000000000000000000" pitchFamily="2" charset="2"/>
              <a:buChar char="§"/>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Might this include “making it rain” money on those in need? </a:t>
            </a:r>
          </a:p>
        </p:txBody>
      </p:sp>
    </p:spTree>
    <p:extLst>
      <p:ext uri="{BB962C8B-B14F-4D97-AF65-F5344CB8AC3E}">
        <p14:creationId xmlns:p14="http://schemas.microsoft.com/office/powerpoint/2010/main" val="7083004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94EC1D-E697-14A6-DDE3-EC88E8A44B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0483" y="0"/>
            <a:ext cx="4902617" cy="3676964"/>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5375" y="0"/>
            <a:ext cx="6311258" cy="3217786"/>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78899" y="470186"/>
            <a:ext cx="6157733" cy="2457497"/>
          </a:xfrm>
          <a:prstGeom prst="rect">
            <a:avLst/>
          </a:prstGeom>
          <a:noFill/>
        </p:spPr>
        <p:txBody>
          <a:bodyPr wrap="square">
            <a:noAutofit/>
          </a:bodyPr>
          <a:lstStyle/>
          <a:p>
            <a:pPr lvl="0">
              <a:lnSpc>
                <a:spcPct val="8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“One thing you lack: Go your way, sell whatever you have and give to the poor, and you will have treasure in heaven; and come, take up the cross, and follow Me.” (Mark 10:21 NKJV).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79092" y="3376834"/>
            <a:ext cx="7885027" cy="3347697"/>
          </a:xfrm>
          <a:prstGeom prst="wedgeRoundRectCallout">
            <a:avLst>
              <a:gd name="adj1" fmla="val -71817"/>
              <a:gd name="adj2" fmla="val -2164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708386" y="3376833"/>
            <a:ext cx="7578313" cy="3442609"/>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Is Jesus calling the rich young ruler to give as a painful sacrifice? </a:t>
            </a:r>
          </a:p>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Or is Jesus calling him to get enjoyment (and lasting benefit) from his wealth before it’s all lost at the man’s imminent death? What do you think?</a:t>
            </a:r>
          </a:p>
        </p:txBody>
      </p:sp>
    </p:spTree>
    <p:extLst>
      <p:ext uri="{BB962C8B-B14F-4D97-AF65-F5344CB8AC3E}">
        <p14:creationId xmlns:p14="http://schemas.microsoft.com/office/powerpoint/2010/main" val="31344745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flipH="1">
            <a:off x="0" y="791570"/>
            <a:ext cx="4043964" cy="606643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523999"/>
            <a:ext cx="7860145" cy="5407891"/>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2214880"/>
            <a:ext cx="7718377" cy="4394855"/>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Scripture tells us to hold material things open-handedly. It instructs,</a:t>
            </a:r>
          </a:p>
          <a:p>
            <a:pPr lvl="1">
              <a:lnSpc>
                <a:spcPct val="90000"/>
              </a:lnSpc>
              <a:spcBef>
                <a:spcPts val="1200"/>
              </a:spcBef>
              <a:spcAft>
                <a:spcPts val="12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“those who buy something, as if it were not theirs to keep; those who use the things of the world, as if not engrossed in them. For this world in its present form is passing away.” (1 Corinthians 7:30b-31 NIV).</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doesn’t say, “Don’t buy.” It doesn’t say, “Don’t use.” It says to use it, but know it’s all passing away. Buy it, but know you can’t keep it. We can’t take it with us when we die.</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12048778"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355970074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1617" y="4111010"/>
            <a:ext cx="3036782" cy="274699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384" y="1252086"/>
            <a:ext cx="4389819" cy="3103053"/>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42560" y="73891"/>
            <a:ext cx="6949439"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5390866" y="907934"/>
            <a:ext cx="6532353" cy="5732281"/>
          </a:xfrm>
          <a:prstGeom prst="rect">
            <a:avLst/>
          </a:prstGeom>
          <a:noFill/>
        </p:spPr>
        <p:txBody>
          <a:bodyPr wrap="square">
            <a:noAutofit/>
          </a:bodyPr>
          <a:lstStyle/>
          <a:p>
            <a:pPr lvl="0">
              <a:lnSpc>
                <a:spcPct val="90000"/>
              </a:lnSpc>
              <a:spcAft>
                <a:spcPts val="1200"/>
              </a:spcAft>
              <a:defRPr/>
            </a:pPr>
            <a:r>
              <a:rPr lang="en-US" sz="30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greedy miser says, “Hold every penny tightly.” The harsh ascetic says, “Never hold wealth.” These might seem like opposites. But they both live the same way. </a:t>
            </a:r>
          </a:p>
          <a:p>
            <a:pPr lvl="0">
              <a:lnSpc>
                <a:spcPct val="90000"/>
              </a:lnSpc>
              <a:spcAft>
                <a:spcPts val="600"/>
              </a:spcAft>
              <a:defRPr/>
            </a:pPr>
            <a:r>
              <a:rPr lang="en-US" sz="3000" dirty="0">
                <a:solidFill>
                  <a:prstClr val="black"/>
                </a:solidFill>
                <a:latin typeface="Georgia" panose="02040502050405020303" pitchFamily="18" charset="0"/>
                <a:ea typeface="Calibri" panose="020F0502020204030204" pitchFamily="34" charset="0"/>
                <a:cs typeface="Times New Roman" panose="02020603050405020304" pitchFamily="18" charset="0"/>
              </a:rPr>
              <a:t>Both the ascetic and the greedy miser refuse to enjoy wealth. Both view this as a virtue. The ascetic looks down on the one who enjoys wealth. So does the miser. </a:t>
            </a:r>
          </a:p>
          <a:p>
            <a:pPr lvl="0">
              <a:lnSpc>
                <a:spcPct val="90000"/>
              </a:lnSpc>
              <a:spcAft>
                <a:spcPts val="600"/>
              </a:spcAft>
              <a:defRPr/>
            </a:pPr>
            <a:r>
              <a:rPr lang="en-US" sz="30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idea that God richly provides us with all things for the purpose of enjoyment opposes them both. </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269142"/>
            <a:ext cx="5154758" cy="749264"/>
          </a:xfrm>
        </p:spPr>
        <p:txBody>
          <a:bodyPr>
            <a:normAutofit fontScale="90000"/>
          </a:bodyPr>
          <a:lstStyle/>
          <a:p>
            <a:pPr algn="ctr"/>
            <a:r>
              <a:rPr lang="en-US" dirty="0"/>
              <a:t>Wealth Enjoyment: </a:t>
            </a:r>
            <a:br>
              <a:rPr lang="en-US" dirty="0"/>
            </a:br>
            <a:r>
              <a:rPr lang="en-US" dirty="0"/>
              <a:t>Don’t Give Until It Hurts!</a:t>
            </a:r>
          </a:p>
        </p:txBody>
      </p:sp>
    </p:spTree>
    <p:extLst>
      <p:ext uri="{BB962C8B-B14F-4D97-AF65-F5344CB8AC3E}">
        <p14:creationId xmlns:p14="http://schemas.microsoft.com/office/powerpoint/2010/main" val="21889060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5CAB91C-A667-F103-FA0D-A9EBF2AE59E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063364" y="1371600"/>
            <a:ext cx="3128636" cy="2962086"/>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847893"/>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634019" y="1531620"/>
            <a:ext cx="6429346" cy="5326379"/>
          </a:xfrm>
          <a:prstGeom prst="wedgeRoundRectCallout">
            <a:avLst>
              <a:gd name="adj1" fmla="val -61509"/>
              <a:gd name="adj2" fmla="val 1586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814551" y="1706879"/>
            <a:ext cx="6248813" cy="5219186"/>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Have you known people who had wealth but refused to use it for anything?</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In what way do the ascetic “holy man” of Eastern religions and the greedy miser live the same way? </a:t>
            </a:r>
            <a:endParaRPr kumimoji="0" lang="en-US" sz="4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0" y="-9159"/>
            <a:ext cx="12192000" cy="1045480"/>
          </a:xfrm>
        </p:spPr>
        <p:txBody>
          <a:bodyPr>
            <a:normAutofit/>
          </a:bodyPr>
          <a:lstStyle/>
          <a:p>
            <a:pPr algn="ctr"/>
            <a:r>
              <a:rPr lang="en-US" sz="5400" dirty="0"/>
              <a:t>Move from Wealth to Abundance</a:t>
            </a:r>
          </a:p>
        </p:txBody>
      </p:sp>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those who are rich in this present world not to be high-minded or to set their hope on the uncertainty of riches but on God, who richly supplies us with all things </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for enjoyment: to do good,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6:17-18</a:t>
            </a:r>
          </a:p>
        </p:txBody>
      </p:sp>
      <p:sp>
        <p:nvSpPr>
          <p:cNvPr id="8" name="Title 7">
            <a:extLst>
              <a:ext uri="{FF2B5EF4-FFF2-40B4-BE49-F238E27FC236}">
                <a16:creationId xmlns:a16="http://schemas.microsoft.com/office/drawing/2014/main" id="{4C08EABA-E7C6-992D-91EE-DDB6262C7AB3}"/>
              </a:ext>
            </a:extLst>
          </p:cNvPr>
          <p:cNvSpPr txBox="1">
            <a:spLocks/>
          </p:cNvSpPr>
          <p:nvPr/>
        </p:nvSpPr>
        <p:spPr>
          <a:xfrm>
            <a:off x="0" y="1371600"/>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Don’t Give Until It Hurts!</a:t>
            </a:r>
          </a:p>
        </p:txBody>
      </p:sp>
    </p:spTree>
    <p:extLst>
      <p:ext uri="{BB962C8B-B14F-4D97-AF65-F5344CB8AC3E}">
        <p14:creationId xmlns:p14="http://schemas.microsoft.com/office/powerpoint/2010/main" val="342782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p:txBody>
          <a:bodyPr/>
          <a:lstStyle/>
          <a:p>
            <a:pPr algn="ctr"/>
            <a:r>
              <a:rPr lang="en-US" dirty="0"/>
              <a:t>Wealth Enjoyment: </a:t>
            </a:r>
            <a:br>
              <a:rPr lang="en-US" dirty="0"/>
            </a:br>
            <a:r>
              <a:rPr lang="en-US" dirty="0"/>
              <a:t>People Like Us Do Things Like This!</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a:t>
            </a:r>
            <a:r>
              <a:rPr lang="en-US" sz="3500" b="1" u="sng" dirty="0"/>
              <a:t>richly supplies </a:t>
            </a:r>
            <a:r>
              <a:rPr lang="en-US" sz="4800" b="1" u="sng" dirty="0"/>
              <a:t>us</a:t>
            </a:r>
            <a:r>
              <a:rPr lang="en-US" sz="3500" b="1" u="sng" dirty="0"/>
              <a:t> with all things </a:t>
            </a:r>
            <a:r>
              <a:rPr lang="en-US" sz="3600" b="1" u="sng" dirty="0"/>
              <a:t>for enjoyment: </a:t>
            </a:r>
            <a:r>
              <a:rPr lang="en-US" sz="3500" b="1" u="sng" dirty="0"/>
              <a:t>to do good, to be rich in good works, to be generous and ready to share</a:t>
            </a:r>
            <a:r>
              <a:rPr lang="en-US" sz="3500" dirty="0"/>
              <a:t>,” </a:t>
            </a:r>
          </a:p>
        </p:txBody>
      </p:sp>
    </p:spTree>
    <p:extLst>
      <p:ext uri="{BB962C8B-B14F-4D97-AF65-F5344CB8AC3E}">
        <p14:creationId xmlns:p14="http://schemas.microsoft.com/office/powerpoint/2010/main" val="18185514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374" y="-1"/>
            <a:ext cx="11348479" cy="3376835"/>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178899" y="380144"/>
            <a:ext cx="11041427" cy="2457497"/>
          </a:xfrm>
          <a:prstGeom prst="rect">
            <a:avLst/>
          </a:prstGeom>
          <a:noFill/>
        </p:spPr>
        <p:txBody>
          <a:bodyPr wrap="square">
            <a:noAutofit/>
          </a:bodyPr>
          <a:lstStyle/>
          <a:p>
            <a:pPr lvl="0">
              <a:lnSpc>
                <a:spcPct val="8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passage starts with the wealth holders. Then, it switches to “us” all. Not everyone must decide what to do with their wealth. But everyone must decide what to do with the things God has richly supplied. Rich Christians should be rich “in good works.” So should poor Christians. Even elderly widows seeking financial support from the church have the same obligation. (1 Timothy 5:10).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579092" y="4091709"/>
            <a:ext cx="8282708" cy="2632822"/>
          </a:xfrm>
          <a:prstGeom prst="wedgeRoundRectCallout">
            <a:avLst>
              <a:gd name="adj1" fmla="val -70828"/>
              <a:gd name="adj2" fmla="val -28387"/>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C6AC1A1-7D5D-E712-ABA8-DF0005B67F63}"/>
              </a:ext>
            </a:extLst>
          </p:cNvPr>
          <p:cNvSpPr txBox="1"/>
          <p:nvPr/>
        </p:nvSpPr>
        <p:spPr>
          <a:xfrm>
            <a:off x="3719939" y="4168318"/>
            <a:ext cx="8001014" cy="2556213"/>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does God richly provide for us in ways other than wealth?</a:t>
            </a:r>
          </a:p>
          <a:p>
            <a:pPr marL="571500" lvl="0" indent="-571500">
              <a:lnSpc>
                <a:spcPct val="80000"/>
              </a:lnSpc>
              <a:spcAft>
                <a:spcPts val="1800"/>
              </a:spcAft>
              <a:buFont typeface="Wingdings" panose="05000000000000000000" pitchFamily="2" charset="2"/>
              <a:buChar cha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have you seen others using their gifts from God in a way that makes them “rich in good works?”</a:t>
            </a:r>
          </a:p>
        </p:txBody>
      </p:sp>
    </p:spTree>
    <p:extLst>
      <p:ext uri="{BB962C8B-B14F-4D97-AF65-F5344CB8AC3E}">
        <p14:creationId xmlns:p14="http://schemas.microsoft.com/office/powerpoint/2010/main" val="18022573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847893"/>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683189"/>
            <a:ext cx="9217295" cy="3751728"/>
          </a:xfrm>
          <a:prstGeom prst="wedgeRoundRectCallout">
            <a:avLst>
              <a:gd name="adj1" fmla="val -59417"/>
              <a:gd name="adj2" fmla="val 1506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867891" y="2840793"/>
            <a:ext cx="9095509" cy="3262432"/>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When you were young, who taught you to be generous? </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Did you have any role models for sharing and giving? </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Were they all financially wealthy?</a:t>
            </a:r>
            <a:endParaRPr kumimoji="0" lang="en-US" sz="4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0" y="-9159"/>
            <a:ext cx="12192000" cy="1045480"/>
          </a:xfrm>
        </p:spPr>
        <p:txBody>
          <a:bodyPr>
            <a:normAutofit/>
          </a:bodyPr>
          <a:lstStyle/>
          <a:p>
            <a:pPr algn="ctr"/>
            <a:r>
              <a:rPr lang="en-US" sz="5400" dirty="0"/>
              <a:t>Move from Wealth to Abundance</a:t>
            </a:r>
          </a:p>
        </p:txBody>
      </p:sp>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those who are rich in this present world not to be high-minded or to set their hope on the uncertainty of riches but on God, who </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richly supplies </a:t>
            </a:r>
            <a:r>
              <a:rPr kumimoji="0" lang="en-US" sz="3600" b="1" i="0" u="sng" strike="noStrike" kern="1200" cap="none" spc="0" normalizeH="0" baseline="0" noProof="0" dirty="0">
                <a:ln>
                  <a:noFill/>
                </a:ln>
                <a:solidFill>
                  <a:prstClr val="white"/>
                </a:solidFill>
                <a:effectLst/>
                <a:uLnTx/>
                <a:uFillTx/>
                <a:latin typeface="Aptos" panose="02110004020202020204"/>
                <a:ea typeface="+mn-ea"/>
                <a:cs typeface="+mn-cs"/>
              </a:rPr>
              <a:t>us</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 with all things for enjoyment: to do good,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a:t>
            </a:r>
          </a:p>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1 Timothy 6:17-18</a:t>
            </a:r>
          </a:p>
        </p:txBody>
      </p:sp>
      <p:sp>
        <p:nvSpPr>
          <p:cNvPr id="8" name="Title 7">
            <a:extLst>
              <a:ext uri="{FF2B5EF4-FFF2-40B4-BE49-F238E27FC236}">
                <a16:creationId xmlns:a16="http://schemas.microsoft.com/office/drawing/2014/main" id="{4C08EABA-E7C6-992D-91EE-DDB6262C7AB3}"/>
              </a:ext>
            </a:extLst>
          </p:cNvPr>
          <p:cNvSpPr txBox="1">
            <a:spLocks/>
          </p:cNvSpPr>
          <p:nvPr/>
        </p:nvSpPr>
        <p:spPr>
          <a:xfrm>
            <a:off x="0" y="1371600"/>
            <a:ext cx="2814551" cy="231627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People Like Us Do Things Like This!</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37798978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21295" y="3097388"/>
            <a:ext cx="2253345" cy="3760612"/>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12080" y="1"/>
            <a:ext cx="6979919" cy="693189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5374640" y="754246"/>
            <a:ext cx="6651974" cy="5732281"/>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the Parable of the Talents, the good steward immediately put his talent to work. And by doing so, he ends up with even more. By putting the talent to work, it grows. He gets more. Plus, he gets much, much more when the master returns. </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Consider those who have the gift of teaching. Fear could cause them to keep it hidden. But hiding it won’t allow it to grow. (It might even rust, fade, or begin to disappear.) Or they could choose to enjoy it by putting it to work. They could use their gift of teaching to do good. They could use it to become rich in visible good works. They could share it with the fellowship community.</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555162" y="1349397"/>
            <a:ext cx="4244052" cy="749264"/>
          </a:xfrm>
        </p:spPr>
        <p:txBody>
          <a:bodyPr>
            <a:normAutofit fontScale="90000"/>
          </a:bodyPr>
          <a:lstStyle/>
          <a:p>
            <a:pPr algn="ctr"/>
            <a:r>
              <a:rPr lang="en-US" dirty="0"/>
              <a:t>Wealth Enjoyment: </a:t>
            </a:r>
            <a:br>
              <a:rPr lang="en-US" dirty="0"/>
            </a:br>
            <a:r>
              <a:rPr lang="en-US" dirty="0"/>
              <a:t>People Like Us Do Things Like This!</a:t>
            </a:r>
          </a:p>
        </p:txBody>
      </p:sp>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2895600"/>
            <a:ext cx="3172603" cy="3962400"/>
          </a:xfrm>
          <a:prstGeom prst="rect">
            <a:avLst/>
          </a:prstGeom>
        </p:spPr>
      </p:pic>
      <p:cxnSp>
        <p:nvCxnSpPr>
          <p:cNvPr id="8" name="Straight Connector 7"/>
          <p:cNvCxnSpPr/>
          <p:nvPr/>
        </p:nvCxnSpPr>
        <p:spPr>
          <a:xfrm flipH="1">
            <a:off x="2946400" y="2814320"/>
            <a:ext cx="10160" cy="4043680"/>
          </a:xfrm>
          <a:prstGeom prst="line">
            <a:avLst/>
          </a:prstGeom>
          <a:ln w="76200">
            <a:solidFill>
              <a:srgbClr val="6633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463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643019"/>
            <a:ext cx="2867891" cy="3214982"/>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762454"/>
            <a:ext cx="6858000" cy="2549391"/>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282207" y="1007756"/>
            <a:ext cx="6309093" cy="2207225"/>
          </a:xfrm>
          <a:prstGeom prst="rect">
            <a:avLst/>
          </a:prstGeom>
          <a:noFill/>
        </p:spPr>
        <p:txBody>
          <a:bodyPr wrap="square">
            <a:noAutofit/>
          </a:bodyPr>
          <a:lstStyle/>
          <a:p>
            <a:pPr marL="0" marR="0">
              <a:spcAft>
                <a:spcPts val="12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When someone dies, people may ask, “How much did he leave?” </a:t>
            </a:r>
          </a:p>
          <a:p>
            <a:pPr marL="0" marR="0">
              <a:spcAft>
                <a:spcPts val="12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The answer is always the same: “All of it.”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1FEFF738-32EF-BB20-C922-E2D8A424E229}"/>
              </a:ext>
            </a:extLst>
          </p:cNvPr>
          <p:cNvSpPr/>
          <p:nvPr/>
        </p:nvSpPr>
        <p:spPr>
          <a:xfrm>
            <a:off x="5601186" y="3643018"/>
            <a:ext cx="6484000" cy="3082635"/>
          </a:xfrm>
          <a:prstGeom prst="wedgeRoundRectCallout">
            <a:avLst>
              <a:gd name="adj1" fmla="val -106724"/>
              <a:gd name="adj2" fmla="val -18135"/>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B49417E-D429-3B3D-C622-9589E4531E1B}"/>
              </a:ext>
            </a:extLst>
          </p:cNvPr>
          <p:cNvSpPr txBox="1"/>
          <p:nvPr/>
        </p:nvSpPr>
        <p:spPr>
          <a:xfrm>
            <a:off x="5854590" y="3666599"/>
            <a:ext cx="5977191" cy="3142912"/>
          </a:xfrm>
          <a:prstGeom prst="rect">
            <a:avLst/>
          </a:prstGeom>
          <a:noFill/>
        </p:spPr>
        <p:txBody>
          <a:bodyPr wrap="square">
            <a:spAutoFit/>
          </a:bodyPr>
          <a:lstStyle/>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 what sense is it logically impossible to “die rich?” </a:t>
            </a:r>
          </a:p>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much financial wealth does the dead person get to keep?</a:t>
            </a:r>
          </a:p>
        </p:txBody>
      </p:sp>
      <p:sp>
        <p:nvSpPr>
          <p:cNvPr id="7" name="Content Placeholder 2">
            <a:extLst>
              <a:ext uri="{FF2B5EF4-FFF2-40B4-BE49-F238E27FC236}">
                <a16:creationId xmlns:a16="http://schemas.microsoft.com/office/drawing/2014/main" id="{25B6D28E-9F5F-1DD0-4683-2C0A1ED53114}"/>
              </a:ext>
            </a:extLst>
          </p:cNvPr>
          <p:cNvSpPr>
            <a:spLocks noGrp="1"/>
          </p:cNvSpPr>
          <p:nvPr>
            <p:ph idx="1"/>
          </p:nvPr>
        </p:nvSpPr>
        <p:spPr>
          <a:xfrm>
            <a:off x="0" y="2309"/>
            <a:ext cx="12192000" cy="749264"/>
          </a:xfrm>
          <a:solidFill>
            <a:srgbClr val="0070C0"/>
          </a:solidFill>
        </p:spPr>
        <p:txBody>
          <a:bodyPr>
            <a:noAutofit/>
          </a:bodyPr>
          <a:lstStyle/>
          <a:p>
            <a:pPr marL="0" indent="0" algn="ctr">
              <a:lnSpc>
                <a:spcPct val="80000"/>
              </a:lnSpc>
              <a:spcBef>
                <a:spcPts val="0"/>
              </a:spcBef>
              <a:buNone/>
            </a:pPr>
            <a:r>
              <a:rPr lang="en-US" sz="2400" dirty="0">
                <a:solidFill>
                  <a:schemeClr val="bg1"/>
                </a:solidFill>
              </a:rPr>
              <a:t>1 Timothy 6:7 </a:t>
            </a:r>
          </a:p>
          <a:p>
            <a:pPr marL="0" indent="0" algn="ctr">
              <a:lnSpc>
                <a:spcPct val="80000"/>
              </a:lnSpc>
              <a:spcBef>
                <a:spcPts val="0"/>
              </a:spcBef>
              <a:buNone/>
            </a:pPr>
            <a:r>
              <a:rPr lang="en-US" sz="2400" dirty="0">
                <a:solidFill>
                  <a:schemeClr val="bg1"/>
                </a:solidFill>
              </a:rPr>
              <a:t>“For we have brought nothing into the world, so we cannot take anything out of it, either.” </a:t>
            </a:r>
          </a:p>
        </p:txBody>
      </p:sp>
      <p:pic>
        <p:nvPicPr>
          <p:cNvPr id="2" name="Picture 1" descr="A cartoon of a person in a grim reaper garment&#10;&#10;AI-generated content may be incorrect.">
            <a:extLst>
              <a:ext uri="{FF2B5EF4-FFF2-40B4-BE49-F238E27FC236}">
                <a16:creationId xmlns:a16="http://schemas.microsoft.com/office/drawing/2014/main" id="{CD8C4ACB-F27A-B3E6-EBD4-216DEB9B1D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35900" y="922600"/>
            <a:ext cx="3568700" cy="2549390"/>
          </a:xfrm>
          <a:prstGeom prst="rect">
            <a:avLst/>
          </a:prstGeom>
          <a:ln w="76200">
            <a:solidFill>
              <a:srgbClr val="663300"/>
            </a:solidFill>
          </a:ln>
        </p:spPr>
      </p:pic>
    </p:spTree>
    <p:extLst>
      <p:ext uri="{BB962C8B-B14F-4D97-AF65-F5344CB8AC3E}">
        <p14:creationId xmlns:p14="http://schemas.microsoft.com/office/powerpoint/2010/main" val="252067642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198786"/>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7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those who are rich in this present world not to be high-minded or to set their hope on the uncertainty of riches but on God, who </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richly supplies </a:t>
            </a:r>
            <a:r>
              <a:rPr kumimoji="0" lang="en-US" sz="3600" b="1" i="0" u="sng" strike="noStrike" kern="1200" cap="none" spc="0" normalizeH="0" baseline="0" noProof="0" dirty="0">
                <a:ln>
                  <a:noFill/>
                </a:ln>
                <a:solidFill>
                  <a:prstClr val="white"/>
                </a:solidFill>
                <a:effectLst/>
                <a:uLnTx/>
                <a:uFillTx/>
                <a:latin typeface="Aptos" panose="02110004020202020204"/>
                <a:ea typeface="+mn-ea"/>
                <a:cs typeface="+mn-cs"/>
              </a:rPr>
              <a:t>us</a:t>
            </a:r>
            <a:r>
              <a:rPr kumimoji="0" lang="en-US" sz="2400" b="1" i="0" u="sng" strike="noStrike" kern="1200" cap="none" spc="0" normalizeH="0" baseline="0" noProof="0" dirty="0">
                <a:ln>
                  <a:noFill/>
                </a:ln>
                <a:solidFill>
                  <a:prstClr val="white"/>
                </a:solidFill>
                <a:effectLst/>
                <a:uLnTx/>
                <a:uFillTx/>
                <a:latin typeface="Aptos" panose="02110004020202020204"/>
                <a:ea typeface="+mn-ea"/>
                <a:cs typeface="+mn-cs"/>
              </a:rPr>
              <a:t> with all things for enjoyment: to do good,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6:17-18</a:t>
            </a:r>
          </a:p>
        </p:txBody>
      </p:sp>
      <p:pic>
        <p:nvPicPr>
          <p:cNvPr id="4" name="Picture 3">
            <a:extLst>
              <a:ext uri="{FF2B5EF4-FFF2-40B4-BE49-F238E27FC236}">
                <a16:creationId xmlns:a16="http://schemas.microsoft.com/office/drawing/2014/main" id="{D886F6BC-E901-74F9-6EE6-12779475B1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572400" y="4155045"/>
            <a:ext cx="1619601" cy="2702956"/>
          </a:xfrm>
          <a:prstGeom prst="rect">
            <a:avLst/>
          </a:prstGeom>
        </p:spPr>
      </p:pic>
      <p:pic>
        <p:nvPicPr>
          <p:cNvPr id="3" name="Picture 2">
            <a:extLst>
              <a:ext uri="{FF2B5EF4-FFF2-40B4-BE49-F238E27FC236}">
                <a16:creationId xmlns:a16="http://schemas.microsoft.com/office/drawing/2014/main" id="{B8E57974-0D95-E08E-7CA4-089B7B1D0C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0372299" y="1346226"/>
            <a:ext cx="1819701" cy="2808818"/>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4" cstate="screen">
            <a:duotone>
              <a:schemeClr val="accent4">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532915"/>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511188" y="1411764"/>
            <a:ext cx="7861111" cy="5446235"/>
          </a:xfrm>
          <a:prstGeom prst="wedgeRoundRectCallout">
            <a:avLst>
              <a:gd name="adj1" fmla="val -57447"/>
              <a:gd name="adj2" fmla="val 1182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787256" y="1467136"/>
            <a:ext cx="7557748" cy="5446235"/>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We can hide a gift. Or we can enjoy it by putting it to work to do good. How might this apply to a person with gifts of leading, serving, encouraging, or teaching? </a:t>
            </a:r>
          </a:p>
          <a:p>
            <a:pPr marL="571500" lvl="0" indent="-571500">
              <a:lnSpc>
                <a:spcPct val="80000"/>
              </a:lnSpc>
              <a:spcAft>
                <a:spcPts val="1800"/>
              </a:spcAft>
              <a:buFont typeface="Wingdings" panose="05000000000000000000" pitchFamily="2" charset="2"/>
              <a:buChar char="§"/>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might fear motivate their choice to hide or bury their gift rather than share it?</a:t>
            </a:r>
          </a:p>
          <a:p>
            <a:pPr marL="571500" lvl="0" indent="-571500">
              <a:lnSpc>
                <a:spcPct val="80000"/>
              </a:lnSpc>
              <a:spcAft>
                <a:spcPts val="1800"/>
              </a:spcAft>
              <a:buFont typeface="Wingdings" panose="05000000000000000000" pitchFamily="2" charset="2"/>
              <a:buChar char="§"/>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does the wealth holder face this same choice between burying a gift and using it for good? </a:t>
            </a:r>
            <a:endPar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itle 7">
            <a:extLst>
              <a:ext uri="{FF2B5EF4-FFF2-40B4-BE49-F238E27FC236}">
                <a16:creationId xmlns:a16="http://schemas.microsoft.com/office/drawing/2014/main" id="{4C08EABA-E7C6-992D-91EE-DDB6262C7AB3}"/>
              </a:ext>
            </a:extLst>
          </p:cNvPr>
          <p:cNvSpPr txBox="1">
            <a:spLocks/>
          </p:cNvSpPr>
          <p:nvPr/>
        </p:nvSpPr>
        <p:spPr>
          <a:xfrm>
            <a:off x="0" y="1371600"/>
            <a:ext cx="2814551" cy="231627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People Like Us Do Things Like This!</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cxnSp>
        <p:nvCxnSpPr>
          <p:cNvPr id="9" name="Straight Connector 8">
            <a:extLst>
              <a:ext uri="{FF2B5EF4-FFF2-40B4-BE49-F238E27FC236}">
                <a16:creationId xmlns:a16="http://schemas.microsoft.com/office/drawing/2014/main" id="{192A91D2-A26F-F619-D0F7-AC5C2B937EC5}"/>
              </a:ext>
            </a:extLst>
          </p:cNvPr>
          <p:cNvCxnSpPr/>
          <p:nvPr/>
        </p:nvCxnSpPr>
        <p:spPr>
          <a:xfrm>
            <a:off x="10372299" y="4209636"/>
            <a:ext cx="1819701" cy="0"/>
          </a:xfrm>
          <a:prstGeom prst="line">
            <a:avLst/>
          </a:prstGeom>
          <a:ln w="762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99418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63B08-1B91-04DA-97B0-99EF37612E57}"/>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74C6CE79-09CB-9168-D42E-38816A4AEA82}"/>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48B853FF-5F80-5488-CDC8-B770A178577B}"/>
              </a:ext>
            </a:extLst>
          </p:cNvPr>
          <p:cNvSpPr>
            <a:spLocks noGrp="1"/>
          </p:cNvSpPr>
          <p:nvPr>
            <p:ph type="title"/>
          </p:nvPr>
        </p:nvSpPr>
        <p:spPr/>
        <p:txBody>
          <a:bodyPr/>
          <a:lstStyle/>
          <a:p>
            <a:pPr algn="ctr"/>
            <a:r>
              <a:rPr lang="en-US" dirty="0"/>
              <a:t>Wealth Enjoyment: </a:t>
            </a:r>
            <a:br>
              <a:rPr lang="en-US" dirty="0"/>
            </a:br>
            <a:r>
              <a:rPr lang="en-US" dirty="0"/>
              <a:t>Accomplish Something with It!</a:t>
            </a:r>
          </a:p>
        </p:txBody>
      </p:sp>
      <p:sp>
        <p:nvSpPr>
          <p:cNvPr id="3" name="Content Placeholder 2">
            <a:extLst>
              <a:ext uri="{FF2B5EF4-FFF2-40B4-BE49-F238E27FC236}">
                <a16:creationId xmlns:a16="http://schemas.microsoft.com/office/drawing/2014/main" id="{25425A56-DCF2-0992-F426-3039028055A3}"/>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richly supplies us with all things </a:t>
            </a:r>
            <a:r>
              <a:rPr lang="en-US" sz="3600" b="1" u="sng" dirty="0"/>
              <a:t>for enjoyment: </a:t>
            </a:r>
            <a:r>
              <a:rPr lang="en-US" sz="3500" b="1" u="sng" dirty="0"/>
              <a:t>to do good</a:t>
            </a:r>
            <a:r>
              <a:rPr lang="en-US" sz="3500" b="1" dirty="0"/>
              <a:t>, </a:t>
            </a:r>
            <a:r>
              <a:rPr lang="en-US" sz="3500" dirty="0"/>
              <a:t>to be rich in good works, to be generous and ready to share,” </a:t>
            </a:r>
          </a:p>
        </p:txBody>
      </p:sp>
    </p:spTree>
    <p:extLst>
      <p:ext uri="{BB962C8B-B14F-4D97-AF65-F5344CB8AC3E}">
        <p14:creationId xmlns:p14="http://schemas.microsoft.com/office/powerpoint/2010/main" val="167087541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C5061-55DE-D259-FBA4-05E9158DDD72}"/>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6FADF3C8-6FFD-5DD8-D3FB-701B6E5D32B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79588" y="1450109"/>
            <a:ext cx="6612412" cy="5407891"/>
          </a:xfrm>
          <a:prstGeom prst="rect">
            <a:avLst/>
          </a:prstGeom>
        </p:spPr>
      </p:pic>
      <p:sp>
        <p:nvSpPr>
          <p:cNvPr id="5" name="TextBox 4">
            <a:extLst>
              <a:ext uri="{FF2B5EF4-FFF2-40B4-BE49-F238E27FC236}">
                <a16:creationId xmlns:a16="http://schemas.microsoft.com/office/drawing/2014/main" id="{01712BEC-8A17-B13F-1BBA-DCB8412A9458}"/>
              </a:ext>
            </a:extLst>
          </p:cNvPr>
          <p:cNvSpPr txBox="1"/>
          <p:nvPr/>
        </p:nvSpPr>
        <p:spPr>
          <a:xfrm>
            <a:off x="5859149" y="2197408"/>
            <a:ext cx="6143474" cy="4394855"/>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this passage, what follows “for enjoyment” explains how to accomplish that enjoyment. It’s the “how to” manual for wealth enjoyment. </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Notice that it doesn’t say to just give. Instead, it says, “to do good.” </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Greek word references,</a:t>
            </a:r>
          </a:p>
          <a:p>
            <a:pPr lvl="1">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“a work or worker who accomplishes something … a deed (action) that carries out (completes) an inner desire (intention, purpose).”</a:t>
            </a:r>
          </a:p>
        </p:txBody>
      </p:sp>
      <p:sp>
        <p:nvSpPr>
          <p:cNvPr id="2" name="Title 7">
            <a:extLst>
              <a:ext uri="{FF2B5EF4-FFF2-40B4-BE49-F238E27FC236}">
                <a16:creationId xmlns:a16="http://schemas.microsoft.com/office/drawing/2014/main" id="{3DDE7735-A2DF-FB15-0740-3C2BB7343A20}"/>
              </a:ext>
            </a:extLst>
          </p:cNvPr>
          <p:cNvSpPr>
            <a:spLocks noGrp="1"/>
          </p:cNvSpPr>
          <p:nvPr>
            <p:ph type="title"/>
          </p:nvPr>
        </p:nvSpPr>
        <p:spPr>
          <a:xfrm>
            <a:off x="87802" y="502822"/>
            <a:ext cx="12048778" cy="749264"/>
          </a:xfrm>
        </p:spPr>
        <p:txBody>
          <a:bodyPr>
            <a:normAutofit fontScale="90000"/>
          </a:bodyPr>
          <a:lstStyle/>
          <a:p>
            <a:pPr algn="ctr"/>
            <a:r>
              <a:rPr lang="en-US" dirty="0"/>
              <a:t>Wealth Enjoyment: </a:t>
            </a:r>
            <a:br>
              <a:rPr lang="en-US" dirty="0"/>
            </a:br>
            <a:r>
              <a:rPr lang="en-US" dirty="0"/>
              <a:t>Accomplish Something with It!</a:t>
            </a:r>
          </a:p>
        </p:txBody>
      </p:sp>
      <p:pic>
        <p:nvPicPr>
          <p:cNvPr id="4" name="Picture 3" descr="A man holding a key inside a circular target on a plain background.">
            <a:extLst>
              <a:ext uri="{FF2B5EF4-FFF2-40B4-BE49-F238E27FC236}">
                <a16:creationId xmlns:a16="http://schemas.microsoft.com/office/drawing/2014/main" id="{042A0785-9448-8F97-1613-68D67FE5833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31980" y="1770558"/>
            <a:ext cx="4921898" cy="4821705"/>
          </a:xfrm>
          <a:prstGeom prst="rect">
            <a:avLst/>
          </a:prstGeom>
          <a:ln w="76200">
            <a:solidFill>
              <a:srgbClr val="803B38"/>
            </a:solidFill>
          </a:ln>
        </p:spPr>
      </p:pic>
    </p:spTree>
    <p:extLst>
      <p:ext uri="{BB962C8B-B14F-4D97-AF65-F5344CB8AC3E}">
        <p14:creationId xmlns:p14="http://schemas.microsoft.com/office/powerpoint/2010/main" val="17213204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9A02C-5ED5-89A6-3AB4-C72D24F7D5F1}"/>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19B45248-ABBD-95A1-D220-3AE295176367}"/>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491F8875-7B68-269C-5946-9299C040430B}"/>
              </a:ext>
            </a:extLst>
          </p:cNvPr>
          <p:cNvSpPr txBox="1">
            <a:spLocks/>
          </p:cNvSpPr>
          <p:nvPr/>
        </p:nvSpPr>
        <p:spPr>
          <a:xfrm>
            <a:off x="0" y="0"/>
            <a:ext cx="12192000" cy="914243"/>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richly supplies us with all things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for enjoyment: to do good</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
        <p:nvSpPr>
          <p:cNvPr id="8" name="Title 7">
            <a:extLst>
              <a:ext uri="{FF2B5EF4-FFF2-40B4-BE49-F238E27FC236}">
                <a16:creationId xmlns:a16="http://schemas.microsoft.com/office/drawing/2014/main" id="{4EAC6A8E-B0C2-5EBB-124A-CDF37B93AD8E}"/>
              </a:ext>
            </a:extLst>
          </p:cNvPr>
          <p:cNvSpPr txBox="1">
            <a:spLocks/>
          </p:cNvSpPr>
          <p:nvPr/>
        </p:nvSpPr>
        <p:spPr>
          <a:xfrm>
            <a:off x="0" y="1067827"/>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Accomplish Something with It!</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pic>
        <p:nvPicPr>
          <p:cNvPr id="3" name="Picture 2" descr="A wooden heart with concentric red and white circles, with an arrow aimed at the center.&#10;&#10;AI-generated content may be incorrect.">
            <a:extLst>
              <a:ext uri="{FF2B5EF4-FFF2-40B4-BE49-F238E27FC236}">
                <a16:creationId xmlns:a16="http://schemas.microsoft.com/office/drawing/2014/main" id="{1E22BC86-D3FB-DD89-0B1F-E44BA6778A2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860555" y="2571386"/>
            <a:ext cx="3331445" cy="4286614"/>
          </a:xfrm>
          <a:prstGeom prst="rect">
            <a:avLst/>
          </a:prstGeom>
        </p:spPr>
      </p:pic>
      <p:sp>
        <p:nvSpPr>
          <p:cNvPr id="6" name="Speech Bubble: Rectangle with Corners Rounded 5">
            <a:extLst>
              <a:ext uri="{FF2B5EF4-FFF2-40B4-BE49-F238E27FC236}">
                <a16:creationId xmlns:a16="http://schemas.microsoft.com/office/drawing/2014/main" id="{A1010CAC-042B-DBD5-2A8C-C97A1555EF91}"/>
              </a:ext>
            </a:extLst>
          </p:cNvPr>
          <p:cNvSpPr/>
          <p:nvPr/>
        </p:nvSpPr>
        <p:spPr>
          <a:xfrm>
            <a:off x="2867891" y="1888160"/>
            <a:ext cx="5938916" cy="4726154"/>
          </a:xfrm>
          <a:prstGeom prst="wedgeRoundRectCallout">
            <a:avLst>
              <a:gd name="adj1" fmla="val -66739"/>
              <a:gd name="adj2" fmla="val -299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ABC2D41F-6B7E-FB36-264A-7CCC018F24B0}"/>
              </a:ext>
            </a:extLst>
          </p:cNvPr>
          <p:cNvSpPr txBox="1"/>
          <p:nvPr/>
        </p:nvSpPr>
        <p:spPr>
          <a:xfrm>
            <a:off x="2962001" y="2145527"/>
            <a:ext cx="5656703" cy="4329006"/>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What’s the difference between doing good and just giving away money? </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How is it more enjoyable to “accomplish,” “carry out,” and “complete” an inner desire to do good rather than to just give away money? </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122647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722C5-3D80-8B7C-A378-1BB7D3CBA366}"/>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98A7B364-68DD-10AE-CC80-E97167F1F19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212080" y="1"/>
            <a:ext cx="6979919" cy="6931890"/>
          </a:xfrm>
          <a:prstGeom prst="rect">
            <a:avLst/>
          </a:prstGeom>
        </p:spPr>
      </p:pic>
      <p:sp>
        <p:nvSpPr>
          <p:cNvPr id="5" name="TextBox 4">
            <a:extLst>
              <a:ext uri="{FF2B5EF4-FFF2-40B4-BE49-F238E27FC236}">
                <a16:creationId xmlns:a16="http://schemas.microsoft.com/office/drawing/2014/main" id="{E11B240E-0428-44AC-1285-7075195E763A}"/>
              </a:ext>
            </a:extLst>
          </p:cNvPr>
          <p:cNvSpPr txBox="1"/>
          <p:nvPr/>
        </p:nvSpPr>
        <p:spPr>
          <a:xfrm>
            <a:off x="5374640" y="754246"/>
            <a:ext cx="6651974" cy="5732281"/>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In the Bible, God wants only a specific kind of giving. He wants giving only with the right emotion. </a:t>
            </a:r>
          </a:p>
          <a:p>
            <a:pPr lvl="0">
              <a:lnSpc>
                <a:spcPct val="90000"/>
              </a:lnSpc>
              <a:spcAft>
                <a:spcPts val="600"/>
              </a:spcAft>
              <a:defRPr/>
            </a:pPr>
            <a:r>
              <a:rPr lang="en-US" sz="2800" dirty="0">
                <a:latin typeface="Georgia" panose="02040502050405020303" pitchFamily="18" charset="0"/>
              </a:rPr>
              <a:t>It should be hilariously cheerful (2 Corinthians 9:7), overflowing from abundant joy (2 Corinthians 8:2), from the heart (Exodus 25:2, 35:5; Deuteronomy 15:10; 1 Chronicles 29:9, 17, 18; 2 Corinthians 9:7), with love (1 Corinthians 13:3), happy and blessed (Acts 20:35), and “party-time” enjoyable (1 Timothy 6:17). Even if we give away everything, without the right emotion, it’s all pointless. (1 Corinthians 13:3). </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270B06EE-27D9-6F8D-42B1-49D21739014C}"/>
              </a:ext>
            </a:extLst>
          </p:cNvPr>
          <p:cNvSpPr>
            <a:spLocks noGrp="1"/>
          </p:cNvSpPr>
          <p:nvPr>
            <p:ph type="title"/>
          </p:nvPr>
        </p:nvSpPr>
        <p:spPr>
          <a:xfrm>
            <a:off x="514393" y="650493"/>
            <a:ext cx="4244052" cy="749264"/>
          </a:xfrm>
        </p:spPr>
        <p:txBody>
          <a:bodyPr>
            <a:normAutofit fontScale="90000"/>
          </a:bodyPr>
          <a:lstStyle/>
          <a:p>
            <a:pPr algn="ctr"/>
            <a:r>
              <a:rPr lang="en-US" dirty="0"/>
              <a:t>Wealth Enjoyment: </a:t>
            </a:r>
            <a:br>
              <a:rPr lang="en-US" dirty="0"/>
            </a:br>
            <a:r>
              <a:rPr lang="en-US" dirty="0"/>
              <a:t>Accomplish Something with It</a:t>
            </a:r>
          </a:p>
        </p:txBody>
      </p:sp>
      <p:pic>
        <p:nvPicPr>
          <p:cNvPr id="10" name="Picture 9">
            <a:extLst>
              <a:ext uri="{FF2B5EF4-FFF2-40B4-BE49-F238E27FC236}">
                <a16:creationId xmlns:a16="http://schemas.microsoft.com/office/drawing/2014/main" id="{B4E82FC8-BA52-F6E4-63CC-E9641F640F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915" y="2146836"/>
            <a:ext cx="4393007" cy="4393007"/>
          </a:xfrm>
          <a:prstGeom prst="rect">
            <a:avLst/>
          </a:prstGeom>
        </p:spPr>
      </p:pic>
    </p:spTree>
    <p:extLst>
      <p:ext uri="{BB962C8B-B14F-4D97-AF65-F5344CB8AC3E}">
        <p14:creationId xmlns:p14="http://schemas.microsoft.com/office/powerpoint/2010/main" val="11809079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9B11B-724B-E76C-8761-0E5943B888AA}"/>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53AC5931-5A1A-7686-75E6-5C5CC39EB04A}"/>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599ABBEE-4068-5AB1-B329-5A34AC90193E}"/>
              </a:ext>
            </a:extLst>
          </p:cNvPr>
          <p:cNvSpPr txBox="1">
            <a:spLocks/>
          </p:cNvSpPr>
          <p:nvPr/>
        </p:nvSpPr>
        <p:spPr>
          <a:xfrm>
            <a:off x="0" y="0"/>
            <a:ext cx="12192000" cy="914243"/>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richly supplies us with all things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for enjoyment: to do good</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
        <p:nvSpPr>
          <p:cNvPr id="8" name="Title 7">
            <a:extLst>
              <a:ext uri="{FF2B5EF4-FFF2-40B4-BE49-F238E27FC236}">
                <a16:creationId xmlns:a16="http://schemas.microsoft.com/office/drawing/2014/main" id="{7A07AE1E-1F88-BCDC-43D4-43123C398A53}"/>
              </a:ext>
            </a:extLst>
          </p:cNvPr>
          <p:cNvSpPr txBox="1">
            <a:spLocks/>
          </p:cNvSpPr>
          <p:nvPr/>
        </p:nvSpPr>
        <p:spPr>
          <a:xfrm>
            <a:off x="0" y="1067827"/>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Accomplish Something with It!</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
        <p:nvSpPr>
          <p:cNvPr id="6" name="Speech Bubble: Rectangle with Corners Rounded 5">
            <a:extLst>
              <a:ext uri="{FF2B5EF4-FFF2-40B4-BE49-F238E27FC236}">
                <a16:creationId xmlns:a16="http://schemas.microsoft.com/office/drawing/2014/main" id="{B692DFC1-A0B0-EED9-C52C-6EF6680F5BA0}"/>
              </a:ext>
            </a:extLst>
          </p:cNvPr>
          <p:cNvSpPr/>
          <p:nvPr/>
        </p:nvSpPr>
        <p:spPr>
          <a:xfrm>
            <a:off x="2867890" y="1694842"/>
            <a:ext cx="9153267" cy="5040761"/>
          </a:xfrm>
          <a:prstGeom prst="wedgeRoundRectCallout">
            <a:avLst>
              <a:gd name="adj1" fmla="val -61415"/>
              <a:gd name="adj2" fmla="val -863"/>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6039F7A1-68B9-F816-F607-EBF40789FE77}"/>
              </a:ext>
            </a:extLst>
          </p:cNvPr>
          <p:cNvSpPr txBox="1"/>
          <p:nvPr/>
        </p:nvSpPr>
        <p:spPr>
          <a:xfrm>
            <a:off x="3050162" y="1994098"/>
            <a:ext cx="8788723" cy="4559838"/>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Does it matter to God if our giving brings us positive emotion and enjoyment? </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Is this experience more likely when our giving does good by fulfilling an inner desire? </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Think about the future possibilities for your own giving. What types of good works would you most enjoy creating? What would match your inner desires? </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772594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83A4-466B-C703-2501-172BE93C4CD3}"/>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7A88ACBC-B0F9-D38B-BFC9-8E67DD68B29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6619" y="652311"/>
            <a:ext cx="6845381" cy="6205689"/>
          </a:xfrm>
          <a:prstGeom prst="rect">
            <a:avLst/>
          </a:prstGeom>
        </p:spPr>
      </p:pic>
      <p:sp>
        <p:nvSpPr>
          <p:cNvPr id="5" name="TextBox 4">
            <a:extLst>
              <a:ext uri="{FF2B5EF4-FFF2-40B4-BE49-F238E27FC236}">
                <a16:creationId xmlns:a16="http://schemas.microsoft.com/office/drawing/2014/main" id="{2B7A65A2-1B8A-E8B3-CF93-061DE0CD4743}"/>
              </a:ext>
            </a:extLst>
          </p:cNvPr>
          <p:cNvSpPr txBox="1"/>
          <p:nvPr/>
        </p:nvSpPr>
        <p:spPr>
          <a:xfrm>
            <a:off x="5468927" y="1358724"/>
            <a:ext cx="6723073" cy="4394855"/>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Achieving enjoyment from our own personal consumption is limited. Bingeing by stuffing in even more often ends poorly. But enjoyment from accomplishing good works is unlimited. In 1946, Professor Richard Lenski explained 1 Timothy 6:17-19 this way:</a:t>
            </a:r>
          </a:p>
          <a:p>
            <a:pPr lvl="0">
              <a:lnSpc>
                <a:spcPct val="90000"/>
              </a:lnSpc>
              <a:spcAft>
                <a:spcPts val="600"/>
              </a:spcAft>
              <a:defRPr/>
            </a:pPr>
            <a:r>
              <a:rPr lang="en-US" sz="2800" dirty="0">
                <a:latin typeface="Georgia" panose="02040502050405020303" pitchFamily="18" charset="0"/>
              </a:rPr>
              <a:t>“Riches furnish a rich man special means for tasting this enjoyment. He can be in only one suit of clothes, sit only in one chair, eat only one meal at mealtime; but with his wealth he can reach out in a thousand directions and work good.”</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CC278110-7F33-1DF1-F174-EE5DD45074B2}"/>
              </a:ext>
            </a:extLst>
          </p:cNvPr>
          <p:cNvSpPr>
            <a:spLocks noGrp="1"/>
          </p:cNvSpPr>
          <p:nvPr>
            <p:ph type="title"/>
          </p:nvPr>
        </p:nvSpPr>
        <p:spPr>
          <a:xfrm>
            <a:off x="71611" y="0"/>
            <a:ext cx="12048778" cy="749264"/>
          </a:xfrm>
        </p:spPr>
        <p:txBody>
          <a:bodyPr>
            <a:normAutofit/>
          </a:bodyPr>
          <a:lstStyle/>
          <a:p>
            <a:pPr algn="ctr"/>
            <a:r>
              <a:rPr lang="en-US" dirty="0"/>
              <a:t>Wealth Enjoyment: Accomplish Something with It!</a:t>
            </a:r>
          </a:p>
        </p:txBody>
      </p:sp>
      <p:pic>
        <p:nvPicPr>
          <p:cNvPr id="6" name="Picture 5" descr="The image depicts a professional figure in a business suit, surrounded by a diagram of a business process, including icons for goals, money, and people.&#10;&#10;AI-generated content may be incorrect.">
            <a:extLst>
              <a:ext uri="{FF2B5EF4-FFF2-40B4-BE49-F238E27FC236}">
                <a16:creationId xmlns:a16="http://schemas.microsoft.com/office/drawing/2014/main" id="{3484F776-69AC-2418-D829-452C5D06DD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736" y="1739319"/>
            <a:ext cx="4547201" cy="4596679"/>
          </a:xfrm>
          <a:prstGeom prst="rect">
            <a:avLst/>
          </a:prstGeom>
          <a:ln w="76200">
            <a:solidFill>
              <a:srgbClr val="803B38"/>
            </a:solidFill>
          </a:ln>
        </p:spPr>
      </p:pic>
    </p:spTree>
    <p:extLst>
      <p:ext uri="{BB962C8B-B14F-4D97-AF65-F5344CB8AC3E}">
        <p14:creationId xmlns:p14="http://schemas.microsoft.com/office/powerpoint/2010/main" val="1206446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490E6-AE3E-78C2-A93A-A2495F0B4E64}"/>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6F9C4840-EF31-7A74-DBCE-65B4EB23C954}"/>
              </a:ext>
            </a:extLst>
          </p:cNvPr>
          <p:cNvPicPr>
            <a:picLocks noChangeAspect="1"/>
          </p:cNvPicPr>
          <p:nvPr/>
        </p:nvPicPr>
        <p:blipFill>
          <a:blip r:embed="rId3" cstate="screen">
            <a:duotone>
              <a:schemeClr val="accent3">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E52CDDC3-BDBD-9360-F537-836C5D35CECC}"/>
              </a:ext>
            </a:extLst>
          </p:cNvPr>
          <p:cNvSpPr txBox="1">
            <a:spLocks/>
          </p:cNvSpPr>
          <p:nvPr/>
        </p:nvSpPr>
        <p:spPr>
          <a:xfrm>
            <a:off x="0" y="0"/>
            <a:ext cx="12192000" cy="914243"/>
          </a:xfrm>
          <a:prstGeom prst="rect">
            <a:avLst/>
          </a:prstGeom>
          <a:solidFill>
            <a:schemeClr val="accent6">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richly supplies us with all things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for enjoyment: to do good</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
        <p:nvSpPr>
          <p:cNvPr id="8" name="Title 7">
            <a:extLst>
              <a:ext uri="{FF2B5EF4-FFF2-40B4-BE49-F238E27FC236}">
                <a16:creationId xmlns:a16="http://schemas.microsoft.com/office/drawing/2014/main" id="{50F864F5-BC7C-F42C-7BFF-3C96514E555A}"/>
              </a:ext>
            </a:extLst>
          </p:cNvPr>
          <p:cNvSpPr txBox="1">
            <a:spLocks/>
          </p:cNvSpPr>
          <p:nvPr/>
        </p:nvSpPr>
        <p:spPr>
          <a:xfrm>
            <a:off x="0" y="1067827"/>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Accomplish Something with It!</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
        <p:nvSpPr>
          <p:cNvPr id="6" name="Speech Bubble: Rectangle with Corners Rounded 5">
            <a:extLst>
              <a:ext uri="{FF2B5EF4-FFF2-40B4-BE49-F238E27FC236}">
                <a16:creationId xmlns:a16="http://schemas.microsoft.com/office/drawing/2014/main" id="{2A6BFA7A-ED6F-A8D2-0E3D-CE647DDD964E}"/>
              </a:ext>
            </a:extLst>
          </p:cNvPr>
          <p:cNvSpPr/>
          <p:nvPr/>
        </p:nvSpPr>
        <p:spPr>
          <a:xfrm>
            <a:off x="2867893" y="1067828"/>
            <a:ext cx="5015072" cy="5709490"/>
          </a:xfrm>
          <a:prstGeom prst="wedgeRoundRectCallout">
            <a:avLst>
              <a:gd name="adj1" fmla="val -66739"/>
              <a:gd name="adj2" fmla="val -299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68601903-233C-9AFA-0D07-E8D27FA9665C}"/>
              </a:ext>
            </a:extLst>
          </p:cNvPr>
          <p:cNvSpPr txBox="1"/>
          <p:nvPr/>
        </p:nvSpPr>
        <p:spPr>
          <a:xfrm>
            <a:off x="3014895" y="1187573"/>
            <a:ext cx="4772446" cy="5658600"/>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How does the enjoyment from accomplishing good works differ from personal consumption?</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Which is more enjoyable to look back on a month later? A year later? At the end of this life? After this life? </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The image shows an elderly man with a white shirt and a curious expression.&#10;&#10;AI-generated content may be incorrect.">
            <a:extLst>
              <a:ext uri="{FF2B5EF4-FFF2-40B4-BE49-F238E27FC236}">
                <a16:creationId xmlns:a16="http://schemas.microsoft.com/office/drawing/2014/main" id="{A05126C8-94C3-5C4A-72F6-3A8870C5CA0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flipH="1">
            <a:off x="8122022" y="2224936"/>
            <a:ext cx="3896659" cy="4472262"/>
          </a:xfrm>
          <a:prstGeom prst="rect">
            <a:avLst/>
          </a:prstGeom>
          <a:ln w="76200">
            <a:solidFill>
              <a:schemeClr val="accent6">
                <a:lumMod val="50000"/>
              </a:schemeClr>
            </a:solidFill>
          </a:ln>
        </p:spPr>
      </p:pic>
    </p:spTree>
    <p:extLst>
      <p:ext uri="{BB962C8B-B14F-4D97-AF65-F5344CB8AC3E}">
        <p14:creationId xmlns:p14="http://schemas.microsoft.com/office/powerpoint/2010/main" val="406694497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140E9-3EBD-DA45-DF37-BF788CCC3A6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92DF6F66-6BA6-74A3-38C0-C86F32D2826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212080" y="1"/>
            <a:ext cx="6979919" cy="6944658"/>
          </a:xfrm>
          <a:prstGeom prst="rect">
            <a:avLst/>
          </a:prstGeom>
        </p:spPr>
      </p:pic>
      <p:sp>
        <p:nvSpPr>
          <p:cNvPr id="5" name="TextBox 4">
            <a:extLst>
              <a:ext uri="{FF2B5EF4-FFF2-40B4-BE49-F238E27FC236}">
                <a16:creationId xmlns:a16="http://schemas.microsoft.com/office/drawing/2014/main" id="{36F63607-DB7E-0D90-48A8-79B4C1340DCC}"/>
              </a:ext>
            </a:extLst>
          </p:cNvPr>
          <p:cNvSpPr txBox="1"/>
          <p:nvPr/>
        </p:nvSpPr>
        <p:spPr>
          <a:xfrm>
            <a:off x="5374640" y="754246"/>
            <a:ext cx="6651974" cy="5732281"/>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This passage says, “To </a:t>
            </a:r>
            <a:r>
              <a:rPr lang="en-US" sz="2800" b="1" u="sng" dirty="0">
                <a:latin typeface="Georgia" panose="02040502050405020303" pitchFamily="18" charset="0"/>
              </a:rPr>
              <a:t>do good</a:t>
            </a:r>
            <a:r>
              <a:rPr lang="en-US" sz="2800" dirty="0">
                <a:latin typeface="Georgia" panose="02040502050405020303" pitchFamily="18" charset="0"/>
              </a:rPr>
              <a:t>.” This Greek word is special. It had never appeared anywhere before in all of Greek literature except one time in the Book of Acts. There, it describes God: “yet He did not leave Himself without witness, in that He </a:t>
            </a:r>
            <a:r>
              <a:rPr lang="en-US" sz="2800" b="1" u="sng" dirty="0">
                <a:latin typeface="Georgia" panose="02040502050405020303" pitchFamily="18" charset="0"/>
              </a:rPr>
              <a:t>did good</a:t>
            </a:r>
            <a:r>
              <a:rPr lang="en-US" sz="2800" dirty="0">
                <a:latin typeface="Georgia" panose="02040502050405020303" pitchFamily="18" charset="0"/>
              </a:rPr>
              <a:t> and gave you rains from heaven and fruitful seasons, satisfying your hearts with food and gladness.” (Acts 14:17). In Acts, the word describes God richly providing us with material things. In 1 Timothy, it describes our response to God’s rich provision. We respond to God’s blessings by blessing others. We imitate God.</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1695F64D-44E9-CA28-6CB9-9C3B7B9C19F3}"/>
              </a:ext>
            </a:extLst>
          </p:cNvPr>
          <p:cNvSpPr>
            <a:spLocks noGrp="1"/>
          </p:cNvSpPr>
          <p:nvPr>
            <p:ph type="title"/>
          </p:nvPr>
        </p:nvSpPr>
        <p:spPr>
          <a:xfrm>
            <a:off x="514393" y="650493"/>
            <a:ext cx="4244052" cy="749264"/>
          </a:xfrm>
        </p:spPr>
        <p:txBody>
          <a:bodyPr>
            <a:normAutofit fontScale="90000"/>
          </a:bodyPr>
          <a:lstStyle/>
          <a:p>
            <a:pPr algn="ctr"/>
            <a:r>
              <a:rPr lang="en-US" dirty="0"/>
              <a:t>Wealth Enjoyment: </a:t>
            </a:r>
            <a:br>
              <a:rPr lang="en-US" dirty="0"/>
            </a:br>
            <a:r>
              <a:rPr lang="en-US" dirty="0"/>
              <a:t>Accomplish Something with It</a:t>
            </a:r>
          </a:p>
        </p:txBody>
      </p:sp>
      <p:pic>
        <p:nvPicPr>
          <p:cNvPr id="4" name="Picture 3" descr="The image depicts a silhouette of a person standing under a starry sky, with a shining sun and a field of blue flowers behind them.&#10;&#10;AI-generated content may be incorrect.">
            <a:extLst>
              <a:ext uri="{FF2B5EF4-FFF2-40B4-BE49-F238E27FC236}">
                <a16:creationId xmlns:a16="http://schemas.microsoft.com/office/drawing/2014/main" id="{F86EB501-8962-8273-3D2F-602174B3B7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623" y="2181411"/>
            <a:ext cx="4154821" cy="4154821"/>
          </a:xfrm>
          <a:prstGeom prst="rect">
            <a:avLst/>
          </a:prstGeom>
          <a:ln w="76200">
            <a:solidFill>
              <a:srgbClr val="803B38"/>
            </a:solidFill>
          </a:ln>
        </p:spPr>
      </p:pic>
    </p:spTree>
    <p:extLst>
      <p:ext uri="{BB962C8B-B14F-4D97-AF65-F5344CB8AC3E}">
        <p14:creationId xmlns:p14="http://schemas.microsoft.com/office/powerpoint/2010/main" val="259566583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35C1E-B325-4CDC-CC77-6FD8EECBD45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A9CCBA74-ACEE-9FA6-55AC-7727449B74F1}"/>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8E3B3D9D-7214-783C-7086-A002A95FFF95}"/>
              </a:ext>
            </a:extLst>
          </p:cNvPr>
          <p:cNvSpPr txBox="1">
            <a:spLocks/>
          </p:cNvSpPr>
          <p:nvPr/>
        </p:nvSpPr>
        <p:spPr>
          <a:xfrm>
            <a:off x="0" y="0"/>
            <a:ext cx="12192000" cy="914243"/>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richly supplies us with all things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for enjoyment: to do good</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
        <p:nvSpPr>
          <p:cNvPr id="8" name="Title 7">
            <a:extLst>
              <a:ext uri="{FF2B5EF4-FFF2-40B4-BE49-F238E27FC236}">
                <a16:creationId xmlns:a16="http://schemas.microsoft.com/office/drawing/2014/main" id="{78CA1E88-2902-48E6-D731-EA2AB08A4096}"/>
              </a:ext>
            </a:extLst>
          </p:cNvPr>
          <p:cNvSpPr txBox="1">
            <a:spLocks/>
          </p:cNvSpPr>
          <p:nvPr/>
        </p:nvSpPr>
        <p:spPr>
          <a:xfrm>
            <a:off x="0" y="1067827"/>
            <a:ext cx="2814551" cy="231627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Accomplish Something with It!</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
        <p:nvSpPr>
          <p:cNvPr id="6" name="Speech Bubble: Rectangle with Corners Rounded 5">
            <a:extLst>
              <a:ext uri="{FF2B5EF4-FFF2-40B4-BE49-F238E27FC236}">
                <a16:creationId xmlns:a16="http://schemas.microsoft.com/office/drawing/2014/main" id="{204FD0A3-3CD3-DD29-B209-F884ED8EDF68}"/>
              </a:ext>
            </a:extLst>
          </p:cNvPr>
          <p:cNvSpPr/>
          <p:nvPr/>
        </p:nvSpPr>
        <p:spPr>
          <a:xfrm>
            <a:off x="2914342" y="1067827"/>
            <a:ext cx="5475262" cy="5588122"/>
          </a:xfrm>
          <a:prstGeom prst="wedgeRoundRectCallout">
            <a:avLst>
              <a:gd name="adj1" fmla="val -66764"/>
              <a:gd name="adj2" fmla="val 1699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AF9AE5AC-B3CC-EED3-7AB2-C0E0FE939CE0}"/>
              </a:ext>
            </a:extLst>
          </p:cNvPr>
          <p:cNvSpPr txBox="1"/>
          <p:nvPr/>
        </p:nvSpPr>
        <p:spPr>
          <a:xfrm>
            <a:off x="3107766" y="1289369"/>
            <a:ext cx="5088414" cy="5446235"/>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How is using our rich provision from God “to do good” a form of imitating God? </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If what we have was a gift to us, how does that make sharing it with others easier or more enjoyable? </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How does this relate to gratitude?</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descr="Two hands holding a red heart symbol.">
            <a:extLst>
              <a:ext uri="{FF2B5EF4-FFF2-40B4-BE49-F238E27FC236}">
                <a16:creationId xmlns:a16="http://schemas.microsoft.com/office/drawing/2014/main" id="{0A859904-7525-3301-D330-C498CF5EBF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29479" y="2105627"/>
            <a:ext cx="3263153" cy="3512522"/>
          </a:xfrm>
          <a:prstGeom prst="rect">
            <a:avLst/>
          </a:prstGeom>
          <a:ln w="76200">
            <a:solidFill>
              <a:srgbClr val="0070C0"/>
            </a:solidFill>
          </a:ln>
        </p:spPr>
      </p:pic>
    </p:spTree>
    <p:extLst>
      <p:ext uri="{BB962C8B-B14F-4D97-AF65-F5344CB8AC3E}">
        <p14:creationId xmlns:p14="http://schemas.microsoft.com/office/powerpoint/2010/main" val="3361913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29290E-0647-3300-AAF2-47EDDC73F93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83178"/>
          </a:xfrm>
          <a:prstGeom prst="rect">
            <a:avLst/>
          </a:prstGeom>
        </p:spPr>
      </p:pic>
      <p:sp>
        <p:nvSpPr>
          <p:cNvPr id="6" name="TextBox 5">
            <a:extLst>
              <a:ext uri="{FF2B5EF4-FFF2-40B4-BE49-F238E27FC236}">
                <a16:creationId xmlns:a16="http://schemas.microsoft.com/office/drawing/2014/main" id="{4D26A9C9-9ADD-1DCA-B3E4-8890F1C40E5C}"/>
              </a:ext>
            </a:extLst>
          </p:cNvPr>
          <p:cNvSpPr txBox="1"/>
          <p:nvPr/>
        </p:nvSpPr>
        <p:spPr>
          <a:xfrm>
            <a:off x="769755" y="554182"/>
            <a:ext cx="6545446" cy="2207225"/>
          </a:xfrm>
          <a:prstGeom prst="rect">
            <a:avLst/>
          </a:prstGeom>
          <a:noFill/>
        </p:spPr>
        <p:txBody>
          <a:bodyPr wrap="square">
            <a:noAutofit/>
          </a:bodyPr>
          <a:lstStyle/>
          <a:p>
            <a:pPr marL="0" marR="0">
              <a:spcAft>
                <a:spcPts val="1800"/>
              </a:spcAft>
            </a:pPr>
            <a:r>
              <a:rPr lang="en-US" sz="32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Our wealth holding has a hidden timer. It will end. </a:t>
            </a:r>
          </a:p>
          <a:p>
            <a:pPr marL="0" marR="0">
              <a:spcAft>
                <a:spcPts val="1800"/>
              </a:spcAft>
            </a:pPr>
            <a:r>
              <a:rPr lang="en-US" sz="32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It may end due to death or financial misfortune. </a:t>
            </a:r>
          </a:p>
          <a:p>
            <a:pPr marL="0" marR="0">
              <a:spcAft>
                <a:spcPts val="1800"/>
              </a:spcAft>
            </a:pPr>
            <a:r>
              <a:rPr lang="en-US" sz="32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We just don’t know exactly when. </a:t>
            </a:r>
          </a:p>
          <a:p>
            <a:pPr marL="0" marR="0">
              <a:spcAft>
                <a:spcPts val="1800"/>
              </a:spcAft>
            </a:pPr>
            <a:r>
              <a:rPr lang="en-US" sz="32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This means our chance to do something with wealth is temporary. </a:t>
            </a:r>
          </a:p>
          <a:p>
            <a:pPr marL="0" marR="0">
              <a:spcAft>
                <a:spcPts val="1800"/>
              </a:spcAft>
            </a:pPr>
            <a:r>
              <a:rPr lang="en-US" sz="32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Once our chance is lost – it’s lost forever.</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0354721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4048A-4001-6AA4-1BD7-02B033DF5CBD}"/>
            </a:ext>
          </a:extLst>
        </p:cNvPr>
        <p:cNvGrpSpPr/>
        <p:nvPr/>
      </p:nvGrpSpPr>
      <p:grpSpPr>
        <a:xfrm>
          <a:off x="0" y="0"/>
          <a:ext cx="0" cy="0"/>
          <a:chOff x="0" y="0"/>
          <a:chExt cx="0" cy="0"/>
        </a:xfrm>
      </p:grpSpPr>
      <p:pic>
        <p:nvPicPr>
          <p:cNvPr id="3" name="Google Shape;356;p19">
            <a:extLst>
              <a:ext uri="{FF2B5EF4-FFF2-40B4-BE49-F238E27FC236}">
                <a16:creationId xmlns:a16="http://schemas.microsoft.com/office/drawing/2014/main" id="{4FB3A57E-D285-66CE-9A89-777D74F9CB33}"/>
              </a:ext>
            </a:extLst>
          </p:cNvPr>
          <p:cNvPicPr preferRelativeResize="0">
            <a:picLocks/>
          </p:cNvPicPr>
          <p:nvPr/>
        </p:nvPicPr>
        <p:blipFill rotWithShape="1">
          <a:blip r:embed="rId2" cstate="screen">
            <a:alphaModFix/>
            <a:extLst>
              <a:ext uri="{28A0092B-C50C-407E-A947-70E740481C1C}">
                <a14:useLocalDpi xmlns:a14="http://schemas.microsoft.com/office/drawing/2010/main"/>
              </a:ext>
            </a:extLst>
          </a:blip>
          <a:srcRect b="-1"/>
          <a:stretch/>
        </p:blipFill>
        <p:spPr>
          <a:xfrm>
            <a:off x="5068047" y="977022"/>
            <a:ext cx="7123953" cy="5880978"/>
          </a:xfrm>
          <a:prstGeom prst="rect">
            <a:avLst/>
          </a:prstGeom>
          <a:noFill/>
          <a:ln>
            <a:noFill/>
          </a:ln>
        </p:spPr>
      </p:pic>
      <p:pic>
        <p:nvPicPr>
          <p:cNvPr id="9" name="Picture 8" descr="A spiral bound notebook with a pencil">
            <a:extLst>
              <a:ext uri="{FF2B5EF4-FFF2-40B4-BE49-F238E27FC236}">
                <a16:creationId xmlns:a16="http://schemas.microsoft.com/office/drawing/2014/main" id="{9BB90407-5FA1-C135-F4D8-7FD76BEB1BA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8047" y="1377579"/>
            <a:ext cx="4655082" cy="5295153"/>
          </a:xfrm>
          <a:prstGeom prst="rect">
            <a:avLst/>
          </a:prstGeom>
        </p:spPr>
      </p:pic>
      <p:sp>
        <p:nvSpPr>
          <p:cNvPr id="5" name="TextBox 4">
            <a:extLst>
              <a:ext uri="{FF2B5EF4-FFF2-40B4-BE49-F238E27FC236}">
                <a16:creationId xmlns:a16="http://schemas.microsoft.com/office/drawing/2014/main" id="{E157C8F1-687C-6105-E6DA-557677F64DAC}"/>
              </a:ext>
            </a:extLst>
          </p:cNvPr>
          <p:cNvSpPr txBox="1"/>
          <p:nvPr/>
        </p:nvSpPr>
        <p:spPr>
          <a:xfrm>
            <a:off x="288653" y="2037983"/>
            <a:ext cx="4390924" cy="2864786"/>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In 2 Corinthians 8, Paul encourages people to give. He explains, “But in this matter I give you an opinion; for my doing this helps forward your own intentions” (2 Cor 8:10, Weymouth NT). </a:t>
            </a:r>
          </a:p>
          <a:p>
            <a:pPr lvl="0">
              <a:lnSpc>
                <a:spcPct val="90000"/>
              </a:lnSpc>
              <a:spcAft>
                <a:spcPts val="600"/>
              </a:spcAft>
              <a:defRPr/>
            </a:pPr>
            <a:r>
              <a:rPr lang="en-US" sz="2800" dirty="0">
                <a:latin typeface="Georgia" panose="02040502050405020303" pitchFamily="18" charset="0"/>
              </a:rPr>
              <a:t>Good giving helps a person accomplish their intentions.</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EFBB031D-92D5-F368-7F7A-05EB7BBCB3F3}"/>
              </a:ext>
            </a:extLst>
          </p:cNvPr>
          <p:cNvSpPr>
            <a:spLocks noGrp="1"/>
          </p:cNvSpPr>
          <p:nvPr>
            <p:ph type="title"/>
          </p:nvPr>
        </p:nvSpPr>
        <p:spPr>
          <a:xfrm>
            <a:off x="0" y="227758"/>
            <a:ext cx="11934803" cy="749264"/>
          </a:xfrm>
        </p:spPr>
        <p:txBody>
          <a:bodyPr>
            <a:normAutofit fontScale="90000"/>
          </a:bodyPr>
          <a:lstStyle/>
          <a:p>
            <a:pPr algn="ctr"/>
            <a:r>
              <a:rPr lang="en-US" dirty="0"/>
              <a:t>Wealth Enjoyment: </a:t>
            </a:r>
            <a:br>
              <a:rPr lang="en-US" dirty="0"/>
            </a:br>
            <a:r>
              <a:rPr lang="en-US" dirty="0"/>
              <a:t>Accomplish Something with It</a:t>
            </a:r>
          </a:p>
        </p:txBody>
      </p:sp>
    </p:spTree>
    <p:extLst>
      <p:ext uri="{BB962C8B-B14F-4D97-AF65-F5344CB8AC3E}">
        <p14:creationId xmlns:p14="http://schemas.microsoft.com/office/powerpoint/2010/main" val="28416667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B2485-A9A5-1273-74D2-4317194A0A2D}"/>
            </a:ext>
          </a:extLst>
        </p:cNvPr>
        <p:cNvGrpSpPr/>
        <p:nvPr/>
      </p:nvGrpSpPr>
      <p:grpSpPr>
        <a:xfrm>
          <a:off x="0" y="0"/>
          <a:ext cx="0" cy="0"/>
          <a:chOff x="0" y="0"/>
          <a:chExt cx="0" cy="0"/>
        </a:xfrm>
      </p:grpSpPr>
      <p:pic>
        <p:nvPicPr>
          <p:cNvPr id="5" name="Picture 4" descr="An illustration depicting a person aiming an arrow at a target.&#10;&#10;AI-generated content may be incorrect.">
            <a:extLst>
              <a:ext uri="{FF2B5EF4-FFF2-40B4-BE49-F238E27FC236}">
                <a16:creationId xmlns:a16="http://schemas.microsoft.com/office/drawing/2014/main" id="{A98A3D55-54F4-ECB9-4F5C-F72F3E6C31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888695" y="961107"/>
            <a:ext cx="4510236" cy="2725874"/>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DFF7BAF2-0BEB-79AC-CAD5-629C52E9F49C}"/>
              </a:ext>
            </a:extLst>
          </p:cNvPr>
          <p:cNvPicPr>
            <a:picLocks noChangeAspect="1"/>
          </p:cNvPicPr>
          <p:nvPr/>
        </p:nvPicPr>
        <p:blipFill>
          <a:blip r:embed="rId4" cstate="screen">
            <a:duotone>
              <a:schemeClr val="accent4">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B4122AB8-503A-C954-2016-0E275765E2B7}"/>
              </a:ext>
            </a:extLst>
          </p:cNvPr>
          <p:cNvSpPr txBox="1">
            <a:spLocks/>
          </p:cNvSpPr>
          <p:nvPr/>
        </p:nvSpPr>
        <p:spPr>
          <a:xfrm>
            <a:off x="0" y="0"/>
            <a:ext cx="12192000" cy="914243"/>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richly supplies us with all things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for enjoyment: to do good</a:t>
            </a:r>
            <a:r>
              <a:rPr kumimoji="0" lang="en-US" sz="2400" i="0" strike="noStrike" kern="1200" cap="none" spc="0" normalizeH="0" baseline="0" noProof="0" dirty="0">
                <a:ln>
                  <a:noFill/>
                </a:ln>
                <a:solidFill>
                  <a:prstClr val="white"/>
                </a:solidFill>
                <a:effectLst/>
                <a:uLnTx/>
                <a:uFillTx/>
                <a:latin typeface="Aptos" panose="02110004020202020204"/>
                <a:ea typeface="+mn-ea"/>
                <a:cs typeface="+mn-cs"/>
              </a:rPr>
              <a:t>,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
        <p:nvSpPr>
          <p:cNvPr id="8" name="Title 7">
            <a:extLst>
              <a:ext uri="{FF2B5EF4-FFF2-40B4-BE49-F238E27FC236}">
                <a16:creationId xmlns:a16="http://schemas.microsoft.com/office/drawing/2014/main" id="{1BFF0B7A-E414-7D13-7DCF-156B1E03CE1C}"/>
              </a:ext>
            </a:extLst>
          </p:cNvPr>
          <p:cNvSpPr txBox="1">
            <a:spLocks/>
          </p:cNvSpPr>
          <p:nvPr/>
        </p:nvSpPr>
        <p:spPr>
          <a:xfrm>
            <a:off x="0" y="1493058"/>
            <a:ext cx="6717553" cy="153193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lang="en-US" dirty="0">
                <a:solidFill>
                  <a:prstClr val="black"/>
                </a:solidFill>
              </a:rPr>
              <a:t>Accomplish Something with It!</a:t>
            </a:r>
            <a:endPar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endParaRPr>
          </a:p>
        </p:txBody>
      </p:sp>
      <p:sp>
        <p:nvSpPr>
          <p:cNvPr id="6" name="Speech Bubble: Rectangle with Corners Rounded 5">
            <a:extLst>
              <a:ext uri="{FF2B5EF4-FFF2-40B4-BE49-F238E27FC236}">
                <a16:creationId xmlns:a16="http://schemas.microsoft.com/office/drawing/2014/main" id="{1AF55F56-9047-9E4E-026C-6E8BC38E1623}"/>
              </a:ext>
            </a:extLst>
          </p:cNvPr>
          <p:cNvSpPr/>
          <p:nvPr/>
        </p:nvSpPr>
        <p:spPr>
          <a:xfrm>
            <a:off x="2914342" y="3603812"/>
            <a:ext cx="9146176" cy="3189595"/>
          </a:xfrm>
          <a:prstGeom prst="wedgeRoundRectCallout">
            <a:avLst>
              <a:gd name="adj1" fmla="val -60426"/>
              <a:gd name="adj2" fmla="val -1822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2056A7AA-6841-732C-46AA-7D203EB5C110}"/>
              </a:ext>
            </a:extLst>
          </p:cNvPr>
          <p:cNvSpPr txBox="1"/>
          <p:nvPr/>
        </p:nvSpPr>
        <p:spPr>
          <a:xfrm>
            <a:off x="3002089" y="3770149"/>
            <a:ext cx="8970682" cy="2999411"/>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What about your intentions? If money were no object – the sky is the limit – what impact would match your inner desires?</a:t>
            </a:r>
          </a:p>
          <a:p>
            <a:pPr marL="571500" lvl="0" indent="-571500">
              <a:lnSpc>
                <a:spcPct val="80000"/>
              </a:lnSpc>
              <a:spcAft>
                <a:spcPts val="1800"/>
              </a:spcAft>
              <a:buFont typeface="Wingdings" panose="05000000000000000000" pitchFamily="2" charset="2"/>
              <a:buChar char="§"/>
              <a:defRPr/>
            </a:pPr>
            <a:r>
              <a:rPr lang="en-US" sz="3600" dirty="0">
                <a:solidFill>
                  <a:schemeClr val="bg1"/>
                </a:solidFill>
              </a:rPr>
              <a:t>If you could accomplish any change with a gift, what would it do? How would it make a difference in the world?</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466198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59524-1D14-7C31-6B4B-A67E171D3893}"/>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1B3A3A4C-D5AF-27DA-DDF4-46C0ED1DCF9D}"/>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E5761863-8C32-7CE6-FE7B-F972DA28CEDC}"/>
              </a:ext>
            </a:extLst>
          </p:cNvPr>
          <p:cNvSpPr>
            <a:spLocks noGrp="1"/>
          </p:cNvSpPr>
          <p:nvPr>
            <p:ph type="title"/>
          </p:nvPr>
        </p:nvSpPr>
        <p:spPr>
          <a:xfrm>
            <a:off x="838200" y="226941"/>
            <a:ext cx="10515600" cy="1325563"/>
          </a:xfrm>
        </p:spPr>
        <p:txBody>
          <a:bodyPr>
            <a:normAutofit fontScale="90000"/>
          </a:bodyPr>
          <a:lstStyle/>
          <a:p>
            <a:pPr algn="ctr"/>
            <a:r>
              <a:rPr lang="en-US" dirty="0"/>
              <a:t>Wealth Enjoyment: </a:t>
            </a:r>
            <a:br>
              <a:rPr lang="en-US" dirty="0"/>
            </a:br>
            <a:r>
              <a:rPr lang="en-US" dirty="0"/>
              <a:t>Build Your Personal Collection </a:t>
            </a:r>
            <a:br>
              <a:rPr lang="en-US" dirty="0"/>
            </a:br>
            <a:r>
              <a:rPr lang="en-US" dirty="0"/>
              <a:t>of Beautiful Works! </a:t>
            </a:r>
          </a:p>
        </p:txBody>
      </p:sp>
      <p:sp>
        <p:nvSpPr>
          <p:cNvPr id="3" name="Content Placeholder 2">
            <a:extLst>
              <a:ext uri="{FF2B5EF4-FFF2-40B4-BE49-F238E27FC236}">
                <a16:creationId xmlns:a16="http://schemas.microsoft.com/office/drawing/2014/main" id="{E99A8CD1-F9A9-43BA-DFB8-1FCE91BE7AC4}"/>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richly supplies us with all things </a:t>
            </a:r>
            <a:r>
              <a:rPr lang="en-US" sz="3600" b="1" u="sng" dirty="0"/>
              <a:t>for enjoyment:</a:t>
            </a:r>
            <a:r>
              <a:rPr lang="en-US" sz="3600" b="1" dirty="0"/>
              <a:t> </a:t>
            </a:r>
            <a:r>
              <a:rPr lang="en-US" sz="3500" dirty="0"/>
              <a:t>to do good</a:t>
            </a:r>
            <a:r>
              <a:rPr lang="en-US" sz="3500" b="1" dirty="0"/>
              <a:t>, </a:t>
            </a:r>
            <a:r>
              <a:rPr lang="en-US" sz="3500" b="1" u="sng" dirty="0"/>
              <a:t>to be rich in good works</a:t>
            </a:r>
            <a:r>
              <a:rPr lang="en-US" sz="3500" dirty="0"/>
              <a:t>, to be generous and ready to share,” </a:t>
            </a:r>
          </a:p>
        </p:txBody>
      </p:sp>
    </p:spTree>
    <p:extLst>
      <p:ext uri="{BB962C8B-B14F-4D97-AF65-F5344CB8AC3E}">
        <p14:creationId xmlns:p14="http://schemas.microsoft.com/office/powerpoint/2010/main" val="13314753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AF04B-4D37-B35D-E225-C603C3704E5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23DADDA-2400-2B1F-12CB-EA229CC601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0" y="2340077"/>
            <a:ext cx="5853180" cy="4517923"/>
          </a:xfrm>
          <a:prstGeom prst="rect">
            <a:avLst/>
          </a:prstGeom>
        </p:spPr>
      </p:pic>
      <p:pic>
        <p:nvPicPr>
          <p:cNvPr id="9" name="Picture 8" descr="A spiral bound notebook with a pencil">
            <a:extLst>
              <a:ext uri="{FF2B5EF4-FFF2-40B4-BE49-F238E27FC236}">
                <a16:creationId xmlns:a16="http://schemas.microsoft.com/office/drawing/2014/main" id="{73FC54C6-439D-6C0D-D554-0D42E45C5C3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09129" y="-119529"/>
            <a:ext cx="6382870" cy="7064188"/>
          </a:xfrm>
          <a:prstGeom prst="rect">
            <a:avLst/>
          </a:prstGeom>
        </p:spPr>
      </p:pic>
      <p:sp>
        <p:nvSpPr>
          <p:cNvPr id="5" name="TextBox 4">
            <a:extLst>
              <a:ext uri="{FF2B5EF4-FFF2-40B4-BE49-F238E27FC236}">
                <a16:creationId xmlns:a16="http://schemas.microsoft.com/office/drawing/2014/main" id="{B7B903AC-26AA-2D67-E24F-D07A55BC284B}"/>
              </a:ext>
            </a:extLst>
          </p:cNvPr>
          <p:cNvSpPr txBox="1"/>
          <p:nvPr/>
        </p:nvSpPr>
        <p:spPr>
          <a:xfrm>
            <a:off x="6096000" y="650493"/>
            <a:ext cx="5844989" cy="4851683"/>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We can enjoy wealth by using it “to do good” and “to be rich in good works.” In English, this repeats the word “good.” But in Greek, these are two different words. </a:t>
            </a:r>
          </a:p>
          <a:p>
            <a:pPr marL="457200" lvl="0" indent="-457200">
              <a:lnSpc>
                <a:spcPct val="90000"/>
              </a:lnSpc>
              <a:spcAft>
                <a:spcPts val="600"/>
              </a:spcAft>
              <a:buFont typeface="Arial" panose="020B0604020202020204" pitchFamily="34" charset="0"/>
              <a:buChar char="•"/>
              <a:defRPr/>
            </a:pPr>
            <a:r>
              <a:rPr lang="en-US" sz="2800" dirty="0">
                <a:latin typeface="Georgia" panose="02040502050405020303" pitchFamily="18" charset="0"/>
              </a:rPr>
              <a:t>The first “good” is from </a:t>
            </a:r>
            <a:r>
              <a:rPr lang="en-US" sz="2800" i="1" dirty="0">
                <a:latin typeface="Georgia" panose="02040502050405020303" pitchFamily="18" charset="0"/>
              </a:rPr>
              <a:t>agathos</a:t>
            </a:r>
            <a:r>
              <a:rPr lang="en-US" sz="2800" dirty="0">
                <a:latin typeface="Georgia" panose="02040502050405020303" pitchFamily="18" charset="0"/>
              </a:rPr>
              <a:t>. This is, “intrinsically good, good in nature, good whether it be seen to be so or not.”</a:t>
            </a:r>
          </a:p>
          <a:p>
            <a:pPr marL="457200" lvl="0" indent="-457200">
              <a:lnSpc>
                <a:spcPct val="90000"/>
              </a:lnSpc>
              <a:spcAft>
                <a:spcPts val="600"/>
              </a:spcAft>
              <a:buFont typeface="Arial" panose="020B0604020202020204" pitchFamily="34" charset="0"/>
              <a:buChar char="•"/>
              <a:defRPr/>
            </a:pPr>
            <a:r>
              <a:rPr lang="en-US" sz="2800" dirty="0">
                <a:latin typeface="Georgia" panose="02040502050405020303" pitchFamily="18" charset="0"/>
              </a:rPr>
              <a:t>The second good is from </a:t>
            </a:r>
            <a:r>
              <a:rPr lang="en-US" sz="2800" i="1" dirty="0">
                <a:latin typeface="Georgia" panose="02040502050405020303" pitchFamily="18" charset="0"/>
              </a:rPr>
              <a:t>kalos</a:t>
            </a:r>
            <a:r>
              <a:rPr lang="en-US" sz="2800" dirty="0">
                <a:latin typeface="Georgia" panose="02040502050405020303" pitchFamily="18" charset="0"/>
              </a:rPr>
              <a:t>. This is, “beautiful, as an outward sign of the inward good, noble, honorable character; good, worthy, honorable, noble, and seen to be so.”</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326E48B2-07DA-ADE5-65D0-C86863DA102F}"/>
              </a:ext>
            </a:extLst>
          </p:cNvPr>
          <p:cNvSpPr>
            <a:spLocks noGrp="1"/>
          </p:cNvSpPr>
          <p:nvPr>
            <p:ph type="title"/>
          </p:nvPr>
        </p:nvSpPr>
        <p:spPr>
          <a:xfrm>
            <a:off x="514393" y="650493"/>
            <a:ext cx="4244052" cy="749264"/>
          </a:xfrm>
        </p:spPr>
        <p:txBody>
          <a:bodyPr>
            <a:normAutofit fontScale="90000"/>
          </a:bodyPr>
          <a:lstStyle/>
          <a:p>
            <a:pPr algn="ctr">
              <a:lnSpc>
                <a:spcPct val="80000"/>
              </a:lnSpc>
            </a:pPr>
            <a:r>
              <a:rPr lang="en-US" dirty="0"/>
              <a:t>Wealth Enjoyment: </a:t>
            </a:r>
            <a:br>
              <a:rPr lang="en-US" dirty="0"/>
            </a:br>
            <a:r>
              <a:rPr lang="en-US" dirty="0"/>
              <a:t>Build Your Personal Collection of Beautiful Works!</a:t>
            </a:r>
          </a:p>
        </p:txBody>
      </p:sp>
    </p:spTree>
    <p:extLst>
      <p:ext uri="{BB962C8B-B14F-4D97-AF65-F5344CB8AC3E}">
        <p14:creationId xmlns:p14="http://schemas.microsoft.com/office/powerpoint/2010/main" val="154845776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E462-4405-6857-E3E6-2C1ACE21E5B3}"/>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B76DC6D7-2D8A-7877-7D63-52857CE239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514303" y="-119529"/>
            <a:ext cx="4677696" cy="7064188"/>
          </a:xfrm>
          <a:prstGeom prst="rect">
            <a:avLst/>
          </a:prstGeom>
        </p:spPr>
      </p:pic>
      <p:sp>
        <p:nvSpPr>
          <p:cNvPr id="5" name="TextBox 4">
            <a:extLst>
              <a:ext uri="{FF2B5EF4-FFF2-40B4-BE49-F238E27FC236}">
                <a16:creationId xmlns:a16="http://schemas.microsoft.com/office/drawing/2014/main" id="{A5CDC5BA-BAE4-2F8A-80A1-A377B7C56008}"/>
              </a:ext>
            </a:extLst>
          </p:cNvPr>
          <p:cNvSpPr txBox="1"/>
          <p:nvPr/>
        </p:nvSpPr>
        <p:spPr>
          <a:xfrm>
            <a:off x="7772400" y="650493"/>
            <a:ext cx="4168589" cy="4851683"/>
          </a:xfrm>
          <a:prstGeom prst="rect">
            <a:avLst/>
          </a:prstGeom>
          <a:noFill/>
        </p:spPr>
        <p:txBody>
          <a:bodyPr wrap="square">
            <a:noAutofit/>
          </a:bodyPr>
          <a:lstStyle/>
          <a:p>
            <a:pPr marL="457200" lvl="0" indent="-457200">
              <a:lnSpc>
                <a:spcPct val="90000"/>
              </a:lnSpc>
              <a:spcAft>
                <a:spcPts val="600"/>
              </a:spcAft>
              <a:buFont typeface="Arial" panose="020B0604020202020204" pitchFamily="34" charset="0"/>
              <a:buChar char="•"/>
              <a:defRPr/>
            </a:pPr>
            <a:r>
              <a:rPr lang="en-US" sz="2800" dirty="0">
                <a:latin typeface="Georgia" panose="02040502050405020303" pitchFamily="18" charset="0"/>
              </a:rPr>
              <a:t>The first “good” is from </a:t>
            </a:r>
            <a:r>
              <a:rPr lang="en-US" sz="2800" i="1" dirty="0">
                <a:latin typeface="Georgia" panose="02040502050405020303" pitchFamily="18" charset="0"/>
              </a:rPr>
              <a:t>agathos</a:t>
            </a:r>
            <a:r>
              <a:rPr lang="en-US" sz="2800" dirty="0">
                <a:latin typeface="Georgia" panose="02040502050405020303" pitchFamily="18" charset="0"/>
              </a:rPr>
              <a:t>. This is, “intrinsically good, good in nature, good whether it be seen to be so or not.”</a:t>
            </a:r>
          </a:p>
          <a:p>
            <a:pPr marL="457200" lvl="0" indent="-457200">
              <a:lnSpc>
                <a:spcPct val="90000"/>
              </a:lnSpc>
              <a:spcAft>
                <a:spcPts val="600"/>
              </a:spcAft>
              <a:buFont typeface="Arial" panose="020B0604020202020204" pitchFamily="34" charset="0"/>
              <a:buChar char="•"/>
              <a:defRPr/>
            </a:pPr>
            <a:r>
              <a:rPr lang="en-US" sz="2800" dirty="0">
                <a:latin typeface="Georgia" panose="02040502050405020303" pitchFamily="18" charset="0"/>
              </a:rPr>
              <a:t>The second good is from </a:t>
            </a:r>
            <a:r>
              <a:rPr lang="en-US" sz="2800" i="1" dirty="0">
                <a:latin typeface="Georgia" panose="02040502050405020303" pitchFamily="18" charset="0"/>
              </a:rPr>
              <a:t>kalos</a:t>
            </a:r>
            <a:r>
              <a:rPr lang="en-US" sz="2800" dirty="0">
                <a:latin typeface="Georgia" panose="02040502050405020303" pitchFamily="18" charset="0"/>
              </a:rPr>
              <a:t>. This is, “beautiful, as an outward sign of the inward good, noble, honorable character; good, worthy, honorable, noble, and seen to be so.”</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1E0AC0E3-DD67-34B0-C59C-232108D9B2E7}"/>
              </a:ext>
            </a:extLst>
          </p:cNvPr>
          <p:cNvSpPr>
            <a:spLocks noGrp="1"/>
          </p:cNvSpPr>
          <p:nvPr>
            <p:ph type="title"/>
          </p:nvPr>
        </p:nvSpPr>
        <p:spPr>
          <a:xfrm>
            <a:off x="0" y="539880"/>
            <a:ext cx="7514303" cy="749264"/>
          </a:xfrm>
        </p:spPr>
        <p:txBody>
          <a:bodyPr>
            <a:normAutofit fontScale="90000"/>
          </a:bodyPr>
          <a:lstStyle/>
          <a:p>
            <a:pPr algn="ctr">
              <a:lnSpc>
                <a:spcPct val="80000"/>
              </a:lnSpc>
            </a:pPr>
            <a:r>
              <a:rPr lang="en-US" dirty="0"/>
              <a:t>Wealth Enjoyment: </a:t>
            </a:r>
            <a:br>
              <a:rPr lang="en-US" dirty="0"/>
            </a:br>
            <a:r>
              <a:rPr lang="en-US" dirty="0"/>
              <a:t>Build Your Personal Collection of Beautiful Works!</a:t>
            </a:r>
          </a:p>
        </p:txBody>
      </p:sp>
      <p:pic>
        <p:nvPicPr>
          <p:cNvPr id="3" name="Picture 2" descr="A white person with a question mark&#10;&#10;AI-generated content may be incorrect.">
            <a:extLst>
              <a:ext uri="{FF2B5EF4-FFF2-40B4-BE49-F238E27FC236}">
                <a16:creationId xmlns:a16="http://schemas.microsoft.com/office/drawing/2014/main" id="{E84DE48A-FDBA-C3B6-9FD9-AD9BD97DCE13}"/>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4" name="Speech Bubble: Rectangle with Corners Rounded 3">
            <a:extLst>
              <a:ext uri="{FF2B5EF4-FFF2-40B4-BE49-F238E27FC236}">
                <a16:creationId xmlns:a16="http://schemas.microsoft.com/office/drawing/2014/main" id="{F4F963A8-1D10-C748-3B2E-A8E386185477}"/>
              </a:ext>
            </a:extLst>
          </p:cNvPr>
          <p:cNvSpPr/>
          <p:nvPr/>
        </p:nvSpPr>
        <p:spPr>
          <a:xfrm>
            <a:off x="2867891" y="2846439"/>
            <a:ext cx="4395401" cy="3694471"/>
          </a:xfrm>
          <a:prstGeom prst="wedgeRoundRectCallout">
            <a:avLst>
              <a:gd name="adj1" fmla="val -71316"/>
              <a:gd name="adj2" fmla="val -2962"/>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1743ED29-D159-F773-51A4-4B7B621B4749}"/>
              </a:ext>
            </a:extLst>
          </p:cNvPr>
          <p:cNvSpPr txBox="1"/>
          <p:nvPr/>
        </p:nvSpPr>
        <p:spPr>
          <a:xfrm>
            <a:off x="3031364" y="3029889"/>
            <a:ext cx="4490025" cy="3442609"/>
          </a:xfrm>
          <a:prstGeom prst="rect">
            <a:avLst/>
          </a:prstGeom>
          <a:noFill/>
        </p:spPr>
        <p:txBody>
          <a:bodyPr wrap="square">
            <a:spAutoFit/>
          </a:bodyPr>
          <a:lstStyle/>
          <a:p>
            <a:pPr lvl="0">
              <a:lnSpc>
                <a:spcPct val="80000"/>
              </a:lnSpc>
              <a:spcAft>
                <a:spcPts val="1800"/>
              </a:spcAft>
              <a:defRPr/>
            </a:pPr>
            <a:r>
              <a:rPr lang="en-US" sz="3600" dirty="0">
                <a:solidFill>
                  <a:schemeClr val="bg1"/>
                </a:solidFill>
              </a:rPr>
              <a:t>How are these two types of good works different? </a:t>
            </a:r>
          </a:p>
          <a:p>
            <a:pPr lvl="0">
              <a:lnSpc>
                <a:spcPct val="80000"/>
              </a:lnSpc>
              <a:spcAft>
                <a:spcPts val="1800"/>
              </a:spcAft>
              <a:defRPr/>
            </a:pPr>
            <a:r>
              <a:rPr lang="en-US" sz="3600" dirty="0">
                <a:solidFill>
                  <a:schemeClr val="bg1"/>
                </a:solidFill>
              </a:rPr>
              <a:t>What kind of good works would fit more with the second definition? </a:t>
            </a:r>
            <a:endParaRPr kumimoji="0" lang="en-US" sz="36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9989397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53BEA-602E-621C-3A94-B77814B2DC5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3477278-AFDC-56E1-9E79-4579B6E2882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43595"/>
            <a:ext cx="11713347" cy="6720533"/>
          </a:xfrm>
          <a:prstGeom prst="rect">
            <a:avLst/>
          </a:prstGeom>
        </p:spPr>
      </p:pic>
      <p:pic>
        <p:nvPicPr>
          <p:cNvPr id="9" name="Picture 8" descr="A spiral bound notebook with a pencil">
            <a:extLst>
              <a:ext uri="{FF2B5EF4-FFF2-40B4-BE49-F238E27FC236}">
                <a16:creationId xmlns:a16="http://schemas.microsoft.com/office/drawing/2014/main" id="{712C6639-34A2-D884-2684-0AAE47B3EE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07529" y="1236295"/>
            <a:ext cx="6382870" cy="5478110"/>
          </a:xfrm>
          <a:prstGeom prst="rect">
            <a:avLst/>
          </a:prstGeom>
        </p:spPr>
      </p:pic>
      <p:sp>
        <p:nvSpPr>
          <p:cNvPr id="5" name="TextBox 4">
            <a:extLst>
              <a:ext uri="{FF2B5EF4-FFF2-40B4-BE49-F238E27FC236}">
                <a16:creationId xmlns:a16="http://schemas.microsoft.com/office/drawing/2014/main" id="{E40C6647-9C7B-23BA-1A7C-46966E696122}"/>
              </a:ext>
            </a:extLst>
          </p:cNvPr>
          <p:cNvSpPr txBox="1"/>
          <p:nvPr/>
        </p:nvSpPr>
        <p:spPr>
          <a:xfrm>
            <a:off x="5994400" y="2006317"/>
            <a:ext cx="5844989" cy="4851683"/>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1 Timothy 6:18 directs us “to be rich in good [from </a:t>
            </a:r>
            <a:r>
              <a:rPr lang="en-US" sz="2800" i="1" dirty="0">
                <a:latin typeface="Georgia" panose="02040502050405020303" pitchFamily="18" charset="0"/>
              </a:rPr>
              <a:t>kalos</a:t>
            </a:r>
            <a:r>
              <a:rPr lang="en-US" sz="2800" dirty="0">
                <a:latin typeface="Georgia" panose="02040502050405020303" pitchFamily="18" charset="0"/>
              </a:rPr>
              <a:t>] works”. </a:t>
            </a:r>
            <a:r>
              <a:rPr lang="en-US" sz="2800" i="1" dirty="0">
                <a:latin typeface="Georgia" panose="02040502050405020303" pitchFamily="18" charset="0"/>
              </a:rPr>
              <a:t>Kalos</a:t>
            </a:r>
            <a:r>
              <a:rPr lang="en-US" sz="2800" dirty="0">
                <a:latin typeface="Georgia" panose="02040502050405020303" pitchFamily="18" charset="0"/>
              </a:rPr>
              <a:t> good is “beautiful to look at, shapely, magnificent.” It is “visibly or noticeably good.” Jesus says,</a:t>
            </a:r>
          </a:p>
          <a:p>
            <a:pPr lvl="1">
              <a:lnSpc>
                <a:spcPct val="90000"/>
              </a:lnSpc>
              <a:spcAft>
                <a:spcPts val="600"/>
              </a:spcAft>
              <a:defRPr/>
            </a:pPr>
            <a:r>
              <a:rPr lang="en-US" sz="2800" dirty="0">
                <a:latin typeface="Georgia" panose="02040502050405020303" pitchFamily="18" charset="0"/>
              </a:rPr>
              <a:t>“Your light must shine before people in such a way that they may see your good [from </a:t>
            </a:r>
            <a:r>
              <a:rPr lang="en-US" sz="2800" i="1" dirty="0">
                <a:latin typeface="Georgia" panose="02040502050405020303" pitchFamily="18" charset="0"/>
              </a:rPr>
              <a:t>kalos</a:t>
            </a:r>
            <a:r>
              <a:rPr lang="en-US" sz="2800" dirty="0">
                <a:latin typeface="Georgia" panose="02040502050405020303" pitchFamily="18" charset="0"/>
              </a:rPr>
              <a:t>] works, and glorify your Father who is in heaven.” (Matthew 5:16).</a:t>
            </a:r>
          </a:p>
        </p:txBody>
      </p:sp>
      <p:sp>
        <p:nvSpPr>
          <p:cNvPr id="2" name="Title 7">
            <a:extLst>
              <a:ext uri="{FF2B5EF4-FFF2-40B4-BE49-F238E27FC236}">
                <a16:creationId xmlns:a16="http://schemas.microsoft.com/office/drawing/2014/main" id="{A0C8AE83-B511-BCD7-E28F-3CF4A421B862}"/>
              </a:ext>
            </a:extLst>
          </p:cNvPr>
          <p:cNvSpPr>
            <a:spLocks noGrp="1"/>
          </p:cNvSpPr>
          <p:nvPr>
            <p:ph type="title"/>
          </p:nvPr>
        </p:nvSpPr>
        <p:spPr>
          <a:xfrm>
            <a:off x="0" y="143594"/>
            <a:ext cx="12192000" cy="942977"/>
          </a:xfrm>
        </p:spPr>
        <p:txBody>
          <a:bodyPr>
            <a:normAutofit fontScale="90000"/>
          </a:bodyPr>
          <a:lstStyle/>
          <a:p>
            <a:pPr algn="ctr">
              <a:lnSpc>
                <a:spcPct val="80000"/>
              </a:lnSpc>
            </a:pPr>
            <a:r>
              <a:rPr lang="en-US" dirty="0"/>
              <a:t>Wealth Enjoyment: </a:t>
            </a:r>
            <a:br>
              <a:rPr lang="en-US" dirty="0"/>
            </a:br>
            <a:r>
              <a:rPr lang="en-US" dirty="0"/>
              <a:t>Build Your Personal Collection of Beautiful Works!</a:t>
            </a:r>
          </a:p>
        </p:txBody>
      </p:sp>
    </p:spTree>
    <p:extLst>
      <p:ext uri="{BB962C8B-B14F-4D97-AF65-F5344CB8AC3E}">
        <p14:creationId xmlns:p14="http://schemas.microsoft.com/office/powerpoint/2010/main" val="34743992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3DC3B-7C9B-F92F-2930-1D7C4ACC0B6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2DFE77D-BF19-5448-18E6-07FCBCDF0C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44345" y="1257629"/>
            <a:ext cx="5747655" cy="5600371"/>
          </a:xfrm>
          <a:prstGeom prst="rect">
            <a:avLst/>
          </a:prstGeom>
        </p:spPr>
      </p:pic>
      <p:pic>
        <p:nvPicPr>
          <p:cNvPr id="9" name="Picture 8" descr="A spiral bound notebook with a pencil">
            <a:extLst>
              <a:ext uri="{FF2B5EF4-FFF2-40B4-BE49-F238E27FC236}">
                <a16:creationId xmlns:a16="http://schemas.microsoft.com/office/drawing/2014/main" id="{6533F79F-F8A8-D1DD-C315-F31E107DBF1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0916" y="1864215"/>
            <a:ext cx="5892798" cy="4539729"/>
          </a:xfrm>
          <a:prstGeom prst="rect">
            <a:avLst/>
          </a:prstGeom>
        </p:spPr>
      </p:pic>
      <p:sp>
        <p:nvSpPr>
          <p:cNvPr id="5" name="TextBox 4">
            <a:extLst>
              <a:ext uri="{FF2B5EF4-FFF2-40B4-BE49-F238E27FC236}">
                <a16:creationId xmlns:a16="http://schemas.microsoft.com/office/drawing/2014/main" id="{0EE437F3-0665-250B-DDF5-2B63F5529355}"/>
              </a:ext>
            </a:extLst>
          </p:cNvPr>
          <p:cNvSpPr txBox="1"/>
          <p:nvPr/>
        </p:nvSpPr>
        <p:spPr>
          <a:xfrm>
            <a:off x="711199" y="2506017"/>
            <a:ext cx="5394250" cy="3589983"/>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Paul uses </a:t>
            </a:r>
            <a:r>
              <a:rPr lang="en-US" sz="2800" i="1" dirty="0">
                <a:latin typeface="Georgia" panose="02040502050405020303" pitchFamily="18" charset="0"/>
              </a:rPr>
              <a:t>kalos</a:t>
            </a:r>
            <a:r>
              <a:rPr lang="en-US" sz="2800" dirty="0">
                <a:latin typeface="Georgia" panose="02040502050405020303" pitchFamily="18" charset="0"/>
              </a:rPr>
              <a:t> “good” to describe the public reputation of church leaders (1 Timothy 3:7), deacons (1 Timothy 3:13), and widows supported by the church (1 Timothy 5:10). In each case, it’s not enough that they </a:t>
            </a:r>
            <a:r>
              <a:rPr lang="en-US" sz="2800" b="1" u="sng" dirty="0">
                <a:latin typeface="Georgia" panose="02040502050405020303" pitchFamily="18" charset="0"/>
              </a:rPr>
              <a:t>do</a:t>
            </a:r>
            <a:r>
              <a:rPr lang="en-US" sz="2800" dirty="0">
                <a:latin typeface="Georgia" panose="02040502050405020303" pitchFamily="18" charset="0"/>
              </a:rPr>
              <a:t> good. These works must be known as </a:t>
            </a:r>
            <a:r>
              <a:rPr lang="en-US" sz="2800" b="1" u="sng" dirty="0">
                <a:latin typeface="Georgia" panose="02040502050405020303" pitchFamily="18" charset="0"/>
              </a:rPr>
              <a:t>their</a:t>
            </a:r>
            <a:r>
              <a:rPr lang="en-US" sz="2800" dirty="0">
                <a:latin typeface="Georgia" panose="02040502050405020303" pitchFamily="18" charset="0"/>
              </a:rPr>
              <a:t> good works. </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26D3511A-2CD0-5D8F-543A-0356048145D6}"/>
              </a:ext>
            </a:extLst>
          </p:cNvPr>
          <p:cNvSpPr>
            <a:spLocks noGrp="1"/>
          </p:cNvSpPr>
          <p:nvPr>
            <p:ph type="title"/>
          </p:nvPr>
        </p:nvSpPr>
        <p:spPr>
          <a:xfrm>
            <a:off x="0" y="0"/>
            <a:ext cx="12192000" cy="1315847"/>
          </a:xfrm>
          <a:solidFill>
            <a:srgbClr val="663300"/>
          </a:solidFill>
        </p:spPr>
        <p:txBody>
          <a:bodyPr>
            <a:normAutofit/>
          </a:bodyPr>
          <a:lstStyle/>
          <a:p>
            <a:pPr algn="ctr">
              <a:lnSpc>
                <a:spcPct val="80000"/>
              </a:lnSpc>
            </a:pPr>
            <a:r>
              <a:rPr lang="en-US" dirty="0">
                <a:solidFill>
                  <a:schemeClr val="bg1"/>
                </a:solidFill>
              </a:rPr>
              <a:t>Wealth Enjoyment: </a:t>
            </a:r>
            <a:br>
              <a:rPr lang="en-US" dirty="0">
                <a:solidFill>
                  <a:schemeClr val="bg1"/>
                </a:solidFill>
              </a:rPr>
            </a:br>
            <a:r>
              <a:rPr lang="en-US" dirty="0">
                <a:solidFill>
                  <a:schemeClr val="bg1"/>
                </a:solidFill>
              </a:rPr>
              <a:t>Build Your Personal Collection of Beautiful Works!</a:t>
            </a:r>
          </a:p>
        </p:txBody>
      </p:sp>
    </p:spTree>
    <p:extLst>
      <p:ext uri="{BB962C8B-B14F-4D97-AF65-F5344CB8AC3E}">
        <p14:creationId xmlns:p14="http://schemas.microsoft.com/office/powerpoint/2010/main" val="16531583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9639-862E-5C2C-C76D-83324DDAA19C}"/>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A0C29EA-5F33-5757-78FD-803ABF60DDE3}"/>
              </a:ext>
            </a:extLst>
          </p:cNvPr>
          <p:cNvPicPr>
            <a:picLocks noChangeAspect="1"/>
          </p:cNvPicPr>
          <p:nvPr/>
        </p:nvPicPr>
        <p:blipFill>
          <a:blip r:embed="rId3" cstate="screen">
            <a:duotone>
              <a:schemeClr val="accent3">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7" name="Content Placeholder 2">
            <a:extLst>
              <a:ext uri="{FF2B5EF4-FFF2-40B4-BE49-F238E27FC236}">
                <a16:creationId xmlns:a16="http://schemas.microsoft.com/office/drawing/2014/main" id="{5BB05D7A-FCA0-95C0-7FCF-67A884A60604}"/>
              </a:ext>
            </a:extLst>
          </p:cNvPr>
          <p:cNvSpPr txBox="1">
            <a:spLocks/>
          </p:cNvSpPr>
          <p:nvPr/>
        </p:nvSpPr>
        <p:spPr>
          <a:xfrm>
            <a:off x="0" y="0"/>
            <a:ext cx="12192000" cy="914243"/>
          </a:xfrm>
          <a:prstGeom prst="rect">
            <a:avLst/>
          </a:prstGeom>
          <a:solidFill>
            <a:schemeClr val="accent6">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to do good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sp>
        <p:nvSpPr>
          <p:cNvPr id="8" name="Title 7">
            <a:extLst>
              <a:ext uri="{FF2B5EF4-FFF2-40B4-BE49-F238E27FC236}">
                <a16:creationId xmlns:a16="http://schemas.microsoft.com/office/drawing/2014/main" id="{DCA1D889-806E-B999-D377-C759FB65F897}"/>
              </a:ext>
            </a:extLst>
          </p:cNvPr>
          <p:cNvSpPr txBox="1">
            <a:spLocks/>
          </p:cNvSpPr>
          <p:nvPr/>
        </p:nvSpPr>
        <p:spPr>
          <a:xfrm>
            <a:off x="0" y="914243"/>
            <a:ext cx="12192000" cy="126897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Build Your Personal Collection of Beautiful Works!</a:t>
            </a:r>
          </a:p>
        </p:txBody>
      </p:sp>
      <p:sp>
        <p:nvSpPr>
          <p:cNvPr id="6" name="Speech Bubble: Rectangle with Corners Rounded 5">
            <a:extLst>
              <a:ext uri="{FF2B5EF4-FFF2-40B4-BE49-F238E27FC236}">
                <a16:creationId xmlns:a16="http://schemas.microsoft.com/office/drawing/2014/main" id="{A677A161-D394-238B-F1E3-BF980F7BF67E}"/>
              </a:ext>
            </a:extLst>
          </p:cNvPr>
          <p:cNvSpPr/>
          <p:nvPr/>
        </p:nvSpPr>
        <p:spPr>
          <a:xfrm>
            <a:off x="4107543" y="2641601"/>
            <a:ext cx="7835854" cy="3918004"/>
          </a:xfrm>
          <a:prstGeom prst="wedgeRoundRectCallout">
            <a:avLst>
              <a:gd name="adj1" fmla="val -77113"/>
              <a:gd name="adj2" fmla="val -4473"/>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3DA57185-A05C-B986-19DE-4041C5F2355F}"/>
              </a:ext>
            </a:extLst>
          </p:cNvPr>
          <p:cNvSpPr txBox="1"/>
          <p:nvPr/>
        </p:nvSpPr>
        <p:spPr>
          <a:xfrm>
            <a:off x="4426857" y="2886163"/>
            <a:ext cx="7313340" cy="3673442"/>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Why is it necessary for good [</a:t>
            </a:r>
            <a:r>
              <a:rPr kumimoji="0" lang="en-US" sz="3600" b="0" i="1" u="none" strike="noStrike" kern="1200" cap="none" spc="0" normalizeH="0" baseline="0" noProof="0" dirty="0">
                <a:ln>
                  <a:noFill/>
                </a:ln>
                <a:solidFill>
                  <a:prstClr val="white"/>
                </a:solidFill>
                <a:effectLst/>
                <a:uLnTx/>
                <a:uFillTx/>
                <a:latin typeface="Aptos" panose="02110004020202020204"/>
                <a:ea typeface="+mn-ea"/>
                <a:cs typeface="+mn-cs"/>
              </a:rPr>
              <a:t>kalos</a:t>
            </a: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 works to be seen?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might this influence others to act in the same way?</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Why does it matter if a Christian has a public reputation for good [</a:t>
            </a:r>
            <a:r>
              <a:rPr kumimoji="0" lang="en-US" sz="3600" b="0" i="1" u="none" strike="noStrike" kern="1200" cap="none" spc="0" normalizeH="0" baseline="0" noProof="0" dirty="0">
                <a:ln>
                  <a:noFill/>
                </a:ln>
                <a:solidFill>
                  <a:prstClr val="white"/>
                </a:solidFill>
                <a:effectLst/>
                <a:uLnTx/>
                <a:uFillTx/>
                <a:latin typeface="Aptos" panose="02110004020202020204"/>
                <a:ea typeface="+mn-ea"/>
                <a:cs typeface="+mn-cs"/>
              </a:rPr>
              <a:t>kalos</a:t>
            </a: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 works?</a:t>
            </a:r>
          </a:p>
        </p:txBody>
      </p:sp>
    </p:spTree>
    <p:extLst>
      <p:ext uri="{BB962C8B-B14F-4D97-AF65-F5344CB8AC3E}">
        <p14:creationId xmlns:p14="http://schemas.microsoft.com/office/powerpoint/2010/main" val="40464633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BD316-9DB5-FCB0-20C5-47823907068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ED3B4B0-4526-C2C6-FA7D-A577499A3F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807" y="2446208"/>
            <a:ext cx="5038164" cy="4398264"/>
          </a:xfrm>
          <a:prstGeom prst="rect">
            <a:avLst/>
          </a:prstGeom>
        </p:spPr>
      </p:pic>
      <p:pic>
        <p:nvPicPr>
          <p:cNvPr id="9" name="Picture 8" descr="A spiral bound notebook with a pencil">
            <a:extLst>
              <a:ext uri="{FF2B5EF4-FFF2-40B4-BE49-F238E27FC236}">
                <a16:creationId xmlns:a16="http://schemas.microsoft.com/office/drawing/2014/main" id="{EA38DB31-CE34-32F0-EEBD-CEDBF5F2D5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807" y="13528"/>
            <a:ext cx="12179193" cy="1767504"/>
          </a:xfrm>
          <a:prstGeom prst="rect">
            <a:avLst/>
          </a:prstGeom>
        </p:spPr>
      </p:pic>
      <p:sp>
        <p:nvSpPr>
          <p:cNvPr id="5" name="TextBox 4">
            <a:extLst>
              <a:ext uri="{FF2B5EF4-FFF2-40B4-BE49-F238E27FC236}">
                <a16:creationId xmlns:a16="http://schemas.microsoft.com/office/drawing/2014/main" id="{27261997-D6CE-C640-3FA5-A8DE085DAEA3}"/>
              </a:ext>
            </a:extLst>
          </p:cNvPr>
          <p:cNvSpPr txBox="1"/>
          <p:nvPr/>
        </p:nvSpPr>
        <p:spPr>
          <a:xfrm>
            <a:off x="203772" y="358333"/>
            <a:ext cx="11785028" cy="1293058"/>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poetic structure of this passage creates a contrast. Relying on “the uncertainty of riches” contrasts with being “rich in good works.” One kind of riches is uncertain and disappearing. The other kind is lasting. </a:t>
            </a:r>
          </a:p>
        </p:txBody>
      </p:sp>
      <p:sp>
        <p:nvSpPr>
          <p:cNvPr id="4" name="TextBox 3">
            <a:extLst>
              <a:ext uri="{FF2B5EF4-FFF2-40B4-BE49-F238E27FC236}">
                <a16:creationId xmlns:a16="http://schemas.microsoft.com/office/drawing/2014/main" id="{78033F67-A597-C4B4-B027-5B646FE5D977}"/>
              </a:ext>
            </a:extLst>
          </p:cNvPr>
          <p:cNvSpPr txBox="1"/>
          <p:nvPr/>
        </p:nvSpPr>
        <p:spPr>
          <a:xfrm>
            <a:off x="2322286" y="1767504"/>
            <a:ext cx="9856908" cy="5090496"/>
          </a:xfrm>
          <a:prstGeom prst="rect">
            <a:avLst/>
          </a:prstGeom>
          <a:noFill/>
        </p:spPr>
        <p:txBody>
          <a:bodyPr wrap="square">
            <a:spAutoFit/>
          </a:bodyPr>
          <a:lstStyle/>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A-Riches [Death] 6:7,9-10 …</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B-Riches [Now/temporary] 6:17b</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C-Riches [Leading to community separation] 6:17c</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D-Riches [Tightly grasped as one’s hope] 6:17d</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b="1" spc="-100" dirty="0">
                <a:effectLst/>
                <a:latin typeface="Calibri" panose="020F0502020204030204" pitchFamily="34" charset="0"/>
                <a:ea typeface="Calibri" panose="020F0502020204030204" pitchFamily="34" charset="0"/>
                <a:cs typeface="Calibri" panose="020F0502020204030204" pitchFamily="34" charset="0"/>
              </a:rPr>
              <a:t> </a:t>
            </a:r>
            <a:r>
              <a:rPr lang="en-US" sz="3600" b="1" spc="-100" dirty="0">
                <a:effectLst/>
                <a:latin typeface="Calibri" panose="020F0502020204030204" pitchFamily="34" charset="0"/>
                <a:ea typeface="Calibri" panose="020F0502020204030204" pitchFamily="34" charset="0"/>
                <a:cs typeface="Calibri" panose="020F0502020204030204" pitchFamily="34" charset="0"/>
              </a:rPr>
              <a:t>E-Riches [Hidden/disappearing/uncertain] 6:17e</a:t>
            </a:r>
            <a:endParaRPr lang="en-US" sz="3200" b="1"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F-Riches [Source/inflow: God’s rich provision to us] 6:17f</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G-Riches [Purpose: for enjoyment] 6:17g</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685800" marR="0" indent="-68580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F'-Riches [Use/outflow: Our reciprocal provision to others] 6:18a</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b="1" spc="-100" dirty="0">
                <a:effectLst/>
                <a:latin typeface="Calibri" panose="020F0502020204030204" pitchFamily="34" charset="0"/>
                <a:ea typeface="Calibri" panose="020F0502020204030204" pitchFamily="34" charset="0"/>
                <a:cs typeface="Calibri" panose="020F0502020204030204" pitchFamily="34" charset="0"/>
              </a:rPr>
              <a:t> </a:t>
            </a:r>
            <a:r>
              <a:rPr lang="en-US" sz="3600" b="1" spc="-100" dirty="0">
                <a:effectLst/>
                <a:latin typeface="Calibri" panose="020F0502020204030204" pitchFamily="34" charset="0"/>
                <a:ea typeface="Calibri" panose="020F0502020204030204" pitchFamily="34" charset="0"/>
                <a:cs typeface="Calibri" panose="020F0502020204030204" pitchFamily="34" charset="0"/>
              </a:rPr>
              <a:t>E'-Riches [Visible/beautiful good works] 6:18b</a:t>
            </a:r>
            <a:endParaRPr lang="en-US" sz="3200" b="1"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D'-Riches [Open-handedly shared] 6:8c</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C'-Riches [Leading to community connection] 6:18d</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B'-Riches [Future/permanent] 6:19a</a:t>
            </a: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rPr>
              <a:t>A'-Riches [Life] 6:19b</a:t>
            </a:r>
            <a:endParaRPr lang="en-US" sz="2800" spc="-100" dirty="0"/>
          </a:p>
        </p:txBody>
      </p:sp>
    </p:spTree>
    <p:extLst>
      <p:ext uri="{BB962C8B-B14F-4D97-AF65-F5344CB8AC3E}">
        <p14:creationId xmlns:p14="http://schemas.microsoft.com/office/powerpoint/2010/main" val="40412131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1F4BB-0688-AAED-AE4C-E64F17C2F20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C711BF5-6503-1A18-2C5F-EFE6B320DAF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74857" y="914243"/>
            <a:ext cx="4717144" cy="5943757"/>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F1700E41-7084-AF20-FD7B-850C2BB64606}"/>
              </a:ext>
            </a:extLst>
          </p:cNvPr>
          <p:cNvPicPr>
            <a:picLocks noChangeAspect="1"/>
          </p:cNvPicPr>
          <p:nvPr/>
        </p:nvPicPr>
        <p:blipFill>
          <a:blip r:embed="rId4" cstate="screen">
            <a:duotone>
              <a:schemeClr val="accent4">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97747"/>
            <a:ext cx="2867891" cy="3480043"/>
          </a:xfrm>
          <a:prstGeom prst="rect">
            <a:avLst/>
          </a:prstGeom>
        </p:spPr>
      </p:pic>
      <p:sp>
        <p:nvSpPr>
          <p:cNvPr id="7" name="Content Placeholder 2">
            <a:extLst>
              <a:ext uri="{FF2B5EF4-FFF2-40B4-BE49-F238E27FC236}">
                <a16:creationId xmlns:a16="http://schemas.microsoft.com/office/drawing/2014/main" id="{6E147277-F968-8E88-E1B6-FC2E3AEB2B3E}"/>
              </a:ext>
            </a:extLst>
          </p:cNvPr>
          <p:cNvSpPr txBox="1">
            <a:spLocks/>
          </p:cNvSpPr>
          <p:nvPr/>
        </p:nvSpPr>
        <p:spPr>
          <a:xfrm>
            <a:off x="0" y="0"/>
            <a:ext cx="12192000" cy="1291771"/>
          </a:xfrm>
          <a:prstGeom prst="rect">
            <a:avLst/>
          </a:prstGeom>
          <a:solidFill>
            <a:schemeClr val="tx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to set their hope on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the uncertainty of riches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richly supplies us with all things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sp>
        <p:nvSpPr>
          <p:cNvPr id="6" name="Speech Bubble: Rectangle with Corners Rounded 5">
            <a:extLst>
              <a:ext uri="{FF2B5EF4-FFF2-40B4-BE49-F238E27FC236}">
                <a16:creationId xmlns:a16="http://schemas.microsoft.com/office/drawing/2014/main" id="{B544A056-874B-C2F6-C8A2-AF7424079FF6}"/>
              </a:ext>
            </a:extLst>
          </p:cNvPr>
          <p:cNvSpPr/>
          <p:nvPr/>
        </p:nvSpPr>
        <p:spPr>
          <a:xfrm>
            <a:off x="3072280" y="1480339"/>
            <a:ext cx="4051592" cy="5173139"/>
          </a:xfrm>
          <a:prstGeom prst="wedgeRoundRectCallout">
            <a:avLst>
              <a:gd name="adj1" fmla="val -79898"/>
              <a:gd name="adj2" fmla="val 1255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E4CF8805-A7C9-0061-2DEE-B7DF5C1F7D92}"/>
              </a:ext>
            </a:extLst>
          </p:cNvPr>
          <p:cNvSpPr txBox="1"/>
          <p:nvPr/>
        </p:nvSpPr>
        <p:spPr>
          <a:xfrm>
            <a:off x="3436459" y="1668908"/>
            <a:ext cx="3862906" cy="4984570"/>
          </a:xfrm>
          <a:prstGeom prst="rect">
            <a:avLst/>
          </a:prstGeom>
          <a:noFill/>
        </p:spPr>
        <p:txBody>
          <a:bodyPr wrap="square">
            <a:spAutoFit/>
          </a:bodyPr>
          <a:lstStyle/>
          <a:p>
            <a:pPr lvl="0">
              <a:lnSpc>
                <a:spcPct val="80000"/>
              </a:lnSpc>
              <a:spcAft>
                <a:spcPts val="1800"/>
              </a:spcAft>
              <a:defRPr/>
            </a:pPr>
            <a:r>
              <a:rPr lang="en-US" sz="3600" dirty="0">
                <a:solidFill>
                  <a:prstClr val="white"/>
                </a:solidFill>
              </a:rPr>
              <a:t>Suppose a person’s giving created many beautiful, visible good works. If their wealth suddenly disappeared, would they still be “rich in good works”? Why?</a:t>
            </a:r>
          </a:p>
        </p:txBody>
      </p:sp>
    </p:spTree>
    <p:extLst>
      <p:ext uri="{BB962C8B-B14F-4D97-AF65-F5344CB8AC3E}">
        <p14:creationId xmlns:p14="http://schemas.microsoft.com/office/powerpoint/2010/main" val="827052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920A0-7BF3-7BCB-7E99-BB6C5484E14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8AEAFFF-7510-E80D-F02B-19D9361AB79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0562" y="3096768"/>
            <a:ext cx="4011061" cy="3761232"/>
          </a:xfrm>
          <a:prstGeom prst="rect">
            <a:avLst/>
          </a:prstGeom>
        </p:spPr>
      </p:pic>
      <p:pic>
        <p:nvPicPr>
          <p:cNvPr id="9" name="Picture 8" descr="A spiral bound notebook with a pencil">
            <a:extLst>
              <a:ext uri="{FF2B5EF4-FFF2-40B4-BE49-F238E27FC236}">
                <a16:creationId xmlns:a16="http://schemas.microsoft.com/office/drawing/2014/main" id="{DDF69AEA-8A13-9120-C2A5-0DD51BE6D1A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561" y="800064"/>
            <a:ext cx="12074625" cy="2453543"/>
          </a:xfrm>
          <a:prstGeom prst="rect">
            <a:avLst/>
          </a:prstGeom>
        </p:spPr>
      </p:pic>
      <p:sp>
        <p:nvSpPr>
          <p:cNvPr id="5" name="TextBox 4">
            <a:extLst>
              <a:ext uri="{FF2B5EF4-FFF2-40B4-BE49-F238E27FC236}">
                <a16:creationId xmlns:a16="http://schemas.microsoft.com/office/drawing/2014/main" id="{4A239624-6F21-9570-430C-A9D57A374209}"/>
              </a:ext>
            </a:extLst>
          </p:cNvPr>
          <p:cNvSpPr txBox="1"/>
          <p:nvPr/>
        </p:nvSpPr>
        <p:spPr>
          <a:xfrm>
            <a:off x="302661" y="1108887"/>
            <a:ext cx="11586677" cy="1944470"/>
          </a:xfrm>
          <a:prstGeom prst="rect">
            <a:avLst/>
          </a:prstGeom>
          <a:noFill/>
        </p:spPr>
        <p:txBody>
          <a:bodyPr wrap="square">
            <a:noAutofit/>
          </a:bodyPr>
          <a:lstStyle/>
          <a:p>
            <a:pPr marL="0" marR="0">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Our wealth holding has a hidden timer. It will end. It may end due to death or financial misfortune. We just don’t know exactly when. This means our chance to do something with wealth is temporary. Once our chance is lost – it’s lost forever.</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75181FE8-CAE0-71D6-F3DF-A7DCD6D24731}"/>
              </a:ext>
            </a:extLst>
          </p:cNvPr>
          <p:cNvSpPr/>
          <p:nvPr/>
        </p:nvSpPr>
        <p:spPr>
          <a:xfrm>
            <a:off x="2867891" y="4361046"/>
            <a:ext cx="9217295" cy="2453543"/>
          </a:xfrm>
          <a:prstGeom prst="wedgeRoundRectCallout">
            <a:avLst>
              <a:gd name="adj1" fmla="val -66701"/>
              <a:gd name="adj2" fmla="val -6940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9A8742A-ECFA-E766-BE65-A7C9721F937C}"/>
              </a:ext>
            </a:extLst>
          </p:cNvPr>
          <p:cNvSpPr txBox="1"/>
          <p:nvPr/>
        </p:nvSpPr>
        <p:spPr>
          <a:xfrm>
            <a:off x="2814484" y="4565225"/>
            <a:ext cx="9324108" cy="2311915"/>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 we plan our savings and spending in life, when do our spending needs stop? </a:t>
            </a:r>
          </a:p>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Can we get any personal benefit from unused wealth after the end of this life?</a:t>
            </a:r>
          </a:p>
        </p:txBody>
      </p:sp>
      <p:sp>
        <p:nvSpPr>
          <p:cNvPr id="7" name="Content Placeholder 2">
            <a:extLst>
              <a:ext uri="{FF2B5EF4-FFF2-40B4-BE49-F238E27FC236}">
                <a16:creationId xmlns:a16="http://schemas.microsoft.com/office/drawing/2014/main" id="{8C5E9918-2811-35C3-B620-7B55C6DAB9CC}"/>
              </a:ext>
            </a:extLst>
          </p:cNvPr>
          <p:cNvSpPr txBox="1">
            <a:spLocks/>
          </p:cNvSpPr>
          <p:nvPr/>
        </p:nvSpPr>
        <p:spPr>
          <a:xfrm>
            <a:off x="-10561" y="0"/>
            <a:ext cx="12192000" cy="7492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1 Timothy 6:7 </a:t>
            </a:r>
          </a:p>
          <a:p>
            <a:pPr marL="0" indent="0" algn="ctr">
              <a:lnSpc>
                <a:spcPct val="80000"/>
              </a:lnSpc>
              <a:spcBef>
                <a:spcPts val="0"/>
              </a:spcBef>
              <a:buFont typeface="Arial" panose="020B0604020202020204" pitchFamily="34" charset="0"/>
              <a:buNone/>
            </a:pPr>
            <a:r>
              <a:rPr lang="en-US" sz="2400" dirty="0">
                <a:solidFill>
                  <a:schemeClr val="bg1"/>
                </a:solidFill>
              </a:rPr>
              <a:t>“For we have brought nothing into the world, so we cannot take anything out of it, either.” </a:t>
            </a:r>
          </a:p>
        </p:txBody>
      </p:sp>
    </p:spTree>
    <p:extLst>
      <p:ext uri="{BB962C8B-B14F-4D97-AF65-F5344CB8AC3E}">
        <p14:creationId xmlns:p14="http://schemas.microsoft.com/office/powerpoint/2010/main" val="410443473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00B17-6ED2-B0E4-D49E-76401E2A43F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98D2D3-AD5C-5CCD-FB5C-CB51A216FD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6743" y="623395"/>
            <a:ext cx="4325257" cy="6234605"/>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42AC4F3D-7CD5-9247-F0B7-B000F3A48B20}"/>
              </a:ext>
            </a:extLst>
          </p:cNvPr>
          <p:cNvPicPr>
            <a:picLocks noChangeAspect="1"/>
          </p:cNvPicPr>
          <p:nvPr/>
        </p:nvPicPr>
        <p:blipFill>
          <a:blip r:embed="rId4" cstate="screen">
            <a:duotone>
              <a:schemeClr val="accent4">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97747"/>
            <a:ext cx="2867891" cy="3480043"/>
          </a:xfrm>
          <a:prstGeom prst="rect">
            <a:avLst/>
          </a:prstGeom>
        </p:spPr>
      </p:pic>
      <p:sp>
        <p:nvSpPr>
          <p:cNvPr id="6" name="Speech Bubble: Rectangle with Corners Rounded 5">
            <a:extLst>
              <a:ext uri="{FF2B5EF4-FFF2-40B4-BE49-F238E27FC236}">
                <a16:creationId xmlns:a16="http://schemas.microsoft.com/office/drawing/2014/main" id="{1BD36366-496E-C7D2-FA5A-FA062B37E0CF}"/>
              </a:ext>
            </a:extLst>
          </p:cNvPr>
          <p:cNvSpPr/>
          <p:nvPr/>
        </p:nvSpPr>
        <p:spPr>
          <a:xfrm>
            <a:off x="3072280" y="1698172"/>
            <a:ext cx="4051592" cy="4323540"/>
          </a:xfrm>
          <a:prstGeom prst="wedgeRoundRectCallout">
            <a:avLst>
              <a:gd name="adj1" fmla="val -78256"/>
              <a:gd name="adj2" fmla="val 1844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2133756-DA1F-D227-E6BF-70883B7B98CE}"/>
              </a:ext>
            </a:extLst>
          </p:cNvPr>
          <p:cNvSpPr txBox="1"/>
          <p:nvPr/>
        </p:nvSpPr>
        <p:spPr>
          <a:xfrm>
            <a:off x="3260966" y="1923538"/>
            <a:ext cx="3862906" cy="4098173"/>
          </a:xfrm>
          <a:prstGeom prst="rect">
            <a:avLst/>
          </a:prstGeom>
          <a:noFill/>
        </p:spPr>
        <p:txBody>
          <a:bodyPr wrap="square">
            <a:spAutoFit/>
          </a:bodyPr>
          <a:lstStyle/>
          <a:p>
            <a:pPr marR="0" lvl="0" algn="l" defTabSz="914400" rtl="0" eaLnBrk="1" fontAlgn="auto" latinLnBrk="0" hangingPunct="1">
              <a:lnSpc>
                <a:spcPct val="80000"/>
              </a:lnSpc>
              <a:spcBef>
                <a:spcPts val="0"/>
              </a:spcBef>
              <a:spcAft>
                <a:spcPts val="18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A person’s wealth holding stops at the end of life. Does their reputation of being rich in beautiful, visible good works also stop? Why not? </a:t>
            </a:r>
            <a:endPar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4B7E6EFC-133A-E113-A70D-673B94937A1D}"/>
              </a:ext>
            </a:extLst>
          </p:cNvPr>
          <p:cNvSpPr txBox="1">
            <a:spLocks/>
          </p:cNvSpPr>
          <p:nvPr/>
        </p:nvSpPr>
        <p:spPr>
          <a:xfrm>
            <a:off x="0" y="0"/>
            <a:ext cx="12192000" cy="1291771"/>
          </a:xfrm>
          <a:prstGeom prst="rect">
            <a:avLst/>
          </a:prstGeom>
          <a:solidFill>
            <a:schemeClr val="tx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to set their hope on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the uncertainty of riches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richly supplies us with all things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spTree>
    <p:extLst>
      <p:ext uri="{BB962C8B-B14F-4D97-AF65-F5344CB8AC3E}">
        <p14:creationId xmlns:p14="http://schemas.microsoft.com/office/powerpoint/2010/main" val="405387365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D71A4-23F2-55F7-389F-C55CB551A35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3904494-7168-5F30-35D3-8B294385084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31315" y="1196226"/>
            <a:ext cx="4659086" cy="5661775"/>
          </a:xfrm>
          <a:prstGeom prst="rect">
            <a:avLst/>
          </a:prstGeom>
        </p:spPr>
      </p:pic>
      <p:pic>
        <p:nvPicPr>
          <p:cNvPr id="9" name="Picture 8" descr="A spiral bound notebook with a pencil">
            <a:extLst>
              <a:ext uri="{FF2B5EF4-FFF2-40B4-BE49-F238E27FC236}">
                <a16:creationId xmlns:a16="http://schemas.microsoft.com/office/drawing/2014/main" id="{0AFF2F34-CA17-EA98-0407-628BE3B039B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0916" y="1864215"/>
            <a:ext cx="5892798" cy="4539729"/>
          </a:xfrm>
          <a:prstGeom prst="rect">
            <a:avLst/>
          </a:prstGeom>
        </p:spPr>
      </p:pic>
      <p:sp>
        <p:nvSpPr>
          <p:cNvPr id="5" name="TextBox 4">
            <a:extLst>
              <a:ext uri="{FF2B5EF4-FFF2-40B4-BE49-F238E27FC236}">
                <a16:creationId xmlns:a16="http://schemas.microsoft.com/office/drawing/2014/main" id="{61CEC67F-F262-27D9-7F1E-D12C79E233B5}"/>
              </a:ext>
            </a:extLst>
          </p:cNvPr>
          <p:cNvSpPr txBox="1"/>
          <p:nvPr/>
        </p:nvSpPr>
        <p:spPr>
          <a:xfrm>
            <a:off x="711199" y="2506017"/>
            <a:ext cx="5394250" cy="3589983"/>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The Greek word for the </a:t>
            </a:r>
            <a:r>
              <a:rPr lang="en-US" sz="2800" b="1" u="sng" dirty="0">
                <a:latin typeface="Georgia" panose="02040502050405020303" pitchFamily="18" charset="0"/>
              </a:rPr>
              <a:t>uncertainty</a:t>
            </a:r>
            <a:r>
              <a:rPr lang="en-US" sz="2800" dirty="0">
                <a:latin typeface="Georgia" panose="02040502050405020303" pitchFamily="18" charset="0"/>
              </a:rPr>
              <a:t> of riches has an additional meaning. It also references the </a:t>
            </a:r>
            <a:r>
              <a:rPr lang="en-US" sz="2800" b="1" u="sng" dirty="0">
                <a:latin typeface="Georgia" panose="02040502050405020303" pitchFamily="18" charset="0"/>
              </a:rPr>
              <a:t>hiddenness</a:t>
            </a:r>
            <a:r>
              <a:rPr lang="en-US" sz="2800" dirty="0">
                <a:latin typeface="Georgia" panose="02040502050405020303" pitchFamily="18" charset="0"/>
              </a:rPr>
              <a:t> of riches. </a:t>
            </a:r>
          </a:p>
          <a:p>
            <a:pPr lvl="0">
              <a:lnSpc>
                <a:spcPct val="90000"/>
              </a:lnSpc>
              <a:spcAft>
                <a:spcPts val="600"/>
              </a:spcAft>
              <a:defRPr/>
            </a:pPr>
            <a:r>
              <a:rPr lang="en-US" sz="2800" dirty="0">
                <a:latin typeface="Georgia" panose="02040502050405020303" pitchFamily="18" charset="0"/>
              </a:rPr>
              <a:t>Thus, we do not put our trust in </a:t>
            </a:r>
            <a:r>
              <a:rPr lang="en-US" sz="2800" b="1" u="sng" dirty="0">
                <a:latin typeface="Georgia" panose="02040502050405020303" pitchFamily="18" charset="0"/>
              </a:rPr>
              <a:t>hidden</a:t>
            </a:r>
            <a:r>
              <a:rPr lang="en-US" sz="2800" dirty="0">
                <a:latin typeface="Georgia" panose="02040502050405020303" pitchFamily="18" charset="0"/>
              </a:rPr>
              <a:t> riches. Instead, we become rich in </a:t>
            </a:r>
            <a:r>
              <a:rPr lang="en-US" sz="2800" b="1" u="sng" dirty="0">
                <a:latin typeface="Georgia" panose="02040502050405020303" pitchFamily="18" charset="0"/>
              </a:rPr>
              <a:t>beautiful, visible</a:t>
            </a:r>
            <a:r>
              <a:rPr lang="en-US" sz="2800" b="1" dirty="0">
                <a:latin typeface="Georgia" panose="02040502050405020303" pitchFamily="18" charset="0"/>
              </a:rPr>
              <a:t> </a:t>
            </a:r>
            <a:r>
              <a:rPr lang="en-US" sz="2800" dirty="0">
                <a:latin typeface="Georgia" panose="02040502050405020303" pitchFamily="18" charset="0"/>
              </a:rPr>
              <a:t>good works. </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AE7555CB-0AED-7941-FC24-02671DC93B38}"/>
              </a:ext>
            </a:extLst>
          </p:cNvPr>
          <p:cNvSpPr txBox="1">
            <a:spLocks/>
          </p:cNvSpPr>
          <p:nvPr/>
        </p:nvSpPr>
        <p:spPr>
          <a:xfrm>
            <a:off x="0" y="0"/>
            <a:ext cx="12192000" cy="1291771"/>
          </a:xfrm>
          <a:prstGeom prst="rect">
            <a:avLst/>
          </a:prstGeom>
          <a:solidFill>
            <a:schemeClr val="accent6">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to set their hope on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the uncertainty of riches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richly supplies us with all things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spTree>
    <p:extLst>
      <p:ext uri="{BB962C8B-B14F-4D97-AF65-F5344CB8AC3E}">
        <p14:creationId xmlns:p14="http://schemas.microsoft.com/office/powerpoint/2010/main" val="338147977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09C2-9EEB-0C93-6943-B3B8EAABFECC}"/>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35E7E2D9-73AB-5E0F-C6F7-8AEE4D4DC3E7}"/>
              </a:ext>
            </a:extLst>
          </p:cNvPr>
          <p:cNvPicPr>
            <a:picLocks noChangeAspect="1"/>
          </p:cNvPicPr>
          <p:nvPr/>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53555306-C6F1-EFAD-3717-966C04DB87CC}"/>
              </a:ext>
            </a:extLst>
          </p:cNvPr>
          <p:cNvSpPr txBox="1">
            <a:spLocks/>
          </p:cNvSpPr>
          <p:nvPr/>
        </p:nvSpPr>
        <p:spPr>
          <a:xfrm>
            <a:off x="0" y="1331315"/>
            <a:ext cx="12192000" cy="126897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Build Your Personal Collection of Beautiful Works!</a:t>
            </a:r>
          </a:p>
        </p:txBody>
      </p:sp>
      <p:sp>
        <p:nvSpPr>
          <p:cNvPr id="6" name="Speech Bubble: Rectangle with Corners Rounded 5">
            <a:extLst>
              <a:ext uri="{FF2B5EF4-FFF2-40B4-BE49-F238E27FC236}">
                <a16:creationId xmlns:a16="http://schemas.microsoft.com/office/drawing/2014/main" id="{81AD0A6B-376C-BE92-6ACA-B6A671442E89}"/>
              </a:ext>
            </a:extLst>
          </p:cNvPr>
          <p:cNvSpPr/>
          <p:nvPr/>
        </p:nvSpPr>
        <p:spPr>
          <a:xfrm>
            <a:off x="3106057" y="2931887"/>
            <a:ext cx="4107543" cy="3062514"/>
          </a:xfrm>
          <a:prstGeom prst="wedgeRoundRectCallout">
            <a:avLst>
              <a:gd name="adj1" fmla="val -77165"/>
              <a:gd name="adj2" fmla="val -2991"/>
              <a:gd name="adj3" fmla="val 16667"/>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0268E751-A90D-96A2-C729-DFAB6BEA62EB}"/>
              </a:ext>
            </a:extLst>
          </p:cNvPr>
          <p:cNvSpPr txBox="1"/>
          <p:nvPr/>
        </p:nvSpPr>
        <p:spPr>
          <a:xfrm>
            <a:off x="3106057" y="3124075"/>
            <a:ext cx="4115056" cy="2768578"/>
          </a:xfrm>
          <a:prstGeom prst="rect">
            <a:avLst/>
          </a:prstGeom>
          <a:noFill/>
        </p:spPr>
        <p:txBody>
          <a:bodyPr wrap="square">
            <a:spAutoFit/>
          </a:bodyPr>
          <a:lstStyle/>
          <a:p>
            <a:pPr marR="0" lvl="0" algn="ctr" defTabSz="914400" rtl="0" eaLnBrk="1" fontAlgn="auto" latinLnBrk="0" hangingPunct="1">
              <a:lnSpc>
                <a:spcPct val="80000"/>
              </a:lnSpc>
              <a:spcBef>
                <a:spcPts val="0"/>
              </a:spcBef>
              <a:spcAft>
                <a:spcPts val="18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would a desire to keep riches hidden conflict with using them to be rich in publicly visible good works? </a:t>
            </a:r>
          </a:p>
        </p:txBody>
      </p:sp>
      <p:sp>
        <p:nvSpPr>
          <p:cNvPr id="2" name="Content Placeholder 2">
            <a:extLst>
              <a:ext uri="{FF2B5EF4-FFF2-40B4-BE49-F238E27FC236}">
                <a16:creationId xmlns:a16="http://schemas.microsoft.com/office/drawing/2014/main" id="{E3626FC0-1C4F-2AF9-E060-C33D878FAB3F}"/>
              </a:ext>
            </a:extLst>
          </p:cNvPr>
          <p:cNvSpPr txBox="1">
            <a:spLocks/>
          </p:cNvSpPr>
          <p:nvPr/>
        </p:nvSpPr>
        <p:spPr>
          <a:xfrm>
            <a:off x="0" y="0"/>
            <a:ext cx="12192000" cy="1291771"/>
          </a:xfrm>
          <a:prstGeom prst="rect">
            <a:avLst/>
          </a:prstGeom>
          <a:solidFill>
            <a:schemeClr val="accent5">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to set their hope on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the uncertainty of riches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richly supplies us with all things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pic>
        <p:nvPicPr>
          <p:cNvPr id="9" name="Picture 8">
            <a:extLst>
              <a:ext uri="{FF2B5EF4-FFF2-40B4-BE49-F238E27FC236}">
                <a16:creationId xmlns:a16="http://schemas.microsoft.com/office/drawing/2014/main" id="{A37DC9A6-7C53-2AB8-5F80-C1147942180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221113" y="2600289"/>
            <a:ext cx="4970888" cy="4254454"/>
          </a:xfrm>
          <a:prstGeom prst="rect">
            <a:avLst/>
          </a:prstGeom>
        </p:spPr>
      </p:pic>
    </p:spTree>
    <p:extLst>
      <p:ext uri="{BB962C8B-B14F-4D97-AF65-F5344CB8AC3E}">
        <p14:creationId xmlns:p14="http://schemas.microsoft.com/office/powerpoint/2010/main" val="342202421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0FC04-6F4D-91CD-2EA4-B3C623A3C4E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4CAACFE-FF7B-45C8-2A32-940EB8EBB5C5}"/>
              </a:ext>
            </a:extLst>
          </p:cNvPr>
          <p:cNvSpPr txBox="1">
            <a:spLocks/>
          </p:cNvSpPr>
          <p:nvPr/>
        </p:nvSpPr>
        <p:spPr>
          <a:xfrm>
            <a:off x="0" y="1411611"/>
            <a:ext cx="7477824" cy="854875"/>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Build Your Personal Collection of Beautiful Works!</a:t>
            </a:r>
          </a:p>
        </p:txBody>
      </p:sp>
      <p:sp>
        <p:nvSpPr>
          <p:cNvPr id="2" name="Content Placeholder 2">
            <a:extLst>
              <a:ext uri="{FF2B5EF4-FFF2-40B4-BE49-F238E27FC236}">
                <a16:creationId xmlns:a16="http://schemas.microsoft.com/office/drawing/2014/main" id="{872E62DB-6001-767A-7A32-6048BCB4CD4D}"/>
              </a:ext>
            </a:extLst>
          </p:cNvPr>
          <p:cNvSpPr txBox="1">
            <a:spLocks/>
          </p:cNvSpPr>
          <p:nvPr/>
        </p:nvSpPr>
        <p:spPr>
          <a:xfrm>
            <a:off x="0" y="0"/>
            <a:ext cx="12192000" cy="1291771"/>
          </a:xfrm>
          <a:prstGeom prst="rect">
            <a:avLst/>
          </a:prstGeom>
          <a:solidFill>
            <a:schemeClr val="tx2">
              <a:lumMod val="90000"/>
              <a:lumOff val="1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to set their hope on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the uncertainty of riches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richly supplies us with all things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pic>
        <p:nvPicPr>
          <p:cNvPr id="4" name="Picture 3">
            <a:extLst>
              <a:ext uri="{FF2B5EF4-FFF2-40B4-BE49-F238E27FC236}">
                <a16:creationId xmlns:a16="http://schemas.microsoft.com/office/drawing/2014/main" id="{5F911B2D-61BC-52F4-3A9F-FEF2ABC345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77824" y="1452790"/>
            <a:ext cx="4345709" cy="2611797"/>
          </a:xfrm>
          <a:prstGeom prst="rect">
            <a:avLst/>
          </a:prstGeom>
        </p:spPr>
      </p:pic>
      <p:pic>
        <p:nvPicPr>
          <p:cNvPr id="7" name="Picture 6">
            <a:extLst>
              <a:ext uri="{FF2B5EF4-FFF2-40B4-BE49-F238E27FC236}">
                <a16:creationId xmlns:a16="http://schemas.microsoft.com/office/drawing/2014/main" id="{4C20C4D6-5EF5-097E-0A34-8C765675A0C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477825" y="4225606"/>
            <a:ext cx="4345709" cy="2454559"/>
          </a:xfrm>
          <a:prstGeom prst="rect">
            <a:avLst/>
          </a:prstGeom>
        </p:spPr>
      </p:pic>
      <p:pic>
        <p:nvPicPr>
          <p:cNvPr id="10" name="Picture 9" descr="A white person with a question mark&#10;&#10;AI-generated content may be incorrect.">
            <a:extLst>
              <a:ext uri="{FF2B5EF4-FFF2-40B4-BE49-F238E27FC236}">
                <a16:creationId xmlns:a16="http://schemas.microsoft.com/office/drawing/2014/main" id="{6ADD9A15-6CD1-0A74-B4D1-F371C545DCFC}"/>
              </a:ext>
            </a:extLst>
          </p:cNvPr>
          <p:cNvPicPr>
            <a:picLocks noChangeAspect="1"/>
          </p:cNvPicPr>
          <p:nvPr/>
        </p:nvPicPr>
        <p:blipFill>
          <a:blip r:embed="rId5" cstate="screen">
            <a:duotone>
              <a:schemeClr val="accent4">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a:stretch/>
        </p:blipFill>
        <p:spPr>
          <a:xfrm>
            <a:off x="0" y="3429000"/>
            <a:ext cx="2867891" cy="3480043"/>
          </a:xfrm>
          <a:prstGeom prst="rect">
            <a:avLst/>
          </a:prstGeom>
        </p:spPr>
      </p:pic>
      <p:sp>
        <p:nvSpPr>
          <p:cNvPr id="6" name="Speech Bubble: Rectangle with Corners Rounded 5">
            <a:extLst>
              <a:ext uri="{FF2B5EF4-FFF2-40B4-BE49-F238E27FC236}">
                <a16:creationId xmlns:a16="http://schemas.microsoft.com/office/drawing/2014/main" id="{716AA557-BD2F-9C4F-B975-1A911C34FDAF}"/>
              </a:ext>
            </a:extLst>
          </p:cNvPr>
          <p:cNvSpPr/>
          <p:nvPr/>
        </p:nvSpPr>
        <p:spPr>
          <a:xfrm>
            <a:off x="2867891" y="2600288"/>
            <a:ext cx="4345709" cy="3894657"/>
          </a:xfrm>
          <a:prstGeom prst="wedgeRoundRectCallout">
            <a:avLst>
              <a:gd name="adj1" fmla="val -77165"/>
              <a:gd name="adj2" fmla="val -2991"/>
              <a:gd name="adj3" fmla="val 1666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39A38BD7-B42C-9597-A94F-A36D62C45400}"/>
              </a:ext>
            </a:extLst>
          </p:cNvPr>
          <p:cNvSpPr txBox="1"/>
          <p:nvPr/>
        </p:nvSpPr>
        <p:spPr>
          <a:xfrm>
            <a:off x="3000004" y="2720128"/>
            <a:ext cx="4081483" cy="3654975"/>
          </a:xfrm>
          <a:prstGeom prst="rect">
            <a:avLst/>
          </a:prstGeom>
          <a:noFill/>
        </p:spPr>
        <p:txBody>
          <a:bodyPr wrap="square">
            <a:spAutoFit/>
          </a:bodyPr>
          <a:lstStyle/>
          <a:p>
            <a:pPr marR="0" lvl="0" algn="ctr" defTabSz="914400" rtl="0" eaLnBrk="1" fontAlgn="auto" latinLnBrk="0" hangingPunct="1">
              <a:lnSpc>
                <a:spcPct val="80000"/>
              </a:lnSpc>
              <a:spcBef>
                <a:spcPts val="0"/>
              </a:spcBef>
              <a:spcAft>
                <a:spcPts val="18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does the Bible say about a steward who just hides their money away in a napkin or buries it in the ground? </a:t>
            </a:r>
            <a:r>
              <a:rPr kumimoji="0" lang="en-US" sz="2800" b="0" i="0" u="none" strike="noStrike" kern="1200" cap="none" spc="0" normalizeH="0" baseline="0" noProof="0" dirty="0">
                <a:ln>
                  <a:noFill/>
                </a:ln>
                <a:solidFill>
                  <a:prstClr val="white"/>
                </a:solidFill>
                <a:effectLst/>
                <a:uLnTx/>
                <a:uFillTx/>
                <a:latin typeface="Aptos" panose="02110004020202020204"/>
                <a:ea typeface="+mn-ea"/>
                <a:cs typeface="+mn-cs"/>
              </a:rPr>
              <a:t>(Matt 25:14-30; Luke 19:11-27) </a:t>
            </a:r>
            <a:endPar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303032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34557-8854-DBF5-6CF5-D4709624F932}"/>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7F45F93-F8A1-8D47-E5D3-7A13C9B77206}"/>
              </a:ext>
            </a:extLst>
          </p:cNvPr>
          <p:cNvPicPr>
            <a:picLocks noChangeAspect="1"/>
          </p:cNvPicPr>
          <p:nvPr/>
        </p:nvPicPr>
        <p:blipFill>
          <a:blip r:embed="rId3" cstate="screen">
            <a:duotone>
              <a:schemeClr val="accent3">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0F70D296-F303-E769-B333-55A36B092B48}"/>
              </a:ext>
            </a:extLst>
          </p:cNvPr>
          <p:cNvSpPr txBox="1">
            <a:spLocks/>
          </p:cNvSpPr>
          <p:nvPr/>
        </p:nvSpPr>
        <p:spPr>
          <a:xfrm>
            <a:off x="0" y="1101818"/>
            <a:ext cx="12192000" cy="86438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Build Your Personal Collection of Beautiful Works!</a:t>
            </a:r>
          </a:p>
        </p:txBody>
      </p:sp>
      <p:sp>
        <p:nvSpPr>
          <p:cNvPr id="6" name="Speech Bubble: Rectangle with Corners Rounded 5">
            <a:extLst>
              <a:ext uri="{FF2B5EF4-FFF2-40B4-BE49-F238E27FC236}">
                <a16:creationId xmlns:a16="http://schemas.microsoft.com/office/drawing/2014/main" id="{63E87B7E-112D-4C9A-1B54-DA18738E7934}"/>
              </a:ext>
            </a:extLst>
          </p:cNvPr>
          <p:cNvSpPr/>
          <p:nvPr/>
        </p:nvSpPr>
        <p:spPr>
          <a:xfrm>
            <a:off x="2592120" y="2195696"/>
            <a:ext cx="4936762" cy="4499388"/>
          </a:xfrm>
          <a:prstGeom prst="wedgeRoundRectCallout">
            <a:avLst>
              <a:gd name="adj1" fmla="val -64523"/>
              <a:gd name="adj2" fmla="val -1378"/>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D7DDE10-6D16-5012-4D4F-882D57FBB648}"/>
              </a:ext>
            </a:extLst>
          </p:cNvPr>
          <p:cNvSpPr txBox="1"/>
          <p:nvPr/>
        </p:nvSpPr>
        <p:spPr>
          <a:xfrm>
            <a:off x="2621148" y="2426115"/>
            <a:ext cx="4936762" cy="4252061"/>
          </a:xfrm>
          <a:prstGeom prst="rect">
            <a:avLst/>
          </a:prstGeom>
          <a:noFill/>
        </p:spPr>
        <p:txBody>
          <a:bodyPr wrap="square">
            <a:spAutoFit/>
          </a:bodyPr>
          <a:lstStyle/>
          <a:p>
            <a:pPr marL="365760" marR="0" lvl="0" indent="-36576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Some people use and enjoy their wealth. </a:t>
            </a:r>
          </a:p>
          <a:p>
            <a:pPr marL="365760" marR="0" lvl="0" indent="-36576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Others just hide and protect it only to die with it. </a:t>
            </a:r>
          </a:p>
          <a:p>
            <a:pPr marL="365760" marR="0" lvl="0" indent="-36576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Which set of life experiences would you rather have? Why? </a:t>
            </a:r>
          </a:p>
        </p:txBody>
      </p:sp>
      <p:sp>
        <p:nvSpPr>
          <p:cNvPr id="2" name="Content Placeholder 2">
            <a:extLst>
              <a:ext uri="{FF2B5EF4-FFF2-40B4-BE49-F238E27FC236}">
                <a16:creationId xmlns:a16="http://schemas.microsoft.com/office/drawing/2014/main" id="{377B45E6-BDB9-261D-CEF8-9C22E0C6D0B1}"/>
              </a:ext>
            </a:extLst>
          </p:cNvPr>
          <p:cNvSpPr txBox="1">
            <a:spLocks/>
          </p:cNvSpPr>
          <p:nvPr/>
        </p:nvSpPr>
        <p:spPr>
          <a:xfrm>
            <a:off x="0" y="0"/>
            <a:ext cx="12192000" cy="872321"/>
          </a:xfrm>
          <a:prstGeom prst="rect">
            <a:avLst/>
          </a:prstGeom>
          <a:solidFill>
            <a:schemeClr val="accent6">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 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pic>
        <p:nvPicPr>
          <p:cNvPr id="4" name="Picture 3">
            <a:extLst>
              <a:ext uri="{FF2B5EF4-FFF2-40B4-BE49-F238E27FC236}">
                <a16:creationId xmlns:a16="http://schemas.microsoft.com/office/drawing/2014/main" id="{70C4DC60-7A0B-82DD-C1EC-35651325B17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718665" y="2654690"/>
            <a:ext cx="4283551" cy="3581400"/>
          </a:xfrm>
          <a:prstGeom prst="rect">
            <a:avLst/>
          </a:prstGeom>
        </p:spPr>
      </p:pic>
    </p:spTree>
    <p:extLst>
      <p:ext uri="{BB962C8B-B14F-4D97-AF65-F5344CB8AC3E}">
        <p14:creationId xmlns:p14="http://schemas.microsoft.com/office/powerpoint/2010/main" val="7071123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1070E-3CE2-B544-D8D3-A13247C2A9F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5E4655-C394-DC9C-94CA-1D823E510B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30571" y="1596571"/>
            <a:ext cx="5261429" cy="5261429"/>
          </a:xfrm>
          <a:prstGeom prst="rect">
            <a:avLst/>
          </a:prstGeom>
        </p:spPr>
      </p:pic>
      <p:pic>
        <p:nvPicPr>
          <p:cNvPr id="9" name="Picture 8" descr="A spiral bound notebook with a pencil">
            <a:extLst>
              <a:ext uri="{FF2B5EF4-FFF2-40B4-BE49-F238E27FC236}">
                <a16:creationId xmlns:a16="http://schemas.microsoft.com/office/drawing/2014/main" id="{4BF3AB1E-F92D-EAED-093E-B621DFE9BB7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310725"/>
            <a:ext cx="7344228" cy="5409390"/>
          </a:xfrm>
          <a:prstGeom prst="rect">
            <a:avLst/>
          </a:prstGeom>
        </p:spPr>
      </p:pic>
      <p:sp>
        <p:nvSpPr>
          <p:cNvPr id="5" name="TextBox 4">
            <a:extLst>
              <a:ext uri="{FF2B5EF4-FFF2-40B4-BE49-F238E27FC236}">
                <a16:creationId xmlns:a16="http://schemas.microsoft.com/office/drawing/2014/main" id="{7C681F25-F893-61E5-6179-3DC84F85F89A}"/>
              </a:ext>
            </a:extLst>
          </p:cNvPr>
          <p:cNvSpPr txBox="1"/>
          <p:nvPr/>
        </p:nvSpPr>
        <p:spPr>
          <a:xfrm>
            <a:off x="142780" y="1957292"/>
            <a:ext cx="7058668" cy="3589983"/>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It’s often said that beauty is in the eye of the beholder. The most “beautiful-good” works for you may be different from someone else. The Greek word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kalos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means </a:t>
            </a:r>
          </a:p>
          <a:p>
            <a:pPr lvl="1">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“beautiful, as an outward sign of the inward good, noble, honorable character.”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means that our “beautiful-good” works must be personal. They must connect with positive aspects of our own character, values, and life story. </a:t>
            </a:r>
            <a:endParaRPr kumimoji="0" lang="en-US" sz="2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832F8BEF-5F93-75AF-F45F-9111A407B842}"/>
              </a:ext>
            </a:extLst>
          </p:cNvPr>
          <p:cNvSpPr>
            <a:spLocks noGrp="1"/>
          </p:cNvSpPr>
          <p:nvPr>
            <p:ph type="title"/>
          </p:nvPr>
        </p:nvSpPr>
        <p:spPr>
          <a:xfrm>
            <a:off x="0" y="0"/>
            <a:ext cx="12192000" cy="1315847"/>
          </a:xfrm>
          <a:solidFill>
            <a:srgbClr val="663300"/>
          </a:solidFill>
        </p:spPr>
        <p:txBody>
          <a:bodyPr>
            <a:normAutofit/>
          </a:bodyPr>
          <a:lstStyle/>
          <a:p>
            <a:pPr algn="ctr">
              <a:lnSpc>
                <a:spcPct val="80000"/>
              </a:lnSpc>
            </a:pPr>
            <a:r>
              <a:rPr lang="en-US" dirty="0">
                <a:solidFill>
                  <a:schemeClr val="bg1"/>
                </a:solidFill>
              </a:rPr>
              <a:t>Wealth Enjoyment: </a:t>
            </a:r>
            <a:br>
              <a:rPr lang="en-US" dirty="0">
                <a:solidFill>
                  <a:schemeClr val="bg1"/>
                </a:solidFill>
              </a:rPr>
            </a:br>
            <a:r>
              <a:rPr lang="en-US" dirty="0">
                <a:solidFill>
                  <a:schemeClr val="bg1"/>
                </a:solidFill>
              </a:rPr>
              <a:t>Build Your Personal Collection of Beautiful Works!</a:t>
            </a:r>
          </a:p>
        </p:txBody>
      </p:sp>
    </p:spTree>
    <p:extLst>
      <p:ext uri="{BB962C8B-B14F-4D97-AF65-F5344CB8AC3E}">
        <p14:creationId xmlns:p14="http://schemas.microsoft.com/office/powerpoint/2010/main" val="12338152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4ACDB-85B6-6365-7514-4A7CE81F731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F809564-6F3C-3B90-FBD8-618728744BEC}"/>
              </a:ext>
            </a:extLst>
          </p:cNvPr>
          <p:cNvSpPr txBox="1">
            <a:spLocks/>
          </p:cNvSpPr>
          <p:nvPr/>
        </p:nvSpPr>
        <p:spPr>
          <a:xfrm>
            <a:off x="3614057" y="1222752"/>
            <a:ext cx="8577943" cy="107780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Build Your Personal Collection of Beautiful Works!</a:t>
            </a:r>
          </a:p>
        </p:txBody>
      </p:sp>
      <p:sp>
        <p:nvSpPr>
          <p:cNvPr id="2" name="Content Placeholder 2">
            <a:extLst>
              <a:ext uri="{FF2B5EF4-FFF2-40B4-BE49-F238E27FC236}">
                <a16:creationId xmlns:a16="http://schemas.microsoft.com/office/drawing/2014/main" id="{4AA14BC0-18CA-0899-29C4-784E1F666CF4}"/>
              </a:ext>
            </a:extLst>
          </p:cNvPr>
          <p:cNvSpPr txBox="1">
            <a:spLocks/>
          </p:cNvSpPr>
          <p:nvPr/>
        </p:nvSpPr>
        <p:spPr>
          <a:xfrm>
            <a:off x="0" y="0"/>
            <a:ext cx="12192000" cy="1077809"/>
          </a:xfrm>
          <a:prstGeom prst="rect">
            <a:avLst/>
          </a:prstGeom>
          <a:solidFill>
            <a:schemeClr val="tx2">
              <a:lumMod val="90000"/>
              <a:lumOff val="1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do good,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be generous and ready to share,” 1 Timothy 6:17b-18</a:t>
            </a:r>
          </a:p>
        </p:txBody>
      </p:sp>
      <p:pic>
        <p:nvPicPr>
          <p:cNvPr id="10" name="Picture 9" descr="A white person with a question mark&#10;&#10;AI-generated content may be incorrect.">
            <a:extLst>
              <a:ext uri="{FF2B5EF4-FFF2-40B4-BE49-F238E27FC236}">
                <a16:creationId xmlns:a16="http://schemas.microsoft.com/office/drawing/2014/main" id="{332D1469-B091-D38B-C18F-B7CC469012D1}"/>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598985"/>
            <a:ext cx="2867891" cy="3259016"/>
          </a:xfrm>
          <a:prstGeom prst="rect">
            <a:avLst/>
          </a:prstGeom>
        </p:spPr>
      </p:pic>
      <p:sp>
        <p:nvSpPr>
          <p:cNvPr id="6" name="Speech Bubble: Rectangle with Corners Rounded 5">
            <a:extLst>
              <a:ext uri="{FF2B5EF4-FFF2-40B4-BE49-F238E27FC236}">
                <a16:creationId xmlns:a16="http://schemas.microsoft.com/office/drawing/2014/main" id="{2DA00CAC-ED12-5D62-B2C0-1B84CB3B9C71}"/>
              </a:ext>
            </a:extLst>
          </p:cNvPr>
          <p:cNvSpPr/>
          <p:nvPr/>
        </p:nvSpPr>
        <p:spPr>
          <a:xfrm>
            <a:off x="3889828" y="2758346"/>
            <a:ext cx="8099135" cy="3664496"/>
          </a:xfrm>
          <a:prstGeom prst="wedgeRoundRectCallout">
            <a:avLst>
              <a:gd name="adj1" fmla="val -73045"/>
              <a:gd name="adj2" fmla="val 11156"/>
              <a:gd name="adj3" fmla="val 1666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DEA5DC3D-7CA1-0848-32D4-5C0B42E3A2E6}"/>
              </a:ext>
            </a:extLst>
          </p:cNvPr>
          <p:cNvSpPr txBox="1"/>
          <p:nvPr/>
        </p:nvSpPr>
        <p:spPr>
          <a:xfrm>
            <a:off x="3991430" y="2903289"/>
            <a:ext cx="7997534" cy="3519553"/>
          </a:xfrm>
          <a:prstGeom prst="rect">
            <a:avLst/>
          </a:prstGeom>
          <a:noFill/>
        </p:spPr>
        <p:txBody>
          <a:bodyPr wrap="square">
            <a:spAutoFit/>
          </a:bodyPr>
          <a:lstStyle/>
          <a:p>
            <a:pPr marL="571500" marR="0" lvl="0" indent="-571500"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causes or ministries have been important in your life story? </a:t>
            </a:r>
          </a:p>
          <a:p>
            <a:pPr marL="571500" marR="0" lvl="0" indent="-571500"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Which ones closely align with your values?</a:t>
            </a:r>
          </a:p>
          <a:p>
            <a:pPr marL="571500" marR="0" lvl="0" indent="-571500"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good works could a gift create that you would consider to be beautiful? </a:t>
            </a:r>
          </a:p>
        </p:txBody>
      </p:sp>
      <p:pic>
        <p:nvPicPr>
          <p:cNvPr id="11" name="Picture 10">
            <a:extLst>
              <a:ext uri="{FF2B5EF4-FFF2-40B4-BE49-F238E27FC236}">
                <a16:creationId xmlns:a16="http://schemas.microsoft.com/office/drawing/2014/main" id="{F5F5C78D-E243-505B-B1D2-4F69830ED6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1077809"/>
            <a:ext cx="2975430" cy="2380344"/>
          </a:xfrm>
          <a:prstGeom prst="rect">
            <a:avLst/>
          </a:prstGeom>
        </p:spPr>
      </p:pic>
    </p:spTree>
    <p:extLst>
      <p:ext uri="{BB962C8B-B14F-4D97-AF65-F5344CB8AC3E}">
        <p14:creationId xmlns:p14="http://schemas.microsoft.com/office/powerpoint/2010/main" val="6956553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B90F4-C8C7-5635-57BB-0AD1B615EE2E}"/>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6F49E321-2926-897F-7BCD-3A31CCEF65D7}"/>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A27728BE-D183-D5D5-5949-73645D0CB6D3}"/>
              </a:ext>
            </a:extLst>
          </p:cNvPr>
          <p:cNvSpPr>
            <a:spLocks noGrp="1"/>
          </p:cNvSpPr>
          <p:nvPr>
            <p:ph type="title"/>
          </p:nvPr>
        </p:nvSpPr>
        <p:spPr>
          <a:xfrm>
            <a:off x="838200" y="226941"/>
            <a:ext cx="10515600" cy="1325563"/>
          </a:xfrm>
        </p:spPr>
        <p:txBody>
          <a:bodyPr>
            <a:normAutofit fontScale="90000"/>
          </a:bodyPr>
          <a:lstStyle/>
          <a:p>
            <a:pPr algn="ctr"/>
            <a:r>
              <a:rPr lang="en-US" spc="-100" dirty="0"/>
              <a:t>Wealth Enjoyment: </a:t>
            </a:r>
            <a:br>
              <a:rPr lang="en-US" spc="-100" dirty="0"/>
            </a:br>
            <a:r>
              <a:rPr lang="en-US" spc="-100" dirty="0"/>
              <a:t>Live the Life of a Ready, Joyful, Abundance Sharer!</a:t>
            </a:r>
          </a:p>
        </p:txBody>
      </p:sp>
      <p:sp>
        <p:nvSpPr>
          <p:cNvPr id="3" name="Content Placeholder 2">
            <a:extLst>
              <a:ext uri="{FF2B5EF4-FFF2-40B4-BE49-F238E27FC236}">
                <a16:creationId xmlns:a16="http://schemas.microsoft.com/office/drawing/2014/main" id="{F457E6B8-F0D4-430A-4E77-0F7E02A8FE56}"/>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richly supplies us with all things </a:t>
            </a:r>
            <a:r>
              <a:rPr lang="en-US" sz="3600" b="1" u="sng" dirty="0"/>
              <a:t>for enjoyment:</a:t>
            </a:r>
            <a:r>
              <a:rPr lang="en-US" sz="3600" b="1" dirty="0"/>
              <a:t> </a:t>
            </a:r>
            <a:r>
              <a:rPr lang="en-US" sz="3500" dirty="0"/>
              <a:t>to do good, to be rich in good works, </a:t>
            </a:r>
            <a:r>
              <a:rPr lang="en-US" sz="3500" b="1" u="sng" dirty="0"/>
              <a:t>to be generous and ready</a:t>
            </a:r>
            <a:r>
              <a:rPr lang="en-US" sz="3500" b="1" dirty="0"/>
              <a:t> </a:t>
            </a:r>
            <a:r>
              <a:rPr lang="en-US" sz="3500" dirty="0"/>
              <a:t>to share,” </a:t>
            </a:r>
          </a:p>
        </p:txBody>
      </p:sp>
    </p:spTree>
    <p:extLst>
      <p:ext uri="{BB962C8B-B14F-4D97-AF65-F5344CB8AC3E}">
        <p14:creationId xmlns:p14="http://schemas.microsoft.com/office/powerpoint/2010/main" val="425330656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346D-6CA9-3605-72E1-768703553E14}"/>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04FBD3DB-81F8-CC36-C1CF-5A3363E5FA9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830286" y="13527"/>
            <a:ext cx="9361714" cy="5690587"/>
          </a:xfrm>
          <a:prstGeom prst="rect">
            <a:avLst/>
          </a:prstGeom>
        </p:spPr>
      </p:pic>
      <p:pic>
        <p:nvPicPr>
          <p:cNvPr id="2" name="Picture 1">
            <a:extLst>
              <a:ext uri="{FF2B5EF4-FFF2-40B4-BE49-F238E27FC236}">
                <a16:creationId xmlns:a16="http://schemas.microsoft.com/office/drawing/2014/main" id="{624D4627-B102-F2CC-DB84-462E55C21CF0}"/>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0" y="3429000"/>
            <a:ext cx="5038164" cy="3429000"/>
          </a:xfrm>
          <a:prstGeom prst="rect">
            <a:avLst/>
          </a:prstGeom>
        </p:spPr>
      </p:pic>
      <p:sp>
        <p:nvSpPr>
          <p:cNvPr id="5" name="TextBox 4">
            <a:extLst>
              <a:ext uri="{FF2B5EF4-FFF2-40B4-BE49-F238E27FC236}">
                <a16:creationId xmlns:a16="http://schemas.microsoft.com/office/drawing/2014/main" id="{E934AFC8-E5A7-21EF-7720-43956E5F4237}"/>
              </a:ext>
            </a:extLst>
          </p:cNvPr>
          <p:cNvSpPr txBox="1"/>
          <p:nvPr/>
        </p:nvSpPr>
        <p:spPr>
          <a:xfrm>
            <a:off x="3280228" y="822790"/>
            <a:ext cx="8752113" cy="1293058"/>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One way to get enjoyment from wealth is “to be generous and ready” to share. That phrase comes from a single Greek word. It was a new word. Paul created it just for this verse. It’s a three-part word: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Eu-meta-dotous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means to be a giver.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Meta-dotous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means to be a sharer. (It’s giving “with” or “among” others.)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Eu-meta-dotous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means to be a good sharer. But this good is different. It means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	Ready/willing</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2)	Joyful/abounding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3)	Abundance/wealth </a:t>
            </a:r>
          </a:p>
        </p:txBody>
      </p:sp>
    </p:spTree>
    <p:extLst>
      <p:ext uri="{BB962C8B-B14F-4D97-AF65-F5344CB8AC3E}">
        <p14:creationId xmlns:p14="http://schemas.microsoft.com/office/powerpoint/2010/main" val="220517978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48941-F530-0895-AB6D-D078DDB30996}"/>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EDEA08BF-5554-4E88-5CD0-782F4ADD981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 y="1196226"/>
            <a:ext cx="7141029" cy="5661774"/>
          </a:xfrm>
          <a:prstGeom prst="rect">
            <a:avLst/>
          </a:prstGeom>
        </p:spPr>
      </p:pic>
      <p:sp>
        <p:nvSpPr>
          <p:cNvPr id="5" name="TextBox 4">
            <a:extLst>
              <a:ext uri="{FF2B5EF4-FFF2-40B4-BE49-F238E27FC236}">
                <a16:creationId xmlns:a16="http://schemas.microsoft.com/office/drawing/2014/main" id="{DB2D6478-B4A3-7A3E-5FB0-9E533F7EAC38}"/>
              </a:ext>
            </a:extLst>
          </p:cNvPr>
          <p:cNvSpPr txBox="1"/>
          <p:nvPr/>
        </p:nvSpPr>
        <p:spPr>
          <a:xfrm>
            <a:off x="145140" y="1902522"/>
            <a:ext cx="6850743" cy="3589983"/>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Eu-meta-dotous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isn’t saying to just give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It’s not saying to just share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meta-dotous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Instead, it’s saying to be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	A good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ready/willing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sharer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2)	A good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joyful/abounding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sharer</a:t>
            </a:r>
          </a:p>
          <a:p>
            <a:pPr lvl="0">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3)	A good </a:t>
            </a:r>
            <a:r>
              <a:rPr lang="en-US" sz="2800" b="1" dirty="0">
                <a:solidFill>
                  <a:prstClr val="black"/>
                </a:solidFill>
                <a:latin typeface="Georgia" panose="02040502050405020303" pitchFamily="18" charset="0"/>
              </a:rPr>
              <a:t>abundance/wealth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sharer</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These ideas are connected. Recognizing our abundance makes us more ready and willing to share. It also makes giving more joyful. Sharing from abundance is more fun! </a:t>
            </a:r>
          </a:p>
        </p:txBody>
      </p:sp>
      <p:sp>
        <p:nvSpPr>
          <p:cNvPr id="10" name="Content Placeholder 2">
            <a:extLst>
              <a:ext uri="{FF2B5EF4-FFF2-40B4-BE49-F238E27FC236}">
                <a16:creationId xmlns:a16="http://schemas.microsoft.com/office/drawing/2014/main" id="{1C6ACCB2-0E1D-7169-FB1E-633D5CA3429C}"/>
              </a:ext>
            </a:extLst>
          </p:cNvPr>
          <p:cNvSpPr txBox="1">
            <a:spLocks/>
          </p:cNvSpPr>
          <p:nvPr/>
        </p:nvSpPr>
        <p:spPr>
          <a:xfrm>
            <a:off x="0" y="1"/>
            <a:ext cx="12192000" cy="1030514"/>
          </a:xfrm>
          <a:prstGeom prst="rect">
            <a:avLst/>
          </a:prstGeom>
          <a:solidFill>
            <a:schemeClr val="accent6">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generous and ready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share,” 1 Timothy 6:17b-18</a:t>
            </a:r>
          </a:p>
        </p:txBody>
      </p:sp>
      <p:pic>
        <p:nvPicPr>
          <p:cNvPr id="2" name="Picture 1">
            <a:extLst>
              <a:ext uri="{FF2B5EF4-FFF2-40B4-BE49-F238E27FC236}">
                <a16:creationId xmlns:a16="http://schemas.microsoft.com/office/drawing/2014/main" id="{261D5B5D-73A5-EBFF-FD56-B6153658CE0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286169" y="1774370"/>
            <a:ext cx="4692406" cy="4655457"/>
          </a:xfrm>
          <a:prstGeom prst="rect">
            <a:avLst/>
          </a:prstGeom>
        </p:spPr>
      </p:pic>
    </p:spTree>
    <p:extLst>
      <p:ext uri="{BB962C8B-B14F-4D97-AF65-F5344CB8AC3E}">
        <p14:creationId xmlns:p14="http://schemas.microsoft.com/office/powerpoint/2010/main" val="3480391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917B5-BB10-58F4-3961-66D88463D03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5BDECFE-FE9A-4241-E934-A72E3604E1A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591551" y="4221370"/>
            <a:ext cx="3600449" cy="2636630"/>
          </a:xfrm>
          <a:prstGeom prst="rect">
            <a:avLst/>
          </a:prstGeom>
        </p:spPr>
      </p:pic>
      <p:pic>
        <p:nvPicPr>
          <p:cNvPr id="9" name="Picture 8" descr="A spiral bound notebook with a pencil">
            <a:extLst>
              <a:ext uri="{FF2B5EF4-FFF2-40B4-BE49-F238E27FC236}">
                <a16:creationId xmlns:a16="http://schemas.microsoft.com/office/drawing/2014/main" id="{0A802550-5C36-BB62-C6C2-58527468370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901" y="659331"/>
            <a:ext cx="8940800" cy="6198669"/>
          </a:xfrm>
          <a:prstGeom prst="rect">
            <a:avLst/>
          </a:prstGeom>
        </p:spPr>
      </p:pic>
      <p:sp>
        <p:nvSpPr>
          <p:cNvPr id="5" name="TextBox 4">
            <a:extLst>
              <a:ext uri="{FF2B5EF4-FFF2-40B4-BE49-F238E27FC236}">
                <a16:creationId xmlns:a16="http://schemas.microsoft.com/office/drawing/2014/main" id="{B7CBF4F7-8CFB-D9E0-8F7F-919D87DE1F69}"/>
              </a:ext>
            </a:extLst>
          </p:cNvPr>
          <p:cNvSpPr txBox="1"/>
          <p:nvPr/>
        </p:nvSpPr>
        <p:spPr>
          <a:xfrm>
            <a:off x="262203" y="1381704"/>
            <a:ext cx="8767497" cy="2207225"/>
          </a:xfrm>
          <a:prstGeom prst="rect">
            <a:avLst/>
          </a:prstGeom>
          <a:noFill/>
        </p:spPr>
        <p:txBody>
          <a:bodyPr wrap="square">
            <a:noAutofit/>
          </a:bodyPr>
          <a:lstStyle/>
          <a:p>
            <a:pPr marL="0" marR="0">
              <a:spcAft>
                <a:spcPts val="12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Anxiously hoarding wealth just to die with it makes no sense. We can’t take it with us when we go. Facing this reality gives us freedom. It allows us to live differently. We can hold things lightly. We can follow the instruction to live as </a:t>
            </a:r>
          </a:p>
          <a:p>
            <a:pPr marL="0" marR="0">
              <a:spcAft>
                <a:spcPts val="1200"/>
              </a:spcAft>
            </a:pPr>
            <a:r>
              <a:rPr lang="en-US" sz="3200" b="1" dirty="0">
                <a:effectLst/>
                <a:latin typeface="Georgia" panose="02040502050405020303" pitchFamily="18" charset="0"/>
                <a:ea typeface="Calibri" panose="020F0502020204030204" pitchFamily="34" charset="0"/>
                <a:cs typeface="Times New Roman" panose="02020603050405020304" pitchFamily="18" charset="0"/>
              </a:rPr>
              <a:t>“those who buy something, as if it were not theirs to keep; those who use the things of the world, as if not engrossed in them. For this world in its present form is passing away.” </a:t>
            </a:r>
            <a:r>
              <a:rPr lang="en-US" sz="2800" dirty="0">
                <a:effectLst/>
                <a:latin typeface="Georgia" panose="02040502050405020303" pitchFamily="18" charset="0"/>
                <a:ea typeface="Calibri" panose="020F0502020204030204" pitchFamily="34" charset="0"/>
                <a:cs typeface="Times New Roman" panose="02020603050405020304" pitchFamily="18" charset="0"/>
              </a:rPr>
              <a:t>(1 Cor 7:30b-31 NIV).</a:t>
            </a:r>
            <a:endParaRPr lang="en-US" sz="32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61ACD45E-7AE8-6872-8FCB-123A0615B752}"/>
              </a:ext>
            </a:extLst>
          </p:cNvPr>
          <p:cNvSpPr>
            <a:spLocks noGrp="1"/>
          </p:cNvSpPr>
          <p:nvPr>
            <p:ph idx="1"/>
          </p:nvPr>
        </p:nvSpPr>
        <p:spPr>
          <a:xfrm>
            <a:off x="4010" y="0"/>
            <a:ext cx="12192000" cy="749264"/>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1 Timothy 6:7 </a:t>
            </a:r>
          </a:p>
          <a:p>
            <a:pPr marL="0" indent="0" algn="ctr">
              <a:lnSpc>
                <a:spcPct val="80000"/>
              </a:lnSpc>
              <a:spcBef>
                <a:spcPts val="0"/>
              </a:spcBef>
              <a:buNone/>
            </a:pPr>
            <a:r>
              <a:rPr lang="en-US" sz="2400" dirty="0">
                <a:solidFill>
                  <a:schemeClr val="bg1"/>
                </a:solidFill>
              </a:rPr>
              <a:t>“For we have brought nothing into the world, so we cannot take anything out of it, either.” </a:t>
            </a:r>
          </a:p>
        </p:txBody>
      </p:sp>
    </p:spTree>
    <p:extLst>
      <p:ext uri="{BB962C8B-B14F-4D97-AF65-F5344CB8AC3E}">
        <p14:creationId xmlns:p14="http://schemas.microsoft.com/office/powerpoint/2010/main" val="12416756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691BA-A61E-BE3F-6DF4-A34F4216A54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B88B34A-B82D-4780-764C-4B410EC4122E}"/>
              </a:ext>
            </a:extLst>
          </p:cNvPr>
          <p:cNvSpPr txBox="1">
            <a:spLocks/>
          </p:cNvSpPr>
          <p:nvPr/>
        </p:nvSpPr>
        <p:spPr>
          <a:xfrm>
            <a:off x="3614057" y="1222752"/>
            <a:ext cx="8577943" cy="107780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Live the Life of a Ready, Joyful, Abundance Sharer!</a:t>
            </a:r>
          </a:p>
        </p:txBody>
      </p:sp>
      <p:sp>
        <p:nvSpPr>
          <p:cNvPr id="2" name="Content Placeholder 2">
            <a:extLst>
              <a:ext uri="{FF2B5EF4-FFF2-40B4-BE49-F238E27FC236}">
                <a16:creationId xmlns:a16="http://schemas.microsoft.com/office/drawing/2014/main" id="{A26FE412-4F66-5E88-49C3-1099F79C9B0D}"/>
              </a:ext>
            </a:extLst>
          </p:cNvPr>
          <p:cNvSpPr txBox="1">
            <a:spLocks/>
          </p:cNvSpPr>
          <p:nvPr/>
        </p:nvSpPr>
        <p:spPr>
          <a:xfrm>
            <a:off x="0" y="0"/>
            <a:ext cx="12192000" cy="1077809"/>
          </a:xfrm>
          <a:prstGeom prst="rect">
            <a:avLst/>
          </a:prstGeom>
          <a:solidFill>
            <a:schemeClr val="tx2">
              <a:lumMod val="90000"/>
              <a:lumOff val="1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do good, to be rich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generous and ready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share,” 1 Timothy 6:17b-18</a:t>
            </a:r>
          </a:p>
        </p:txBody>
      </p:sp>
      <p:pic>
        <p:nvPicPr>
          <p:cNvPr id="10" name="Picture 9" descr="A white person with a question mark&#10;&#10;AI-generated content may be incorrect.">
            <a:extLst>
              <a:ext uri="{FF2B5EF4-FFF2-40B4-BE49-F238E27FC236}">
                <a16:creationId xmlns:a16="http://schemas.microsoft.com/office/drawing/2014/main" id="{7DFF91CF-B58D-61B0-47B5-EEE695CC091D}"/>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598985"/>
            <a:ext cx="2867891" cy="3259016"/>
          </a:xfrm>
          <a:prstGeom prst="rect">
            <a:avLst/>
          </a:prstGeom>
        </p:spPr>
      </p:pic>
      <p:sp>
        <p:nvSpPr>
          <p:cNvPr id="6" name="Speech Bubble: Rectangle with Corners Rounded 5">
            <a:extLst>
              <a:ext uri="{FF2B5EF4-FFF2-40B4-BE49-F238E27FC236}">
                <a16:creationId xmlns:a16="http://schemas.microsoft.com/office/drawing/2014/main" id="{BCDC13A8-9448-A9EC-6C51-0F639407939B}"/>
              </a:ext>
            </a:extLst>
          </p:cNvPr>
          <p:cNvSpPr/>
          <p:nvPr/>
        </p:nvSpPr>
        <p:spPr>
          <a:xfrm>
            <a:off x="3283974" y="2758346"/>
            <a:ext cx="8704989" cy="3664496"/>
          </a:xfrm>
          <a:prstGeom prst="wedgeRoundRectCallout">
            <a:avLst>
              <a:gd name="adj1" fmla="val -65364"/>
              <a:gd name="adj2" fmla="val -4406"/>
              <a:gd name="adj3" fmla="val 1666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8B31E20-92C0-80AE-F712-168A2CEA8518}"/>
              </a:ext>
            </a:extLst>
          </p:cNvPr>
          <p:cNvSpPr txBox="1"/>
          <p:nvPr/>
        </p:nvSpPr>
        <p:spPr>
          <a:xfrm>
            <a:off x="3614057" y="2907761"/>
            <a:ext cx="8351950" cy="3365665"/>
          </a:xfrm>
          <a:prstGeom prst="rect">
            <a:avLst/>
          </a:prstGeom>
          <a:noFill/>
        </p:spPr>
        <p:txBody>
          <a:bodyPr wrap="square">
            <a:spAutoFit/>
          </a:bodyPr>
          <a:lstStyle/>
          <a:p>
            <a:pPr marL="571500" marR="0" lvl="0" indent="-571500"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would recognizing that we have an abundance make us more ready or willing to share? How would it make giving more fun or joyful? </a:t>
            </a:r>
          </a:p>
          <a:p>
            <a:pPr marL="571500" marR="0" lvl="0" indent="-571500"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does feeling fear and scarcity make us less willing to share? How do these make giving less fun or joyful?</a:t>
            </a:r>
          </a:p>
        </p:txBody>
      </p:sp>
      <p:pic>
        <p:nvPicPr>
          <p:cNvPr id="11" name="Picture 10">
            <a:extLst>
              <a:ext uri="{FF2B5EF4-FFF2-40B4-BE49-F238E27FC236}">
                <a16:creationId xmlns:a16="http://schemas.microsoft.com/office/drawing/2014/main" id="{9DBD6104-5682-AD56-F1DE-5F83FFC2D80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17986" y="1222752"/>
            <a:ext cx="2749905" cy="2225295"/>
          </a:xfrm>
          <a:prstGeom prst="rect">
            <a:avLst/>
          </a:prstGeom>
          <a:ln w="57150">
            <a:solidFill>
              <a:schemeClr val="accent4">
                <a:lumMod val="50000"/>
              </a:schemeClr>
            </a:solidFill>
          </a:ln>
        </p:spPr>
      </p:pic>
    </p:spTree>
    <p:extLst>
      <p:ext uri="{BB962C8B-B14F-4D97-AF65-F5344CB8AC3E}">
        <p14:creationId xmlns:p14="http://schemas.microsoft.com/office/powerpoint/2010/main" val="138400692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217E3-6AED-3DFE-2247-58B773B27B84}"/>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45902F08-41B0-AD8A-87DE-D13DC30AE6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872252" y="1"/>
            <a:ext cx="7319748" cy="6944658"/>
          </a:xfrm>
          <a:prstGeom prst="rect">
            <a:avLst/>
          </a:prstGeom>
        </p:spPr>
      </p:pic>
      <p:sp>
        <p:nvSpPr>
          <p:cNvPr id="5" name="TextBox 4">
            <a:extLst>
              <a:ext uri="{FF2B5EF4-FFF2-40B4-BE49-F238E27FC236}">
                <a16:creationId xmlns:a16="http://schemas.microsoft.com/office/drawing/2014/main" id="{27427EAB-4FA2-A0FF-5209-6186E38DC175}"/>
              </a:ext>
            </a:extLst>
          </p:cNvPr>
          <p:cNvSpPr txBox="1"/>
          <p:nvPr/>
        </p:nvSpPr>
        <p:spPr>
          <a:xfrm>
            <a:off x="5101286" y="725720"/>
            <a:ext cx="6979919"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Sharing is more fun when we share abundance. Abundance sharing means two things. It describes the source of the gift. (We share from abundance.) And it describes the result of the gift. (Our sharing leaves the recipients with abundance.) Both giver and receiver share in the experience of abundance.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We see this kind of giving elsewhere in scripture. In thanking the Philippians for their gift, Paul writes, “But I have received everything in full and have an </a:t>
            </a:r>
            <a:r>
              <a:rPr kumimoji="0" lang="en-US" sz="2800" b="1" i="0" u="sng"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abundance</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perisseuō</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 I am amply supplied, having received from Epaphroditus what you have sent” (Philippians 4:18a).</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F68D020D-98FF-7287-D8E5-F2048DEE6714}"/>
              </a:ext>
            </a:extLst>
          </p:cNvPr>
          <p:cNvSpPr>
            <a:spLocks noGrp="1"/>
          </p:cNvSpPr>
          <p:nvPr>
            <p:ph type="title"/>
          </p:nvPr>
        </p:nvSpPr>
        <p:spPr>
          <a:xfrm>
            <a:off x="514392" y="821256"/>
            <a:ext cx="4244052" cy="749264"/>
          </a:xfrm>
        </p:spPr>
        <p:txBody>
          <a:bodyPr>
            <a:normAutofit fontScale="90000"/>
          </a:bodyPr>
          <a:lstStyle/>
          <a:p>
            <a:pPr algn="ctr">
              <a:lnSpc>
                <a:spcPct val="80000"/>
              </a:lnSpc>
            </a:pPr>
            <a:r>
              <a:rPr lang="en-US" dirty="0"/>
              <a:t>Wealth Enjoyment: </a:t>
            </a:r>
            <a:br>
              <a:rPr lang="en-US" dirty="0"/>
            </a:br>
            <a:r>
              <a:rPr lang="en-US" dirty="0"/>
              <a:t>Live the Life of a Ready, Joyful, Abundance Sharer!</a:t>
            </a:r>
          </a:p>
        </p:txBody>
      </p:sp>
      <p:pic>
        <p:nvPicPr>
          <p:cNvPr id="4" name="Picture 3">
            <a:extLst>
              <a:ext uri="{FF2B5EF4-FFF2-40B4-BE49-F238E27FC236}">
                <a16:creationId xmlns:a16="http://schemas.microsoft.com/office/drawing/2014/main" id="{22D67C44-4756-79D9-572D-0C5F99DF51D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0795" y="2519259"/>
            <a:ext cx="4441983" cy="4140848"/>
          </a:xfrm>
          <a:prstGeom prst="rect">
            <a:avLst/>
          </a:prstGeom>
          <a:ln w="76200">
            <a:solidFill>
              <a:srgbClr val="803B38"/>
            </a:solidFill>
          </a:ln>
        </p:spPr>
      </p:pic>
    </p:spTree>
    <p:extLst>
      <p:ext uri="{BB962C8B-B14F-4D97-AF65-F5344CB8AC3E}">
        <p14:creationId xmlns:p14="http://schemas.microsoft.com/office/powerpoint/2010/main" val="376418116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818DC-806D-C8F6-D369-EE0F7ACD9C05}"/>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63ED50-650A-D3E1-55C8-62459641D7A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8994"/>
            <a:ext cx="6979919" cy="6799006"/>
          </a:xfrm>
          <a:prstGeom prst="rect">
            <a:avLst/>
          </a:prstGeom>
        </p:spPr>
      </p:pic>
      <p:sp>
        <p:nvSpPr>
          <p:cNvPr id="5" name="TextBox 4">
            <a:extLst>
              <a:ext uri="{FF2B5EF4-FFF2-40B4-BE49-F238E27FC236}">
                <a16:creationId xmlns:a16="http://schemas.microsoft.com/office/drawing/2014/main" id="{6E3D616E-505F-9766-9C6F-ACCFBF0D5E53}"/>
              </a:ext>
            </a:extLst>
          </p:cNvPr>
          <p:cNvSpPr txBox="1"/>
          <p:nvPr/>
        </p:nvSpPr>
        <p:spPr>
          <a:xfrm>
            <a:off x="162560" y="813239"/>
            <a:ext cx="6651974"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In requesting a donation for Christians in Jerusalem, Paul explains the result of the gift. It will be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“not only </a:t>
            </a:r>
            <a:r>
              <a:rPr kumimoji="0" lang="en-US" sz="2800" b="1" i="0" u="sng" strike="noStrike" kern="1200" cap="none" spc="0" normalizeH="0" baseline="0" noProof="0" dirty="0">
                <a:ln>
                  <a:noFill/>
                </a:ln>
                <a:solidFill>
                  <a:prstClr val="black"/>
                </a:solidFill>
                <a:effectLst/>
                <a:uLnTx/>
                <a:uFillTx/>
                <a:latin typeface="Georgia" panose="02040502050405020303" pitchFamily="18" charset="0"/>
                <a:ea typeface="+mn-ea"/>
                <a:cs typeface="+mn-cs"/>
              </a:rPr>
              <a:t>fully supplying</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the needs of the saints, but is also </a:t>
            </a:r>
            <a:r>
              <a:rPr kumimoji="0" lang="en-US" sz="2800" b="1" i="0" u="sng" strike="noStrike" kern="1200" cap="none" spc="0" normalizeH="0" baseline="0" noProof="0" dirty="0">
                <a:ln>
                  <a:noFill/>
                </a:ln>
                <a:solidFill>
                  <a:prstClr val="black"/>
                </a:solidFill>
                <a:effectLst/>
                <a:uLnTx/>
                <a:uFillTx/>
                <a:latin typeface="Georgia" panose="02040502050405020303" pitchFamily="18" charset="0"/>
                <a:ea typeface="+mn-ea"/>
                <a:cs typeface="+mn-cs"/>
              </a:rPr>
              <a:t>overflowing</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through many thanksgivings to God.” (2 Cor 9:12b).</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In the late 300s A.D., John Chrysostom explained of this verse,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“What he says is this; ‘in the first place ye not only supply the wants of the saints, but you are abundant even;’ that is, ‘ye furnish them with even more than they need’”. </a:t>
            </a:r>
          </a:p>
        </p:txBody>
      </p:sp>
      <p:sp>
        <p:nvSpPr>
          <p:cNvPr id="2" name="Title 7">
            <a:extLst>
              <a:ext uri="{FF2B5EF4-FFF2-40B4-BE49-F238E27FC236}">
                <a16:creationId xmlns:a16="http://schemas.microsoft.com/office/drawing/2014/main" id="{170809AA-12D7-B120-C3DF-EFB488933E0F}"/>
              </a:ext>
            </a:extLst>
          </p:cNvPr>
          <p:cNvSpPr>
            <a:spLocks noGrp="1"/>
          </p:cNvSpPr>
          <p:nvPr>
            <p:ph type="title"/>
          </p:nvPr>
        </p:nvSpPr>
        <p:spPr>
          <a:xfrm>
            <a:off x="7505128" y="1140381"/>
            <a:ext cx="4244052" cy="749264"/>
          </a:xfrm>
        </p:spPr>
        <p:txBody>
          <a:bodyPr>
            <a:normAutofit fontScale="90000"/>
          </a:bodyPr>
          <a:lstStyle/>
          <a:p>
            <a:pPr algn="ctr">
              <a:lnSpc>
                <a:spcPct val="80000"/>
              </a:lnSpc>
            </a:pPr>
            <a:r>
              <a:rPr lang="en-US" dirty="0"/>
              <a:t>Wealth Enjoyment: </a:t>
            </a:r>
            <a:br>
              <a:rPr lang="en-US" dirty="0"/>
            </a:br>
            <a:r>
              <a:rPr lang="en-US" dirty="0"/>
              <a:t>Live the Life of a Ready, Joyful, Abundance Sharer!</a:t>
            </a:r>
          </a:p>
        </p:txBody>
      </p:sp>
      <p:pic>
        <p:nvPicPr>
          <p:cNvPr id="4" name="Picture 3">
            <a:extLst>
              <a:ext uri="{FF2B5EF4-FFF2-40B4-BE49-F238E27FC236}">
                <a16:creationId xmlns:a16="http://schemas.microsoft.com/office/drawing/2014/main" id="{E1E23287-68B3-97AE-DA0A-8E7E2D26130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594359" y="2880032"/>
            <a:ext cx="4154821" cy="3461485"/>
          </a:xfrm>
          <a:prstGeom prst="rect">
            <a:avLst/>
          </a:prstGeom>
          <a:ln w="76200">
            <a:solidFill>
              <a:srgbClr val="803B38"/>
            </a:solidFill>
          </a:ln>
        </p:spPr>
      </p:pic>
    </p:spTree>
    <p:extLst>
      <p:ext uri="{BB962C8B-B14F-4D97-AF65-F5344CB8AC3E}">
        <p14:creationId xmlns:p14="http://schemas.microsoft.com/office/powerpoint/2010/main" val="105645592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48941-F530-0895-AB6D-D078DDB30996}"/>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EDEA08BF-5554-4E88-5CD0-782F4ADD981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1196226"/>
            <a:ext cx="5168902" cy="5661774"/>
          </a:xfrm>
          <a:prstGeom prst="rect">
            <a:avLst/>
          </a:prstGeom>
        </p:spPr>
      </p:pic>
      <p:sp>
        <p:nvSpPr>
          <p:cNvPr id="5" name="TextBox 4">
            <a:extLst>
              <a:ext uri="{FF2B5EF4-FFF2-40B4-BE49-F238E27FC236}">
                <a16:creationId xmlns:a16="http://schemas.microsoft.com/office/drawing/2014/main" id="{DB2D6478-B4A3-7A3E-5FB0-9E533F7EAC38}"/>
              </a:ext>
            </a:extLst>
          </p:cNvPr>
          <p:cNvSpPr txBox="1"/>
          <p:nvPr/>
        </p:nvSpPr>
        <p:spPr>
          <a:xfrm>
            <a:off x="145141" y="1902522"/>
            <a:ext cx="4718960" cy="3589983"/>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kind of giving is different. The goal is different. It’s not simply to meet a need. It’s to leave the recipients in abundance.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Giving this way is more fun.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extravagancy matches the idea of the hilariously joyful [</a:t>
            </a:r>
            <a:r>
              <a:rPr kumimoji="0" lang="en-US" sz="28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hilaron</a:t>
            </a:r>
            <a:r>
              <a:rPr kumimoji="0" lang="en-US" sz="2800" b="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giver. (2 Corinthians 9:7b).</a:t>
            </a:r>
          </a:p>
        </p:txBody>
      </p:sp>
      <p:sp>
        <p:nvSpPr>
          <p:cNvPr id="10" name="Content Placeholder 2">
            <a:extLst>
              <a:ext uri="{FF2B5EF4-FFF2-40B4-BE49-F238E27FC236}">
                <a16:creationId xmlns:a16="http://schemas.microsoft.com/office/drawing/2014/main" id="{1C6ACCB2-0E1D-7169-FB1E-633D5CA3429C}"/>
              </a:ext>
            </a:extLst>
          </p:cNvPr>
          <p:cNvSpPr txBox="1">
            <a:spLocks/>
          </p:cNvSpPr>
          <p:nvPr/>
        </p:nvSpPr>
        <p:spPr>
          <a:xfrm>
            <a:off x="0" y="1"/>
            <a:ext cx="12192000" cy="1030514"/>
          </a:xfrm>
          <a:prstGeom prst="rect">
            <a:avLst/>
          </a:prstGeom>
          <a:solidFill>
            <a:schemeClr val="accent6">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generous and ready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share,” 1 Timothy 6:17b-18</a:t>
            </a:r>
          </a:p>
        </p:txBody>
      </p:sp>
      <p:pic>
        <p:nvPicPr>
          <p:cNvPr id="2" name="Picture 1">
            <a:extLst>
              <a:ext uri="{FF2B5EF4-FFF2-40B4-BE49-F238E27FC236}">
                <a16:creationId xmlns:a16="http://schemas.microsoft.com/office/drawing/2014/main" id="{261D5B5D-73A5-EBFF-FD56-B6153658CE0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613400" y="1358900"/>
            <a:ext cx="6365175" cy="5397500"/>
          </a:xfrm>
          <a:prstGeom prst="rect">
            <a:avLst/>
          </a:prstGeom>
        </p:spPr>
      </p:pic>
    </p:spTree>
    <p:extLst>
      <p:ext uri="{BB962C8B-B14F-4D97-AF65-F5344CB8AC3E}">
        <p14:creationId xmlns:p14="http://schemas.microsoft.com/office/powerpoint/2010/main" val="357242525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3D63-4A2D-5C84-9ECB-50A86C192A94}"/>
            </a:ext>
          </a:extLst>
        </p:cNvPr>
        <p:cNvGrpSpPr/>
        <p:nvPr/>
      </p:nvGrpSpPr>
      <p:grpSpPr>
        <a:xfrm>
          <a:off x="0" y="0"/>
          <a:ext cx="0" cy="0"/>
          <a:chOff x="0" y="0"/>
          <a:chExt cx="0" cy="0"/>
        </a:xfrm>
      </p:grpSpPr>
      <p:pic>
        <p:nvPicPr>
          <p:cNvPr id="10" name="Picture 9" descr="A white person with a question mark&#10;&#10;AI-generated content may be incorrect.">
            <a:extLst>
              <a:ext uri="{FF2B5EF4-FFF2-40B4-BE49-F238E27FC236}">
                <a16:creationId xmlns:a16="http://schemas.microsoft.com/office/drawing/2014/main" id="{F2AD4D66-2F6E-7974-2E88-FA3C6CEB9709}"/>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598985"/>
            <a:ext cx="2867891" cy="3259016"/>
          </a:xfrm>
          <a:prstGeom prst="rect">
            <a:avLst/>
          </a:prstGeom>
        </p:spPr>
      </p:pic>
      <p:sp>
        <p:nvSpPr>
          <p:cNvPr id="6" name="Speech Bubble: Rectangle with Corners Rounded 5">
            <a:extLst>
              <a:ext uri="{FF2B5EF4-FFF2-40B4-BE49-F238E27FC236}">
                <a16:creationId xmlns:a16="http://schemas.microsoft.com/office/drawing/2014/main" id="{67FB8217-880F-DF7E-21EF-5CBC97996A46}"/>
              </a:ext>
            </a:extLst>
          </p:cNvPr>
          <p:cNvSpPr/>
          <p:nvPr/>
        </p:nvSpPr>
        <p:spPr>
          <a:xfrm>
            <a:off x="4177658" y="1625600"/>
            <a:ext cx="7900041" cy="5127442"/>
          </a:xfrm>
          <a:prstGeom prst="wedgeRoundRectCallout">
            <a:avLst>
              <a:gd name="adj1" fmla="val -84027"/>
              <a:gd name="adj2" fmla="val 18211"/>
              <a:gd name="adj3" fmla="val 1666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E682C24A-1AEE-EFDA-24D8-8A88239980CE}"/>
              </a:ext>
            </a:extLst>
          </p:cNvPr>
          <p:cNvSpPr txBox="1"/>
          <p:nvPr/>
        </p:nvSpPr>
        <p:spPr>
          <a:xfrm>
            <a:off x="4368157" y="1841691"/>
            <a:ext cx="7519041" cy="4695260"/>
          </a:xfrm>
          <a:prstGeom prst="rect">
            <a:avLst/>
          </a:prstGeom>
          <a:noFill/>
        </p:spPr>
        <p:txBody>
          <a:bodyPr wrap="square">
            <a:spAutoFit/>
          </a:bodyPr>
          <a:lstStyle/>
          <a:p>
            <a:pPr marR="0" lvl="0" algn="l" defTabSz="914400" rtl="0" eaLnBrk="1" fontAlgn="auto" latinLnBrk="0" hangingPunct="1">
              <a:lnSpc>
                <a:spcPct val="80000"/>
              </a:lnSpc>
              <a:spcBef>
                <a:spcPts val="0"/>
              </a:spcBef>
              <a:spcAft>
                <a:spcPts val="12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Can you think of a Christmas gift that might meet a need but wouldn’t be fun to give? (A carton of milk? A bag of flour? White tube socks?) Why wouldn’t these be fun to give?</a:t>
            </a:r>
          </a:p>
          <a:p>
            <a:pPr marR="0" lvl="0" algn="l" defTabSz="914400" rtl="0" eaLnBrk="1" fontAlgn="auto" latinLnBrk="0" hangingPunct="1">
              <a:lnSpc>
                <a:spcPct val="80000"/>
              </a:lnSpc>
              <a:spcBef>
                <a:spcPts val="0"/>
              </a:spcBef>
              <a:spcAft>
                <a:spcPts val="12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Barely meeting minimum needs might be technically “efficient,” but is it a better way to experience “party-time” wealth enjoyment [</a:t>
            </a:r>
            <a:r>
              <a:rPr kumimoji="0" lang="en-US" sz="3600" b="0" i="1" u="none" strike="noStrike" kern="1200" cap="none" spc="0" normalizeH="0" baseline="0" noProof="0" dirty="0">
                <a:ln>
                  <a:noFill/>
                </a:ln>
                <a:solidFill>
                  <a:prstClr val="white"/>
                </a:solidFill>
                <a:effectLst/>
                <a:uLnTx/>
                <a:uFillTx/>
                <a:latin typeface="Aptos" panose="02110004020202020204"/>
                <a:ea typeface="+mn-ea"/>
                <a:cs typeface="+mn-cs"/>
              </a:rPr>
              <a:t>apolausin</a:t>
            </a: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 than sharing abundantly? Why not?</a:t>
            </a:r>
          </a:p>
        </p:txBody>
      </p:sp>
      <p:pic>
        <p:nvPicPr>
          <p:cNvPr id="11" name="Picture 10">
            <a:extLst>
              <a:ext uri="{FF2B5EF4-FFF2-40B4-BE49-F238E27FC236}">
                <a16:creationId xmlns:a16="http://schemas.microsoft.com/office/drawing/2014/main" id="{006B1320-D551-DEE8-0AF4-5302E5579D5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0"/>
            <a:ext cx="3966703" cy="3505043"/>
          </a:xfrm>
          <a:prstGeom prst="rect">
            <a:avLst/>
          </a:prstGeom>
        </p:spPr>
      </p:pic>
      <p:sp>
        <p:nvSpPr>
          <p:cNvPr id="2" name="Content Placeholder 2">
            <a:extLst>
              <a:ext uri="{FF2B5EF4-FFF2-40B4-BE49-F238E27FC236}">
                <a16:creationId xmlns:a16="http://schemas.microsoft.com/office/drawing/2014/main" id="{65A2D5CB-7A0A-F65E-47F5-D4C16371ED39}"/>
              </a:ext>
            </a:extLst>
          </p:cNvPr>
          <p:cNvSpPr txBox="1">
            <a:spLocks/>
          </p:cNvSpPr>
          <p:nvPr/>
        </p:nvSpPr>
        <p:spPr>
          <a:xfrm>
            <a:off x="3756644" y="0"/>
            <a:ext cx="8435356" cy="1455615"/>
          </a:xfrm>
          <a:prstGeom prst="rect">
            <a:avLst/>
          </a:prstGeom>
          <a:solidFill>
            <a:schemeClr val="tx2">
              <a:lumMod val="90000"/>
              <a:lumOff val="1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for enjoyment:</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to do good, to be rich in good works,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to be generous and ready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share,” 1 Timothy 6:17b-18</a:t>
            </a:r>
          </a:p>
        </p:txBody>
      </p:sp>
    </p:spTree>
    <p:extLst>
      <p:ext uri="{BB962C8B-B14F-4D97-AF65-F5344CB8AC3E}">
        <p14:creationId xmlns:p14="http://schemas.microsoft.com/office/powerpoint/2010/main" val="402847473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0F26-5714-FCF5-5AC5-6DFDFDC673EC}"/>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07D63617-8980-9051-7A61-64D5221A9FA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290961"/>
            <a:ext cx="6990442" cy="5567040"/>
          </a:xfrm>
          <a:prstGeom prst="rect">
            <a:avLst/>
          </a:prstGeom>
        </p:spPr>
      </p:pic>
      <p:sp>
        <p:nvSpPr>
          <p:cNvPr id="5" name="TextBox 4">
            <a:extLst>
              <a:ext uri="{FF2B5EF4-FFF2-40B4-BE49-F238E27FC236}">
                <a16:creationId xmlns:a16="http://schemas.microsoft.com/office/drawing/2014/main" id="{F3D20E3E-CC67-3A57-932B-333910178BA2}"/>
              </a:ext>
            </a:extLst>
          </p:cNvPr>
          <p:cNvSpPr txBox="1"/>
          <p:nvPr/>
        </p:nvSpPr>
        <p:spPr>
          <a:xfrm>
            <a:off x="235857" y="1862608"/>
            <a:ext cx="6754585" cy="3589983"/>
          </a:xfrm>
          <a:prstGeom prst="rect">
            <a:avLst/>
          </a:prstGeom>
          <a:noFill/>
        </p:spPr>
        <p:txBody>
          <a:bodyPr wrap="square">
            <a:noAutofit/>
          </a:bodyPr>
          <a:lstStyle/>
          <a:p>
            <a:pPr lvl="0">
              <a:lnSpc>
                <a:spcPct val="90000"/>
              </a:lnSpc>
              <a:spcAft>
                <a:spcPts val="600"/>
              </a:spcAft>
              <a:defRPr/>
            </a:pPr>
            <a:r>
              <a:rPr lang="en-US" sz="2800" dirty="0">
                <a:latin typeface="Georgia" panose="02040502050405020303" pitchFamily="18" charset="0"/>
              </a:rPr>
              <a:t>Income and wealth are different. Many with high incomes spend even more. This results in little or no wealth. Many with great wealth reinvest profits and never sell their assets. This results in little or no income. </a:t>
            </a:r>
          </a:p>
          <a:p>
            <a:pPr lvl="0">
              <a:lnSpc>
                <a:spcPct val="90000"/>
              </a:lnSpc>
              <a:spcAft>
                <a:spcPts val="600"/>
              </a:spcAft>
              <a:defRPr/>
            </a:pPr>
            <a:r>
              <a:rPr lang="en-US" sz="2800" dirty="0">
                <a:latin typeface="Georgia" panose="02040502050405020303" pitchFamily="18" charset="0"/>
              </a:rPr>
              <a:t>Income and wealth are different. This passage makes that same distinction. It’s all about wealth – not income. It’s about wealth accumulation, wealth enjoyment, and wealth sharing. Income sharing is great, but wealth sharing is different. </a:t>
            </a:r>
            <a:endPar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908FD67A-C592-89B7-FB55-684865D01A8B}"/>
              </a:ext>
            </a:extLst>
          </p:cNvPr>
          <p:cNvSpPr txBox="1">
            <a:spLocks/>
          </p:cNvSpPr>
          <p:nvPr/>
        </p:nvSpPr>
        <p:spPr>
          <a:xfrm>
            <a:off x="0" y="0"/>
            <a:ext cx="12192000" cy="1291771"/>
          </a:xfrm>
          <a:prstGeom prst="rect">
            <a:avLst/>
          </a:prstGeom>
          <a:solidFill>
            <a:schemeClr val="accent6">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75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the uncertainty </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of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riches</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but on God, who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richly</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 supplies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to be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 in good works</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storing up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for themselves the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treasure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1 Timothy 6:17-19</a:t>
            </a:r>
          </a:p>
        </p:txBody>
      </p:sp>
      <p:pic>
        <p:nvPicPr>
          <p:cNvPr id="20" name="Picture 19">
            <a:extLst>
              <a:ext uri="{FF2B5EF4-FFF2-40B4-BE49-F238E27FC236}">
                <a16:creationId xmlns:a16="http://schemas.microsoft.com/office/drawing/2014/main" id="{733C8314-31ED-7EFE-53DB-9AE6629756E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099299" y="1535770"/>
            <a:ext cx="4950499" cy="2363130"/>
          </a:xfrm>
          <a:prstGeom prst="rect">
            <a:avLst/>
          </a:prstGeom>
        </p:spPr>
      </p:pic>
      <p:pic>
        <p:nvPicPr>
          <p:cNvPr id="22" name="Picture 21">
            <a:extLst>
              <a:ext uri="{FF2B5EF4-FFF2-40B4-BE49-F238E27FC236}">
                <a16:creationId xmlns:a16="http://schemas.microsoft.com/office/drawing/2014/main" id="{3B487939-36F8-63AE-9C61-30A149306CE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099300" y="4283065"/>
            <a:ext cx="4950498" cy="2387837"/>
          </a:xfrm>
          <a:prstGeom prst="rect">
            <a:avLst/>
          </a:prstGeom>
        </p:spPr>
      </p:pic>
    </p:spTree>
    <p:extLst>
      <p:ext uri="{BB962C8B-B14F-4D97-AF65-F5344CB8AC3E}">
        <p14:creationId xmlns:p14="http://schemas.microsoft.com/office/powerpoint/2010/main" val="290663743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4C225A-A82E-AA44-A8E2-E09E8482A20D}"/>
              </a:ext>
            </a:extLst>
          </p:cNvPr>
          <p:cNvSpPr/>
          <p:nvPr/>
        </p:nvSpPr>
        <p:spPr>
          <a:xfrm>
            <a:off x="510277" y="2861187"/>
            <a:ext cx="11052458" cy="3824748"/>
          </a:xfrm>
          <a:prstGeom prst="rect">
            <a:avLst/>
          </a:prstGeom>
          <a:solidFill>
            <a:schemeClr val="accent4">
              <a:lumMod val="20000"/>
              <a:lumOff val="80000"/>
            </a:schemeClr>
          </a:solidFill>
          <a:ln w="762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64524" y="735922"/>
            <a:ext cx="5062952" cy="1325563"/>
          </a:xfrm>
        </p:spPr>
        <p:txBody>
          <a:bodyPr>
            <a:normAutofit fontScale="90000"/>
          </a:bodyPr>
          <a:lstStyle/>
          <a:p>
            <a:pPr algn="ctr">
              <a:lnSpc>
                <a:spcPct val="80000"/>
              </a:lnSpc>
            </a:pPr>
            <a:r>
              <a:rPr lang="en-US" dirty="0"/>
              <a:t>Were these gifts of regular income </a:t>
            </a:r>
            <a:br>
              <a:rPr lang="en-US" dirty="0"/>
            </a:br>
            <a:r>
              <a:rPr lang="en-US" dirty="0"/>
              <a:t>or </a:t>
            </a:r>
            <a:br>
              <a:rPr lang="en-US" dirty="0"/>
            </a:br>
            <a:r>
              <a:rPr lang="en-US" dirty="0"/>
              <a:t>gifts of accumulated wealth (assets)? </a:t>
            </a:r>
          </a:p>
        </p:txBody>
      </p:sp>
      <p:sp>
        <p:nvSpPr>
          <p:cNvPr id="3" name="Content Placeholder 2"/>
          <p:cNvSpPr>
            <a:spLocks noGrp="1"/>
          </p:cNvSpPr>
          <p:nvPr>
            <p:ph idx="1"/>
          </p:nvPr>
        </p:nvSpPr>
        <p:spPr>
          <a:xfrm>
            <a:off x="717755" y="3097162"/>
            <a:ext cx="10756490" cy="3683096"/>
          </a:xfrm>
        </p:spPr>
        <p:txBody>
          <a:bodyPr>
            <a:normAutofit/>
          </a:bodyPr>
          <a:lstStyle/>
          <a:p>
            <a:pPr marL="365760" indent="-365760">
              <a:buFont typeface="Wingdings" panose="05000000000000000000" pitchFamily="2" charset="2"/>
              <a:buChar char="q"/>
            </a:pPr>
            <a:r>
              <a:rPr lang="en-US" dirty="0"/>
              <a:t>In the first days of the church, “They sold their lands and other property, and distributed the proceeds among all” (Acts 2:45a). </a:t>
            </a:r>
          </a:p>
          <a:p>
            <a:pPr marL="365760" indent="-365760">
              <a:buFont typeface="Wingdings" panose="05000000000000000000" pitchFamily="2" charset="2"/>
              <a:buChar char="q"/>
            </a:pPr>
            <a:r>
              <a:rPr lang="en-US" dirty="0"/>
              <a:t>Later, “all who were owners of land or houses would sell them and bring the proceeds of the sales” (Acts 4:34b). </a:t>
            </a:r>
          </a:p>
          <a:p>
            <a:pPr marL="365760" indent="-365760">
              <a:buFont typeface="Wingdings" panose="05000000000000000000" pitchFamily="2" charset="2"/>
              <a:buChar char="q"/>
            </a:pPr>
            <a:r>
              <a:rPr lang="en-US" dirty="0"/>
              <a:t>Barnabas “owned a tract of land. So he sold it, and brought the money and laid it at the apostles’ feet.” (Acts 4:37). </a:t>
            </a:r>
          </a:p>
          <a:p>
            <a:pPr marL="365760" indent="-365760">
              <a:buFont typeface="Wingdings" panose="05000000000000000000" pitchFamily="2" charset="2"/>
              <a:buChar char="q"/>
            </a:pPr>
            <a:r>
              <a:rPr lang="en-US" dirty="0"/>
              <a:t>In Mark 14:3-5, “She broke the jar and poured the perfume on his head.… It could have been sold for more than a year’s wages.”</a:t>
            </a:r>
          </a:p>
        </p:txBody>
      </p:sp>
      <p:pic>
        <p:nvPicPr>
          <p:cNvPr id="6" name="Picture Placeholder 5">
            <a:extLst>
              <a:ext uri="{FF2B5EF4-FFF2-40B4-BE49-F238E27FC236}">
                <a16:creationId xmlns:a16="http://schemas.microsoft.com/office/drawing/2014/main" id="{28275DC1-52B7-AD53-D007-11E41A25AE4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74662" y="272410"/>
            <a:ext cx="3003450" cy="2252588"/>
          </a:xfrm>
          <a:prstGeom prst="rect">
            <a:avLst/>
          </a:prstGeom>
          <a:ln w="76200">
            <a:solidFill>
              <a:schemeClr val="accent2">
                <a:lumMod val="50000"/>
              </a:schemeClr>
            </a:solidFill>
          </a:ln>
          <a:scene3d>
            <a:camera prst="perspectiveLeft"/>
            <a:lightRig rig="threePt" dir="t"/>
          </a:scene3d>
        </p:spPr>
      </p:pic>
      <p:pic>
        <p:nvPicPr>
          <p:cNvPr id="7" name="Picture 6">
            <a:extLst>
              <a:ext uri="{FF2B5EF4-FFF2-40B4-BE49-F238E27FC236}">
                <a16:creationId xmlns:a16="http://schemas.microsoft.com/office/drawing/2014/main" id="{E96131CD-1570-07F1-9B19-BCF1ADC8624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0277" y="272410"/>
            <a:ext cx="3003450" cy="2252588"/>
          </a:xfrm>
          <a:prstGeom prst="rect">
            <a:avLst/>
          </a:prstGeom>
          <a:ln w="76200">
            <a:solidFill>
              <a:schemeClr val="accent2">
                <a:lumMod val="50000"/>
              </a:schemeClr>
            </a:solidFill>
          </a:ln>
          <a:scene3d>
            <a:camera prst="perspectiveRight"/>
            <a:lightRig rig="threePt" dir="t"/>
          </a:scene3d>
        </p:spPr>
      </p:pic>
    </p:spTree>
    <p:extLst>
      <p:ext uri="{BB962C8B-B14F-4D97-AF65-F5344CB8AC3E}">
        <p14:creationId xmlns:p14="http://schemas.microsoft.com/office/powerpoint/2010/main" val="21273186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 y="12744"/>
            <a:ext cx="12192000" cy="6845256"/>
          </a:xfrm>
          <a:prstGeom prst="rect">
            <a:avLst/>
          </a:prstGeom>
          <a:noFill/>
          <a:ln>
            <a:noFill/>
          </a:ln>
        </p:spPr>
      </p:pic>
      <p:sp>
        <p:nvSpPr>
          <p:cNvPr id="534" name="Google Shape;534;p33"/>
          <p:cNvSpPr txBox="1">
            <a:spLocks noGrp="1"/>
          </p:cNvSpPr>
          <p:nvPr>
            <p:ph type="title"/>
          </p:nvPr>
        </p:nvSpPr>
        <p:spPr>
          <a:xfrm>
            <a:off x="0" y="0"/>
            <a:ext cx="6605516" cy="1851949"/>
          </a:xfrm>
          <a:prstGeom prst="rect">
            <a:avLst/>
          </a:prstGeom>
          <a:solidFill>
            <a:schemeClr val="lt1"/>
          </a:solid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Clr>
                <a:schemeClr val="dk1"/>
              </a:buClr>
              <a:buSzPct val="100000"/>
              <a:buFont typeface="Calibri"/>
              <a:buNone/>
            </a:pPr>
            <a:r>
              <a:rPr lang="en-US" dirty="0"/>
              <a:t>These verses use SIX DIFFERENT kinds of wealth descriptions</a:t>
            </a:r>
            <a:endParaRPr dirty="0"/>
          </a:p>
        </p:txBody>
      </p:sp>
      <p:sp>
        <p:nvSpPr>
          <p:cNvPr id="535" name="Google Shape;535;p33"/>
          <p:cNvSpPr txBox="1">
            <a:spLocks noGrp="1"/>
          </p:cNvSpPr>
          <p:nvPr>
            <p:ph type="body" idx="1"/>
          </p:nvPr>
        </p:nvSpPr>
        <p:spPr>
          <a:xfrm>
            <a:off x="6450729" y="4124091"/>
            <a:ext cx="3809215" cy="206240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sz="3200" b="1">
                <a:solidFill>
                  <a:schemeClr val="lt1"/>
                </a:solidFill>
              </a:rPr>
              <a:t>Perfume that “could have been sold for over three hundred denarii”</a:t>
            </a:r>
            <a:endParaRPr/>
          </a:p>
          <a:p>
            <a:pPr marL="0" lvl="0" indent="0" algn="l" rtl="0">
              <a:lnSpc>
                <a:spcPct val="90000"/>
              </a:lnSpc>
              <a:spcBef>
                <a:spcPts val="1800"/>
              </a:spcBef>
              <a:spcAft>
                <a:spcPts val="0"/>
              </a:spcAft>
              <a:buClr>
                <a:schemeClr val="dk1"/>
              </a:buClr>
              <a:buSzPts val="3200"/>
              <a:buNone/>
            </a:pPr>
            <a:endParaRPr sz="3200">
              <a:solidFill>
                <a:schemeClr val="lt1"/>
              </a:solidFill>
            </a:endParaRPr>
          </a:p>
        </p:txBody>
      </p:sp>
      <p:sp>
        <p:nvSpPr>
          <p:cNvPr id="536" name="Google Shape;536;p33"/>
          <p:cNvSpPr txBox="1"/>
          <p:nvPr/>
        </p:nvSpPr>
        <p:spPr>
          <a:xfrm>
            <a:off x="4513484" y="2092912"/>
            <a:ext cx="3551842" cy="1692008"/>
          </a:xfrm>
          <a:prstGeom prst="rect">
            <a:avLst/>
          </a:prstGeom>
          <a:noFill/>
          <a:ln>
            <a:noFill/>
          </a:ln>
        </p:spPr>
        <p:txBody>
          <a:bodyPr spcFirstLastPara="1" wrap="square" lIns="91425" tIns="45700" rIns="91425" bIns="45700" anchor="t"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2800"/>
              <a:buFontTx/>
              <a:buNone/>
              <a:tabLst/>
              <a:defRPr/>
            </a:pPr>
            <a:r>
              <a:rPr kumimoji="0" lang="en-US" sz="2800" b="0" i="1" u="none" strike="noStrike" kern="0" cap="none" spc="0" normalizeH="0" baseline="0" noProof="0" dirty="0" err="1">
                <a:ln>
                  <a:noFill/>
                </a:ln>
                <a:solidFill>
                  <a:srgbClr val="000000"/>
                </a:solidFill>
                <a:effectLst/>
                <a:uLnTx/>
                <a:uFillTx/>
                <a:latin typeface="Calibri"/>
                <a:ea typeface="Calibri"/>
                <a:cs typeface="Calibri"/>
                <a:sym typeface="Calibri"/>
              </a:rPr>
              <a:t>Agroú</a:t>
            </a: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 A field; the country, lands, property in land, a country estate</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90000"/>
              </a:lnSpc>
              <a:spcBef>
                <a:spcPts val="180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37" name="Google Shape;537;p33"/>
          <p:cNvSpPr txBox="1"/>
          <p:nvPr/>
        </p:nvSpPr>
        <p:spPr>
          <a:xfrm>
            <a:off x="658284" y="2114068"/>
            <a:ext cx="2559478" cy="1629775"/>
          </a:xfrm>
          <a:prstGeom prst="rect">
            <a:avLst/>
          </a:prstGeom>
          <a:noFill/>
          <a:ln>
            <a:noFill/>
          </a:ln>
        </p:spPr>
        <p:txBody>
          <a:bodyPr spcFirstLastPara="1" wrap="square" lIns="91425" tIns="45700" rIns="91425" bIns="45700" anchor="t"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2800"/>
              <a:buFontTx/>
              <a:buNone/>
              <a:tabLst/>
              <a:defRPr/>
            </a:pPr>
            <a:r>
              <a:rPr kumimoji="0" lang="en-US" sz="2800" b="0" i="1" u="none" strike="noStrike" kern="0" cap="none" spc="0" normalizeH="0" baseline="0" noProof="0" dirty="0" err="1">
                <a:ln>
                  <a:noFill/>
                </a:ln>
                <a:solidFill>
                  <a:srgbClr val="000000"/>
                </a:solidFill>
                <a:effectLst/>
                <a:uLnTx/>
                <a:uFillTx/>
                <a:latin typeface="Calibri"/>
                <a:ea typeface="Calibri"/>
                <a:cs typeface="Calibri"/>
                <a:sym typeface="Calibri"/>
              </a:rPr>
              <a:t>Oikiṓn</a:t>
            </a: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 A house; property, wealth, goods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38" name="Google Shape;538;p33"/>
          <p:cNvSpPr txBox="1"/>
          <p:nvPr/>
        </p:nvSpPr>
        <p:spPr>
          <a:xfrm>
            <a:off x="3198838" y="4362704"/>
            <a:ext cx="2629292" cy="2140719"/>
          </a:xfrm>
          <a:prstGeom prst="rect">
            <a:avLst/>
          </a:prstGeom>
          <a:noFill/>
          <a:ln>
            <a:noFill/>
          </a:ln>
        </p:spPr>
        <p:txBody>
          <a:bodyPr spcFirstLastPara="1" wrap="square" lIns="91425" tIns="45700" rIns="91425" bIns="45700" anchor="t"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2800"/>
              <a:buFontTx/>
              <a:buNone/>
              <a:tabLst/>
              <a:defRPr/>
            </a:pPr>
            <a:r>
              <a:rPr kumimoji="0" lang="en-US" sz="2800" b="0" i="1" u="none" strike="noStrike" kern="0" cap="none" spc="0" normalizeH="0" baseline="0" noProof="0" dirty="0" err="1">
                <a:ln>
                  <a:noFill/>
                </a:ln>
                <a:solidFill>
                  <a:srgbClr val="000000"/>
                </a:solidFill>
                <a:effectLst/>
                <a:uLnTx/>
                <a:uFillTx/>
                <a:latin typeface="Calibri"/>
                <a:ea typeface="Calibri"/>
                <a:cs typeface="Calibri"/>
                <a:sym typeface="Calibri"/>
              </a:rPr>
              <a:t>Chōríōn</a:t>
            </a: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 A place, piece of land, field, property, estate</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180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39" name="Google Shape;539;p33"/>
          <p:cNvSpPr txBox="1"/>
          <p:nvPr/>
        </p:nvSpPr>
        <p:spPr>
          <a:xfrm>
            <a:off x="8899854" y="2199189"/>
            <a:ext cx="2534984" cy="1585731"/>
          </a:xfrm>
          <a:prstGeom prst="rect">
            <a:avLst/>
          </a:prstGeom>
          <a:noFill/>
          <a:ln>
            <a:noFill/>
          </a:ln>
        </p:spPr>
        <p:txBody>
          <a:bodyPr spcFirstLastPara="1" wrap="square" lIns="91425" tIns="45700" rIns="91425" bIns="45700" anchor="t" anchorCtr="0">
            <a:normAutofit lnSpcReduction="10000"/>
          </a:bodyPr>
          <a:lstStyle/>
          <a:p>
            <a:pPr marL="0" marR="0" lvl="0" indent="0" algn="ctr" defTabSz="914400" rtl="0" eaLnBrk="1" fontAlgn="auto" latinLnBrk="0" hangingPunct="1">
              <a:lnSpc>
                <a:spcPct val="90000"/>
              </a:lnSpc>
              <a:spcBef>
                <a:spcPts val="0"/>
              </a:spcBef>
              <a:spcAft>
                <a:spcPts val="0"/>
              </a:spcAft>
              <a:buClr>
                <a:srgbClr val="000000"/>
              </a:buClr>
              <a:buSzPts val="2800"/>
              <a:buFontTx/>
              <a:buNone/>
              <a:tabLst/>
              <a:defRPr/>
            </a:pPr>
            <a:r>
              <a:rPr kumimoji="0" lang="en-US" sz="2800" b="0" i="1" u="none" strike="noStrike" kern="0" cap="none" spc="0" normalizeH="0" baseline="0" noProof="0" dirty="0" err="1">
                <a:ln>
                  <a:noFill/>
                </a:ln>
                <a:solidFill>
                  <a:srgbClr val="000000"/>
                </a:solidFill>
                <a:effectLst/>
                <a:uLnTx/>
                <a:uFillTx/>
                <a:latin typeface="Calibri"/>
                <a:ea typeface="Calibri"/>
                <a:cs typeface="Calibri"/>
                <a:sym typeface="Calibri"/>
              </a:rPr>
              <a:t>Hypárxeis</a:t>
            </a: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 Possessions, goods, wealth, property</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40" name="Google Shape;540;p33"/>
          <p:cNvSpPr txBox="1"/>
          <p:nvPr/>
        </p:nvSpPr>
        <p:spPr>
          <a:xfrm>
            <a:off x="0" y="4264511"/>
            <a:ext cx="2668837" cy="207282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800"/>
              <a:buFontTx/>
              <a:buNone/>
              <a:tabLst/>
              <a:defRPr/>
            </a:pPr>
            <a:r>
              <a:rPr kumimoji="0" lang="en-US" sz="2800" b="0" i="1" u="none" strike="noStrike" kern="0" cap="none" spc="0" normalizeH="0" baseline="0" noProof="0" dirty="0">
                <a:ln>
                  <a:noFill/>
                </a:ln>
                <a:solidFill>
                  <a:srgbClr val="000000"/>
                </a:solidFill>
                <a:effectLst/>
                <a:uLnTx/>
                <a:uFillTx/>
                <a:latin typeface="Calibri"/>
                <a:ea typeface="Calibri"/>
                <a:cs typeface="Calibri"/>
                <a:sym typeface="Calibri"/>
              </a:rPr>
              <a:t>Ktḗmata</a:t>
            </a:r>
            <a:r>
              <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rPr>
              <a:t>: A piece of landed property, a field, possessions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180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41" name="Google Shape;541;p33"/>
          <p:cNvSpPr txBox="1"/>
          <p:nvPr/>
        </p:nvSpPr>
        <p:spPr>
          <a:xfrm>
            <a:off x="7697166" y="12744"/>
            <a:ext cx="3912242" cy="1740997"/>
          </a:xfrm>
          <a:prstGeom prst="rect">
            <a:avLst/>
          </a:prstGeom>
          <a:noFill/>
          <a:ln>
            <a:noFill/>
          </a:ln>
        </p:spPr>
        <p:txBody>
          <a:bodyPr spcFirstLastPara="1" wrap="square" lIns="91425" tIns="45700" rIns="91425" bIns="45700" anchor="t"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rgbClr val="000000"/>
                </a:solidFill>
                <a:effectLst/>
                <a:uLnTx/>
                <a:uFillTx/>
                <a:latin typeface="Calibri"/>
                <a:ea typeface="Calibri"/>
                <a:cs typeface="Calibri"/>
                <a:sym typeface="Calibri"/>
              </a:rPr>
              <a:t>Notice the variety of assets in the donor stories!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DFFBA-8306-C919-E9B9-BF49440F7AF2}"/>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E998B25B-BA5B-3310-3ABA-C37F158A1BD3}"/>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BD9F4160-86FF-77D9-1948-6525215F358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5375" y="-1"/>
            <a:ext cx="6650730" cy="3376835"/>
          </a:xfrm>
          <a:prstGeom prst="rect">
            <a:avLst/>
          </a:prstGeom>
        </p:spPr>
      </p:pic>
      <p:sp>
        <p:nvSpPr>
          <p:cNvPr id="5" name="TextBox 4">
            <a:extLst>
              <a:ext uri="{FF2B5EF4-FFF2-40B4-BE49-F238E27FC236}">
                <a16:creationId xmlns:a16="http://schemas.microsoft.com/office/drawing/2014/main" id="{A225E066-D0FA-F2CB-46DB-AD0D535D57C2}"/>
              </a:ext>
            </a:extLst>
          </p:cNvPr>
          <p:cNvSpPr txBox="1"/>
          <p:nvPr/>
        </p:nvSpPr>
        <p:spPr>
          <a:xfrm>
            <a:off x="178900" y="380144"/>
            <a:ext cx="6497204" cy="2457497"/>
          </a:xfrm>
          <a:prstGeom prst="rect">
            <a:avLst/>
          </a:prstGeom>
          <a:noFill/>
        </p:spPr>
        <p:txBody>
          <a:bodyPr wrap="square">
            <a:noAutofit/>
          </a:bodyPr>
          <a:lstStyle/>
          <a:p>
            <a:pPr marL="0" marR="0" lvl="0" indent="0" algn="l" defTabSz="914400" rtl="0" eaLnBrk="1" fontAlgn="auto" latinLnBrk="0" hangingPunct="1">
              <a:lnSpc>
                <a:spcPct val="8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Wealth sharing is a different financial issue than income sharing. It can also be a different heart issue. Suppose a person’s heart is attached to their buried wealth. Then, they decide to start sharing 10% of their income.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FDEF1118-7D18-0673-39B1-8931719AFC5B}"/>
              </a:ext>
            </a:extLst>
          </p:cNvPr>
          <p:cNvSpPr/>
          <p:nvPr/>
        </p:nvSpPr>
        <p:spPr>
          <a:xfrm>
            <a:off x="2317654" y="3566906"/>
            <a:ext cx="5844761" cy="3099899"/>
          </a:xfrm>
          <a:prstGeom prst="wedgeRoundRectCallout">
            <a:avLst>
              <a:gd name="adj1" fmla="val -57626"/>
              <a:gd name="adj2" fmla="val -1562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C9829BBF-3D0A-3669-C786-92BE444AA553}"/>
              </a:ext>
            </a:extLst>
          </p:cNvPr>
          <p:cNvSpPr txBox="1"/>
          <p:nvPr/>
        </p:nvSpPr>
        <p:spPr>
          <a:xfrm>
            <a:off x="2317654" y="3667394"/>
            <a:ext cx="5844761" cy="2999411"/>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Will this type of giving touch any of their buried wealth?</a:t>
            </a:r>
          </a:p>
          <a:p>
            <a:pPr marL="571500" marR="0" lvl="0" indent="-571500"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might wealth sharing be a different heart issue than income sharing?</a:t>
            </a:r>
            <a:endPar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B3E1B25-5FBE-7AA4-AF0E-B097E39B7B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32324" y="0"/>
            <a:ext cx="3859676" cy="6858000"/>
          </a:xfrm>
          <a:prstGeom prst="rect">
            <a:avLst/>
          </a:prstGeom>
        </p:spPr>
      </p:pic>
    </p:spTree>
    <p:extLst>
      <p:ext uri="{BB962C8B-B14F-4D97-AF65-F5344CB8AC3E}">
        <p14:creationId xmlns:p14="http://schemas.microsoft.com/office/powerpoint/2010/main" val="22499387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BF24-44B1-A704-3AB9-0F81FB60D4EE}"/>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C6AE360B-1A07-D3AF-31E8-EB3496EBE541}"/>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1657729E-16EE-FE03-BFEF-5831E3308995}"/>
              </a:ext>
            </a:extLst>
          </p:cNvPr>
          <p:cNvSpPr>
            <a:spLocks noGrp="1"/>
          </p:cNvSpPr>
          <p:nvPr>
            <p:ph type="title"/>
          </p:nvPr>
        </p:nvSpPr>
        <p:spPr>
          <a:xfrm>
            <a:off x="838200" y="226941"/>
            <a:ext cx="10515600" cy="1325563"/>
          </a:xfrm>
        </p:spPr>
        <p:txBody>
          <a:bodyPr>
            <a:normAutofit/>
          </a:bodyPr>
          <a:lstStyle/>
          <a:p>
            <a:pPr algn="ctr"/>
            <a:r>
              <a:rPr lang="en-US" dirty="0"/>
              <a:t>Wealth Enjoyment: </a:t>
            </a:r>
            <a:br>
              <a:rPr lang="en-US" dirty="0"/>
            </a:br>
            <a:r>
              <a:rPr lang="en-US" dirty="0"/>
              <a:t>Strengthen Your Fellowship Community!</a:t>
            </a:r>
          </a:p>
        </p:txBody>
      </p:sp>
      <p:sp>
        <p:nvSpPr>
          <p:cNvPr id="3" name="Content Placeholder 2">
            <a:extLst>
              <a:ext uri="{FF2B5EF4-FFF2-40B4-BE49-F238E27FC236}">
                <a16:creationId xmlns:a16="http://schemas.microsoft.com/office/drawing/2014/main" id="{94951269-6C2A-5483-A5EE-5E4F0AD00EB1}"/>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a:t>
            </a:r>
            <a:r>
              <a:rPr lang="en-US" sz="3500" b="1" u="sng" dirty="0"/>
              <a:t>not to be high-minded </a:t>
            </a:r>
            <a:r>
              <a:rPr lang="en-US" sz="3500" dirty="0"/>
              <a:t>or to set their hope on the uncertainty of riches but on God, who richly supplies us with all things </a:t>
            </a:r>
            <a:r>
              <a:rPr lang="en-US" sz="3600" b="1" u="sng" dirty="0"/>
              <a:t>for enjoyment:</a:t>
            </a:r>
            <a:r>
              <a:rPr lang="en-US" sz="3600" b="1" dirty="0"/>
              <a:t> </a:t>
            </a:r>
            <a:r>
              <a:rPr lang="en-US" sz="3500" dirty="0"/>
              <a:t>to do good, to be rich in good works, to be generous and ready </a:t>
            </a:r>
            <a:r>
              <a:rPr lang="en-US" sz="3500" b="1" u="sng" dirty="0"/>
              <a:t>to share</a:t>
            </a:r>
            <a:r>
              <a:rPr lang="en-US" sz="3500" dirty="0"/>
              <a:t>,” </a:t>
            </a:r>
          </a:p>
        </p:txBody>
      </p:sp>
    </p:spTree>
    <p:extLst>
      <p:ext uri="{BB962C8B-B14F-4D97-AF65-F5344CB8AC3E}">
        <p14:creationId xmlns:p14="http://schemas.microsoft.com/office/powerpoint/2010/main" val="2799145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6AAF7-4B32-00E2-4BA9-D713ABD68D8E}"/>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4FF5F393-8606-A84B-ED9E-028BC248F7C1}"/>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53408" y="3377957"/>
            <a:ext cx="2867891" cy="3480043"/>
          </a:xfrm>
          <a:prstGeom prst="rect">
            <a:avLst/>
          </a:prstGeom>
        </p:spPr>
      </p:pic>
      <p:pic>
        <p:nvPicPr>
          <p:cNvPr id="9" name="Picture 8" descr="A spiral bound notebook with a pencil">
            <a:extLst>
              <a:ext uri="{FF2B5EF4-FFF2-40B4-BE49-F238E27FC236}">
                <a16:creationId xmlns:a16="http://schemas.microsoft.com/office/drawing/2014/main" id="{0FC88048-3453-2F8F-81F2-57DB90D57E8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983" y="654216"/>
            <a:ext cx="12192000" cy="1808346"/>
          </a:xfrm>
          <a:prstGeom prst="rect">
            <a:avLst/>
          </a:prstGeom>
        </p:spPr>
      </p:pic>
      <p:sp>
        <p:nvSpPr>
          <p:cNvPr id="5" name="TextBox 4">
            <a:extLst>
              <a:ext uri="{FF2B5EF4-FFF2-40B4-BE49-F238E27FC236}">
                <a16:creationId xmlns:a16="http://schemas.microsoft.com/office/drawing/2014/main" id="{275539B5-9151-F4C3-B704-BA2534475EB8}"/>
              </a:ext>
            </a:extLst>
          </p:cNvPr>
          <p:cNvSpPr txBox="1"/>
          <p:nvPr/>
        </p:nvSpPr>
        <p:spPr>
          <a:xfrm>
            <a:off x="53408" y="1002169"/>
            <a:ext cx="12138592" cy="1178365"/>
          </a:xfrm>
          <a:prstGeom prst="rect">
            <a:avLst/>
          </a:prstGeom>
          <a:noFill/>
        </p:spPr>
        <p:txBody>
          <a:bodyPr wrap="square">
            <a:noAutofit/>
          </a:bodyPr>
          <a:lstStyle/>
          <a:p>
            <a:pPr marL="0" marR="0" algn="ctr">
              <a:lnSpc>
                <a:spcPct val="9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Some people grip their wealth with a tight fist. They worry and strain to protect every penny. Others can hold wealth easily with an open hand. They know it will all disappear soon anyway.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27F50950-AD3D-96EE-6B8C-3AAE7B1664EE}"/>
              </a:ext>
            </a:extLst>
          </p:cNvPr>
          <p:cNvSpPr/>
          <p:nvPr/>
        </p:nvSpPr>
        <p:spPr>
          <a:xfrm>
            <a:off x="2806234" y="2628693"/>
            <a:ext cx="9340783" cy="4229307"/>
          </a:xfrm>
          <a:prstGeom prst="wedgeRoundRectCallout">
            <a:avLst>
              <a:gd name="adj1" fmla="val -59916"/>
              <a:gd name="adj2" fmla="val -3172"/>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A09874E-43E2-5AE1-A4AF-A2E0D53A62B5}"/>
              </a:ext>
            </a:extLst>
          </p:cNvPr>
          <p:cNvSpPr txBox="1"/>
          <p:nvPr/>
        </p:nvSpPr>
        <p:spPr>
          <a:xfrm>
            <a:off x="2925098" y="2664350"/>
            <a:ext cx="9212074" cy="4774127"/>
          </a:xfrm>
          <a:prstGeom prst="rect">
            <a:avLst/>
          </a:prstGeom>
          <a:noFill/>
        </p:spPr>
        <p:txBody>
          <a:bodyPr wrap="square">
            <a:spAutoFit/>
          </a:bodyPr>
          <a:lstStyle/>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Which wealth management approach leads to a life with more stress and anxiety? </a:t>
            </a:r>
          </a:p>
          <a:p>
            <a:pPr marL="57150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If bad luck wiped out half their money, which type of person is more likely to still have peace and joy? </a:t>
            </a:r>
          </a:p>
          <a:p>
            <a:pPr marL="57150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examples have you seen of these different types of people in your life?</a:t>
            </a:r>
          </a:p>
          <a:p>
            <a:pPr marL="571500" marR="0" lvl="0" indent="-571500">
              <a:lnSpc>
                <a:spcPct val="80000"/>
              </a:lnSpc>
              <a:spcAft>
                <a:spcPts val="600"/>
              </a:spcAft>
              <a:buFont typeface="Wingdings" panose="05000000000000000000" pitchFamily="2" charset="2"/>
              <a:buChar char="§"/>
            </a:pPr>
            <a:endPar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Content Placeholder 2">
            <a:extLst>
              <a:ext uri="{FF2B5EF4-FFF2-40B4-BE49-F238E27FC236}">
                <a16:creationId xmlns:a16="http://schemas.microsoft.com/office/drawing/2014/main" id="{4BAD78B4-8DB1-F41D-8875-71566F5A31DF}"/>
              </a:ext>
            </a:extLst>
          </p:cNvPr>
          <p:cNvSpPr txBox="1">
            <a:spLocks/>
          </p:cNvSpPr>
          <p:nvPr/>
        </p:nvSpPr>
        <p:spPr>
          <a:xfrm>
            <a:off x="53408" y="-95049"/>
            <a:ext cx="12192000" cy="7492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1 Timothy 6:7 </a:t>
            </a:r>
          </a:p>
          <a:p>
            <a:pPr marL="0" indent="0" algn="ctr">
              <a:lnSpc>
                <a:spcPct val="80000"/>
              </a:lnSpc>
              <a:spcBef>
                <a:spcPts val="0"/>
              </a:spcBef>
              <a:buFont typeface="Arial" panose="020B0604020202020204" pitchFamily="34" charset="0"/>
              <a:buNone/>
            </a:pPr>
            <a:r>
              <a:rPr lang="en-US" sz="2400" dirty="0">
                <a:solidFill>
                  <a:schemeClr val="bg1"/>
                </a:solidFill>
              </a:rPr>
              <a:t>“For we have brought nothing into the world, so we cannot take anything out of it, either.” </a:t>
            </a:r>
          </a:p>
        </p:txBody>
      </p:sp>
    </p:spTree>
    <p:extLst>
      <p:ext uri="{BB962C8B-B14F-4D97-AF65-F5344CB8AC3E}">
        <p14:creationId xmlns:p14="http://schemas.microsoft.com/office/powerpoint/2010/main" val="268410560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27190-6388-8389-62B6-2E2D5D6BBD2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332F7B5-40C3-4DE0-16C2-FFDB4019813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807" y="2446208"/>
            <a:ext cx="5038164" cy="4398264"/>
          </a:xfrm>
          <a:prstGeom prst="rect">
            <a:avLst/>
          </a:prstGeom>
        </p:spPr>
      </p:pic>
      <p:pic>
        <p:nvPicPr>
          <p:cNvPr id="9" name="Picture 8" descr="A spiral bound notebook with a pencil">
            <a:extLst>
              <a:ext uri="{FF2B5EF4-FFF2-40B4-BE49-F238E27FC236}">
                <a16:creationId xmlns:a16="http://schemas.microsoft.com/office/drawing/2014/main" id="{CD6CB729-07DF-79BD-C7B1-3ED613E6171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807" y="13528"/>
            <a:ext cx="12179193" cy="1767504"/>
          </a:xfrm>
          <a:prstGeom prst="rect">
            <a:avLst/>
          </a:prstGeom>
        </p:spPr>
      </p:pic>
      <p:sp>
        <p:nvSpPr>
          <p:cNvPr id="5" name="TextBox 4">
            <a:extLst>
              <a:ext uri="{FF2B5EF4-FFF2-40B4-BE49-F238E27FC236}">
                <a16:creationId xmlns:a16="http://schemas.microsoft.com/office/drawing/2014/main" id="{292DE42A-E310-772E-EEC5-2AD0730221BD}"/>
              </a:ext>
            </a:extLst>
          </p:cNvPr>
          <p:cNvSpPr txBox="1"/>
          <p:nvPr/>
        </p:nvSpPr>
        <p:spPr>
          <a:xfrm>
            <a:off x="147484" y="348501"/>
            <a:ext cx="11867535" cy="1293058"/>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poetic structure of this passage links not being </a:t>
            </a:r>
            <a:r>
              <a:rPr kumimoji="0" lang="en-US" sz="27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high-minded</a:t>
            </a:r>
            <a:r>
              <a:rPr kumimoji="0" lang="en-US" sz="27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with being </a:t>
            </a:r>
            <a:r>
              <a:rPr kumimoji="0" lang="en-US" sz="27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ready to share</a:t>
            </a:r>
            <a:r>
              <a:rPr kumimoji="0" lang="en-US" sz="27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The Greek word for “share” references </a:t>
            </a:r>
            <a:r>
              <a:rPr kumimoji="0" lang="en-US" sz="27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koinōnia</a:t>
            </a:r>
            <a:r>
              <a:rPr kumimoji="0" lang="en-US" sz="27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-sharing. The </a:t>
            </a:r>
            <a:r>
              <a:rPr kumimoji="0" lang="en-US" sz="27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koinōnia</a:t>
            </a:r>
            <a:r>
              <a:rPr kumimoji="0" lang="en-US" sz="27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is a mutually supportive, family-like, fellowship community. </a:t>
            </a:r>
          </a:p>
        </p:txBody>
      </p:sp>
      <p:sp>
        <p:nvSpPr>
          <p:cNvPr id="4" name="TextBox 3">
            <a:extLst>
              <a:ext uri="{FF2B5EF4-FFF2-40B4-BE49-F238E27FC236}">
                <a16:creationId xmlns:a16="http://schemas.microsoft.com/office/drawing/2014/main" id="{3DD0E129-15B9-13D0-40A3-7AAE527D160A}"/>
              </a:ext>
            </a:extLst>
          </p:cNvPr>
          <p:cNvSpPr txBox="1"/>
          <p:nvPr/>
        </p:nvSpPr>
        <p:spPr>
          <a:xfrm>
            <a:off x="2322286" y="1767504"/>
            <a:ext cx="9856908" cy="5287473"/>
          </a:xfrm>
          <a:prstGeom prst="rect">
            <a:avLst/>
          </a:prstGeom>
          <a:noFill/>
        </p:spPr>
        <p:txBody>
          <a:bodyPr wrap="square">
            <a:spAutoFit/>
          </a:bodyPr>
          <a:lstStyle/>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A-Riches [Death] 6:7,9-10 …</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B-Riches [Now/temporary] 6:17b</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a:t>
            </a:r>
            <a:r>
              <a:rPr lang="en-US" sz="3600" b="1" spc="-100" dirty="0">
                <a:effectLst/>
                <a:latin typeface="Calibri" panose="020F0502020204030204" pitchFamily="34" charset="0"/>
                <a:ea typeface="Calibri" panose="020F0502020204030204" pitchFamily="34" charset="0"/>
                <a:cs typeface="Calibri" panose="020F0502020204030204" pitchFamily="34" charset="0"/>
              </a:rPr>
              <a:t>C-Riches [Leading to community separation] 6:17c</a:t>
            </a:r>
            <a:endParaRPr lang="en-US" sz="2800" b="1"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D-Riches [Tightly grasped as one’s hope] 6:17d</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E-Riches [Hidden/disappearing/uncertain] 6:17e</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F-Riches [Source/inflow: God’s rich provision to us] 6:17f</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G-Riches [Purpose: for enjoyment] 6:17g</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685800" marR="0" indent="-68580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F'-Riches [Use/outflow: Our reciprocal provision to others] 6:18a</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E'-Riches [Visible/beautiful good works] 6:18b</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D'-Riches [Open-handedly shared] 6:18c</a:t>
            </a:r>
            <a:endParaRPr lang="en-US" sz="2800"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a:t>
            </a:r>
            <a:r>
              <a:rPr lang="en-US" sz="3600" b="1" spc="-100" dirty="0">
                <a:effectLst/>
                <a:latin typeface="Calibri" panose="020F0502020204030204" pitchFamily="34" charset="0"/>
                <a:ea typeface="Calibri" panose="020F0502020204030204" pitchFamily="34" charset="0"/>
                <a:cs typeface="Calibri" panose="020F0502020204030204" pitchFamily="34" charset="0"/>
              </a:rPr>
              <a:t>C'-Riches [Leading to community connection] 6:18d</a:t>
            </a:r>
            <a:endParaRPr lang="en-US" sz="2800" b="1" spc="-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cs typeface="Calibri" panose="020F0502020204030204" pitchFamily="34" charset="0"/>
              </a:rPr>
              <a:t> B'-Riches [Future/permanent] 6:19a</a:t>
            </a:r>
          </a:p>
          <a:p>
            <a:pPr marL="0" marR="0">
              <a:lnSpc>
                <a:spcPct val="80000"/>
              </a:lnSpc>
              <a:spcAft>
                <a:spcPts val="200"/>
              </a:spcAft>
              <a:buNone/>
            </a:pPr>
            <a:r>
              <a:rPr lang="en-US" sz="2800" spc="-100" dirty="0">
                <a:effectLst/>
                <a:latin typeface="Calibri" panose="020F0502020204030204" pitchFamily="34" charset="0"/>
                <a:ea typeface="Calibri" panose="020F0502020204030204" pitchFamily="34" charset="0"/>
              </a:rPr>
              <a:t>A'-Riches [Life] 6:19b</a:t>
            </a:r>
            <a:endParaRPr lang="en-US" sz="2800" spc="-100" dirty="0"/>
          </a:p>
        </p:txBody>
      </p:sp>
    </p:spTree>
    <p:extLst>
      <p:ext uri="{BB962C8B-B14F-4D97-AF65-F5344CB8AC3E}">
        <p14:creationId xmlns:p14="http://schemas.microsoft.com/office/powerpoint/2010/main" val="293222267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6F892-3878-837E-05E1-F5421DDED52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261E173-A4C8-E929-8CF5-82A110AFF58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B840A73-2990-A52A-C84C-7FDFF7F6BC3A}"/>
              </a:ext>
            </a:extLst>
          </p:cNvPr>
          <p:cNvSpPr txBox="1"/>
          <p:nvPr/>
        </p:nvSpPr>
        <p:spPr>
          <a:xfrm>
            <a:off x="304801" y="2313911"/>
            <a:ext cx="5257800" cy="4391690"/>
          </a:xfrm>
          <a:prstGeom prst="rect">
            <a:avLst/>
          </a:prstGeom>
          <a:noFill/>
        </p:spPr>
        <p:txBody>
          <a:bodyPr wrap="square">
            <a:noAutofit/>
          </a:bodyPr>
          <a:lstStyle/>
          <a:p>
            <a:pPr marL="0" marR="0" lvl="0" indent="0" algn="l" defTabSz="914400" rtl="0" eaLnBrk="1" fontAlgn="auto" latinLnBrk="0" hangingPunct="1">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rich Christian’s wealth does not make them high-minded. It does not separate them from the fellowship community. Instead, their sharing more deeply connects them with the fellowship community. They use their wealth to strengthen the fellowship community.</a:t>
            </a:r>
          </a:p>
        </p:txBody>
      </p:sp>
      <p:sp>
        <p:nvSpPr>
          <p:cNvPr id="2" name="Title 7">
            <a:extLst>
              <a:ext uri="{FF2B5EF4-FFF2-40B4-BE49-F238E27FC236}">
                <a16:creationId xmlns:a16="http://schemas.microsoft.com/office/drawing/2014/main" id="{02C09B20-9D2B-E9AD-A1D6-590431E8342E}"/>
              </a:ext>
            </a:extLst>
          </p:cNvPr>
          <p:cNvSpPr>
            <a:spLocks noGrp="1"/>
          </p:cNvSpPr>
          <p:nvPr>
            <p:ph type="title"/>
          </p:nvPr>
        </p:nvSpPr>
        <p:spPr>
          <a:xfrm>
            <a:off x="0" y="650493"/>
            <a:ext cx="5562600" cy="749264"/>
          </a:xfrm>
        </p:spPr>
        <p:txBody>
          <a:bodyPr>
            <a:normAutofit fontScale="90000"/>
          </a:bodyPr>
          <a:lstStyle/>
          <a:p>
            <a:pPr algn="ctr">
              <a:lnSpc>
                <a:spcPct val="80000"/>
              </a:lnSpc>
            </a:pPr>
            <a:r>
              <a:rPr lang="en-US" dirty="0"/>
              <a:t>Wealth Enjoyment: </a:t>
            </a:r>
            <a:br>
              <a:rPr lang="en-US" dirty="0"/>
            </a:br>
            <a:r>
              <a:rPr lang="en-US" dirty="0"/>
              <a:t>Strengthen Your Fellowship Community!</a:t>
            </a:r>
          </a:p>
        </p:txBody>
      </p:sp>
      <p:cxnSp>
        <p:nvCxnSpPr>
          <p:cNvPr id="10" name="Straight Connector 9">
            <a:extLst>
              <a:ext uri="{FF2B5EF4-FFF2-40B4-BE49-F238E27FC236}">
                <a16:creationId xmlns:a16="http://schemas.microsoft.com/office/drawing/2014/main" id="{E24D1A50-DC42-753E-6F30-386174660362}"/>
              </a:ext>
            </a:extLst>
          </p:cNvPr>
          <p:cNvCxnSpPr/>
          <p:nvPr/>
        </p:nvCxnSpPr>
        <p:spPr>
          <a:xfrm>
            <a:off x="666750" y="2019300"/>
            <a:ext cx="41148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352085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A247-A2AF-4D1C-7EF4-0E11E1EB7CB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C93EEB9-13EE-5C41-7D9D-1069451F1EF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528882" y="1971428"/>
            <a:ext cx="4615542" cy="4800600"/>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376777B8-5C7E-8C46-4B78-301C761B1234}"/>
              </a:ext>
            </a:extLst>
          </p:cNvPr>
          <p:cNvPicPr>
            <a:picLocks noChangeAspect="1"/>
          </p:cNvPicPr>
          <p:nvPr/>
        </p:nvPicPr>
        <p:blipFill>
          <a:blip r:embed="rId4" cstate="screen">
            <a:duotone>
              <a:schemeClr val="accent3">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F16D195F-78D6-9140-8F4C-12204B7339CA}"/>
              </a:ext>
            </a:extLst>
          </p:cNvPr>
          <p:cNvSpPr txBox="1">
            <a:spLocks/>
          </p:cNvSpPr>
          <p:nvPr/>
        </p:nvSpPr>
        <p:spPr>
          <a:xfrm>
            <a:off x="0" y="1291771"/>
            <a:ext cx="2351314" cy="231177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Strengthen Your Fellowship Community!</a:t>
            </a:r>
          </a:p>
        </p:txBody>
      </p:sp>
      <p:sp>
        <p:nvSpPr>
          <p:cNvPr id="6" name="Speech Bubble: Rectangle with Corners Rounded 5">
            <a:extLst>
              <a:ext uri="{FF2B5EF4-FFF2-40B4-BE49-F238E27FC236}">
                <a16:creationId xmlns:a16="http://schemas.microsoft.com/office/drawing/2014/main" id="{33948B27-4661-8C86-7B45-2A539A277B9F}"/>
              </a:ext>
            </a:extLst>
          </p:cNvPr>
          <p:cNvSpPr/>
          <p:nvPr/>
        </p:nvSpPr>
        <p:spPr>
          <a:xfrm>
            <a:off x="2481943" y="1894484"/>
            <a:ext cx="5046939" cy="4800600"/>
          </a:xfrm>
          <a:prstGeom prst="wedgeRoundRectCallout">
            <a:avLst>
              <a:gd name="adj1" fmla="val -62491"/>
              <a:gd name="adj2" fmla="val 9506"/>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7AA3DE4-8336-8AEE-AA5B-DBF0FAB8C03D}"/>
              </a:ext>
            </a:extLst>
          </p:cNvPr>
          <p:cNvSpPr txBox="1"/>
          <p:nvPr/>
        </p:nvSpPr>
        <p:spPr>
          <a:xfrm>
            <a:off x="2623165" y="2076768"/>
            <a:ext cx="4936762" cy="4695260"/>
          </a:xfrm>
          <a:prstGeom prst="rect">
            <a:avLst/>
          </a:prstGeom>
          <a:noFill/>
        </p:spPr>
        <p:txBody>
          <a:bodyPr wrap="square">
            <a:spAutoFit/>
          </a:bodyPr>
          <a:lstStyle/>
          <a:p>
            <a:pPr marL="365760" marR="0" lvl="0" indent="-36576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Have you ever known people who were “high-minded” because of wealth? </a:t>
            </a:r>
          </a:p>
          <a:p>
            <a:pPr marL="365760" marR="0" lvl="0" indent="-36576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enjoyable social connections and life experiences might a “high-minded” person miss because of this attitude? </a:t>
            </a:r>
          </a:p>
        </p:txBody>
      </p:sp>
      <p:sp>
        <p:nvSpPr>
          <p:cNvPr id="2" name="Content Placeholder 2">
            <a:extLst>
              <a:ext uri="{FF2B5EF4-FFF2-40B4-BE49-F238E27FC236}">
                <a16:creationId xmlns:a16="http://schemas.microsoft.com/office/drawing/2014/main" id="{42CC3C1C-EF18-45DE-7535-2A8BA937E9AF}"/>
              </a:ext>
            </a:extLst>
          </p:cNvPr>
          <p:cNvSpPr txBox="1">
            <a:spLocks/>
          </p:cNvSpPr>
          <p:nvPr/>
        </p:nvSpPr>
        <p:spPr>
          <a:xfrm>
            <a:off x="0" y="0"/>
            <a:ext cx="12192000" cy="1291771"/>
          </a:xfrm>
          <a:prstGeom prst="rect">
            <a:avLst/>
          </a:prstGeom>
          <a:solidFill>
            <a:schemeClr val="accent6">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to be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high-minded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Tree>
    <p:extLst>
      <p:ext uri="{BB962C8B-B14F-4D97-AF65-F5344CB8AC3E}">
        <p14:creationId xmlns:p14="http://schemas.microsoft.com/office/powerpoint/2010/main" val="167007230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EE471-4413-E99E-C10A-B53940F9C005}"/>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34E79F33-B113-FAC7-482B-81E848F61D40}"/>
              </a:ext>
            </a:extLst>
          </p:cNvPr>
          <p:cNvPicPr>
            <a:picLocks noChangeAspect="1"/>
          </p:cNvPicPr>
          <p:nvPr/>
        </p:nvPicPr>
        <p:blipFill>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3068AF62-E75F-19EF-A4AD-881C6486380A}"/>
              </a:ext>
            </a:extLst>
          </p:cNvPr>
          <p:cNvSpPr txBox="1">
            <a:spLocks/>
          </p:cNvSpPr>
          <p:nvPr/>
        </p:nvSpPr>
        <p:spPr>
          <a:xfrm>
            <a:off x="0" y="1291771"/>
            <a:ext cx="2351314" cy="231177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Strengthen Your Fellowship Community!</a:t>
            </a:r>
          </a:p>
        </p:txBody>
      </p:sp>
      <p:sp>
        <p:nvSpPr>
          <p:cNvPr id="6" name="Speech Bubble: Rectangle with Corners Rounded 5">
            <a:extLst>
              <a:ext uri="{FF2B5EF4-FFF2-40B4-BE49-F238E27FC236}">
                <a16:creationId xmlns:a16="http://schemas.microsoft.com/office/drawing/2014/main" id="{8A737AA8-6613-11A9-2FC9-FF9ABF3BEC52}"/>
              </a:ext>
            </a:extLst>
          </p:cNvPr>
          <p:cNvSpPr/>
          <p:nvPr/>
        </p:nvSpPr>
        <p:spPr>
          <a:xfrm>
            <a:off x="2481944" y="1538514"/>
            <a:ext cx="5033375" cy="5156570"/>
          </a:xfrm>
          <a:prstGeom prst="wedgeRoundRectCallout">
            <a:avLst>
              <a:gd name="adj1" fmla="val -62491"/>
              <a:gd name="adj2" fmla="val 9506"/>
              <a:gd name="adj3" fmla="val 16667"/>
            </a:avLst>
          </a:prstGeom>
          <a:solidFill>
            <a:srgbClr val="008A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9CD6F687-5AD0-E756-7D36-03490B7892F1}"/>
              </a:ext>
            </a:extLst>
          </p:cNvPr>
          <p:cNvSpPr txBox="1"/>
          <p:nvPr/>
        </p:nvSpPr>
        <p:spPr>
          <a:xfrm>
            <a:off x="2740230" y="1710514"/>
            <a:ext cx="4775089" cy="4984570"/>
          </a:xfrm>
          <a:prstGeom prst="rect">
            <a:avLst/>
          </a:prstGeom>
          <a:noFill/>
        </p:spPr>
        <p:txBody>
          <a:bodyPr wrap="square">
            <a:spAutoFit/>
          </a:bodyPr>
          <a:lstStyle/>
          <a:p>
            <a:pPr marR="0" lvl="0" algn="l" defTabSz="914400" rtl="0" eaLnBrk="1" fontAlgn="auto" latinLnBrk="0" hangingPunct="1">
              <a:lnSpc>
                <a:spcPct val="80000"/>
              </a:lnSpc>
              <a:spcBef>
                <a:spcPts val="0"/>
              </a:spcBef>
              <a:spcAft>
                <a:spcPts val="1200"/>
              </a:spcAft>
              <a:buClrTx/>
              <a:buSzTx/>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When we need help, friends, family, and a fellowship community can assist. But with enough money, we can just pay for services instead. How might being “independently wealthy” make it easier to become socially isolated?</a:t>
            </a:r>
          </a:p>
        </p:txBody>
      </p:sp>
      <p:sp>
        <p:nvSpPr>
          <p:cNvPr id="2" name="Content Placeholder 2">
            <a:extLst>
              <a:ext uri="{FF2B5EF4-FFF2-40B4-BE49-F238E27FC236}">
                <a16:creationId xmlns:a16="http://schemas.microsoft.com/office/drawing/2014/main" id="{48C95DD2-34C9-1971-EB4A-E4589921DA9E}"/>
              </a:ext>
            </a:extLst>
          </p:cNvPr>
          <p:cNvSpPr txBox="1">
            <a:spLocks/>
          </p:cNvSpPr>
          <p:nvPr/>
        </p:nvSpPr>
        <p:spPr>
          <a:xfrm>
            <a:off x="0" y="0"/>
            <a:ext cx="12192000" cy="1291771"/>
          </a:xfrm>
          <a:prstGeom prst="rect">
            <a:avLst/>
          </a:prstGeom>
          <a:solidFill>
            <a:srgbClr val="008AB4"/>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to be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high-minded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pic>
        <p:nvPicPr>
          <p:cNvPr id="4" name="Picture 3">
            <a:extLst>
              <a:ext uri="{FF2B5EF4-FFF2-40B4-BE49-F238E27FC236}">
                <a16:creationId xmlns:a16="http://schemas.microsoft.com/office/drawing/2014/main" id="{AF662DDB-7A68-0A51-F2A1-C9BC74ED009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515319" y="1291771"/>
            <a:ext cx="4676681" cy="5566229"/>
          </a:xfrm>
          <a:prstGeom prst="rect">
            <a:avLst/>
          </a:prstGeom>
        </p:spPr>
      </p:pic>
    </p:spTree>
    <p:extLst>
      <p:ext uri="{BB962C8B-B14F-4D97-AF65-F5344CB8AC3E}">
        <p14:creationId xmlns:p14="http://schemas.microsoft.com/office/powerpoint/2010/main" val="295883516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7B629-F81B-25C3-92A5-41B9284CDF9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B90D8EC-A9FB-0F5D-3004-18BCF5150E6C}"/>
              </a:ext>
            </a:extLst>
          </p:cNvPr>
          <p:cNvPicPr>
            <a:picLocks noChangeAspect="1"/>
          </p:cNvPicPr>
          <p:nvPr/>
        </p:nvPicPr>
        <p:blipFill>
          <a:blip r:embed="rId3" cstate="screen">
            <a:extLst>
              <a:ext uri="{28A0092B-C50C-407E-A947-70E740481C1C}">
                <a14:useLocalDpi xmlns:a14="http://schemas.microsoft.com/office/drawing/2010/main"/>
              </a:ext>
            </a:extLst>
          </a:blip>
          <a:srcRect l="-182"/>
          <a:stretch>
            <a:fillRect/>
          </a:stretch>
        </p:blipFill>
        <p:spPr>
          <a:xfrm>
            <a:off x="5718629" y="1291771"/>
            <a:ext cx="6473371" cy="5566229"/>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D74611C9-F6C3-EA57-3BE6-2258926F1CFE}"/>
              </a:ext>
            </a:extLst>
          </p:cNvPr>
          <p:cNvPicPr>
            <a:picLocks noChangeAspect="1"/>
          </p:cNvPicPr>
          <p:nvPr/>
        </p:nvPicPr>
        <p:blipFill>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62176D6D-0C67-5382-EEDF-1308434FF188}"/>
              </a:ext>
            </a:extLst>
          </p:cNvPr>
          <p:cNvSpPr txBox="1">
            <a:spLocks/>
          </p:cNvSpPr>
          <p:nvPr/>
        </p:nvSpPr>
        <p:spPr>
          <a:xfrm>
            <a:off x="0" y="1291771"/>
            <a:ext cx="2351314" cy="231177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Strengthen Your Fellowship Community!</a:t>
            </a:r>
          </a:p>
        </p:txBody>
      </p:sp>
      <p:sp>
        <p:nvSpPr>
          <p:cNvPr id="6" name="Speech Bubble: Rectangle with Corners Rounded 5">
            <a:extLst>
              <a:ext uri="{FF2B5EF4-FFF2-40B4-BE49-F238E27FC236}">
                <a16:creationId xmlns:a16="http://schemas.microsoft.com/office/drawing/2014/main" id="{537B93DE-D630-4746-32ED-08DDBE3D2596}"/>
              </a:ext>
            </a:extLst>
          </p:cNvPr>
          <p:cNvSpPr/>
          <p:nvPr/>
        </p:nvSpPr>
        <p:spPr>
          <a:xfrm>
            <a:off x="2481944" y="1727200"/>
            <a:ext cx="4122055" cy="4967884"/>
          </a:xfrm>
          <a:prstGeom prst="wedgeRoundRectCallout">
            <a:avLst>
              <a:gd name="adj1" fmla="val -62491"/>
              <a:gd name="adj2" fmla="val 950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CDE22B83-0142-2245-DBC4-192CF68C879D}"/>
              </a:ext>
            </a:extLst>
          </p:cNvPr>
          <p:cNvSpPr txBox="1"/>
          <p:nvPr/>
        </p:nvSpPr>
        <p:spPr>
          <a:xfrm>
            <a:off x="2545772" y="1953821"/>
            <a:ext cx="3825999" cy="4695260"/>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Could having wealth make it harder to trust other people’s intentions? </a:t>
            </a:r>
          </a:p>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might it cause a person to become socially isolated?</a:t>
            </a:r>
          </a:p>
        </p:txBody>
      </p:sp>
      <p:sp>
        <p:nvSpPr>
          <p:cNvPr id="2" name="Content Placeholder 2">
            <a:extLst>
              <a:ext uri="{FF2B5EF4-FFF2-40B4-BE49-F238E27FC236}">
                <a16:creationId xmlns:a16="http://schemas.microsoft.com/office/drawing/2014/main" id="{368B6AE9-6F0E-1C62-0254-050497792225}"/>
              </a:ext>
            </a:extLst>
          </p:cNvPr>
          <p:cNvSpPr txBox="1">
            <a:spLocks/>
          </p:cNvSpPr>
          <p:nvPr/>
        </p:nvSpPr>
        <p:spPr>
          <a:xfrm>
            <a:off x="0" y="0"/>
            <a:ext cx="12192000" cy="1291771"/>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to be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high-minded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Tree>
    <p:extLst>
      <p:ext uri="{BB962C8B-B14F-4D97-AF65-F5344CB8AC3E}">
        <p14:creationId xmlns:p14="http://schemas.microsoft.com/office/powerpoint/2010/main" val="386643367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854C8-335E-43F0-B705-D7FDA895DD4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C2A9DC9-47E5-1222-EC30-19A2635DD12B}"/>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a:xfrm>
            <a:off x="7001642" y="2408903"/>
            <a:ext cx="5190358" cy="4449097"/>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1FC1E3FC-7B61-CAA1-CBA4-1D2699149714}"/>
              </a:ext>
            </a:extLst>
          </p:cNvPr>
          <p:cNvPicPr>
            <a:picLocks noChangeAspect="1"/>
          </p:cNvPicPr>
          <p:nvPr/>
        </p:nvPicPr>
        <p:blipFill>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21E9BFFD-73CA-A84D-376F-CB570BBA7D66}"/>
              </a:ext>
            </a:extLst>
          </p:cNvPr>
          <p:cNvSpPr txBox="1">
            <a:spLocks/>
          </p:cNvSpPr>
          <p:nvPr/>
        </p:nvSpPr>
        <p:spPr>
          <a:xfrm>
            <a:off x="0" y="1291771"/>
            <a:ext cx="2351314" cy="231177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Strengthen Your Fellowship Community!</a:t>
            </a:r>
          </a:p>
        </p:txBody>
      </p:sp>
      <p:sp>
        <p:nvSpPr>
          <p:cNvPr id="6" name="Speech Bubble: Rectangle with Corners Rounded 5">
            <a:extLst>
              <a:ext uri="{FF2B5EF4-FFF2-40B4-BE49-F238E27FC236}">
                <a16:creationId xmlns:a16="http://schemas.microsoft.com/office/drawing/2014/main" id="{5FAC3A45-9EEC-BFA8-CC5E-37F772F84E3E}"/>
              </a:ext>
            </a:extLst>
          </p:cNvPr>
          <p:cNvSpPr/>
          <p:nvPr/>
        </p:nvSpPr>
        <p:spPr>
          <a:xfrm>
            <a:off x="2458065" y="1848466"/>
            <a:ext cx="5057254" cy="4846618"/>
          </a:xfrm>
          <a:prstGeom prst="wedgeRoundRectCallout">
            <a:avLst>
              <a:gd name="adj1" fmla="val -62341"/>
              <a:gd name="adj2" fmla="val 9993"/>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3E9920E0-20C4-08AE-81B3-556AC36139F7}"/>
              </a:ext>
            </a:extLst>
          </p:cNvPr>
          <p:cNvSpPr txBox="1"/>
          <p:nvPr/>
        </p:nvSpPr>
        <p:spPr>
          <a:xfrm>
            <a:off x="2595345" y="1999824"/>
            <a:ext cx="4675941" cy="4695260"/>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Does social isolation lead to a more enjoyable life experience? </a:t>
            </a:r>
          </a:p>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about being a valuable member of a deeply connected fellowship community?</a:t>
            </a:r>
          </a:p>
        </p:txBody>
      </p:sp>
      <p:sp>
        <p:nvSpPr>
          <p:cNvPr id="2" name="Content Placeholder 2">
            <a:extLst>
              <a:ext uri="{FF2B5EF4-FFF2-40B4-BE49-F238E27FC236}">
                <a16:creationId xmlns:a16="http://schemas.microsoft.com/office/drawing/2014/main" id="{1F1D35D1-07AA-EC94-F48F-267188AE11EE}"/>
              </a:ext>
            </a:extLst>
          </p:cNvPr>
          <p:cNvSpPr txBox="1">
            <a:spLocks/>
          </p:cNvSpPr>
          <p:nvPr/>
        </p:nvSpPr>
        <p:spPr>
          <a:xfrm>
            <a:off x="0" y="0"/>
            <a:ext cx="12192000" cy="1291771"/>
          </a:xfrm>
          <a:prstGeom prst="rect">
            <a:avLst/>
          </a:prstGeom>
          <a:solidFill>
            <a:schemeClr val="accent1">
              <a:lumMod val="50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to be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high-minded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Tree>
    <p:extLst>
      <p:ext uri="{BB962C8B-B14F-4D97-AF65-F5344CB8AC3E}">
        <p14:creationId xmlns:p14="http://schemas.microsoft.com/office/powerpoint/2010/main" val="23477995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FDBB3-4D03-C723-D441-417F62B9DF2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E4D214E-6037-A2C2-E25F-D513A8BF432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2039632"/>
            <a:ext cx="4455885" cy="4818368"/>
          </a:xfrm>
          <a:prstGeom prst="rect">
            <a:avLst/>
          </a:prstGeom>
        </p:spPr>
      </p:pic>
      <p:pic>
        <p:nvPicPr>
          <p:cNvPr id="9" name="Picture 8" descr="A spiral bound notebook with a pencil">
            <a:extLst>
              <a:ext uri="{FF2B5EF4-FFF2-40B4-BE49-F238E27FC236}">
                <a16:creationId xmlns:a16="http://schemas.microsoft.com/office/drawing/2014/main" id="{0109E853-DE47-5412-C360-ADE68EC99C7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55886" y="1"/>
            <a:ext cx="7736113" cy="6857999"/>
          </a:xfrm>
          <a:prstGeom prst="rect">
            <a:avLst/>
          </a:prstGeom>
        </p:spPr>
      </p:pic>
      <p:sp>
        <p:nvSpPr>
          <p:cNvPr id="5" name="TextBox 4">
            <a:extLst>
              <a:ext uri="{FF2B5EF4-FFF2-40B4-BE49-F238E27FC236}">
                <a16:creationId xmlns:a16="http://schemas.microsoft.com/office/drawing/2014/main" id="{E86E875D-59BA-0ECB-0782-8888835B17F2}"/>
              </a:ext>
            </a:extLst>
          </p:cNvPr>
          <p:cNvSpPr txBox="1"/>
          <p:nvPr/>
        </p:nvSpPr>
        <p:spPr>
          <a:xfrm>
            <a:off x="4596635" y="911473"/>
            <a:ext cx="7454614"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Luke 8:2-3 publicly names donors to Jesus’ ministry: Joanna, Susanna, and Mary Magdalene. Romans 16:1-2 publicly shares the name of a donor to Paul’s ministry: Phoebe. Acts 4:36-37 names an individual donor: Barnabas. It also describes the gift itself: a tract of land. 2 Cor 8:1-5 provides massive publicity for the Macedonians’ gift. 2 Cor 9:2-4 describes massive publicity for the Corinthians’ charitable pledge. 2 Cor 8:24 directs people to give in this way:</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“Therefore, openly before the churches, show them the proof of your love and of our reason for boasting about you.” </a:t>
            </a:r>
            <a:endParaRPr kumimoji="0" lang="en-US" sz="2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1CB8C375-6A2D-E355-43F1-94AA4E8ABE4F}"/>
              </a:ext>
            </a:extLst>
          </p:cNvPr>
          <p:cNvSpPr>
            <a:spLocks noGrp="1"/>
          </p:cNvSpPr>
          <p:nvPr>
            <p:ph type="title"/>
          </p:nvPr>
        </p:nvSpPr>
        <p:spPr>
          <a:xfrm>
            <a:off x="0" y="821256"/>
            <a:ext cx="4244052" cy="749264"/>
          </a:xfrm>
        </p:spPr>
        <p:txBody>
          <a:bodyPr>
            <a:normAutofit fontScale="90000"/>
          </a:bodyPr>
          <a:lstStyle/>
          <a:p>
            <a:pPr algn="ctr">
              <a:lnSpc>
                <a:spcPct val="80000"/>
              </a:lnSpc>
            </a:pPr>
            <a:r>
              <a:rPr lang="en-US" dirty="0"/>
              <a:t>Wealth Enjoyment: </a:t>
            </a:r>
            <a:br>
              <a:rPr lang="en-US" dirty="0"/>
            </a:br>
            <a:r>
              <a:rPr lang="en-US" dirty="0">
                <a:solidFill>
                  <a:prstClr val="black"/>
                </a:solidFill>
              </a:rPr>
              <a:t>Strengthen Your Fellowship Community!</a:t>
            </a:r>
            <a:endParaRPr lang="en-US" dirty="0"/>
          </a:p>
        </p:txBody>
      </p:sp>
    </p:spTree>
    <p:extLst>
      <p:ext uri="{BB962C8B-B14F-4D97-AF65-F5344CB8AC3E}">
        <p14:creationId xmlns:p14="http://schemas.microsoft.com/office/powerpoint/2010/main" val="155312126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F9454-432F-33C0-A212-B5191E9FCB6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02CA496-8A92-5B4C-5411-EFE83CA985E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2039633"/>
            <a:ext cx="4455885" cy="4818368"/>
          </a:xfrm>
          <a:prstGeom prst="rect">
            <a:avLst/>
          </a:prstGeom>
        </p:spPr>
      </p:pic>
      <p:pic>
        <p:nvPicPr>
          <p:cNvPr id="9" name="Picture 8" descr="A spiral bound notebook with a pencil">
            <a:extLst>
              <a:ext uri="{FF2B5EF4-FFF2-40B4-BE49-F238E27FC236}">
                <a16:creationId xmlns:a16="http://schemas.microsoft.com/office/drawing/2014/main" id="{F398566D-27BE-6D48-005D-AEF672DD2F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050971" y="1"/>
            <a:ext cx="6662058" cy="6857999"/>
          </a:xfrm>
          <a:prstGeom prst="rect">
            <a:avLst/>
          </a:prstGeom>
        </p:spPr>
      </p:pic>
      <p:sp>
        <p:nvSpPr>
          <p:cNvPr id="5" name="TextBox 4">
            <a:extLst>
              <a:ext uri="{FF2B5EF4-FFF2-40B4-BE49-F238E27FC236}">
                <a16:creationId xmlns:a16="http://schemas.microsoft.com/office/drawing/2014/main" id="{BF6E7041-86E7-2B61-D0B3-7FE3AA5394E0}"/>
              </a:ext>
            </a:extLst>
          </p:cNvPr>
          <p:cNvSpPr txBox="1"/>
          <p:nvPr/>
        </p:nvSpPr>
        <p:spPr>
          <a:xfrm>
            <a:off x="5283200" y="895636"/>
            <a:ext cx="6429829" cy="487301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Yet, Jesus says, </a:t>
            </a:r>
          </a:p>
          <a:p>
            <a:pPr lvl="1">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 when you give to the poor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do not sound a trumpet before you … But when you give to the poor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do not let your left hand know what your right hand is doing, so that your charitable giving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will be in secret.” (Matthew 6:2-4).</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Is this a contradiction?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No.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Why not? …</a:t>
            </a:r>
          </a:p>
        </p:txBody>
      </p:sp>
      <p:sp>
        <p:nvSpPr>
          <p:cNvPr id="2" name="Title 7">
            <a:extLst>
              <a:ext uri="{FF2B5EF4-FFF2-40B4-BE49-F238E27FC236}">
                <a16:creationId xmlns:a16="http://schemas.microsoft.com/office/drawing/2014/main" id="{22448BC5-7822-2451-0064-4A7BB0E6EF77}"/>
              </a:ext>
            </a:extLst>
          </p:cNvPr>
          <p:cNvSpPr>
            <a:spLocks noGrp="1"/>
          </p:cNvSpPr>
          <p:nvPr>
            <p:ph type="title"/>
          </p:nvPr>
        </p:nvSpPr>
        <p:spPr>
          <a:xfrm>
            <a:off x="0" y="821256"/>
            <a:ext cx="4244052" cy="749264"/>
          </a:xfrm>
        </p:spPr>
        <p:txBody>
          <a:bodyPr>
            <a:normAutofit fontScale="90000"/>
          </a:bodyPr>
          <a:lstStyle/>
          <a:p>
            <a:pPr algn="ctr">
              <a:lnSpc>
                <a:spcPct val="80000"/>
              </a:lnSpc>
            </a:pPr>
            <a:r>
              <a:rPr lang="en-US" dirty="0"/>
              <a:t>Wealth Enjoyment: </a:t>
            </a:r>
            <a:br>
              <a:rPr lang="en-US" dirty="0"/>
            </a:br>
            <a:r>
              <a:rPr lang="en-US" dirty="0">
                <a:solidFill>
                  <a:prstClr val="black"/>
                </a:solidFill>
              </a:rPr>
              <a:t>Strengthen Your Fellowship Community!</a:t>
            </a:r>
            <a:endParaRPr lang="en-US" dirty="0"/>
          </a:p>
        </p:txBody>
      </p:sp>
    </p:spTree>
    <p:extLst>
      <p:ext uri="{BB962C8B-B14F-4D97-AF65-F5344CB8AC3E}">
        <p14:creationId xmlns:p14="http://schemas.microsoft.com/office/powerpoint/2010/main" val="237127196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0DB7A-A16B-4AF6-1EFB-59C7AB984C5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60B10E4-411C-9758-DEE1-BD3C645D00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2039633"/>
            <a:ext cx="4455885" cy="4818368"/>
          </a:xfrm>
          <a:prstGeom prst="rect">
            <a:avLst/>
          </a:prstGeom>
        </p:spPr>
      </p:pic>
      <p:pic>
        <p:nvPicPr>
          <p:cNvPr id="9" name="Picture 8" descr="A spiral bound notebook with a pencil">
            <a:extLst>
              <a:ext uri="{FF2B5EF4-FFF2-40B4-BE49-F238E27FC236}">
                <a16:creationId xmlns:a16="http://schemas.microsoft.com/office/drawing/2014/main" id="{3B522F83-79D7-5F42-C3A2-DBB892839A2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36572" y="1"/>
            <a:ext cx="8055428" cy="6857999"/>
          </a:xfrm>
          <a:prstGeom prst="rect">
            <a:avLst/>
          </a:prstGeom>
        </p:spPr>
      </p:pic>
      <p:sp>
        <p:nvSpPr>
          <p:cNvPr id="5" name="TextBox 4">
            <a:extLst>
              <a:ext uri="{FF2B5EF4-FFF2-40B4-BE49-F238E27FC236}">
                <a16:creationId xmlns:a16="http://schemas.microsoft.com/office/drawing/2014/main" id="{9071534A-274F-590F-01D0-024AD8899676}"/>
              </a:ext>
            </a:extLst>
          </p:cNvPr>
          <p:cNvSpPr txBox="1"/>
          <p:nvPr/>
        </p:nvSpPr>
        <p:spPr>
          <a:xfrm>
            <a:off x="4315136" y="911473"/>
            <a:ext cx="7736113" cy="5732281"/>
          </a:xfrm>
          <a:prstGeom prst="rect">
            <a:avLst/>
          </a:prstGeom>
          <a:noFill/>
        </p:spPr>
        <p:txBody>
          <a:bodyPr wrap="square">
            <a:noAutofit/>
          </a:bodyPr>
          <a:lstStyle/>
          <a:p>
            <a:pPr lvl="0">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These are two different types of giving. In Greek, giving “down,” “almsgiving” or “giving to the poor” is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It refers to mercy, pity, or alms. Sharing “across,”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koinōnia</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-sharing, within the fellowship community [the </a:t>
            </a:r>
            <a:r>
              <a:rPr lang="en-US" sz="2800" b="1" i="1" dirty="0">
                <a:solidFill>
                  <a:prstClr val="black"/>
                </a:solidFill>
                <a:latin typeface="Georgia" panose="02040502050405020303" pitchFamily="18" charset="0"/>
              </a:rPr>
              <a:t>koinōnia</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is a different word.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charitable giving described in the Epistles is not almsgiving: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It is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koinōnia</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-sharing (</a:t>
            </a:r>
            <a:r>
              <a:rPr lang="en-US" sz="2800" dirty="0">
                <a:solidFill>
                  <a:prstClr val="black"/>
                </a:solidFill>
                <a:latin typeface="Georgia" panose="02040502050405020303" pitchFamily="18" charset="0"/>
              </a:rPr>
              <a:t>e.g., </a:t>
            </a:r>
            <a:r>
              <a:rPr lang="en-US" sz="2800" b="1" i="1" dirty="0">
                <a:solidFill>
                  <a:prstClr val="black"/>
                </a:solidFill>
                <a:latin typeface="Georgia" panose="02040502050405020303" pitchFamily="18" charset="0"/>
              </a:rPr>
              <a:t>koinōnikous</a:t>
            </a:r>
            <a:r>
              <a:rPr lang="en-US" sz="2800" dirty="0">
                <a:solidFill>
                  <a:prstClr val="black"/>
                </a:solidFill>
                <a:latin typeface="Georgia" panose="02040502050405020303" pitchFamily="18" charset="0"/>
              </a:rPr>
              <a:t> in 1 Timothy 6:17-19).</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Just as in the Old Testament, different gifts have different rules. Giving </a:t>
            </a:r>
            <a:r>
              <a:rPr kumimoji="0" lang="en-US" sz="2800" b="0" i="0" u="sng" strike="noStrike" kern="1200" cap="none" spc="0" normalizeH="0" baseline="0" noProof="0" dirty="0">
                <a:ln>
                  <a:noFill/>
                </a:ln>
                <a:solidFill>
                  <a:prstClr val="black"/>
                </a:solidFill>
                <a:effectLst/>
                <a:uLnTx/>
                <a:uFillTx/>
                <a:latin typeface="Georgia" panose="02040502050405020303" pitchFamily="18" charset="0"/>
                <a:ea typeface="+mn-ea"/>
                <a:cs typeface="+mn-cs"/>
              </a:rPr>
              <a:t>down</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eleēmosynē</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is best done in secret. Sharing </a:t>
            </a:r>
            <a:r>
              <a:rPr kumimoji="0" lang="en-US" sz="2800" b="0" i="0" u="sng" strike="noStrike" kern="1200" cap="none" spc="0" normalizeH="0" baseline="0" noProof="0" dirty="0">
                <a:ln>
                  <a:noFill/>
                </a:ln>
                <a:solidFill>
                  <a:prstClr val="black"/>
                </a:solidFill>
                <a:effectLst/>
                <a:uLnTx/>
                <a:uFillTx/>
                <a:latin typeface="Georgia" panose="02040502050405020303" pitchFamily="18" charset="0"/>
                <a:ea typeface="+mn-ea"/>
                <a:cs typeface="+mn-cs"/>
              </a:rPr>
              <a:t>across</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within the fellowship community (</a:t>
            </a:r>
            <a:r>
              <a:rPr kumimoji="0" lang="en-US" sz="2800" b="1"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koinōnia</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-sharing</a:t>
            </a:r>
            <a:r>
              <a:rPr lang="en-US" sz="2800" dirty="0">
                <a:solidFill>
                  <a:prstClr val="black"/>
                </a:solidFill>
                <a:latin typeface="Georgia" panose="02040502050405020303" pitchFamily="18" charset="0"/>
              </a:rPr>
              <a:t>)</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is best done in public.</a:t>
            </a:r>
          </a:p>
        </p:txBody>
      </p:sp>
      <p:sp>
        <p:nvSpPr>
          <p:cNvPr id="2" name="Title 7">
            <a:extLst>
              <a:ext uri="{FF2B5EF4-FFF2-40B4-BE49-F238E27FC236}">
                <a16:creationId xmlns:a16="http://schemas.microsoft.com/office/drawing/2014/main" id="{94464192-7199-78DC-BA0F-86DBB5275DA6}"/>
              </a:ext>
            </a:extLst>
          </p:cNvPr>
          <p:cNvSpPr>
            <a:spLocks noGrp="1"/>
          </p:cNvSpPr>
          <p:nvPr>
            <p:ph type="title"/>
          </p:nvPr>
        </p:nvSpPr>
        <p:spPr>
          <a:xfrm>
            <a:off x="0" y="821256"/>
            <a:ext cx="4244052" cy="749264"/>
          </a:xfrm>
        </p:spPr>
        <p:txBody>
          <a:bodyPr>
            <a:normAutofit fontScale="90000"/>
          </a:bodyPr>
          <a:lstStyle/>
          <a:p>
            <a:pPr algn="ctr">
              <a:lnSpc>
                <a:spcPct val="80000"/>
              </a:lnSpc>
            </a:pPr>
            <a:r>
              <a:rPr lang="en-US" dirty="0"/>
              <a:t>Wealth Enjoyment: </a:t>
            </a:r>
            <a:br>
              <a:rPr lang="en-US" dirty="0"/>
            </a:br>
            <a:r>
              <a:rPr lang="en-US" dirty="0">
                <a:solidFill>
                  <a:prstClr val="black"/>
                </a:solidFill>
              </a:rPr>
              <a:t>Strengthen Your Fellowship Community!</a:t>
            </a:r>
            <a:endParaRPr lang="en-US" dirty="0"/>
          </a:p>
        </p:txBody>
      </p:sp>
    </p:spTree>
    <p:extLst>
      <p:ext uri="{BB962C8B-B14F-4D97-AF65-F5344CB8AC3E}">
        <p14:creationId xmlns:p14="http://schemas.microsoft.com/office/powerpoint/2010/main" val="322253366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7F40B-BAE7-FD50-3C79-0380D5E7140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94BED3-7E1B-EE44-CFD5-7D498BC271B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3185367"/>
            <a:ext cx="3396342" cy="3672633"/>
          </a:xfrm>
          <a:prstGeom prst="rect">
            <a:avLst/>
          </a:prstGeom>
        </p:spPr>
      </p:pic>
      <p:sp>
        <p:nvSpPr>
          <p:cNvPr id="8" name="Title 7">
            <a:extLst>
              <a:ext uri="{FF2B5EF4-FFF2-40B4-BE49-F238E27FC236}">
                <a16:creationId xmlns:a16="http://schemas.microsoft.com/office/drawing/2014/main" id="{2EE5CB79-F6DE-3F3F-C70B-006E9D1F919A}"/>
              </a:ext>
            </a:extLst>
          </p:cNvPr>
          <p:cNvSpPr txBox="1">
            <a:spLocks/>
          </p:cNvSpPr>
          <p:nvPr/>
        </p:nvSpPr>
        <p:spPr>
          <a:xfrm>
            <a:off x="0" y="1291771"/>
            <a:ext cx="2351314" cy="2311771"/>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 </a:t>
            </a:r>
            <a:b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Strengthen Your Fellowship Community!</a:t>
            </a:r>
          </a:p>
        </p:txBody>
      </p:sp>
      <p:sp>
        <p:nvSpPr>
          <p:cNvPr id="6" name="Speech Bubble: Rectangle with Corners Rounded 5">
            <a:extLst>
              <a:ext uri="{FF2B5EF4-FFF2-40B4-BE49-F238E27FC236}">
                <a16:creationId xmlns:a16="http://schemas.microsoft.com/office/drawing/2014/main" id="{C3E9D11A-D653-A41A-9820-CC61C4807454}"/>
              </a:ext>
            </a:extLst>
          </p:cNvPr>
          <p:cNvSpPr/>
          <p:nvPr/>
        </p:nvSpPr>
        <p:spPr>
          <a:xfrm>
            <a:off x="3396342" y="1382117"/>
            <a:ext cx="8171543" cy="5403313"/>
          </a:xfrm>
          <a:prstGeom prst="wedgeRoundRectCallout">
            <a:avLst>
              <a:gd name="adj1" fmla="val -63733"/>
              <a:gd name="adj2" fmla="val -1558"/>
              <a:gd name="adj3" fmla="val 16667"/>
            </a:avLst>
          </a:prstGeom>
          <a:solidFill>
            <a:srgbClr val="510F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DC426201-8DB0-F6DD-ACAE-D7F73259754A}"/>
              </a:ext>
            </a:extLst>
          </p:cNvPr>
          <p:cNvSpPr txBox="1"/>
          <p:nvPr/>
        </p:nvSpPr>
        <p:spPr>
          <a:xfrm>
            <a:off x="3715659" y="1493084"/>
            <a:ext cx="7721600" cy="5292346"/>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Why might giving “down” (almsgiving) take dignity away from the recipient if it’s done in public? </a:t>
            </a:r>
          </a:p>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Why is sharing “across” within a reciprocal, mutually sharing fellowship community different? </a:t>
            </a:r>
          </a:p>
          <a:p>
            <a:pPr marL="571500" marR="0" lvl="0" indent="-5715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might publicly sharing “across” strengthen this kind of group? How might it inspire others to do the same with whatever God has richly provided to them?</a:t>
            </a:r>
          </a:p>
        </p:txBody>
      </p:sp>
      <p:sp>
        <p:nvSpPr>
          <p:cNvPr id="2" name="Content Placeholder 2">
            <a:extLst>
              <a:ext uri="{FF2B5EF4-FFF2-40B4-BE49-F238E27FC236}">
                <a16:creationId xmlns:a16="http://schemas.microsoft.com/office/drawing/2014/main" id="{32B73C65-BA45-2950-11FC-E398A24AEA5C}"/>
              </a:ext>
            </a:extLst>
          </p:cNvPr>
          <p:cNvSpPr txBox="1">
            <a:spLocks/>
          </p:cNvSpPr>
          <p:nvPr/>
        </p:nvSpPr>
        <p:spPr>
          <a:xfrm>
            <a:off x="0" y="0"/>
            <a:ext cx="12192000" cy="1291771"/>
          </a:xfrm>
          <a:prstGeom prst="rect">
            <a:avLst/>
          </a:prstGeom>
          <a:solidFill>
            <a:srgbClr val="801719"/>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“…not to be </a:t>
            </a:r>
            <a:r>
              <a:rPr kumimoji="0" lang="en-US" sz="3600" b="1" i="0" strike="noStrike" kern="1200" cap="none" spc="0" normalizeH="0" baseline="0" noProof="0" dirty="0">
                <a:ln>
                  <a:noFill/>
                </a:ln>
                <a:solidFill>
                  <a:prstClr val="white"/>
                </a:solidFill>
                <a:effectLst/>
                <a:uLnTx/>
                <a:uFillTx/>
                <a:latin typeface="Aptos" panose="02110004020202020204"/>
                <a:ea typeface="+mn-ea"/>
                <a:cs typeface="+mn-cs"/>
              </a:rPr>
              <a:t>high-minded</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6:17b-18</a:t>
            </a:r>
          </a:p>
        </p:txBody>
      </p:sp>
    </p:spTree>
    <p:extLst>
      <p:ext uri="{BB962C8B-B14F-4D97-AF65-F5344CB8AC3E}">
        <p14:creationId xmlns:p14="http://schemas.microsoft.com/office/powerpoint/2010/main" val="4194052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20416-71C0-A5B5-1E06-954B1BE7B2C7}"/>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C21AE37A-C721-6A41-F128-9EC681621D01}"/>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4476B18A-0354-1525-EC4C-3093B6EC8275}"/>
              </a:ext>
            </a:extLst>
          </p:cNvPr>
          <p:cNvSpPr>
            <a:spLocks noGrp="1"/>
          </p:cNvSpPr>
          <p:nvPr>
            <p:ph type="title"/>
          </p:nvPr>
        </p:nvSpPr>
        <p:spPr/>
        <p:txBody>
          <a:bodyPr/>
          <a:lstStyle/>
          <a:p>
            <a:pPr algn="ctr"/>
            <a:r>
              <a:rPr lang="en-US" dirty="0"/>
              <a:t>How Much Do We Need for Contentment?</a:t>
            </a:r>
          </a:p>
        </p:txBody>
      </p:sp>
      <p:sp>
        <p:nvSpPr>
          <p:cNvPr id="3" name="Content Placeholder 2">
            <a:extLst>
              <a:ext uri="{FF2B5EF4-FFF2-40B4-BE49-F238E27FC236}">
                <a16:creationId xmlns:a16="http://schemas.microsoft.com/office/drawing/2014/main" id="{79B0FD7B-C7E3-8729-DF18-2C04EF67EDC0}"/>
              </a:ext>
            </a:extLst>
          </p:cNvPr>
          <p:cNvSpPr>
            <a:spLocks noGrp="1"/>
          </p:cNvSpPr>
          <p:nvPr>
            <p:ph idx="1"/>
          </p:nvPr>
        </p:nvSpPr>
        <p:spPr>
          <a:xfrm>
            <a:off x="1780310" y="1825625"/>
            <a:ext cx="8776854" cy="3265920"/>
          </a:xfrm>
        </p:spPr>
        <p:txBody>
          <a:bodyPr>
            <a:normAutofit/>
          </a:bodyPr>
          <a:lstStyle/>
          <a:p>
            <a:pPr marL="0" indent="0">
              <a:buNone/>
            </a:pPr>
            <a:r>
              <a:rPr lang="en-US" sz="3600" dirty="0"/>
              <a:t>1 Timothy 6:8</a:t>
            </a:r>
          </a:p>
          <a:p>
            <a:pPr marL="0" indent="0">
              <a:buNone/>
            </a:pPr>
            <a:r>
              <a:rPr lang="en-US" sz="3600" dirty="0"/>
              <a:t>“If we have food and covering, with these we shall be content.” NASB </a:t>
            </a:r>
          </a:p>
          <a:p>
            <a:pPr marL="0" indent="0">
              <a:buNone/>
            </a:pPr>
            <a:r>
              <a:rPr lang="en-US" sz="3600" dirty="0"/>
              <a:t>“But if we have food and shelter, we will be satisfied with that.” NET </a:t>
            </a:r>
          </a:p>
        </p:txBody>
      </p:sp>
    </p:spTree>
    <p:extLst>
      <p:ext uri="{BB962C8B-B14F-4D97-AF65-F5344CB8AC3E}">
        <p14:creationId xmlns:p14="http://schemas.microsoft.com/office/powerpoint/2010/main" val="165936682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DAC91-70D5-6BA5-8A3C-CB099EDA9F86}"/>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0904424-A2A9-44E6-259E-D9F008EDA846}"/>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85EE6B4C-E00E-0173-BBDC-BC2639B4BB7D}"/>
              </a:ext>
            </a:extLst>
          </p:cNvPr>
          <p:cNvSpPr>
            <a:spLocks noGrp="1"/>
          </p:cNvSpPr>
          <p:nvPr>
            <p:ph type="title"/>
          </p:nvPr>
        </p:nvSpPr>
        <p:spPr>
          <a:xfrm>
            <a:off x="1233714" y="226941"/>
            <a:ext cx="9622972" cy="1325563"/>
          </a:xfrm>
        </p:spPr>
        <p:txBody>
          <a:bodyPr>
            <a:normAutofit fontScale="90000"/>
          </a:bodyPr>
          <a:lstStyle/>
          <a:p>
            <a:pPr algn="ctr"/>
            <a:r>
              <a:rPr lang="en-US" dirty="0"/>
              <a:t>Wealth Enjoyment: </a:t>
            </a:r>
            <a:br>
              <a:rPr lang="en-US" dirty="0"/>
            </a:br>
            <a:r>
              <a:rPr lang="en-US" dirty="0"/>
              <a:t>Plan for the Future by Making an Investment with Real Permanence! </a:t>
            </a:r>
          </a:p>
        </p:txBody>
      </p:sp>
      <p:sp>
        <p:nvSpPr>
          <p:cNvPr id="3" name="Content Placeholder 2">
            <a:extLst>
              <a:ext uri="{FF2B5EF4-FFF2-40B4-BE49-F238E27FC236}">
                <a16:creationId xmlns:a16="http://schemas.microsoft.com/office/drawing/2014/main" id="{D07AF1AF-ACF1-DEE5-4220-63C7E775180E}"/>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6:17b-19b</a:t>
            </a:r>
          </a:p>
          <a:p>
            <a:pPr marL="0" indent="0">
              <a:lnSpc>
                <a:spcPct val="80000"/>
              </a:lnSpc>
              <a:buNone/>
            </a:pPr>
            <a:r>
              <a:rPr lang="en-US" sz="3500" dirty="0"/>
              <a:t>Instruct those who are </a:t>
            </a:r>
            <a:r>
              <a:rPr lang="en-US" sz="3500" b="1" u="sng" dirty="0"/>
              <a:t>rich in this present world</a:t>
            </a:r>
            <a:r>
              <a:rPr lang="en-US" sz="3500" dirty="0"/>
              <a:t> … God, who richly supplies us with all things </a:t>
            </a:r>
            <a:r>
              <a:rPr lang="en-US" sz="3500" b="1" u="sng" dirty="0"/>
              <a:t>for enjoyment</a:t>
            </a:r>
            <a:r>
              <a:rPr lang="en-US" sz="3500" b="1" dirty="0"/>
              <a:t>: </a:t>
            </a:r>
            <a:r>
              <a:rPr lang="en-US" sz="3500" dirty="0"/>
              <a:t>to do good, to be rich in good works, to be generous and ready to share, </a:t>
            </a:r>
            <a:r>
              <a:rPr lang="en-US" sz="3500" b="1" u="sng" dirty="0"/>
              <a:t>storing up for themselves the treasure of a good foundation for the future</a:t>
            </a:r>
            <a:endParaRPr lang="en-US" sz="3500" dirty="0"/>
          </a:p>
        </p:txBody>
      </p:sp>
    </p:spTree>
    <p:extLst>
      <p:ext uri="{BB962C8B-B14F-4D97-AF65-F5344CB8AC3E}">
        <p14:creationId xmlns:p14="http://schemas.microsoft.com/office/powerpoint/2010/main" val="376548126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6915C-DC31-F63A-CA21-656813D8E04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54BC51C-C708-6950-4DB2-F1A6748098A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flipH="1">
            <a:off x="-1" y="0"/>
            <a:ext cx="12191999" cy="6858000"/>
          </a:xfrm>
          <a:prstGeom prst="rect">
            <a:avLst/>
          </a:prstGeom>
          <a:solidFill>
            <a:srgbClr val="424743"/>
          </a:solidFill>
        </p:spPr>
      </p:pic>
      <p:pic>
        <p:nvPicPr>
          <p:cNvPr id="6" name="Picture 5">
            <a:extLst>
              <a:ext uri="{FF2B5EF4-FFF2-40B4-BE49-F238E27FC236}">
                <a16:creationId xmlns:a16="http://schemas.microsoft.com/office/drawing/2014/main" id="{C7F7D48A-C321-59A7-93C6-EA950C05089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64354" y="783771"/>
            <a:ext cx="6827644" cy="6073357"/>
          </a:xfrm>
          <a:prstGeom prst="rect">
            <a:avLst/>
          </a:prstGeom>
        </p:spPr>
      </p:pic>
      <p:sp>
        <p:nvSpPr>
          <p:cNvPr id="5" name="TextBox 4">
            <a:extLst>
              <a:ext uri="{FF2B5EF4-FFF2-40B4-BE49-F238E27FC236}">
                <a16:creationId xmlns:a16="http://schemas.microsoft.com/office/drawing/2014/main" id="{057CB454-CC9B-1FF5-44AB-45A6DF5EB5C2}"/>
              </a:ext>
            </a:extLst>
          </p:cNvPr>
          <p:cNvSpPr txBox="1"/>
          <p:nvPr/>
        </p:nvSpPr>
        <p:spPr>
          <a:xfrm>
            <a:off x="300740" y="2716095"/>
            <a:ext cx="5548518" cy="3929527"/>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Wealth holding is short-term.</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What we hold, we hold only “in this present world.”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More literally, we hold it only “in the now time” or “at this opportune moment.”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Wealth holding is temporary. </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Wealth </a:t>
            </a:r>
            <a:r>
              <a:rPr kumimoji="0" lang="en-US" sz="2800" b="1" i="0" u="sng" strike="noStrike" kern="1200" cap="none" spc="0" normalizeH="0" baseline="0" noProof="0" dirty="0">
                <a:ln>
                  <a:noFill/>
                </a:ln>
                <a:solidFill>
                  <a:schemeClr val="bg1"/>
                </a:solidFill>
                <a:effectLst/>
                <a:uLnTx/>
                <a:uFillTx/>
                <a:latin typeface="Georgia" panose="02040502050405020303" pitchFamily="18" charset="0"/>
                <a:ea typeface="+mn-ea"/>
                <a:cs typeface="+mn-cs"/>
              </a:rPr>
              <a:t>enjoyment</a:t>
            </a: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 need not be.</a:t>
            </a:r>
            <a:endParaRPr kumimoji="0" lang="en-US" sz="2600" b="0" i="0" u="none" strike="noStrike" kern="1200" cap="none" spc="0" normalizeH="0" baseline="0" noProof="0" dirty="0">
              <a:ln>
                <a:noFill/>
              </a:ln>
              <a:solidFill>
                <a:schemeClr val="bg1"/>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CDE38FB3-9B5E-15B1-C1A4-9C9A0E67C1AE}"/>
              </a:ext>
            </a:extLst>
          </p:cNvPr>
          <p:cNvSpPr txBox="1">
            <a:spLocks/>
          </p:cNvSpPr>
          <p:nvPr/>
        </p:nvSpPr>
        <p:spPr>
          <a:xfrm>
            <a:off x="0" y="0"/>
            <a:ext cx="12191998" cy="1291771"/>
          </a:xfrm>
          <a:prstGeom prst="rect">
            <a:avLst/>
          </a:prstGeom>
          <a:solidFill>
            <a:srgbClr val="2D6046"/>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80000"/>
              </a:lnSpc>
              <a:spcBef>
                <a:spcPts val="0"/>
              </a:spcBef>
              <a:buNone/>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the treasure of a good foundation for </a:t>
            </a:r>
            <a:r>
              <a:rPr lang="en-US" sz="3200" b="1" dirty="0">
                <a:solidFill>
                  <a:prstClr val="white"/>
                </a:solidFill>
              </a:rPr>
              <a:t>the future</a:t>
            </a:r>
            <a:r>
              <a:rPr lang="en-US" sz="2400" dirty="0">
                <a:solidFill>
                  <a:prstClr val="white"/>
                </a:solidFill>
              </a:rPr>
              <a:t> …” 1 Timothy 6:17b-18</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7">
            <a:extLst>
              <a:ext uri="{FF2B5EF4-FFF2-40B4-BE49-F238E27FC236}">
                <a16:creationId xmlns:a16="http://schemas.microsoft.com/office/drawing/2014/main" id="{399AB59B-4C39-3D06-25CE-CC3F78B3E15D}"/>
              </a:ext>
            </a:extLst>
          </p:cNvPr>
          <p:cNvSpPr>
            <a:spLocks noGrp="1"/>
          </p:cNvSpPr>
          <p:nvPr>
            <p:ph type="title"/>
          </p:nvPr>
        </p:nvSpPr>
        <p:spPr>
          <a:xfrm>
            <a:off x="15840" y="1427878"/>
            <a:ext cx="12176158" cy="749264"/>
          </a:xfrm>
        </p:spPr>
        <p:txBody>
          <a:bodyPr>
            <a:noAutofit/>
          </a:bodyPr>
          <a:lstStyle/>
          <a:p>
            <a:pPr algn="ctr"/>
            <a:r>
              <a:rPr lang="en-US" sz="2800" dirty="0">
                <a:solidFill>
                  <a:schemeClr val="bg1"/>
                </a:solidFill>
              </a:rPr>
              <a:t>Wealth Enjoyment: </a:t>
            </a:r>
            <a:br>
              <a:rPr lang="en-US" sz="2800" dirty="0">
                <a:solidFill>
                  <a:schemeClr val="bg1"/>
                </a:solidFill>
              </a:rPr>
            </a:br>
            <a:r>
              <a:rPr lang="en-US" sz="2800" dirty="0">
                <a:solidFill>
                  <a:schemeClr val="bg1"/>
                </a:solidFill>
              </a:rPr>
              <a:t>Plan for the Future by Making an Investment with Real Permanence! </a:t>
            </a:r>
          </a:p>
        </p:txBody>
      </p:sp>
    </p:spTree>
    <p:extLst>
      <p:ext uri="{BB962C8B-B14F-4D97-AF65-F5344CB8AC3E}">
        <p14:creationId xmlns:p14="http://schemas.microsoft.com/office/powerpoint/2010/main" val="10079968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DD442-4D03-CA01-A6F6-A4B18313124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82094F3-190F-F360-DEB7-93A42FD2B64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3086598"/>
            <a:ext cx="5215690" cy="3793029"/>
          </a:xfrm>
          <a:prstGeom prst="rect">
            <a:avLst/>
          </a:prstGeom>
        </p:spPr>
      </p:pic>
      <p:pic>
        <p:nvPicPr>
          <p:cNvPr id="9" name="Picture 8" descr="A spiral bound notebook with a pencil">
            <a:extLst>
              <a:ext uri="{FF2B5EF4-FFF2-40B4-BE49-F238E27FC236}">
                <a16:creationId xmlns:a16="http://schemas.microsoft.com/office/drawing/2014/main" id="{92E537EA-5417-485E-47AA-8A56FBB4F38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78400" y="1"/>
            <a:ext cx="7213600" cy="6857999"/>
          </a:xfrm>
          <a:prstGeom prst="rect">
            <a:avLst/>
          </a:prstGeom>
        </p:spPr>
      </p:pic>
      <p:sp>
        <p:nvSpPr>
          <p:cNvPr id="5" name="TextBox 4">
            <a:extLst>
              <a:ext uri="{FF2B5EF4-FFF2-40B4-BE49-F238E27FC236}">
                <a16:creationId xmlns:a16="http://schemas.microsoft.com/office/drawing/2014/main" id="{F8889BE0-F24E-0251-4F76-DEA16D470F28}"/>
              </a:ext>
            </a:extLst>
          </p:cNvPr>
          <p:cNvSpPr txBox="1"/>
          <p:nvPr/>
        </p:nvSpPr>
        <p:spPr>
          <a:xfrm>
            <a:off x="5215690" y="766330"/>
            <a:ext cx="6739020"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When we use wealth correctly, looking back on its impact is enjoyable. We can enjoy having used it to accomplish good. We can enjoy having used it to be rich in beautiful, good works. We can enjoy having been a good sharer who built up the fellowship community.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kind of enjoyment is lasting. It’s enjoyable not only for the moment but also for the future.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Joyful wealth management creates lasting enjoyment.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Bad wealth management doesn’t. In fact, it does the opposite. It leads to regret... </a:t>
            </a:r>
          </a:p>
        </p:txBody>
      </p:sp>
      <p:sp>
        <p:nvSpPr>
          <p:cNvPr id="2" name="Title 7">
            <a:extLst>
              <a:ext uri="{FF2B5EF4-FFF2-40B4-BE49-F238E27FC236}">
                <a16:creationId xmlns:a16="http://schemas.microsoft.com/office/drawing/2014/main" id="{0F74662C-A004-8713-0124-5504F3EAE423}"/>
              </a:ext>
            </a:extLst>
          </p:cNvPr>
          <p:cNvSpPr>
            <a:spLocks noGrp="1"/>
          </p:cNvSpPr>
          <p:nvPr>
            <p:ph type="title"/>
          </p:nvPr>
        </p:nvSpPr>
        <p:spPr>
          <a:xfrm>
            <a:off x="71084" y="1076123"/>
            <a:ext cx="4244052" cy="749264"/>
          </a:xfrm>
        </p:spPr>
        <p:txBody>
          <a:bodyPr>
            <a:normAutofit fontScale="90000"/>
          </a:bodyPr>
          <a:lstStyle/>
          <a:p>
            <a:pPr algn="ctr">
              <a:lnSpc>
                <a:spcPct val="80000"/>
              </a:lnSpc>
            </a:pPr>
            <a:r>
              <a:rPr lang="en-US" dirty="0"/>
              <a:t>Wealth Enjoyment: </a:t>
            </a:r>
            <a:br>
              <a:rPr lang="en-US" dirty="0"/>
            </a:br>
            <a:r>
              <a:rPr lang="en-US" dirty="0">
                <a:solidFill>
                  <a:prstClr val="black"/>
                </a:solidFill>
              </a:rPr>
              <a:t>Plan for the Future by Making an Investment with Real Permanence! </a:t>
            </a:r>
            <a:endParaRPr lang="en-US" dirty="0"/>
          </a:p>
        </p:txBody>
      </p:sp>
    </p:spTree>
    <p:extLst>
      <p:ext uri="{BB962C8B-B14F-4D97-AF65-F5344CB8AC3E}">
        <p14:creationId xmlns:p14="http://schemas.microsoft.com/office/powerpoint/2010/main" val="86070462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8D036-D7C3-9F0A-41F0-1CC24DA224B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AC4B7E9-5F17-8B58-0CC3-96CB24AC719F}"/>
              </a:ext>
            </a:extLst>
          </p:cNvPr>
          <p:cNvPicPr>
            <a:picLocks noChangeAspect="1"/>
          </p:cNvPicPr>
          <p:nvPr/>
        </p:nvPicPr>
        <p:blipFill>
          <a:blip r:embed="rId2" cstate="screen">
            <a:extLst>
              <a:ext uri="{28A0092B-C50C-407E-A947-70E740481C1C}">
                <a14:useLocalDpi xmlns:a14="http://schemas.microsoft.com/office/drawing/2010/main"/>
              </a:ext>
            </a:extLst>
          </a:blip>
          <a:srcRect l="-273"/>
          <a:stretch>
            <a:fillRect/>
          </a:stretch>
        </p:blipFill>
        <p:spPr>
          <a:xfrm>
            <a:off x="595087" y="-1"/>
            <a:ext cx="6618514" cy="6858000"/>
          </a:xfrm>
          <a:prstGeom prst="rect">
            <a:avLst/>
          </a:prstGeom>
        </p:spPr>
      </p:pic>
      <p:pic>
        <p:nvPicPr>
          <p:cNvPr id="9" name="Picture 8" descr="A spiral bound notebook with a pencil">
            <a:extLst>
              <a:ext uri="{FF2B5EF4-FFF2-40B4-BE49-F238E27FC236}">
                <a16:creationId xmlns:a16="http://schemas.microsoft.com/office/drawing/2014/main" id="{2166D8C7-1725-C900-9674-F6A41CDE5D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65370" y="1"/>
            <a:ext cx="6226629" cy="6857999"/>
          </a:xfrm>
          <a:prstGeom prst="rect">
            <a:avLst/>
          </a:prstGeom>
        </p:spPr>
      </p:pic>
      <p:sp>
        <p:nvSpPr>
          <p:cNvPr id="5" name="TextBox 4">
            <a:extLst>
              <a:ext uri="{FF2B5EF4-FFF2-40B4-BE49-F238E27FC236}">
                <a16:creationId xmlns:a16="http://schemas.microsoft.com/office/drawing/2014/main" id="{6E677907-AF68-B5A4-08D5-654D207F71E0}"/>
              </a:ext>
            </a:extLst>
          </p:cNvPr>
          <p:cNvSpPr txBox="1"/>
          <p:nvPr/>
        </p:nvSpPr>
        <p:spPr>
          <a:xfrm>
            <a:off x="6386286" y="911473"/>
            <a:ext cx="5664963"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For the bingeing bad steward, regret happens quickly. Bingeing and wild living soon end poorly.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For the burying bad steward, the regret is often later but also greater. These people never enjoy their wealth. They simply bury it and die with it. Their opportunity is lost.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ultimate use of the wealth rarely matches their values or beliefs. Often, the unused wealth leads to family fights. These results are painful to look back on.</a:t>
            </a:r>
          </a:p>
        </p:txBody>
      </p:sp>
      <p:sp>
        <p:nvSpPr>
          <p:cNvPr id="2" name="Title 7">
            <a:extLst>
              <a:ext uri="{FF2B5EF4-FFF2-40B4-BE49-F238E27FC236}">
                <a16:creationId xmlns:a16="http://schemas.microsoft.com/office/drawing/2014/main" id="{1236B8F6-5177-5271-08E2-B2FA18B0FA87}"/>
              </a:ext>
            </a:extLst>
          </p:cNvPr>
          <p:cNvSpPr>
            <a:spLocks noGrp="1"/>
          </p:cNvSpPr>
          <p:nvPr>
            <p:ph type="title"/>
          </p:nvPr>
        </p:nvSpPr>
        <p:spPr>
          <a:xfrm>
            <a:off x="0" y="2538484"/>
            <a:ext cx="2931886" cy="4319515"/>
          </a:xfrm>
        </p:spPr>
        <p:txBody>
          <a:bodyPr>
            <a:noAutofit/>
          </a:bodyPr>
          <a:lstStyle/>
          <a:p>
            <a:pPr algn="ctr">
              <a:lnSpc>
                <a:spcPct val="80000"/>
              </a:lnSpc>
            </a:pPr>
            <a:r>
              <a:rPr lang="en-US" sz="3600" dirty="0"/>
              <a:t>Wealth Enjoyment: </a:t>
            </a:r>
            <a:br>
              <a:rPr lang="en-US" sz="3600" dirty="0"/>
            </a:br>
            <a:r>
              <a:rPr lang="en-US" sz="3600" dirty="0">
                <a:solidFill>
                  <a:prstClr val="black"/>
                </a:solidFill>
              </a:rPr>
              <a:t>Plan for the Future by Making an Investment with Real Permanence! </a:t>
            </a:r>
            <a:endParaRPr lang="en-US" sz="3600" dirty="0"/>
          </a:p>
        </p:txBody>
      </p:sp>
    </p:spTree>
    <p:extLst>
      <p:ext uri="{BB962C8B-B14F-4D97-AF65-F5344CB8AC3E}">
        <p14:creationId xmlns:p14="http://schemas.microsoft.com/office/powerpoint/2010/main" val="25084153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FFF49-C6B2-5BE7-0F72-78A63FA13C3D}"/>
            </a:ext>
          </a:extLst>
        </p:cNvPr>
        <p:cNvGrpSpPr/>
        <p:nvPr/>
      </p:nvGrpSpPr>
      <p:grpSpPr>
        <a:xfrm>
          <a:off x="0" y="0"/>
          <a:ext cx="0" cy="0"/>
          <a:chOff x="0" y="0"/>
          <a:chExt cx="0" cy="0"/>
        </a:xfrm>
      </p:grpSpPr>
      <p:pic>
        <p:nvPicPr>
          <p:cNvPr id="10" name="Picture 9" descr="A white person with a question mark&#10;&#10;AI-generated content may be incorrect.">
            <a:extLst>
              <a:ext uri="{FF2B5EF4-FFF2-40B4-BE49-F238E27FC236}">
                <a16:creationId xmlns:a16="http://schemas.microsoft.com/office/drawing/2014/main" id="{AAA0A169-60AA-69FB-AB9F-852547772403}"/>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598985"/>
            <a:ext cx="2867891" cy="3259016"/>
          </a:xfrm>
          <a:prstGeom prst="rect">
            <a:avLst/>
          </a:prstGeom>
        </p:spPr>
      </p:pic>
      <p:sp>
        <p:nvSpPr>
          <p:cNvPr id="6" name="Speech Bubble: Rectangle with Corners Rounded 5">
            <a:extLst>
              <a:ext uri="{FF2B5EF4-FFF2-40B4-BE49-F238E27FC236}">
                <a16:creationId xmlns:a16="http://schemas.microsoft.com/office/drawing/2014/main" id="{0737F675-4068-BD95-6472-38712789D0C3}"/>
              </a:ext>
            </a:extLst>
          </p:cNvPr>
          <p:cNvSpPr/>
          <p:nvPr/>
        </p:nvSpPr>
        <p:spPr>
          <a:xfrm>
            <a:off x="3283972" y="1340743"/>
            <a:ext cx="8704989" cy="5326183"/>
          </a:xfrm>
          <a:prstGeom prst="wedgeRoundRectCallout">
            <a:avLst>
              <a:gd name="adj1" fmla="val -66364"/>
              <a:gd name="adj2" fmla="val 13311"/>
              <a:gd name="adj3" fmla="val 1666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FE29E495-245F-943F-8EAD-930B8BCA6718}"/>
              </a:ext>
            </a:extLst>
          </p:cNvPr>
          <p:cNvSpPr txBox="1"/>
          <p:nvPr/>
        </p:nvSpPr>
        <p:spPr>
          <a:xfrm>
            <a:off x="3460492" y="1431520"/>
            <a:ext cx="8351950" cy="5235408"/>
          </a:xfrm>
          <a:prstGeom prst="rect">
            <a:avLst/>
          </a:prstGeom>
          <a:noFill/>
        </p:spPr>
        <p:txBody>
          <a:bodyPr wrap="square">
            <a:spAutoFit/>
          </a:bodyPr>
          <a:lstStyle/>
          <a:p>
            <a:pPr marL="571500" marR="0" lvl="0" indent="-5715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Why might using wealth to binge on excess consumption not be enjoyable to look back on years from now? </a:t>
            </a:r>
          </a:p>
          <a:p>
            <a:pPr marL="571500" marR="0" lvl="0" indent="-5715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Suppose you’re in charge of your wealth. You just bury it and die with it. Others then use it in a way that contradicts your values and beliefs. Whose fault is that? Who was in charge of your wealth? Would that result be enjoyable to look back on?</a:t>
            </a:r>
          </a:p>
        </p:txBody>
      </p:sp>
      <p:sp>
        <p:nvSpPr>
          <p:cNvPr id="3" name="Title 7">
            <a:extLst>
              <a:ext uri="{FF2B5EF4-FFF2-40B4-BE49-F238E27FC236}">
                <a16:creationId xmlns:a16="http://schemas.microsoft.com/office/drawing/2014/main" id="{ADC4D19F-C7C1-0F28-87B6-0A6178738DFB}"/>
              </a:ext>
            </a:extLst>
          </p:cNvPr>
          <p:cNvSpPr>
            <a:spLocks noGrp="1"/>
          </p:cNvSpPr>
          <p:nvPr>
            <p:ph type="title"/>
          </p:nvPr>
        </p:nvSpPr>
        <p:spPr>
          <a:xfrm>
            <a:off x="-34966" y="1531815"/>
            <a:ext cx="2931886" cy="1727200"/>
          </a:xfrm>
        </p:spPr>
        <p:txBody>
          <a:bodyPr>
            <a:noAutofit/>
          </a:bodyPr>
          <a:lstStyle/>
          <a:p>
            <a:pPr algn="ctr">
              <a:lnSpc>
                <a:spcPct val="80000"/>
              </a:lnSpc>
            </a:pPr>
            <a:r>
              <a:rPr lang="en-US" sz="2400" dirty="0"/>
              <a:t>Wealth Enjoyment: </a:t>
            </a:r>
            <a:br>
              <a:rPr lang="en-US" sz="2400" dirty="0"/>
            </a:br>
            <a:r>
              <a:rPr lang="en-US" sz="2400" dirty="0">
                <a:solidFill>
                  <a:prstClr val="black"/>
                </a:solidFill>
              </a:rPr>
              <a:t>Plan for the Future by Making an Investment with Real Permanence! </a:t>
            </a:r>
            <a:endParaRPr lang="en-US" sz="2400" dirty="0"/>
          </a:p>
        </p:txBody>
      </p:sp>
      <p:sp>
        <p:nvSpPr>
          <p:cNvPr id="4" name="Content Placeholder 2">
            <a:extLst>
              <a:ext uri="{FF2B5EF4-FFF2-40B4-BE49-F238E27FC236}">
                <a16:creationId xmlns:a16="http://schemas.microsoft.com/office/drawing/2014/main" id="{9DD5D258-6F06-B3FE-0917-E7E70A54065E}"/>
              </a:ext>
            </a:extLst>
          </p:cNvPr>
          <p:cNvSpPr txBox="1">
            <a:spLocks/>
          </p:cNvSpPr>
          <p:nvPr/>
        </p:nvSpPr>
        <p:spPr>
          <a:xfrm>
            <a:off x="0" y="0"/>
            <a:ext cx="12191998" cy="1291771"/>
          </a:xfrm>
          <a:prstGeom prst="rect">
            <a:avLst/>
          </a:prstGeom>
          <a:solidFill>
            <a:schemeClr val="tx2">
              <a:lumMod val="90000"/>
              <a:lumOff val="10000"/>
            </a:schemeClr>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80000"/>
              </a:lnSpc>
              <a:spcBef>
                <a:spcPts val="0"/>
              </a:spcBef>
              <a:buNone/>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the treasure of a good foundation for </a:t>
            </a:r>
            <a:r>
              <a:rPr lang="en-US" sz="3200" b="1" dirty="0">
                <a:solidFill>
                  <a:prstClr val="white"/>
                </a:solidFill>
              </a:rPr>
              <a:t>the future</a:t>
            </a:r>
            <a:r>
              <a:rPr lang="en-US" sz="2400" dirty="0">
                <a:solidFill>
                  <a:prstClr val="white"/>
                </a:solidFill>
              </a:rPr>
              <a:t> …” 1 Timothy 6:17b-18</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893616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9E18-453F-5488-B837-995720C3FBF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854E49F-229F-A9A6-569F-AF2E7E4E300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flipH="1">
            <a:off x="-1" y="0"/>
            <a:ext cx="12191999" cy="6858000"/>
          </a:xfrm>
          <a:prstGeom prst="rect">
            <a:avLst/>
          </a:prstGeom>
          <a:solidFill>
            <a:srgbClr val="424743"/>
          </a:solidFill>
        </p:spPr>
      </p:pic>
      <p:pic>
        <p:nvPicPr>
          <p:cNvPr id="6" name="Picture 5">
            <a:extLst>
              <a:ext uri="{FF2B5EF4-FFF2-40B4-BE49-F238E27FC236}">
                <a16:creationId xmlns:a16="http://schemas.microsoft.com/office/drawing/2014/main" id="{DE43681E-AF8D-3741-8244-B5B6C0A0014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64354" y="783771"/>
            <a:ext cx="6827644" cy="6073357"/>
          </a:xfrm>
          <a:prstGeom prst="rect">
            <a:avLst/>
          </a:prstGeom>
        </p:spPr>
      </p:pic>
      <p:sp>
        <p:nvSpPr>
          <p:cNvPr id="5" name="TextBox 4">
            <a:extLst>
              <a:ext uri="{FF2B5EF4-FFF2-40B4-BE49-F238E27FC236}">
                <a16:creationId xmlns:a16="http://schemas.microsoft.com/office/drawing/2014/main" id="{8EF59E05-7C88-730B-D412-4DC2A616DFD3}"/>
              </a:ext>
            </a:extLst>
          </p:cNvPr>
          <p:cNvSpPr txBox="1"/>
          <p:nvPr/>
        </p:nvSpPr>
        <p:spPr>
          <a:xfrm>
            <a:off x="271711" y="2716095"/>
            <a:ext cx="5548518" cy="3929527"/>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ea typeface="+mn-ea"/>
                <a:cs typeface="+mn-cs"/>
              </a:rPr>
              <a:t>Holding wealth can feel secure. It can feel permanent. Both practical reality and scripture show us that’s a false feeling. Wealth holding is uncertain. It’s disappearing. It’s guaranteed to end. Often, it ends without warning. Wealth holding can’t last. But some things do last even when the wealth disappears… </a:t>
            </a:r>
            <a:endParaRPr kumimoji="0" lang="en-US" sz="2600" b="0" i="0" u="none" strike="noStrike" kern="1200" cap="none" spc="0" normalizeH="0" baseline="0" noProof="0" dirty="0">
              <a:ln>
                <a:noFill/>
              </a:ln>
              <a:solidFill>
                <a:schemeClr val="bg1"/>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BFD54036-9BFE-B742-8BDB-DA333130335C}"/>
              </a:ext>
            </a:extLst>
          </p:cNvPr>
          <p:cNvSpPr txBox="1">
            <a:spLocks/>
          </p:cNvSpPr>
          <p:nvPr/>
        </p:nvSpPr>
        <p:spPr>
          <a:xfrm>
            <a:off x="0" y="0"/>
            <a:ext cx="12191998" cy="1291771"/>
          </a:xfrm>
          <a:prstGeom prst="rect">
            <a:avLst/>
          </a:prstGeom>
          <a:solidFill>
            <a:srgbClr val="2D6046"/>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80000"/>
              </a:lnSpc>
              <a:spcBef>
                <a:spcPts val="0"/>
              </a:spcBef>
              <a:buNone/>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the treasure of a good foundation for </a:t>
            </a:r>
            <a:r>
              <a:rPr lang="en-US" sz="3200" b="1" dirty="0">
                <a:solidFill>
                  <a:prstClr val="white"/>
                </a:solidFill>
              </a:rPr>
              <a:t>the future</a:t>
            </a:r>
            <a:r>
              <a:rPr lang="en-US" sz="2400" dirty="0">
                <a:solidFill>
                  <a:prstClr val="white"/>
                </a:solidFill>
              </a:rPr>
              <a:t> …” 1 Timothy 6:17b-19a</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7">
            <a:extLst>
              <a:ext uri="{FF2B5EF4-FFF2-40B4-BE49-F238E27FC236}">
                <a16:creationId xmlns:a16="http://schemas.microsoft.com/office/drawing/2014/main" id="{1E58BC1A-E958-0A9B-C935-5742E0044AF2}"/>
              </a:ext>
            </a:extLst>
          </p:cNvPr>
          <p:cNvSpPr>
            <a:spLocks noGrp="1"/>
          </p:cNvSpPr>
          <p:nvPr>
            <p:ph type="title"/>
          </p:nvPr>
        </p:nvSpPr>
        <p:spPr>
          <a:xfrm>
            <a:off x="15840" y="1427878"/>
            <a:ext cx="12176158" cy="749264"/>
          </a:xfrm>
        </p:spPr>
        <p:txBody>
          <a:bodyPr>
            <a:noAutofit/>
          </a:bodyPr>
          <a:lstStyle/>
          <a:p>
            <a:pPr algn="ctr"/>
            <a:r>
              <a:rPr lang="en-US" sz="2800" dirty="0">
                <a:solidFill>
                  <a:schemeClr val="bg1"/>
                </a:solidFill>
              </a:rPr>
              <a:t>Wealth Enjoyment: </a:t>
            </a:r>
            <a:br>
              <a:rPr lang="en-US" sz="2800" dirty="0">
                <a:solidFill>
                  <a:schemeClr val="bg1"/>
                </a:solidFill>
              </a:rPr>
            </a:br>
            <a:r>
              <a:rPr lang="en-US" sz="2800" dirty="0">
                <a:solidFill>
                  <a:schemeClr val="bg1"/>
                </a:solidFill>
              </a:rPr>
              <a:t>Plan for the Future by Making an Investment with Real Permanence! </a:t>
            </a:r>
          </a:p>
        </p:txBody>
      </p:sp>
    </p:spTree>
    <p:extLst>
      <p:ext uri="{BB962C8B-B14F-4D97-AF65-F5344CB8AC3E}">
        <p14:creationId xmlns:p14="http://schemas.microsoft.com/office/powerpoint/2010/main" val="352779476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CD27A-ECDF-C83B-06E4-4907F7A2DC0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97447759-5C1F-28F7-BA13-5DE164EBC5E4}"/>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0FE37E2A-612E-22E8-EA8E-1279EAEE80E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85257" y="-2"/>
            <a:ext cx="10406743" cy="4267035"/>
          </a:xfrm>
          <a:prstGeom prst="rect">
            <a:avLst/>
          </a:prstGeom>
        </p:spPr>
      </p:pic>
      <p:sp>
        <p:nvSpPr>
          <p:cNvPr id="5" name="TextBox 4">
            <a:extLst>
              <a:ext uri="{FF2B5EF4-FFF2-40B4-BE49-F238E27FC236}">
                <a16:creationId xmlns:a16="http://schemas.microsoft.com/office/drawing/2014/main" id="{AC00D61C-D2AD-87A0-8849-DC343E6E2420}"/>
              </a:ext>
            </a:extLst>
          </p:cNvPr>
          <p:cNvSpPr txBox="1"/>
          <p:nvPr/>
        </p:nvSpPr>
        <p:spPr>
          <a:xfrm>
            <a:off x="2322287" y="611666"/>
            <a:ext cx="9583056" cy="2457497"/>
          </a:xfrm>
          <a:prstGeom prst="rect">
            <a:avLst/>
          </a:prstGeom>
          <a:noFill/>
        </p:spPr>
        <p:txBody>
          <a:bodyPr wrap="square">
            <a:noAutofit/>
          </a:bodyPr>
          <a:lstStyle/>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Suppose one person </a:t>
            </a:r>
            <a:r>
              <a:rPr kumimoji="0" lang="en-US" sz="3200" b="1" i="0" u="none" strike="noStrike" kern="1200" cap="none" spc="0" normalizeH="0" baseline="0" noProof="0" dirty="0">
                <a:ln>
                  <a:noFill/>
                </a:ln>
                <a:solidFill>
                  <a:srgbClr val="FF0000"/>
                </a:solidFill>
                <a:effectLst/>
                <a:uLnTx/>
                <a:uFillTx/>
                <a:latin typeface="Georgia" panose="02040502050405020303" pitchFamily="18" charset="0"/>
                <a:ea typeface="Calibri" panose="020F0502020204030204" pitchFamily="34" charset="0"/>
                <a:cs typeface="Times New Roman" panose="02020603050405020304" pitchFamily="18" charset="0"/>
              </a:rPr>
              <a:t>used</a:t>
            </a: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 their wealth to accomplish good, to be rich in beautiful, good works, and to build up their fellowship community. </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Suppose another person </a:t>
            </a:r>
            <a:r>
              <a:rPr kumimoji="0" lang="en-US" sz="3200" b="1" i="0" u="none" strike="noStrike" kern="1200" cap="none" spc="0" normalizeH="0" baseline="0" noProof="0" dirty="0">
                <a:ln>
                  <a:noFill/>
                </a:ln>
                <a:solidFill>
                  <a:srgbClr val="FF0000"/>
                </a:solidFill>
                <a:effectLst/>
                <a:uLnTx/>
                <a:uFillTx/>
                <a:latin typeface="Georgia" panose="02040502050405020303" pitchFamily="18" charset="0"/>
                <a:ea typeface="Calibri" panose="020F0502020204030204" pitchFamily="34" charset="0"/>
                <a:cs typeface="Times New Roman" panose="02020603050405020304" pitchFamily="18" charset="0"/>
              </a:rPr>
              <a:t>never used </a:t>
            </a: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their wealth to accomplish good, to be rich in beautiful, good works, or to build up their fellowship community. </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Then inevitably, due to misfortune or death, wealth holding ends for both of them.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5C7E0E4-4575-34BC-C858-61F521932BB6}"/>
              </a:ext>
            </a:extLst>
          </p:cNvPr>
          <p:cNvSpPr/>
          <p:nvPr/>
        </p:nvSpPr>
        <p:spPr>
          <a:xfrm>
            <a:off x="2867892" y="4399381"/>
            <a:ext cx="9037452" cy="2325150"/>
          </a:xfrm>
          <a:prstGeom prst="wedgeRoundRectCallout">
            <a:avLst>
              <a:gd name="adj1" fmla="val -59987"/>
              <a:gd name="adj2" fmla="val -2605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E395EBDF-B9AC-A77B-5AAC-4E2E6D7A3B4F}"/>
              </a:ext>
            </a:extLst>
          </p:cNvPr>
          <p:cNvSpPr txBox="1"/>
          <p:nvPr/>
        </p:nvSpPr>
        <p:spPr>
          <a:xfrm>
            <a:off x="2867891" y="4505448"/>
            <a:ext cx="9662232" cy="2113014"/>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lasting reputation would remain for each person?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could each report to God about their use of the temporary wealth He provided?</a:t>
            </a:r>
          </a:p>
        </p:txBody>
      </p:sp>
      <p:sp>
        <p:nvSpPr>
          <p:cNvPr id="2" name="Arrow: Curved Right 1">
            <a:extLst>
              <a:ext uri="{FF2B5EF4-FFF2-40B4-BE49-F238E27FC236}">
                <a16:creationId xmlns:a16="http://schemas.microsoft.com/office/drawing/2014/main" id="{D10B1334-0616-BA13-1E07-636C4F881E86}"/>
              </a:ext>
            </a:extLst>
          </p:cNvPr>
          <p:cNvSpPr/>
          <p:nvPr/>
        </p:nvSpPr>
        <p:spPr>
          <a:xfrm>
            <a:off x="783771" y="928914"/>
            <a:ext cx="1538516" cy="2005844"/>
          </a:xfrm>
          <a:prstGeom prst="curvedRightArrow">
            <a:avLst>
              <a:gd name="adj1" fmla="val 32886"/>
              <a:gd name="adj2" fmla="val 65188"/>
              <a:gd name="adj3" fmla="val 36321"/>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9216233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F422D-7AB8-ACD0-83AE-DEFC86DA6AD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017E2A6-03F6-D107-46AF-0F7D9D4BC899}"/>
              </a:ext>
            </a:extLst>
          </p:cNvPr>
          <p:cNvPicPr>
            <a:picLocks noChangeAspect="1"/>
          </p:cNvPicPr>
          <p:nvPr/>
        </p:nvPicPr>
        <p:blipFill>
          <a:blip r:embed="rId2" cstate="screen">
            <a:duotone>
              <a:schemeClr val="accent5">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C28C54D6-D2CD-5287-5869-7014DBEC12A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85257" y="-2"/>
            <a:ext cx="10406743" cy="4267035"/>
          </a:xfrm>
          <a:prstGeom prst="rect">
            <a:avLst/>
          </a:prstGeom>
        </p:spPr>
      </p:pic>
      <p:sp>
        <p:nvSpPr>
          <p:cNvPr id="5" name="TextBox 4">
            <a:extLst>
              <a:ext uri="{FF2B5EF4-FFF2-40B4-BE49-F238E27FC236}">
                <a16:creationId xmlns:a16="http://schemas.microsoft.com/office/drawing/2014/main" id="{11B2D54D-63EF-EF77-74AD-43D4BA272A0F}"/>
              </a:ext>
            </a:extLst>
          </p:cNvPr>
          <p:cNvSpPr txBox="1"/>
          <p:nvPr/>
        </p:nvSpPr>
        <p:spPr>
          <a:xfrm>
            <a:off x="2322287" y="611666"/>
            <a:ext cx="9583056" cy="2457497"/>
          </a:xfrm>
          <a:prstGeom prst="rect">
            <a:avLst/>
          </a:prstGeom>
          <a:noFill/>
        </p:spPr>
        <p:txBody>
          <a:bodyPr wrap="square">
            <a:noAutofit/>
          </a:bodyPr>
          <a:lstStyle/>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Suppose one person </a:t>
            </a:r>
            <a:r>
              <a:rPr kumimoji="0" lang="en-US" sz="3200" b="1" i="0" u="none" strike="noStrike" kern="1200" cap="none" spc="0" normalizeH="0" baseline="0" noProof="0" dirty="0">
                <a:ln>
                  <a:noFill/>
                </a:ln>
                <a:solidFill>
                  <a:srgbClr val="FF0000"/>
                </a:solidFill>
                <a:effectLst/>
                <a:uLnTx/>
                <a:uFillTx/>
                <a:latin typeface="Georgia" panose="02040502050405020303" pitchFamily="18" charset="0"/>
                <a:ea typeface="Calibri" panose="020F0502020204030204" pitchFamily="34" charset="0"/>
                <a:cs typeface="Times New Roman" panose="02020603050405020304" pitchFamily="18" charset="0"/>
              </a:rPr>
              <a:t>used</a:t>
            </a: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 their wealth to accomplish good, to be rich in beautiful, good works, and to build up their fellowship community. </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Suppose another person </a:t>
            </a:r>
            <a:r>
              <a:rPr kumimoji="0" lang="en-US" sz="3200" b="1" i="0" u="none" strike="noStrike" kern="1200" cap="none" spc="0" normalizeH="0" baseline="0" noProof="0" dirty="0">
                <a:ln>
                  <a:noFill/>
                </a:ln>
                <a:solidFill>
                  <a:srgbClr val="FF0000"/>
                </a:solidFill>
                <a:effectLst/>
                <a:uLnTx/>
                <a:uFillTx/>
                <a:latin typeface="Georgia" panose="02040502050405020303" pitchFamily="18" charset="0"/>
                <a:ea typeface="Calibri" panose="020F0502020204030204" pitchFamily="34" charset="0"/>
                <a:cs typeface="Times New Roman" panose="02020603050405020304" pitchFamily="18" charset="0"/>
              </a:rPr>
              <a:t>never used </a:t>
            </a:r>
            <a:r>
              <a:rPr kumimoji="0" lang="en-US" sz="3200" b="0" i="0" u="none" strike="noStrike" kern="1200" cap="none" spc="0" normalizeH="0" baseline="0" noProof="0" dirty="0">
                <a:ln>
                  <a:noFill/>
                </a:ln>
                <a:effectLst/>
                <a:uLnTx/>
                <a:uFillTx/>
                <a:latin typeface="Georgia" panose="02040502050405020303" pitchFamily="18" charset="0"/>
                <a:ea typeface="Calibri" panose="020F0502020204030204" pitchFamily="34" charset="0"/>
                <a:cs typeface="Times New Roman" panose="02020603050405020304" pitchFamily="18" charset="0"/>
              </a:rPr>
              <a:t>their wealth to accomplish good, to be rich in beautiful, good works, or to build up their fellowship community. </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Then inevitably, due to misfortune or death, wealth holding ends for both of them.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A00B90B8-C347-A9C7-6E80-D770DDB08945}"/>
              </a:ext>
            </a:extLst>
          </p:cNvPr>
          <p:cNvSpPr/>
          <p:nvPr/>
        </p:nvSpPr>
        <p:spPr>
          <a:xfrm>
            <a:off x="2867892" y="4399381"/>
            <a:ext cx="9037452" cy="2325150"/>
          </a:xfrm>
          <a:prstGeom prst="wedgeRoundRectCallout">
            <a:avLst>
              <a:gd name="adj1" fmla="val -59987"/>
              <a:gd name="adj2" fmla="val -26058"/>
              <a:gd name="adj3" fmla="val 1666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FD903023-31BD-84C4-BC3A-65DE3D7F6688}"/>
              </a:ext>
            </a:extLst>
          </p:cNvPr>
          <p:cNvSpPr txBox="1"/>
          <p:nvPr/>
        </p:nvSpPr>
        <p:spPr>
          <a:xfrm>
            <a:off x="2867891" y="4505448"/>
            <a:ext cx="8917709" cy="2113014"/>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In what way did the first person diversify their portfolio to be rich in more ways?</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Which person likely got more enjoyment from their wealth? </a:t>
            </a:r>
          </a:p>
        </p:txBody>
      </p:sp>
      <p:sp>
        <p:nvSpPr>
          <p:cNvPr id="2" name="Arrow: Curved Right 1">
            <a:extLst>
              <a:ext uri="{FF2B5EF4-FFF2-40B4-BE49-F238E27FC236}">
                <a16:creationId xmlns:a16="http://schemas.microsoft.com/office/drawing/2014/main" id="{72D447E4-CD30-60D6-20CE-0913E9C454A6}"/>
              </a:ext>
            </a:extLst>
          </p:cNvPr>
          <p:cNvSpPr/>
          <p:nvPr/>
        </p:nvSpPr>
        <p:spPr>
          <a:xfrm>
            <a:off x="783771" y="928914"/>
            <a:ext cx="1538516" cy="2005844"/>
          </a:xfrm>
          <a:prstGeom prst="curvedRightArrow">
            <a:avLst>
              <a:gd name="adj1" fmla="val 32886"/>
              <a:gd name="adj2" fmla="val 65188"/>
              <a:gd name="adj3" fmla="val 36321"/>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960718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53C78-D930-7925-9722-A9824ADAA5D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E66BC10-D1BF-CB5F-2A48-A171FD1DEFFD}"/>
              </a:ext>
            </a:extLst>
          </p:cNvPr>
          <p:cNvPicPr>
            <a:picLocks noChangeAspect="1"/>
          </p:cNvPicPr>
          <p:nvPr/>
        </p:nvPicPr>
        <p:blipFill>
          <a:blip r:embed="rId2" cstate="screen">
            <a:extLst>
              <a:ext uri="{28A0092B-C50C-407E-A947-70E740481C1C}">
                <a14:useLocalDpi xmlns:a14="http://schemas.microsoft.com/office/drawing/2010/main"/>
              </a:ext>
            </a:extLst>
          </a:blip>
          <a:srcRect t="-178" r="-18898"/>
          <a:stretch>
            <a:fillRect/>
          </a:stretch>
        </p:blipFill>
        <p:spPr>
          <a:xfrm>
            <a:off x="0" y="1"/>
            <a:ext cx="9771002" cy="6845808"/>
          </a:xfrm>
          <a:prstGeom prst="rect">
            <a:avLst/>
          </a:prstGeom>
        </p:spPr>
      </p:pic>
      <p:pic>
        <p:nvPicPr>
          <p:cNvPr id="9" name="Picture 8" descr="A spiral bound notebook with a pencil">
            <a:extLst>
              <a:ext uri="{FF2B5EF4-FFF2-40B4-BE49-F238E27FC236}">
                <a16:creationId xmlns:a16="http://schemas.microsoft.com/office/drawing/2014/main" id="{78BEFF49-4FDA-8058-A237-19930806689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18285" y="1"/>
            <a:ext cx="3585028" cy="6857999"/>
          </a:xfrm>
          <a:prstGeom prst="rect">
            <a:avLst/>
          </a:prstGeom>
        </p:spPr>
      </p:pic>
      <p:sp>
        <p:nvSpPr>
          <p:cNvPr id="5" name="TextBox 4">
            <a:extLst>
              <a:ext uri="{FF2B5EF4-FFF2-40B4-BE49-F238E27FC236}">
                <a16:creationId xmlns:a16="http://schemas.microsoft.com/office/drawing/2014/main" id="{2C2D458C-4E98-FEFD-C0AD-57DB7AD1C56A}"/>
              </a:ext>
            </a:extLst>
          </p:cNvPr>
          <p:cNvSpPr txBox="1"/>
          <p:nvPr/>
        </p:nvSpPr>
        <p:spPr>
          <a:xfrm>
            <a:off x="8585199" y="955016"/>
            <a:ext cx="3164114" cy="5732281"/>
          </a:xfrm>
          <a:prstGeom prst="rect">
            <a:avLst/>
          </a:prstGeom>
          <a:noFill/>
        </p:spPr>
        <p:txBody>
          <a:bodyPr wrap="square">
            <a:noAutofit/>
          </a:bodyPr>
          <a:lstStyle/>
          <a:p>
            <a:pPr marR="0" lvl="0" algn="l" defTabSz="914400" rtl="0" eaLnBrk="1" fontAlgn="auto" latinLnBrk="0" hangingPunct="1">
              <a:lnSpc>
                <a:spcPct val="90000"/>
              </a:lnSpc>
              <a:spcBef>
                <a:spcPts val="0"/>
              </a:spcBef>
              <a:spcAft>
                <a:spcPts val="1200"/>
              </a:spcAft>
              <a:buClrTx/>
              <a:buSzTx/>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In 1 Tim 6:17-19, wealth enjoyment is not just a fleeting experience. </a:t>
            </a:r>
          </a:p>
          <a:p>
            <a:pPr marR="0" lvl="0" algn="l" defTabSz="914400" rtl="0" eaLnBrk="1" fontAlgn="auto" latinLnBrk="0" hangingPunct="1">
              <a:lnSpc>
                <a:spcPct val="90000"/>
              </a:lnSpc>
              <a:spcBef>
                <a:spcPts val="0"/>
              </a:spcBef>
              <a:spcAft>
                <a:spcPts val="1200"/>
              </a:spcAft>
              <a:buClrTx/>
              <a:buSzTx/>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It lasts. </a:t>
            </a:r>
          </a:p>
          <a:p>
            <a:pPr marR="0" lvl="0" algn="l" defTabSz="914400" rtl="0" eaLnBrk="1" fontAlgn="auto" latinLnBrk="0" hangingPunct="1">
              <a:lnSpc>
                <a:spcPct val="90000"/>
              </a:lnSpc>
              <a:spcBef>
                <a:spcPts val="0"/>
              </a:spcBef>
              <a:spcAft>
                <a:spcPts val="1200"/>
              </a:spcAft>
              <a:buClrTx/>
              <a:buSzTx/>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We can use wealth in a way that is enjoyable to look back on in 2 years, 20 years, or even 200 years. </a:t>
            </a:r>
          </a:p>
        </p:txBody>
      </p:sp>
    </p:spTree>
    <p:extLst>
      <p:ext uri="{BB962C8B-B14F-4D97-AF65-F5344CB8AC3E}">
        <p14:creationId xmlns:p14="http://schemas.microsoft.com/office/powerpoint/2010/main" val="212125366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CB37-2487-6AD8-F773-F1882FF0639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E83A9B1-61AE-1ACD-7A17-0DF4BA618E18}"/>
              </a:ext>
            </a:extLst>
          </p:cNvPr>
          <p:cNvPicPr>
            <a:picLocks noChangeAspect="1"/>
          </p:cNvPicPr>
          <p:nvPr/>
        </p:nvPicPr>
        <p:blipFill>
          <a:blip r:embed="rId2" cstate="screen">
            <a:extLst>
              <a:ext uri="{28A0092B-C50C-407E-A947-70E740481C1C}">
                <a14:useLocalDpi xmlns:a14="http://schemas.microsoft.com/office/drawing/2010/main"/>
              </a:ext>
            </a:extLst>
          </a:blip>
          <a:srcRect t="-178" r="-18898"/>
          <a:stretch>
            <a:fillRect/>
          </a:stretch>
        </p:blipFill>
        <p:spPr>
          <a:xfrm>
            <a:off x="0" y="1"/>
            <a:ext cx="9771002" cy="6845808"/>
          </a:xfrm>
          <a:prstGeom prst="rect">
            <a:avLst/>
          </a:prstGeom>
        </p:spPr>
      </p:pic>
      <p:pic>
        <p:nvPicPr>
          <p:cNvPr id="9" name="Picture 8" descr="A spiral bound notebook with a pencil">
            <a:extLst>
              <a:ext uri="{FF2B5EF4-FFF2-40B4-BE49-F238E27FC236}">
                <a16:creationId xmlns:a16="http://schemas.microsoft.com/office/drawing/2014/main" id="{5A33C7F8-114A-CA4F-2F52-12846F3C7D0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357258" y="1"/>
            <a:ext cx="5834742" cy="6857999"/>
          </a:xfrm>
          <a:prstGeom prst="rect">
            <a:avLst/>
          </a:prstGeom>
        </p:spPr>
      </p:pic>
      <p:sp>
        <p:nvSpPr>
          <p:cNvPr id="5" name="TextBox 4">
            <a:extLst>
              <a:ext uri="{FF2B5EF4-FFF2-40B4-BE49-F238E27FC236}">
                <a16:creationId xmlns:a16="http://schemas.microsoft.com/office/drawing/2014/main" id="{14646F8A-9C95-97F9-052D-F2A5A4A03E0E}"/>
              </a:ext>
            </a:extLst>
          </p:cNvPr>
          <p:cNvSpPr txBox="1"/>
          <p:nvPr/>
        </p:nvSpPr>
        <p:spPr>
          <a:xfrm>
            <a:off x="6633029" y="853416"/>
            <a:ext cx="5428342" cy="5732281"/>
          </a:xfrm>
          <a:prstGeom prst="rect">
            <a:avLst/>
          </a:prstGeom>
          <a:noFill/>
        </p:spPr>
        <p:txBody>
          <a:bodyPr wrap="square">
            <a:noAutofit/>
          </a:bodyPr>
          <a:lstStyle/>
          <a:p>
            <a:pPr marL="457200" marR="0" lvl="0" indent="-4572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Having created intrinsically good works is always enjoyable to look back on. </a:t>
            </a:r>
          </a:p>
          <a:p>
            <a:pPr marL="457200" marR="0" lvl="0" indent="-4572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Having become rich in beautifully good works is also enjoyable to look back on. </a:t>
            </a:r>
          </a:p>
          <a:p>
            <a:pPr marL="457200" marR="0" lvl="0" indent="-4572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Having lived the life of a joyful, abounding, good sharer is enjoyable to look back on, too. </a:t>
            </a:r>
          </a:p>
          <a:p>
            <a:pPr marL="457200" marR="0" lvl="0" indent="-4572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Having built up our fellowship community is likewise enjoyable to look back on. </a:t>
            </a:r>
          </a:p>
        </p:txBody>
      </p:sp>
    </p:spTree>
    <p:extLst>
      <p:ext uri="{BB962C8B-B14F-4D97-AF65-F5344CB8AC3E}">
        <p14:creationId xmlns:p14="http://schemas.microsoft.com/office/powerpoint/2010/main" val="4168440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DB74F-42B0-9118-F247-EEA6F20B05A1}"/>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9F24208D-8032-DA89-F4E8-150588408F09}"/>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510305"/>
            <a:ext cx="2867891" cy="3347696"/>
          </a:xfrm>
          <a:prstGeom prst="rect">
            <a:avLst/>
          </a:prstGeom>
        </p:spPr>
      </p:pic>
      <p:pic>
        <p:nvPicPr>
          <p:cNvPr id="9" name="Picture 8" descr="A spiral bound notebook with a pencil">
            <a:extLst>
              <a:ext uri="{FF2B5EF4-FFF2-40B4-BE49-F238E27FC236}">
                <a16:creationId xmlns:a16="http://schemas.microsoft.com/office/drawing/2014/main" id="{6FD9399F-ADFE-FC86-6A74-FAFA8D812BB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36900" y="881611"/>
            <a:ext cx="8956708" cy="3429000"/>
          </a:xfrm>
          <a:prstGeom prst="rect">
            <a:avLst/>
          </a:prstGeom>
        </p:spPr>
      </p:pic>
      <p:sp>
        <p:nvSpPr>
          <p:cNvPr id="3" name="Content Placeholder 2">
            <a:extLst>
              <a:ext uri="{FF2B5EF4-FFF2-40B4-BE49-F238E27FC236}">
                <a16:creationId xmlns:a16="http://schemas.microsoft.com/office/drawing/2014/main" id="{5F323B17-F4FB-5551-D090-E6E96B187720}"/>
              </a:ext>
            </a:extLst>
          </p:cNvPr>
          <p:cNvSpPr>
            <a:spLocks noGrp="1"/>
          </p:cNvSpPr>
          <p:nvPr>
            <p:ph idx="1"/>
          </p:nvPr>
        </p:nvSpPr>
        <p:spPr>
          <a:xfrm>
            <a:off x="0" y="0"/>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sp>
        <p:nvSpPr>
          <p:cNvPr id="5" name="TextBox 4">
            <a:extLst>
              <a:ext uri="{FF2B5EF4-FFF2-40B4-BE49-F238E27FC236}">
                <a16:creationId xmlns:a16="http://schemas.microsoft.com/office/drawing/2014/main" id="{C6F6BF7B-8505-C263-A4C4-F86E4666B0E5}"/>
              </a:ext>
            </a:extLst>
          </p:cNvPr>
          <p:cNvSpPr txBox="1"/>
          <p:nvPr/>
        </p:nvSpPr>
        <p:spPr>
          <a:xfrm>
            <a:off x="3378200" y="1303080"/>
            <a:ext cx="8510155" cy="2207225"/>
          </a:xfrm>
          <a:prstGeom prst="rect">
            <a:avLst/>
          </a:prstGeom>
          <a:noFill/>
        </p:spPr>
        <p:txBody>
          <a:bodyPr wrap="square">
            <a:noAutofit/>
          </a:bodyPr>
          <a:lstStyle/>
          <a:p>
            <a:pPr marL="0" marR="0">
              <a:lnSpc>
                <a:spcPct val="9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Consider a student who goes to college and lives in a dorm. Or consider a young, newlywed couple who haven’t yet built any wealth. Or suppose a person spends time with friends at a campground or on a hiking trip. In each case, food and shelter are simple.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42FB9174-D30D-D7A1-3BF7-9BEACF4A3F2D}"/>
              </a:ext>
            </a:extLst>
          </p:cNvPr>
          <p:cNvSpPr/>
          <p:nvPr/>
        </p:nvSpPr>
        <p:spPr>
          <a:xfrm>
            <a:off x="2814485" y="4404457"/>
            <a:ext cx="8780616" cy="2313843"/>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5A050E9-2B20-6EC3-90C6-0F7EEEFB1280}"/>
              </a:ext>
            </a:extLst>
          </p:cNvPr>
          <p:cNvSpPr txBox="1"/>
          <p:nvPr/>
        </p:nvSpPr>
        <p:spPr>
          <a:xfrm>
            <a:off x="2814484" y="4721492"/>
            <a:ext cx="8780616" cy="1819472"/>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Is contentment possible in such simple circumstances?</a:t>
            </a:r>
          </a:p>
          <a:p>
            <a:pPr marL="571500" marR="0" lvl="0" indent="-571500">
              <a:lnSpc>
                <a:spcPct val="80000"/>
              </a:lnSpc>
              <a:spcAft>
                <a:spcPts val="6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Are these sad times of life? Why not?</a:t>
            </a:r>
          </a:p>
        </p:txBody>
      </p:sp>
      <p:pic>
        <p:nvPicPr>
          <p:cNvPr id="4" name="Picture 3">
            <a:extLst>
              <a:ext uri="{FF2B5EF4-FFF2-40B4-BE49-F238E27FC236}">
                <a16:creationId xmlns:a16="http://schemas.microsoft.com/office/drawing/2014/main" id="{BA747EE1-75A4-78A4-D7CD-85971D1E7C4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2600" y="1015626"/>
            <a:ext cx="2449047" cy="1233837"/>
          </a:xfrm>
          <a:prstGeom prst="rect">
            <a:avLst/>
          </a:prstGeom>
        </p:spPr>
      </p:pic>
      <p:pic>
        <p:nvPicPr>
          <p:cNvPr id="8" name="Picture 7">
            <a:extLst>
              <a:ext uri="{FF2B5EF4-FFF2-40B4-BE49-F238E27FC236}">
                <a16:creationId xmlns:a16="http://schemas.microsoft.com/office/drawing/2014/main" id="{D81206B9-28F2-B346-0DDD-BFC8BCFD7DC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63152" y="2380422"/>
            <a:ext cx="1003170" cy="997863"/>
          </a:xfrm>
          <a:prstGeom prst="rect">
            <a:avLst/>
          </a:prstGeom>
        </p:spPr>
      </p:pic>
      <p:pic>
        <p:nvPicPr>
          <p:cNvPr id="11" name="Picture 10">
            <a:extLst>
              <a:ext uri="{FF2B5EF4-FFF2-40B4-BE49-F238E27FC236}">
                <a16:creationId xmlns:a16="http://schemas.microsoft.com/office/drawing/2014/main" id="{A20A1ABC-74AF-B6B5-B8A4-60DF026292C0}"/>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571575" y="2431137"/>
            <a:ext cx="1444675" cy="947149"/>
          </a:xfrm>
          <a:prstGeom prst="rect">
            <a:avLst/>
          </a:prstGeom>
        </p:spPr>
      </p:pic>
    </p:spTree>
    <p:extLst>
      <p:ext uri="{BB962C8B-B14F-4D97-AF65-F5344CB8AC3E}">
        <p14:creationId xmlns:p14="http://schemas.microsoft.com/office/powerpoint/2010/main" val="249166993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E6591-6828-0430-4419-66E55529AC5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85BD564-2CA4-BCAB-04CC-C19F71511F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9600" y="1291771"/>
            <a:ext cx="3556000" cy="5605517"/>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056CAC77-5712-2AB7-CBBA-6E6F7060D7C8}"/>
              </a:ext>
            </a:extLst>
          </p:cNvPr>
          <p:cNvPicPr>
            <a:picLocks noChangeAspect="1"/>
          </p:cNvPicPr>
          <p:nvPr/>
        </p:nvPicPr>
        <p:blipFill>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8" name="Title 7">
            <a:extLst>
              <a:ext uri="{FF2B5EF4-FFF2-40B4-BE49-F238E27FC236}">
                <a16:creationId xmlns:a16="http://schemas.microsoft.com/office/drawing/2014/main" id="{76CE3888-D052-E6EF-0C01-3C4CB3AEF61B}"/>
              </a:ext>
            </a:extLst>
          </p:cNvPr>
          <p:cNvSpPr txBox="1">
            <a:spLocks/>
          </p:cNvSpPr>
          <p:nvPr/>
        </p:nvSpPr>
        <p:spPr>
          <a:xfrm>
            <a:off x="0" y="1336671"/>
            <a:ext cx="2989942" cy="2334654"/>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Plan for the Future by Making an Investment with Real Permanence!</a:t>
            </a:r>
          </a:p>
        </p:txBody>
      </p:sp>
      <p:sp>
        <p:nvSpPr>
          <p:cNvPr id="6" name="Speech Bubble: Rectangle with Corners Rounded 5">
            <a:extLst>
              <a:ext uri="{FF2B5EF4-FFF2-40B4-BE49-F238E27FC236}">
                <a16:creationId xmlns:a16="http://schemas.microsoft.com/office/drawing/2014/main" id="{AF5CC1ED-1819-2B7F-2E97-65516D378F52}"/>
              </a:ext>
            </a:extLst>
          </p:cNvPr>
          <p:cNvSpPr/>
          <p:nvPr/>
        </p:nvSpPr>
        <p:spPr>
          <a:xfrm>
            <a:off x="3556002" y="1567543"/>
            <a:ext cx="4397827" cy="5172441"/>
          </a:xfrm>
          <a:prstGeom prst="wedgeRoundRectCallout">
            <a:avLst>
              <a:gd name="adj1" fmla="val -89026"/>
              <a:gd name="adj2" fmla="val 8562"/>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C856BDA6-A3BA-CDB5-B3AD-E076E4A476A5}"/>
              </a:ext>
            </a:extLst>
          </p:cNvPr>
          <p:cNvSpPr txBox="1"/>
          <p:nvPr/>
        </p:nvSpPr>
        <p:spPr>
          <a:xfrm>
            <a:off x="3947885" y="1671957"/>
            <a:ext cx="3730172" cy="4984570"/>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When you look back 200 years from now, are there any ministries or causes where you would like to have made a lasting impact? How do they connect with your life story? </a:t>
            </a:r>
          </a:p>
        </p:txBody>
      </p:sp>
      <p:sp>
        <p:nvSpPr>
          <p:cNvPr id="3" name="Content Placeholder 2">
            <a:extLst>
              <a:ext uri="{FF2B5EF4-FFF2-40B4-BE49-F238E27FC236}">
                <a16:creationId xmlns:a16="http://schemas.microsoft.com/office/drawing/2014/main" id="{17659EE5-2485-1CB7-1A44-DBF7BD4D9E72}"/>
              </a:ext>
            </a:extLst>
          </p:cNvPr>
          <p:cNvSpPr txBox="1">
            <a:spLocks/>
          </p:cNvSpPr>
          <p:nvPr/>
        </p:nvSpPr>
        <p:spPr>
          <a:xfrm>
            <a:off x="0" y="0"/>
            <a:ext cx="12191998" cy="1291771"/>
          </a:xfrm>
          <a:prstGeom prst="rect">
            <a:avLst/>
          </a:prstGeom>
          <a:solidFill>
            <a:srgbClr val="002060"/>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80000"/>
              </a:lnSpc>
              <a:spcBef>
                <a:spcPts val="0"/>
              </a:spcBef>
              <a:buNone/>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the treasure of a good foundation for </a:t>
            </a:r>
            <a:r>
              <a:rPr lang="en-US" sz="3200" b="1" dirty="0">
                <a:solidFill>
                  <a:prstClr val="white"/>
                </a:solidFill>
              </a:rPr>
              <a:t>the future</a:t>
            </a:r>
            <a:r>
              <a:rPr lang="en-US" sz="2400" dirty="0">
                <a:solidFill>
                  <a:prstClr val="white"/>
                </a:solidFill>
              </a:rPr>
              <a:t> …” 1 Timothy 6:17b-19a</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556816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E3441-96F3-21F7-BFD3-82642F2475D0}"/>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CD1D440B-A94B-141E-6DE9-0370DF34F2F7}"/>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6" name="Speech Bubble: Rectangle with Corners Rounded 5">
            <a:extLst>
              <a:ext uri="{FF2B5EF4-FFF2-40B4-BE49-F238E27FC236}">
                <a16:creationId xmlns:a16="http://schemas.microsoft.com/office/drawing/2014/main" id="{33F675DF-45AC-C058-F873-CB9159D67169}"/>
              </a:ext>
            </a:extLst>
          </p:cNvPr>
          <p:cNvSpPr/>
          <p:nvPr/>
        </p:nvSpPr>
        <p:spPr>
          <a:xfrm>
            <a:off x="3091540" y="1694842"/>
            <a:ext cx="9031215" cy="5040761"/>
          </a:xfrm>
          <a:prstGeom prst="wedgeRoundRectCallout">
            <a:avLst>
              <a:gd name="adj1" fmla="val -63991"/>
              <a:gd name="adj2" fmla="val 11519"/>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4DA304AA-1BE0-542A-DB8B-A00788BF66CD}"/>
              </a:ext>
            </a:extLst>
          </p:cNvPr>
          <p:cNvSpPr txBox="1"/>
          <p:nvPr/>
        </p:nvSpPr>
        <p:spPr>
          <a:xfrm>
            <a:off x="3151760" y="1994098"/>
            <a:ext cx="8970995" cy="4772204"/>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The most repeated command in the Bible is “Do not be afraid.” How might we use wealth differently if we trusted in our richly providing God?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Suppose God personally gave you permission to use your wealth right now to make an impact that matched your values. What would that look like for you? What instruments or organizations might you choose to use to make this impact?</a:t>
            </a:r>
          </a:p>
        </p:txBody>
      </p:sp>
      <p:sp>
        <p:nvSpPr>
          <p:cNvPr id="2" name="Content Placeholder 2">
            <a:extLst>
              <a:ext uri="{FF2B5EF4-FFF2-40B4-BE49-F238E27FC236}">
                <a16:creationId xmlns:a16="http://schemas.microsoft.com/office/drawing/2014/main" id="{CA92DC28-F5A6-E183-E77C-976DFF148D6D}"/>
              </a:ext>
            </a:extLst>
          </p:cNvPr>
          <p:cNvSpPr txBox="1">
            <a:spLocks/>
          </p:cNvSpPr>
          <p:nvPr/>
        </p:nvSpPr>
        <p:spPr>
          <a:xfrm>
            <a:off x="0" y="0"/>
            <a:ext cx="12191998" cy="1291771"/>
          </a:xfrm>
          <a:prstGeom prst="rect">
            <a:avLst/>
          </a:prstGeom>
          <a:solidFill>
            <a:srgbClr val="0070C0"/>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80000"/>
              </a:lnSpc>
              <a:spcBef>
                <a:spcPts val="0"/>
              </a:spcBef>
              <a:buNone/>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those who are </a:t>
            </a: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rich in this present world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God, who richly supplies us with all things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the treasure of a good foundation for </a:t>
            </a:r>
            <a:r>
              <a:rPr lang="en-US" sz="3200" b="1" dirty="0">
                <a:solidFill>
                  <a:prstClr val="white"/>
                </a:solidFill>
              </a:rPr>
              <a:t>the future</a:t>
            </a:r>
            <a:r>
              <a:rPr lang="en-US" sz="2400" dirty="0">
                <a:solidFill>
                  <a:prstClr val="white"/>
                </a:solidFill>
              </a:rPr>
              <a:t> …” 1 Timothy 6:17b-19a</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itle 7">
            <a:extLst>
              <a:ext uri="{FF2B5EF4-FFF2-40B4-BE49-F238E27FC236}">
                <a16:creationId xmlns:a16="http://schemas.microsoft.com/office/drawing/2014/main" id="{C260E9CD-D74B-C5C5-2849-EA3FE321C004}"/>
              </a:ext>
            </a:extLst>
          </p:cNvPr>
          <p:cNvSpPr txBox="1">
            <a:spLocks/>
          </p:cNvSpPr>
          <p:nvPr/>
        </p:nvSpPr>
        <p:spPr>
          <a:xfrm>
            <a:off x="0" y="1336671"/>
            <a:ext cx="2989942" cy="2334654"/>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Wealth Enjoyment:</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Plan for the Future by Making an Investment with Real Permanence!</a:t>
            </a:r>
          </a:p>
        </p:txBody>
      </p:sp>
    </p:spTree>
    <p:extLst>
      <p:ext uri="{BB962C8B-B14F-4D97-AF65-F5344CB8AC3E}">
        <p14:creationId xmlns:p14="http://schemas.microsoft.com/office/powerpoint/2010/main" val="404699271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0211D-2DDC-399F-0AF3-41A72F6F6935}"/>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2C6637F5-0DA8-F01E-7DA0-A9C392C87F02}"/>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1434F011-DF76-71B8-38EB-82DD8542A19B}"/>
              </a:ext>
            </a:extLst>
          </p:cNvPr>
          <p:cNvSpPr>
            <a:spLocks noGrp="1"/>
          </p:cNvSpPr>
          <p:nvPr>
            <p:ph type="title"/>
          </p:nvPr>
        </p:nvSpPr>
        <p:spPr>
          <a:xfrm>
            <a:off x="1233714" y="226941"/>
            <a:ext cx="9622972" cy="1325563"/>
          </a:xfrm>
        </p:spPr>
        <p:txBody>
          <a:bodyPr>
            <a:normAutofit fontScale="90000"/>
          </a:bodyPr>
          <a:lstStyle/>
          <a:p>
            <a:pPr algn="ctr"/>
            <a:r>
              <a:rPr lang="en-US" dirty="0"/>
              <a:t>Wealth Enjoyment: </a:t>
            </a:r>
            <a:br>
              <a:rPr lang="en-US" dirty="0"/>
            </a:br>
            <a:r>
              <a:rPr lang="en-US" dirty="0"/>
              <a:t>Aggressively Grab the Best Life Experience!</a:t>
            </a:r>
          </a:p>
        </p:txBody>
      </p:sp>
      <p:sp>
        <p:nvSpPr>
          <p:cNvPr id="3" name="Content Placeholder 2">
            <a:extLst>
              <a:ext uri="{FF2B5EF4-FFF2-40B4-BE49-F238E27FC236}">
                <a16:creationId xmlns:a16="http://schemas.microsoft.com/office/drawing/2014/main" id="{3B5F3CBA-F3F9-29FD-A4F4-B936DF917210}"/>
              </a:ext>
            </a:extLst>
          </p:cNvPr>
          <p:cNvSpPr>
            <a:spLocks noGrp="1"/>
          </p:cNvSpPr>
          <p:nvPr>
            <p:ph idx="1"/>
          </p:nvPr>
        </p:nvSpPr>
        <p:spPr>
          <a:xfrm>
            <a:off x="1745672" y="1779445"/>
            <a:ext cx="8913091" cy="3265920"/>
          </a:xfrm>
        </p:spPr>
        <p:txBody>
          <a:bodyPr>
            <a:noAutofit/>
          </a:bodyPr>
          <a:lstStyle/>
          <a:p>
            <a:pPr marL="0" indent="0" algn="ctr">
              <a:lnSpc>
                <a:spcPct val="80000"/>
              </a:lnSpc>
              <a:buNone/>
            </a:pPr>
            <a:r>
              <a:rPr lang="en-US" sz="3500" dirty="0"/>
              <a:t>1 Timothy 6:17b-19</a:t>
            </a:r>
          </a:p>
          <a:p>
            <a:pPr marL="0" indent="0">
              <a:lnSpc>
                <a:spcPct val="80000"/>
              </a:lnSpc>
              <a:buNone/>
            </a:pPr>
            <a:r>
              <a:rPr lang="en-US" sz="3500" dirty="0"/>
              <a:t>God, who richly supplies us with all things </a:t>
            </a:r>
            <a:r>
              <a:rPr lang="en-US" sz="3500" b="1" u="sng" dirty="0"/>
              <a:t>for enjoyment</a:t>
            </a:r>
            <a:r>
              <a:rPr lang="en-US" sz="3500" b="1" dirty="0"/>
              <a:t>: </a:t>
            </a:r>
            <a:r>
              <a:rPr lang="en-US" sz="3500" dirty="0"/>
              <a:t>to do good, to be rich in good works, to be generous and ready to share, storing up for themselves the treasure of a good foundation for the future, </a:t>
            </a:r>
            <a:r>
              <a:rPr lang="en-US" sz="3500" b="1" u="sng" dirty="0"/>
              <a:t>so that they may take hold of that which is truly life.” </a:t>
            </a:r>
            <a:endParaRPr lang="en-US" sz="3500" dirty="0"/>
          </a:p>
        </p:txBody>
      </p:sp>
    </p:spTree>
    <p:extLst>
      <p:ext uri="{BB962C8B-B14F-4D97-AF65-F5344CB8AC3E}">
        <p14:creationId xmlns:p14="http://schemas.microsoft.com/office/powerpoint/2010/main" val="182013769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99E74-2678-0411-3BEA-43A1D5DCC05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333687C-540C-5861-F648-1BAA581E91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96706" y="344129"/>
            <a:ext cx="9795293" cy="6513870"/>
          </a:xfrm>
          <a:prstGeom prst="rect">
            <a:avLst/>
          </a:prstGeom>
        </p:spPr>
      </p:pic>
      <p:pic>
        <p:nvPicPr>
          <p:cNvPr id="9" name="Picture 8" descr="A spiral bound notebook with a pencil">
            <a:extLst>
              <a:ext uri="{FF2B5EF4-FFF2-40B4-BE49-F238E27FC236}">
                <a16:creationId xmlns:a16="http://schemas.microsoft.com/office/drawing/2014/main" id="{805E83BB-5BBA-C16E-FC2E-C56A3F54026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4837471" cy="6858000"/>
          </a:xfrm>
          <a:prstGeom prst="rect">
            <a:avLst/>
          </a:prstGeom>
        </p:spPr>
      </p:pic>
      <p:sp>
        <p:nvSpPr>
          <p:cNvPr id="5" name="TextBox 4">
            <a:extLst>
              <a:ext uri="{FF2B5EF4-FFF2-40B4-BE49-F238E27FC236}">
                <a16:creationId xmlns:a16="http://schemas.microsoft.com/office/drawing/2014/main" id="{26DF86EE-1A4D-3F6A-04FB-6BFA4A7722DA}"/>
              </a:ext>
            </a:extLst>
          </p:cNvPr>
          <p:cNvSpPr txBox="1"/>
          <p:nvPr/>
        </p:nvSpPr>
        <p:spPr>
          <a:xfrm>
            <a:off x="363978" y="794072"/>
            <a:ext cx="4109514" cy="4266777"/>
          </a:xfrm>
          <a:prstGeom prst="rect">
            <a:avLst/>
          </a:prstGeom>
          <a:noFill/>
        </p:spPr>
        <p:txBody>
          <a:bodyPr wrap="square">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 few sentences earlier, Paul writes about “eternal life.” </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Here, he uses a different word. </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Different versions call it “true life,” “life indeed,” “really life,” or “real life.” </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is about the quality of our life experience. It’s about feeling like, “This is the life!” It’s about feeling like, “This is really living!” </a:t>
            </a:r>
          </a:p>
        </p:txBody>
      </p:sp>
      <p:sp>
        <p:nvSpPr>
          <p:cNvPr id="2" name="Title 7">
            <a:extLst>
              <a:ext uri="{FF2B5EF4-FFF2-40B4-BE49-F238E27FC236}">
                <a16:creationId xmlns:a16="http://schemas.microsoft.com/office/drawing/2014/main" id="{BBCD6A28-2451-660B-8AA0-3E1AA6147762}"/>
              </a:ext>
            </a:extLst>
          </p:cNvPr>
          <p:cNvSpPr>
            <a:spLocks noGrp="1"/>
          </p:cNvSpPr>
          <p:nvPr>
            <p:ph type="title"/>
          </p:nvPr>
        </p:nvSpPr>
        <p:spPr>
          <a:xfrm>
            <a:off x="6285928" y="725246"/>
            <a:ext cx="4244052" cy="749264"/>
          </a:xfrm>
        </p:spPr>
        <p:txBody>
          <a:bodyPr>
            <a:normAutofit fontScale="90000"/>
          </a:bodyPr>
          <a:lstStyle/>
          <a:p>
            <a:pPr algn="ctr">
              <a:lnSpc>
                <a:spcPct val="80000"/>
              </a:lnSpc>
            </a:pPr>
            <a:r>
              <a:rPr lang="en-US" dirty="0"/>
              <a:t>Wealth Enjoyment: </a:t>
            </a:r>
            <a:br>
              <a:rPr lang="en-US" dirty="0"/>
            </a:br>
            <a:r>
              <a:rPr lang="en-US" dirty="0"/>
              <a:t>Aggressively Grab the Best Life Experience!</a:t>
            </a:r>
          </a:p>
        </p:txBody>
      </p:sp>
    </p:spTree>
    <p:extLst>
      <p:ext uri="{BB962C8B-B14F-4D97-AF65-F5344CB8AC3E}">
        <p14:creationId xmlns:p14="http://schemas.microsoft.com/office/powerpoint/2010/main" val="193896213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AF894-7A3E-33E0-4D78-0B2E12D3D7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81D456C-5AF7-5C7A-2C31-3A74CD61F12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785671" y="3376832"/>
            <a:ext cx="3792494" cy="3248312"/>
          </a:xfrm>
          <a:prstGeom prst="rect">
            <a:avLst/>
          </a:prstGeom>
          <a:ln w="76200">
            <a:solidFill>
              <a:srgbClr val="663300"/>
            </a:solidFill>
          </a:ln>
        </p:spPr>
      </p:pic>
      <p:pic>
        <p:nvPicPr>
          <p:cNvPr id="13" name="Picture 12" descr="A white person with a question mark&#10;&#10;AI-generated content may be incorrect.">
            <a:extLst>
              <a:ext uri="{FF2B5EF4-FFF2-40B4-BE49-F238E27FC236}">
                <a16:creationId xmlns:a16="http://schemas.microsoft.com/office/drawing/2014/main" id="{7AC099C6-20CC-36D7-9E78-747825655BD9}"/>
              </a:ext>
            </a:extLst>
          </p:cNvPr>
          <p:cNvPicPr>
            <a:picLocks noChangeAspect="1"/>
          </p:cNvPicPr>
          <p:nvPr/>
        </p:nvPicPr>
        <p:blipFill>
          <a:blip r:embed="rId4" cstate="screen">
            <a:duotone>
              <a:schemeClr val="accent4">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pic>
        <p:nvPicPr>
          <p:cNvPr id="9" name="Picture 8" descr="A spiral bound notebook with a pencil">
            <a:extLst>
              <a:ext uri="{FF2B5EF4-FFF2-40B4-BE49-F238E27FC236}">
                <a16:creationId xmlns:a16="http://schemas.microsoft.com/office/drawing/2014/main" id="{0DA17D4F-77B9-0151-10D0-04B0681EB14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5374" y="-1"/>
            <a:ext cx="12141249" cy="3186763"/>
          </a:xfrm>
          <a:prstGeom prst="rect">
            <a:avLst/>
          </a:prstGeom>
        </p:spPr>
      </p:pic>
      <p:sp>
        <p:nvSpPr>
          <p:cNvPr id="5" name="TextBox 4">
            <a:extLst>
              <a:ext uri="{FF2B5EF4-FFF2-40B4-BE49-F238E27FC236}">
                <a16:creationId xmlns:a16="http://schemas.microsoft.com/office/drawing/2014/main" id="{F7DB160D-8293-19ED-C626-F1592AE58B8F}"/>
              </a:ext>
            </a:extLst>
          </p:cNvPr>
          <p:cNvSpPr txBox="1"/>
          <p:nvPr/>
        </p:nvSpPr>
        <p:spPr>
          <a:xfrm>
            <a:off x="178898" y="459667"/>
            <a:ext cx="11987725" cy="2457497"/>
          </a:xfrm>
          <a:prstGeom prst="rect">
            <a:avLst/>
          </a:prstGeom>
          <a:noFill/>
        </p:spPr>
        <p:txBody>
          <a:bodyPr wrap="square">
            <a:noAutofit/>
          </a:bodyPr>
          <a:lstStyle/>
          <a:p>
            <a:pPr marL="0" marR="0" lvl="0" indent="0" algn="l" defTabSz="914400" rtl="0" eaLnBrk="1" fontAlgn="auto" latinLnBrk="0" hangingPunct="1">
              <a:lnSpc>
                <a:spcPct val="8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Consider a person who lives their life anxiously hoarding their wealth. They constantly worry about lawsuits, inflation, taxes, theft, market crashes, and other threats. They mistrust others because people might act deceptively to get at their money. They never use their wealth. They bury it. They anxiously protect it. And then they lose it, inevitably, to misfortune or death.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C89EE660-2D48-967D-CE35-5889B1150CC4}"/>
              </a:ext>
            </a:extLst>
          </p:cNvPr>
          <p:cNvSpPr/>
          <p:nvPr/>
        </p:nvSpPr>
        <p:spPr>
          <a:xfrm>
            <a:off x="2317654" y="3186762"/>
            <a:ext cx="5027043" cy="3480044"/>
          </a:xfrm>
          <a:prstGeom prst="wedgeRoundRectCallout">
            <a:avLst>
              <a:gd name="adj1" fmla="val -59477"/>
              <a:gd name="adj2" fmla="val -10535"/>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D05877A9-0633-D000-7750-09D793A4D0EE}"/>
              </a:ext>
            </a:extLst>
          </p:cNvPr>
          <p:cNvSpPr txBox="1"/>
          <p:nvPr/>
        </p:nvSpPr>
        <p:spPr>
          <a:xfrm>
            <a:off x="2445474" y="3279683"/>
            <a:ext cx="4751739" cy="3442609"/>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Would this life experience make you say, “Now, this is really living!”? </a:t>
            </a:r>
          </a:p>
          <a:p>
            <a:pPr marL="571500" marR="0" lvl="0" indent="-571500"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36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Would it make you say, “Ah, now this is the life!”? Why not?</a:t>
            </a:r>
          </a:p>
        </p:txBody>
      </p:sp>
    </p:spTree>
    <p:extLst>
      <p:ext uri="{BB962C8B-B14F-4D97-AF65-F5344CB8AC3E}">
        <p14:creationId xmlns:p14="http://schemas.microsoft.com/office/powerpoint/2010/main" val="38586330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08E852D-820F-0A81-4DA7-1D99D3CC26A1}"/>
              </a:ext>
            </a:extLst>
          </p:cNvPr>
          <p:cNvPicPr>
            <a:picLocks noChangeAspect="1"/>
          </p:cNvPicPr>
          <p:nvPr/>
        </p:nvPicPr>
        <p:blipFill>
          <a:blip r:embed="rId2" cstate="screen">
            <a:extLst>
              <a:ext uri="{28A0092B-C50C-407E-A947-70E740481C1C}">
                <a14:useLocalDpi xmlns:a14="http://schemas.microsoft.com/office/drawing/2010/main"/>
              </a:ext>
            </a:extLst>
          </a:blip>
          <a:srcRect t="-9448" r="-2188"/>
          <a:stretch>
            <a:fillRect/>
          </a:stretch>
        </p:blipFill>
        <p:spPr>
          <a:xfrm>
            <a:off x="8805421" y="3751007"/>
            <a:ext cx="2010477" cy="3066505"/>
          </a:xfrm>
          <a:prstGeom prst="rect">
            <a:avLst/>
          </a:prstGeom>
        </p:spPr>
      </p:pic>
      <p:pic>
        <p:nvPicPr>
          <p:cNvPr id="9" name="Picture 8">
            <a:extLst>
              <a:ext uri="{FF2B5EF4-FFF2-40B4-BE49-F238E27FC236}">
                <a16:creationId xmlns:a16="http://schemas.microsoft.com/office/drawing/2014/main" id="{1C107D25-9E79-275E-D526-754A9829DC34}"/>
              </a:ext>
            </a:extLst>
          </p:cNvPr>
          <p:cNvPicPr>
            <a:picLocks noChangeAspect="1"/>
          </p:cNvPicPr>
          <p:nvPr/>
        </p:nvPicPr>
        <p:blipFill>
          <a:blip r:embed="rId3" cstate="screen">
            <a:extLst>
              <a:ext uri="{28A0092B-C50C-407E-A947-70E740481C1C}">
                <a14:useLocalDpi xmlns:a14="http://schemas.microsoft.com/office/drawing/2010/main"/>
              </a:ext>
            </a:extLst>
          </a:blip>
          <a:srcRect t="-9448" r="-2188"/>
          <a:stretch>
            <a:fillRect/>
          </a:stretch>
        </p:blipFill>
        <p:spPr>
          <a:xfrm flipH="1">
            <a:off x="6768399" y="3751007"/>
            <a:ext cx="2037022" cy="3106993"/>
          </a:xfrm>
          <a:prstGeom prst="rect">
            <a:avLst/>
          </a:prstGeom>
        </p:spPr>
      </p:pic>
      <p:cxnSp>
        <p:nvCxnSpPr>
          <p:cNvPr id="15" name="Straight Connector 14">
            <a:extLst>
              <a:ext uri="{FF2B5EF4-FFF2-40B4-BE49-F238E27FC236}">
                <a16:creationId xmlns:a16="http://schemas.microsoft.com/office/drawing/2014/main" id="{8BED6B1C-3999-86C1-D37F-8EC7A0E55B02}"/>
              </a:ext>
            </a:extLst>
          </p:cNvPr>
          <p:cNvCxnSpPr/>
          <p:nvPr/>
        </p:nvCxnSpPr>
        <p:spPr>
          <a:xfrm>
            <a:off x="8967019" y="1415845"/>
            <a:ext cx="0" cy="5442155"/>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244AFC3C-088B-28C4-E5CD-9CC88457521F}"/>
              </a:ext>
            </a:extLst>
          </p:cNvPr>
          <p:cNvSpPr/>
          <p:nvPr/>
        </p:nvSpPr>
        <p:spPr>
          <a:xfrm>
            <a:off x="0" y="0"/>
            <a:ext cx="12192000" cy="1740310"/>
          </a:xfrm>
          <a:prstGeom prst="rect">
            <a:avLst/>
          </a:prstGeom>
          <a:solidFill>
            <a:schemeClr val="tx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DD06917-CDFD-A92B-E38C-390233B9A7E0}"/>
              </a:ext>
            </a:extLst>
          </p:cNvPr>
          <p:cNvSpPr txBox="1"/>
          <p:nvPr/>
        </p:nvSpPr>
        <p:spPr>
          <a:xfrm>
            <a:off x="-81337" y="127820"/>
            <a:ext cx="11987725" cy="1160205"/>
          </a:xfrm>
          <a:prstGeom prst="rect">
            <a:avLst/>
          </a:prstGeom>
          <a:noFill/>
        </p:spPr>
        <p:txBody>
          <a:bodyPr wrap="square">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3200" b="0" i="0" u="none" strike="noStrike" kern="1200" cap="none" spc="0" normalizeH="0" baseline="0" noProof="0" dirty="0">
                <a:ln>
                  <a:noFill/>
                </a:ln>
                <a:solidFill>
                  <a:schemeClr val="bg1"/>
                </a:solidFill>
                <a:uLnTx/>
                <a:uFillTx/>
                <a:latin typeface="Georgia" panose="02040502050405020303" pitchFamily="18" charset="0"/>
                <a:ea typeface="Calibri" panose="020F0502020204030204" pitchFamily="34" charset="0"/>
                <a:cs typeface="Times New Roman" panose="02020603050405020304" pitchFamily="18" charset="0"/>
              </a:rPr>
              <a:t>Suppose God blessed you with the ability to make wealth. </a:t>
            </a:r>
            <a:r>
              <a:rPr kumimoji="0" lang="en-US" sz="2400" b="0" i="0" u="none" strike="noStrike" kern="1200" cap="none" spc="0" normalizeH="0" baseline="0" noProof="0" dirty="0">
                <a:ln>
                  <a:noFill/>
                </a:ln>
                <a:solidFill>
                  <a:schemeClr val="bg1"/>
                </a:solidFill>
                <a:uLnTx/>
                <a:uFillTx/>
                <a:latin typeface="Georgia" panose="02040502050405020303" pitchFamily="18" charset="0"/>
                <a:ea typeface="Calibri" panose="020F0502020204030204" pitchFamily="34" charset="0"/>
                <a:cs typeface="Times New Roman" panose="02020603050405020304" pitchFamily="18" charset="0"/>
              </a:rPr>
              <a:t>(Deuteronomy 8:18). </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3200" b="0" i="0" u="none" strike="noStrike" kern="1200" cap="none" spc="0" normalizeH="0" baseline="0" noProof="0" dirty="0">
                <a:ln>
                  <a:noFill/>
                </a:ln>
                <a:solidFill>
                  <a:schemeClr val="bg1"/>
                </a:solidFill>
                <a:uLnTx/>
                <a:uFillTx/>
                <a:latin typeface="Georgia" panose="02040502050405020303" pitchFamily="18" charset="0"/>
                <a:ea typeface="Calibri" panose="020F0502020204030204" pitchFamily="34" charset="0"/>
                <a:cs typeface="Times New Roman" panose="02020603050405020304" pitchFamily="18" charset="0"/>
              </a:rPr>
              <a:t>Now, you get to pick between two eulogies describing your life. </a:t>
            </a:r>
            <a:endParaRPr kumimoji="0" lang="en-US" sz="2800" b="0" i="0" u="none" strike="noStrike" kern="1200" cap="none" spc="0" normalizeH="0" baseline="0" noProof="0" dirty="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EC7C0F4B-8DA7-E3A1-6603-5A87B1EE0A86}"/>
              </a:ext>
            </a:extLst>
          </p:cNvPr>
          <p:cNvSpPr txBox="1"/>
          <p:nvPr/>
        </p:nvSpPr>
        <p:spPr>
          <a:xfrm>
            <a:off x="9379502" y="2790470"/>
            <a:ext cx="2526886" cy="1489303"/>
          </a:xfrm>
          <a:prstGeom prst="rect">
            <a:avLst/>
          </a:prstGeom>
          <a:noFill/>
        </p:spPr>
        <p:txBody>
          <a:bodyPr wrap="square">
            <a:no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“He made a lot of money. </a:t>
            </a:r>
          </a:p>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The end.”</a:t>
            </a:r>
            <a:endParaRPr kumimoji="0" lang="en-US" sz="24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25" name="Speech Bubble: Rectangle with Corners Rounded 24">
            <a:extLst>
              <a:ext uri="{FF2B5EF4-FFF2-40B4-BE49-F238E27FC236}">
                <a16:creationId xmlns:a16="http://schemas.microsoft.com/office/drawing/2014/main" id="{8E44B479-496E-FA61-EE81-002D451D6BEA}"/>
              </a:ext>
            </a:extLst>
          </p:cNvPr>
          <p:cNvSpPr/>
          <p:nvPr/>
        </p:nvSpPr>
        <p:spPr>
          <a:xfrm>
            <a:off x="9320984" y="2595716"/>
            <a:ext cx="2669501" cy="1489303"/>
          </a:xfrm>
          <a:prstGeom prst="wedgeRoundRectCallout">
            <a:avLst>
              <a:gd name="adj1" fmla="val 512"/>
              <a:gd name="adj2" fmla="val 8903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244E48E-7EAD-53B7-2248-4908995DF42A}"/>
              </a:ext>
            </a:extLst>
          </p:cNvPr>
          <p:cNvSpPr txBox="1"/>
          <p:nvPr/>
        </p:nvSpPr>
        <p:spPr>
          <a:xfrm>
            <a:off x="201504" y="2672483"/>
            <a:ext cx="6405297" cy="2457497"/>
          </a:xfrm>
          <a:prstGeom prst="rect">
            <a:avLst/>
          </a:prstGeom>
          <a:noFill/>
        </p:spPr>
        <p:txBody>
          <a:bodyPr wrap="square">
            <a:noAutofit/>
          </a:bodyPr>
          <a:lstStyle/>
          <a:p>
            <a:pPr marL="0" marR="0" lvl="0" indent="0" algn="ctr" defTabSz="914400" rtl="0" eaLnBrk="1" fontAlgn="auto" latinLnBrk="0" hangingPunct="1">
              <a:lnSpc>
                <a:spcPct val="80000"/>
              </a:lnSpc>
              <a:spcBef>
                <a:spcPts val="0"/>
              </a:spcBef>
              <a:buClrTx/>
              <a:buSzTx/>
              <a:buFontTx/>
              <a:buNone/>
              <a:tabLst/>
              <a:defRPr/>
            </a:pPr>
            <a:r>
              <a:rPr kumimoji="0" lang="en-US" sz="3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“He really took hold of that which is truly life! He did a lot of real good! He was so rich in beautiful, good works! He was certainly good at being generous in the best ways! He was always ready to share with his fellowship community and build the Kingdom! He really stored up for himself the treasure of a good foundation for the future!”</a:t>
            </a:r>
            <a:endPar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27" name="Speech Bubble: Rectangle with Corners Rounded 26">
            <a:extLst>
              <a:ext uri="{FF2B5EF4-FFF2-40B4-BE49-F238E27FC236}">
                <a16:creationId xmlns:a16="http://schemas.microsoft.com/office/drawing/2014/main" id="{060F46B7-8DBA-9F0E-EBFF-F198329987F9}"/>
              </a:ext>
            </a:extLst>
          </p:cNvPr>
          <p:cNvSpPr/>
          <p:nvPr/>
        </p:nvSpPr>
        <p:spPr>
          <a:xfrm>
            <a:off x="135021" y="2444542"/>
            <a:ext cx="6574860" cy="4265974"/>
          </a:xfrm>
          <a:prstGeom prst="wedgeRoundRectCallout">
            <a:avLst>
              <a:gd name="adj1" fmla="val 60437"/>
              <a:gd name="adj2" fmla="val -49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13008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A632AA-1F3D-3F24-A86D-C1B7CB9C57D3}"/>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D3FF19A0-B6DC-FB1E-84CE-9315C0C96744}"/>
              </a:ext>
            </a:extLst>
          </p:cNvPr>
          <p:cNvPicPr>
            <a:picLocks noChangeAspect="1"/>
          </p:cNvPicPr>
          <p:nvPr/>
        </p:nvPicPr>
        <p:blipFill>
          <a:blip r:embed="rId2" cstate="screen">
            <a:extLst>
              <a:ext uri="{28A0092B-C50C-407E-A947-70E740481C1C}">
                <a14:useLocalDpi xmlns:a14="http://schemas.microsoft.com/office/drawing/2010/main"/>
              </a:ext>
            </a:extLst>
          </a:blip>
          <a:srcRect t="-9448" r="-2188"/>
          <a:stretch>
            <a:fillRect/>
          </a:stretch>
        </p:blipFill>
        <p:spPr>
          <a:xfrm>
            <a:off x="8805421" y="3751007"/>
            <a:ext cx="2010477" cy="3066505"/>
          </a:xfrm>
          <a:prstGeom prst="rect">
            <a:avLst/>
          </a:prstGeom>
        </p:spPr>
      </p:pic>
      <p:pic>
        <p:nvPicPr>
          <p:cNvPr id="9" name="Picture 8">
            <a:extLst>
              <a:ext uri="{FF2B5EF4-FFF2-40B4-BE49-F238E27FC236}">
                <a16:creationId xmlns:a16="http://schemas.microsoft.com/office/drawing/2014/main" id="{CDB7D6B1-E0FD-92B2-C9D4-80A91E4E4291}"/>
              </a:ext>
            </a:extLst>
          </p:cNvPr>
          <p:cNvPicPr>
            <a:picLocks noChangeAspect="1"/>
          </p:cNvPicPr>
          <p:nvPr/>
        </p:nvPicPr>
        <p:blipFill>
          <a:blip r:embed="rId3" cstate="screen">
            <a:extLst>
              <a:ext uri="{28A0092B-C50C-407E-A947-70E740481C1C}">
                <a14:useLocalDpi xmlns:a14="http://schemas.microsoft.com/office/drawing/2010/main"/>
              </a:ext>
            </a:extLst>
          </a:blip>
          <a:srcRect t="-9448" r="-2188"/>
          <a:stretch>
            <a:fillRect/>
          </a:stretch>
        </p:blipFill>
        <p:spPr>
          <a:xfrm flipH="1">
            <a:off x="6768399" y="3751007"/>
            <a:ext cx="2037022" cy="3106993"/>
          </a:xfrm>
          <a:prstGeom prst="rect">
            <a:avLst/>
          </a:prstGeom>
        </p:spPr>
      </p:pic>
      <p:sp>
        <p:nvSpPr>
          <p:cNvPr id="6" name="TextBox 5">
            <a:extLst>
              <a:ext uri="{FF2B5EF4-FFF2-40B4-BE49-F238E27FC236}">
                <a16:creationId xmlns:a16="http://schemas.microsoft.com/office/drawing/2014/main" id="{C3B7645E-7577-0FFC-B820-8574CCF7A1F5}"/>
              </a:ext>
            </a:extLst>
          </p:cNvPr>
          <p:cNvSpPr txBox="1"/>
          <p:nvPr/>
        </p:nvSpPr>
        <p:spPr>
          <a:xfrm>
            <a:off x="201504" y="2672483"/>
            <a:ext cx="6405297" cy="2457497"/>
          </a:xfrm>
          <a:prstGeom prst="rect">
            <a:avLst/>
          </a:prstGeom>
          <a:noFill/>
        </p:spPr>
        <p:txBody>
          <a:bodyPr wrap="square">
            <a:noAutofit/>
          </a:bodyPr>
          <a:lstStyle/>
          <a:p>
            <a:pPr marL="0" marR="0" lvl="0" indent="0" algn="ctr" defTabSz="914400" rtl="0" eaLnBrk="1" fontAlgn="auto" latinLnBrk="0" hangingPunct="1">
              <a:lnSpc>
                <a:spcPct val="80000"/>
              </a:lnSpc>
              <a:spcBef>
                <a:spcPts val="0"/>
              </a:spcBef>
              <a:buClrTx/>
              <a:buSzTx/>
              <a:buFontTx/>
              <a:buNone/>
              <a:tabLst/>
              <a:defRPr/>
            </a:pPr>
            <a:r>
              <a:rPr kumimoji="0" lang="en-US" sz="3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“He really took hold of that which is truly life! He did a lot of real good! He was so rich in beautiful, good works! He was certainly good at being generous in the best ways! He was always ready to share with his fellowship community and build the Kingdom! He really stored up for himself the treasure of a good foundation for the future!”</a:t>
            </a:r>
            <a:endPar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10" name="Speech Bubble: Rectangle with Corners Rounded 9">
            <a:extLst>
              <a:ext uri="{FF2B5EF4-FFF2-40B4-BE49-F238E27FC236}">
                <a16:creationId xmlns:a16="http://schemas.microsoft.com/office/drawing/2014/main" id="{8A47C532-63CF-18A8-487C-1220285DF212}"/>
              </a:ext>
            </a:extLst>
          </p:cNvPr>
          <p:cNvSpPr/>
          <p:nvPr/>
        </p:nvSpPr>
        <p:spPr>
          <a:xfrm>
            <a:off x="135021" y="2444542"/>
            <a:ext cx="6574860" cy="4265974"/>
          </a:xfrm>
          <a:prstGeom prst="wedgeRoundRectCallout">
            <a:avLst>
              <a:gd name="adj1" fmla="val 60437"/>
              <a:gd name="adj2" fmla="val -49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0C0688A-DF1E-A965-7BC5-0A8032224CDC}"/>
              </a:ext>
            </a:extLst>
          </p:cNvPr>
          <p:cNvCxnSpPr/>
          <p:nvPr/>
        </p:nvCxnSpPr>
        <p:spPr>
          <a:xfrm>
            <a:off x="8967019" y="1415845"/>
            <a:ext cx="0" cy="5442155"/>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E9F2791A-A2B3-FF81-5A26-C5904EC9FDCA}"/>
              </a:ext>
            </a:extLst>
          </p:cNvPr>
          <p:cNvSpPr txBox="1"/>
          <p:nvPr/>
        </p:nvSpPr>
        <p:spPr>
          <a:xfrm>
            <a:off x="9379502" y="2790470"/>
            <a:ext cx="2526886" cy="1489303"/>
          </a:xfrm>
          <a:prstGeom prst="rect">
            <a:avLst/>
          </a:prstGeom>
          <a:noFill/>
        </p:spPr>
        <p:txBody>
          <a:bodyPr wrap="square">
            <a:no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“He made a lot of money. </a:t>
            </a:r>
          </a:p>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The end.”</a:t>
            </a:r>
            <a:endParaRPr kumimoji="0" lang="en-US" sz="24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19" name="Speech Bubble: Rectangle with Corners Rounded 18">
            <a:extLst>
              <a:ext uri="{FF2B5EF4-FFF2-40B4-BE49-F238E27FC236}">
                <a16:creationId xmlns:a16="http://schemas.microsoft.com/office/drawing/2014/main" id="{C77F5809-3A6B-7DD3-1ACA-E5469A1F4363}"/>
              </a:ext>
            </a:extLst>
          </p:cNvPr>
          <p:cNvSpPr/>
          <p:nvPr/>
        </p:nvSpPr>
        <p:spPr>
          <a:xfrm>
            <a:off x="9320984" y="2595716"/>
            <a:ext cx="2669501" cy="1489303"/>
          </a:xfrm>
          <a:prstGeom prst="wedgeRoundRectCallout">
            <a:avLst>
              <a:gd name="adj1" fmla="val 512"/>
              <a:gd name="adj2" fmla="val 8903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8492DA2-D955-5DFE-66E8-353393EAE07C}"/>
              </a:ext>
            </a:extLst>
          </p:cNvPr>
          <p:cNvSpPr/>
          <p:nvPr/>
        </p:nvSpPr>
        <p:spPr>
          <a:xfrm>
            <a:off x="0" y="-1"/>
            <a:ext cx="12192000" cy="2261419"/>
          </a:xfrm>
          <a:prstGeom prst="rect">
            <a:avLst/>
          </a:prstGeom>
          <a:solidFill>
            <a:schemeClr val="tx1"/>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EAC2DDD-02DA-EE24-9E25-0901DFDC11F8}"/>
              </a:ext>
            </a:extLst>
          </p:cNvPr>
          <p:cNvSpPr txBox="1"/>
          <p:nvPr/>
        </p:nvSpPr>
        <p:spPr>
          <a:xfrm>
            <a:off x="102137" y="127820"/>
            <a:ext cx="11987725" cy="1160205"/>
          </a:xfrm>
          <a:prstGeom prst="rect">
            <a:avLst/>
          </a:prstGeom>
          <a:noFill/>
        </p:spPr>
        <p:txBody>
          <a:bodyPr wrap="square">
            <a:noAutofit/>
          </a:bodyPr>
          <a:lstStyle/>
          <a:p>
            <a:pPr marL="457200" marR="0" lvl="0" indent="-457200"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bg1"/>
                </a:solidFill>
                <a:uLnTx/>
                <a:uFillTx/>
                <a:latin typeface="Georgia" panose="02040502050405020303" pitchFamily="18" charset="0"/>
                <a:ea typeface="Calibri" panose="020F0502020204030204" pitchFamily="34" charset="0"/>
                <a:cs typeface="Times New Roman" panose="02020603050405020304" pitchFamily="18" charset="0"/>
              </a:rPr>
              <a:t>How does each description reflect the kind of life that is “life indeed,” “really life,” or “real life”?</a:t>
            </a:r>
          </a:p>
          <a:p>
            <a:pPr marL="457200" marR="0" lvl="0" indent="-457200"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bg1"/>
                </a:solidFill>
                <a:effectLst/>
                <a:uLnTx/>
                <a:uFillTx/>
                <a:latin typeface="Georgia" panose="02040502050405020303" pitchFamily="18" charset="0"/>
                <a:ea typeface="Calibri" panose="020F0502020204030204" pitchFamily="34" charset="0"/>
                <a:cs typeface="Times New Roman" panose="02020603050405020304" pitchFamily="18" charset="0"/>
              </a:rPr>
              <a:t>How might the way we use (or don’t use) wealth lead to one of these two descriptions being accurate?</a:t>
            </a:r>
          </a:p>
        </p:txBody>
      </p:sp>
    </p:spTree>
    <p:extLst>
      <p:ext uri="{BB962C8B-B14F-4D97-AF65-F5344CB8AC3E}">
        <p14:creationId xmlns:p14="http://schemas.microsoft.com/office/powerpoint/2010/main" val="53043576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3630-43FC-74F9-F49F-5CC6D65934F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15213D1-29D7-2AA5-AB45-B470B31162E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 y="1614350"/>
            <a:ext cx="4455885" cy="5243649"/>
          </a:xfrm>
          <a:prstGeom prst="rect">
            <a:avLst/>
          </a:prstGeom>
        </p:spPr>
      </p:pic>
      <p:pic>
        <p:nvPicPr>
          <p:cNvPr id="9" name="Picture 8" descr="A spiral bound notebook with a pencil">
            <a:extLst>
              <a:ext uri="{FF2B5EF4-FFF2-40B4-BE49-F238E27FC236}">
                <a16:creationId xmlns:a16="http://schemas.microsoft.com/office/drawing/2014/main" id="{F5B0F212-AC2A-EF0E-9E7E-9F50C1070E5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36572" y="1"/>
            <a:ext cx="8055428" cy="6857999"/>
          </a:xfrm>
          <a:prstGeom prst="rect">
            <a:avLst/>
          </a:prstGeom>
        </p:spPr>
      </p:pic>
      <p:sp>
        <p:nvSpPr>
          <p:cNvPr id="5" name="TextBox 4">
            <a:extLst>
              <a:ext uri="{FF2B5EF4-FFF2-40B4-BE49-F238E27FC236}">
                <a16:creationId xmlns:a16="http://schemas.microsoft.com/office/drawing/2014/main" id="{F9E40D56-84FA-DFE9-1806-EED61D22FFF3}"/>
              </a:ext>
            </a:extLst>
          </p:cNvPr>
          <p:cNvSpPr txBox="1"/>
          <p:nvPr/>
        </p:nvSpPr>
        <p:spPr>
          <a:xfrm>
            <a:off x="4315136" y="911473"/>
            <a:ext cx="7736113" cy="5732281"/>
          </a:xfrm>
          <a:prstGeom prst="rect">
            <a:avLst/>
          </a:prstGeom>
          <a:noFill/>
        </p:spPr>
        <p:txBody>
          <a:bodyPr wrap="square">
            <a:noAutofit/>
          </a:bodyPr>
          <a:lstStyle/>
          <a:p>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Does this actually work? Does living life this way produce “real life” or “life indeed” right now? It does. And it’s not just a matter of faith. It’s also a matter of science. Charitable giving increases happiness and health.</a:t>
            </a:r>
            <a:r>
              <a:rPr lang="en-US" dirty="0"/>
              <a:t> </a:t>
            </a:r>
            <a:endParaRPr lang="en-US" sz="2800" dirty="0"/>
          </a:p>
          <a:p>
            <a:pPr>
              <a:lnSpc>
                <a:spcPct val="80000"/>
              </a:lnSpc>
            </a:pPr>
            <a:endParaRPr lang="en-US" dirty="0"/>
          </a:p>
          <a:p>
            <a:pPr marL="285750" indent="-285750">
              <a:lnSpc>
                <a:spcPct val="80000"/>
              </a:lnSpc>
              <a:spcAft>
                <a:spcPts val="600"/>
              </a:spcAft>
              <a:buFont typeface="Arial" panose="020B0604020202020204" pitchFamily="34" charset="0"/>
              <a:buChar char="•"/>
            </a:pPr>
            <a:r>
              <a:rPr lang="en-US" dirty="0"/>
              <a:t>Professor Christian Smith and Hilary Davidson summarize, “The more generous Americans are, the more happiness, health, and purpose in life they enjoy.” </a:t>
            </a:r>
            <a:r>
              <a:rPr lang="en-US" sz="1200" dirty="0"/>
              <a:t>[Smith, C. &amp; Davidson, H. (2014). </a:t>
            </a:r>
            <a:r>
              <a:rPr lang="en-US" sz="1200" i="1" dirty="0"/>
              <a:t>The paradox of generosity. </a:t>
            </a:r>
            <a:r>
              <a:rPr lang="en-US" sz="1200" dirty="0"/>
              <a:t>Oxford University Press. p. 2.]</a:t>
            </a:r>
            <a:r>
              <a:rPr lang="en-US" dirty="0"/>
              <a:t>; </a:t>
            </a:r>
          </a:p>
          <a:p>
            <a:pPr marL="285750" indent="-285750">
              <a:lnSpc>
                <a:spcPct val="80000"/>
              </a:lnSpc>
              <a:spcAft>
                <a:spcPts val="600"/>
              </a:spcAft>
              <a:buFont typeface="Arial" panose="020B0604020202020204" pitchFamily="34" charset="0"/>
              <a:buChar char="•"/>
            </a:pPr>
            <a:r>
              <a:rPr lang="en-US" dirty="0"/>
              <a:t>“participants who had donated to a charity were able to squeeze a handgrip for more than 20 seconds longer than were control participants. Participants also reported happier moods after donating, but their enhanced strength did not stem from their elevated happiness. Thus, prosocial spending may have independent positive effects on both emotional and physical vitality.” </a:t>
            </a:r>
            <a:r>
              <a:rPr lang="en-US" sz="1200" dirty="0"/>
              <a:t>[Dunn, E. W., Aknin, L. B., &amp; Norton, M. I. (2014). Prosocial spending and happiness: Using money to benefit others pays off. </a:t>
            </a:r>
            <a:r>
              <a:rPr lang="en-US" sz="1200" i="1" dirty="0"/>
              <a:t>Current Directions in Psychological Science, 23</a:t>
            </a:r>
            <a:r>
              <a:rPr lang="en-US" sz="1200" dirty="0"/>
              <a:t>(1), 41-47, p. 45.] </a:t>
            </a:r>
          </a:p>
          <a:p>
            <a:pPr marL="285750" indent="-285750">
              <a:lnSpc>
                <a:spcPct val="80000"/>
              </a:lnSpc>
              <a:spcAft>
                <a:spcPts val="600"/>
              </a:spcAft>
              <a:buFont typeface="Arial" panose="020B0604020202020204" pitchFamily="34" charset="0"/>
              <a:buChar char="•"/>
            </a:pPr>
            <a:r>
              <a:rPr lang="en-US" dirty="0"/>
              <a:t>In the fourth century, John Chrysostom called charitable giving “the foundation of health, the abundance of light and the origin of joyfulness.” </a:t>
            </a:r>
            <a:r>
              <a:rPr lang="en-US" sz="1200" dirty="0"/>
              <a:t>[Chrysostom, J. (1862). Homily 64.5 in Matthew. In Migne, J. P., (Ed.), </a:t>
            </a:r>
            <a:r>
              <a:rPr lang="en-US" sz="1200" i="1" dirty="0" err="1"/>
              <a:t>Patrologia</a:t>
            </a:r>
            <a:r>
              <a:rPr lang="en-US" sz="1200" i="1" dirty="0"/>
              <a:t> </a:t>
            </a:r>
            <a:r>
              <a:rPr lang="en-US" sz="1200" i="1" dirty="0" err="1"/>
              <a:t>Graeca</a:t>
            </a:r>
            <a:r>
              <a:rPr lang="en-US" sz="1200" dirty="0"/>
              <a:t>. Volume 58:615. p. 48-49.] </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 name="Title 7">
            <a:extLst>
              <a:ext uri="{FF2B5EF4-FFF2-40B4-BE49-F238E27FC236}">
                <a16:creationId xmlns:a16="http://schemas.microsoft.com/office/drawing/2014/main" id="{B18A946E-EF3C-CE65-45AD-5900DB6263B3}"/>
              </a:ext>
            </a:extLst>
          </p:cNvPr>
          <p:cNvSpPr>
            <a:spLocks noGrp="1"/>
          </p:cNvSpPr>
          <p:nvPr>
            <p:ph type="title"/>
          </p:nvPr>
        </p:nvSpPr>
        <p:spPr>
          <a:xfrm>
            <a:off x="214905" y="726289"/>
            <a:ext cx="3706761" cy="749264"/>
          </a:xfrm>
        </p:spPr>
        <p:txBody>
          <a:bodyPr>
            <a:noAutofit/>
          </a:bodyPr>
          <a:lstStyle/>
          <a:p>
            <a:pPr algn="ctr">
              <a:lnSpc>
                <a:spcPct val="80000"/>
              </a:lnSpc>
            </a:pPr>
            <a:r>
              <a:rPr lang="en-US" sz="3600" dirty="0"/>
              <a:t>Wealth Enjoyment: </a:t>
            </a:r>
            <a:br>
              <a:rPr lang="en-US" sz="3600" dirty="0"/>
            </a:br>
            <a:r>
              <a:rPr lang="en-US" sz="3600" dirty="0">
                <a:solidFill>
                  <a:prstClr val="black"/>
                </a:solidFill>
              </a:rPr>
              <a:t>Aggressively Grab the Best Life Experience!</a:t>
            </a:r>
            <a:endParaRPr lang="en-US" sz="3600" dirty="0"/>
          </a:p>
        </p:txBody>
      </p:sp>
    </p:spTree>
    <p:extLst>
      <p:ext uri="{BB962C8B-B14F-4D97-AF65-F5344CB8AC3E}">
        <p14:creationId xmlns:p14="http://schemas.microsoft.com/office/powerpoint/2010/main" val="65132165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10DB6-4084-8DFC-0735-4DB325BE24F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CE5CE9D-39FB-D78E-088D-20302F5977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459736"/>
            <a:ext cx="5038164" cy="4398264"/>
          </a:xfrm>
          <a:prstGeom prst="rect">
            <a:avLst/>
          </a:prstGeom>
        </p:spPr>
      </p:pic>
      <p:pic>
        <p:nvPicPr>
          <p:cNvPr id="9" name="Picture 8" descr="A spiral bound notebook with a pencil">
            <a:extLst>
              <a:ext uri="{FF2B5EF4-FFF2-40B4-BE49-F238E27FC236}">
                <a16:creationId xmlns:a16="http://schemas.microsoft.com/office/drawing/2014/main" id="{8C097F96-4D4F-C889-4FEE-D095792C16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712191" y="2"/>
            <a:ext cx="8479809" cy="6857998"/>
          </a:xfrm>
          <a:prstGeom prst="rect">
            <a:avLst/>
          </a:prstGeom>
        </p:spPr>
      </p:pic>
      <p:sp>
        <p:nvSpPr>
          <p:cNvPr id="5" name="TextBox 4">
            <a:extLst>
              <a:ext uri="{FF2B5EF4-FFF2-40B4-BE49-F238E27FC236}">
                <a16:creationId xmlns:a16="http://schemas.microsoft.com/office/drawing/2014/main" id="{7D3119F9-9123-5D8E-CCE4-CF544FD2626F}"/>
              </a:ext>
            </a:extLst>
          </p:cNvPr>
          <p:cNvSpPr txBox="1"/>
          <p:nvPr/>
        </p:nvSpPr>
        <p:spPr>
          <a:xfrm>
            <a:off x="3921667" y="695163"/>
            <a:ext cx="8132682" cy="5921947"/>
          </a:xfrm>
          <a:prstGeom prst="rect">
            <a:avLst/>
          </a:prstGeom>
          <a:noFill/>
        </p:spPr>
        <p:txBody>
          <a:bodyPr wrap="square">
            <a:noAutofit/>
          </a:bodyPr>
          <a:lstStyle/>
          <a:p>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Giving in the scriptural way is even more powerful. One secular textbook summarizes everything we know from research about increasing well-being and life satisfaction. It reports only six “established interventions” proven to work. Aside from forgiveness, these are: </a:t>
            </a:r>
          </a:p>
          <a:p>
            <a:pPr marL="514350" indent="-514350">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Gratitude </a:t>
            </a:r>
          </a:p>
          <a:p>
            <a:pPr marL="514350" indent="-514350">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Appreciating what we have (savoring) </a:t>
            </a:r>
          </a:p>
          <a:p>
            <a:pPr marL="514350" indent="-514350">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Empathy </a:t>
            </a:r>
          </a:p>
          <a:p>
            <a:pPr marL="514350" indent="-514350">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Highlighting our strengths</a:t>
            </a:r>
          </a:p>
          <a:p>
            <a:pPr marL="514350" indent="-514350">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Meaningful purpose</a:t>
            </a:r>
            <a:r>
              <a:rPr lang="en-US" dirty="0">
                <a:highlight>
                  <a:srgbClr val="FFFF00"/>
                </a:highlight>
              </a:rPr>
              <a:t> </a:t>
            </a:r>
            <a:endParaRPr lang="en-US" sz="2800" dirty="0">
              <a:highlight>
                <a:srgbClr val="FFFF00"/>
              </a:highlight>
            </a:endParaRPr>
          </a:p>
          <a:p>
            <a:pPr>
              <a:lnSpc>
                <a:spcPct val="80000"/>
              </a:lnSpc>
            </a:pPr>
            <a:endParaRPr lang="en-US" sz="1200" dirty="0"/>
          </a:p>
          <a:p>
            <a:pPr>
              <a:lnSpc>
                <a:spcPct val="80000"/>
              </a:lnSpc>
            </a:pPr>
            <a:endParaRPr lang="en-US" sz="1200" dirty="0"/>
          </a:p>
          <a:p>
            <a:pPr>
              <a:lnSpc>
                <a:spcPct val="80000"/>
              </a:lnSpc>
            </a:pPr>
            <a:r>
              <a:rPr lang="en-US" sz="1600" dirty="0"/>
              <a:t>In </a:t>
            </a:r>
            <a:r>
              <a:rPr lang="en-US" sz="1600" i="1" dirty="0"/>
              <a:t>The Wiley Blackwell Handbook of Positive Psychological Interventions</a:t>
            </a:r>
            <a:r>
              <a:rPr lang="en-US" sz="1600" dirty="0"/>
              <a:t>, these are the six chapter topics listed under “Established areas of intervention” [Parks, A. C., &amp; Schueller, S. M. (Eds.). (2014). </a:t>
            </a:r>
            <a:r>
              <a:rPr lang="en-US" sz="1600" i="1" dirty="0"/>
              <a:t>The Wiley Blackwell handbook of positive psychological interventions. </a:t>
            </a:r>
            <a:r>
              <a:rPr lang="en-US" sz="1600" dirty="0"/>
              <a:t>Wiley-Blackwell.]</a:t>
            </a: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0" name="Title 7">
            <a:extLst>
              <a:ext uri="{FF2B5EF4-FFF2-40B4-BE49-F238E27FC236}">
                <a16:creationId xmlns:a16="http://schemas.microsoft.com/office/drawing/2014/main" id="{979E3873-A49D-3C50-661B-BA5F938B263B}"/>
              </a:ext>
            </a:extLst>
          </p:cNvPr>
          <p:cNvSpPr>
            <a:spLocks noGrp="1"/>
          </p:cNvSpPr>
          <p:nvPr>
            <p:ph type="title"/>
          </p:nvPr>
        </p:nvSpPr>
        <p:spPr>
          <a:xfrm>
            <a:off x="137651" y="1202818"/>
            <a:ext cx="2992319" cy="749264"/>
          </a:xfrm>
        </p:spPr>
        <p:txBody>
          <a:bodyPr>
            <a:noAutofit/>
          </a:bodyPr>
          <a:lstStyle/>
          <a:p>
            <a:pPr algn="ctr">
              <a:lnSpc>
                <a:spcPct val="80000"/>
              </a:lnSpc>
            </a:pPr>
            <a:r>
              <a:rPr lang="en-US" sz="3600" dirty="0"/>
              <a:t>Wealth Enjoyment: </a:t>
            </a:r>
            <a:br>
              <a:rPr lang="en-US" sz="3600" dirty="0"/>
            </a:br>
            <a:r>
              <a:rPr lang="en-US" sz="3600" dirty="0">
                <a:solidFill>
                  <a:prstClr val="black"/>
                </a:solidFill>
              </a:rPr>
              <a:t>Aggressively Grab the Best Life Experience!</a:t>
            </a:r>
            <a:endParaRPr lang="en-US" sz="3600" dirty="0"/>
          </a:p>
        </p:txBody>
      </p:sp>
    </p:spTree>
    <p:extLst>
      <p:ext uri="{BB962C8B-B14F-4D97-AF65-F5344CB8AC3E}">
        <p14:creationId xmlns:p14="http://schemas.microsoft.com/office/powerpoint/2010/main" val="115584508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0BFCE-7C00-F7FD-4F6F-018C2A119259}"/>
            </a:ext>
          </a:extLst>
        </p:cNvPr>
        <p:cNvGrpSpPr/>
        <p:nvPr/>
      </p:nvGrpSpPr>
      <p:grpSpPr>
        <a:xfrm>
          <a:off x="0" y="0"/>
          <a:ext cx="0" cy="0"/>
          <a:chOff x="0" y="0"/>
          <a:chExt cx="0" cy="0"/>
        </a:xfrm>
      </p:grpSpPr>
      <p:pic>
        <p:nvPicPr>
          <p:cNvPr id="2" name="Picture 1" descr="A white person with a question mark&#10;&#10;AI-generated content may be incorrect.">
            <a:extLst>
              <a:ext uri="{FF2B5EF4-FFF2-40B4-BE49-F238E27FC236}">
                <a16:creationId xmlns:a16="http://schemas.microsoft.com/office/drawing/2014/main" id="{ADF4F1FF-429F-990D-8417-FF64B0038D6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3376835"/>
            <a:ext cx="2867891" cy="3480043"/>
          </a:xfrm>
          <a:prstGeom prst="rect">
            <a:avLst/>
          </a:prstGeom>
        </p:spPr>
      </p:pic>
      <p:sp>
        <p:nvSpPr>
          <p:cNvPr id="8" name="Speech Bubble: Rectangle with Corners Rounded 7">
            <a:extLst>
              <a:ext uri="{FF2B5EF4-FFF2-40B4-BE49-F238E27FC236}">
                <a16:creationId xmlns:a16="http://schemas.microsoft.com/office/drawing/2014/main" id="{3C45C948-9F96-ACC3-0920-E3E86CAD74BF}"/>
              </a:ext>
            </a:extLst>
          </p:cNvPr>
          <p:cNvSpPr/>
          <p:nvPr/>
        </p:nvSpPr>
        <p:spPr>
          <a:xfrm>
            <a:off x="136427" y="37544"/>
            <a:ext cx="3875329" cy="3391456"/>
          </a:xfrm>
          <a:prstGeom prst="wedgeRoundRectCallout">
            <a:avLst>
              <a:gd name="adj1" fmla="val 3818"/>
              <a:gd name="adj2" fmla="val 7334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descr="A spiral bound notebook with a pencil">
            <a:extLst>
              <a:ext uri="{FF2B5EF4-FFF2-40B4-BE49-F238E27FC236}">
                <a16:creationId xmlns:a16="http://schemas.microsoft.com/office/drawing/2014/main" id="{0EA91330-576F-10DC-32C5-F3266BCFA7E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52686" y="1"/>
            <a:ext cx="7924800" cy="6857999"/>
          </a:xfrm>
          <a:prstGeom prst="rect">
            <a:avLst/>
          </a:prstGeom>
        </p:spPr>
      </p:pic>
      <p:sp>
        <p:nvSpPr>
          <p:cNvPr id="7" name="TextBox 6">
            <a:extLst>
              <a:ext uri="{FF2B5EF4-FFF2-40B4-BE49-F238E27FC236}">
                <a16:creationId xmlns:a16="http://schemas.microsoft.com/office/drawing/2014/main" id="{9F4CCB45-B763-B533-B5B2-01AF2F1EA6FB}"/>
              </a:ext>
            </a:extLst>
          </p:cNvPr>
          <p:cNvSpPr txBox="1"/>
          <p:nvPr/>
        </p:nvSpPr>
        <p:spPr>
          <a:xfrm>
            <a:off x="4557486" y="749240"/>
            <a:ext cx="7483572" cy="5732281"/>
          </a:xfrm>
          <a:prstGeom prst="rect">
            <a:avLst/>
          </a:prstGeom>
          <a:noFill/>
        </p:spPr>
        <p:txBody>
          <a:bodyPr wrap="square">
            <a:noAutofit/>
          </a:bodyPr>
          <a:lstStyle/>
          <a:p>
            <a:pPr>
              <a:spcAft>
                <a:spcPts val="1200"/>
              </a:spcAft>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Suppose we receive all things from a close-beside, richly-providing God. He gives them for the purpose of enjoyment. We then enjoy these things by using them to accomplish beautifully good works. These good works are uniquely meaningful for us. They reflect the best parts of our own personal characters. How would living this way help us to</a:t>
            </a:r>
          </a:p>
          <a:p>
            <a:pPr marL="514350" indent="-514350">
              <a:buFont typeface="+mj-lt"/>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Experience gratitude? </a:t>
            </a:r>
          </a:p>
          <a:p>
            <a:pPr marL="514350" indent="-514350">
              <a:buFont typeface="+mj-lt"/>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Appreciate what we have? </a:t>
            </a:r>
          </a:p>
          <a:p>
            <a:pPr marL="514350" indent="-514350">
              <a:buFont typeface="+mj-lt"/>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Feel empathy? </a:t>
            </a:r>
          </a:p>
          <a:p>
            <a:pPr marL="514350" indent="-514350">
              <a:buFont typeface="+mj-lt"/>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Highlight our strengths? </a:t>
            </a:r>
          </a:p>
          <a:p>
            <a:pPr marL="514350" indent="-514350">
              <a:buFont typeface="+mj-lt"/>
              <a:buAutoNum type="arabicPeriod"/>
            </a:pPr>
            <a:r>
              <a:rPr kumimoji="0" lang="en-US" sz="2800" i="0" u="none" strike="noStrike" kern="1200" cap="none" spc="0" normalizeH="0" baseline="0" noProof="0" dirty="0">
                <a:ln>
                  <a:noFill/>
                </a:ln>
                <a:solidFill>
                  <a:prstClr val="black"/>
                </a:solidFill>
                <a:effectLst/>
                <a:highlight>
                  <a:srgbClr val="FFFF00"/>
                </a:highlight>
                <a:uLnTx/>
                <a:uFillTx/>
                <a:latin typeface="Georgia" panose="02040502050405020303" pitchFamily="18" charset="0"/>
                <a:ea typeface="+mn-ea"/>
                <a:cs typeface="+mn-cs"/>
              </a:rPr>
              <a:t>Fulfill a personally meaningful purpose?</a:t>
            </a:r>
          </a:p>
          <a:p>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6" name="TextBox 5">
            <a:extLst>
              <a:ext uri="{FF2B5EF4-FFF2-40B4-BE49-F238E27FC236}">
                <a16:creationId xmlns:a16="http://schemas.microsoft.com/office/drawing/2014/main" id="{C53E5B31-68BF-2D95-89F2-14C587C387AD}"/>
              </a:ext>
            </a:extLst>
          </p:cNvPr>
          <p:cNvSpPr txBox="1"/>
          <p:nvPr/>
        </p:nvSpPr>
        <p:spPr>
          <a:xfrm>
            <a:off x="240928" y="217223"/>
            <a:ext cx="3875330" cy="3211777"/>
          </a:xfrm>
          <a:prstGeom prst="rect">
            <a:avLst/>
          </a:prstGeom>
          <a:noFill/>
        </p:spPr>
        <p:txBody>
          <a:bodyPr wrap="square">
            <a:spAutoFit/>
          </a:bodyPr>
          <a:lstStyle/>
          <a:p>
            <a:pPr marR="0" lvl="0" rtl="0">
              <a:lnSpc>
                <a:spcPct val="80000"/>
              </a:lnSpc>
              <a:spcAft>
                <a:spcPts val="600"/>
              </a:spcAft>
            </a:pPr>
            <a:r>
              <a:rPr lang="en-US" sz="3600" dirty="0">
                <a:solidFill>
                  <a:schemeClr val="bg1"/>
                </a:solidFill>
                <a:effectLst/>
                <a:ea typeface="Calibri" panose="020F0502020204030204" pitchFamily="34" charset="0"/>
                <a:cs typeface="Arial" panose="020B0604020202020204" pitchFamily="34" charset="0"/>
              </a:rPr>
              <a:t>According to modern science, what impact would this have on our personal well-being and life satisfaction?</a:t>
            </a:r>
            <a:endParaRPr lang="en-US" sz="3200" dirty="0">
              <a:solidFill>
                <a:schemeClr val="bg1"/>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56780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740B8-BB9A-CB54-BA56-FDCF516838D2}"/>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5A1ACADA-1094-9743-99D3-9961BA94DE3D}"/>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106814" y="3510305"/>
            <a:ext cx="2867891" cy="3347696"/>
          </a:xfrm>
          <a:prstGeom prst="rect">
            <a:avLst/>
          </a:prstGeom>
        </p:spPr>
      </p:pic>
      <p:pic>
        <p:nvPicPr>
          <p:cNvPr id="9" name="Picture 8" descr="A spiral bound notebook with a pencil">
            <a:extLst>
              <a:ext uri="{FF2B5EF4-FFF2-40B4-BE49-F238E27FC236}">
                <a16:creationId xmlns:a16="http://schemas.microsoft.com/office/drawing/2014/main" id="{F76E2CDB-0D2C-9B20-83F5-4707CD20C4F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64077" y="739042"/>
            <a:ext cx="8336345" cy="3754299"/>
          </a:xfrm>
          <a:prstGeom prst="rect">
            <a:avLst/>
          </a:prstGeom>
        </p:spPr>
      </p:pic>
      <p:sp>
        <p:nvSpPr>
          <p:cNvPr id="5" name="TextBox 4">
            <a:extLst>
              <a:ext uri="{FF2B5EF4-FFF2-40B4-BE49-F238E27FC236}">
                <a16:creationId xmlns:a16="http://schemas.microsoft.com/office/drawing/2014/main" id="{924B7EA9-6E72-D0BB-CDEE-A969A271F36D}"/>
              </a:ext>
            </a:extLst>
          </p:cNvPr>
          <p:cNvSpPr txBox="1"/>
          <p:nvPr/>
        </p:nvSpPr>
        <p:spPr>
          <a:xfrm>
            <a:off x="4101455" y="1143556"/>
            <a:ext cx="7885248" cy="2207225"/>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Over the last 65 years, real income per person in the US has more than quadrupled. Consumer products have multiplied by a hundredfold. Yet, neither life satisfaction nor financial satisfaction has increased at all. (The same is true for other prosperous countries.)</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9B01763F-AE58-76B4-D019-E73CE32D213C}"/>
              </a:ext>
            </a:extLst>
          </p:cNvPr>
          <p:cNvSpPr/>
          <p:nvPr/>
        </p:nvSpPr>
        <p:spPr>
          <a:xfrm>
            <a:off x="2974706" y="4572556"/>
            <a:ext cx="8798194" cy="1987659"/>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FD72448E-7113-B6F4-DF30-A0EAC1878628}"/>
              </a:ext>
            </a:extLst>
          </p:cNvPr>
          <p:cNvSpPr txBox="1"/>
          <p:nvPr/>
        </p:nvSpPr>
        <p:spPr>
          <a:xfrm>
            <a:off x="2974706" y="4740743"/>
            <a:ext cx="8798194" cy="1819472"/>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Why do you think this happens?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does this tell us about money and contentment?</a:t>
            </a:r>
          </a:p>
        </p:txBody>
      </p:sp>
      <p:sp>
        <p:nvSpPr>
          <p:cNvPr id="8" name="Content Placeholder 2">
            <a:extLst>
              <a:ext uri="{FF2B5EF4-FFF2-40B4-BE49-F238E27FC236}">
                <a16:creationId xmlns:a16="http://schemas.microsoft.com/office/drawing/2014/main" id="{FF7D389C-8A12-E84C-604D-F2B70D9C5021}"/>
              </a:ext>
            </a:extLst>
          </p:cNvPr>
          <p:cNvSpPr>
            <a:spLocks noGrp="1"/>
          </p:cNvSpPr>
          <p:nvPr>
            <p:ph idx="1"/>
          </p:nvPr>
        </p:nvSpPr>
        <p:spPr>
          <a:xfrm>
            <a:off x="8422" y="-35518"/>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pic>
        <p:nvPicPr>
          <p:cNvPr id="2" name="Picture 2">
            <a:extLst>
              <a:ext uri="{FF2B5EF4-FFF2-40B4-BE49-F238E27FC236}">
                <a16:creationId xmlns:a16="http://schemas.microsoft.com/office/drawing/2014/main" id="{AABC8A6A-E51C-101B-1C44-A43ED3DF86E5}"/>
              </a:ext>
            </a:extLst>
          </p:cNvPr>
          <p:cNvPicPr>
            <a:picLocks noChangeAspect="1" noChangeArrowheads="1"/>
          </p:cNvPicPr>
          <p:nvPr/>
        </p:nvPicPr>
        <p:blipFill>
          <a:blip r:embed="rId5">
            <a:lum contrast="14000"/>
            <a:extLst>
              <a:ext uri="{28A0092B-C50C-407E-A947-70E740481C1C}">
                <a14:useLocalDpi xmlns:a14="http://schemas.microsoft.com/office/drawing/2010/main"/>
              </a:ext>
            </a:extLst>
          </a:blip>
          <a:srcRect/>
          <a:stretch>
            <a:fillRect/>
          </a:stretch>
        </p:blipFill>
        <p:spPr>
          <a:xfrm>
            <a:off x="200828" y="739042"/>
            <a:ext cx="3641936" cy="2860245"/>
          </a:xfrm>
          <a:prstGeom prst="rect">
            <a:avLst/>
          </a:prstGeom>
        </p:spPr>
      </p:pic>
    </p:spTree>
    <p:extLst>
      <p:ext uri="{BB962C8B-B14F-4D97-AF65-F5344CB8AC3E}">
        <p14:creationId xmlns:p14="http://schemas.microsoft.com/office/powerpoint/2010/main" val="172977460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B7F30-A191-327B-2F94-46E4C71F3E9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B74BE88-3619-BC09-924B-5C32338114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7114" y="1523998"/>
            <a:ext cx="3829813" cy="5334001"/>
          </a:xfrm>
          <a:prstGeom prst="rect">
            <a:avLst/>
          </a:prstGeom>
        </p:spPr>
      </p:pic>
      <p:pic>
        <p:nvPicPr>
          <p:cNvPr id="9" name="Picture 8" descr="A spiral bound notebook with a pencil">
            <a:extLst>
              <a:ext uri="{FF2B5EF4-FFF2-40B4-BE49-F238E27FC236}">
                <a16:creationId xmlns:a16="http://schemas.microsoft.com/office/drawing/2014/main" id="{2586BA43-AE97-A721-BF12-6EEF2484D46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78400" y="1"/>
            <a:ext cx="7213600" cy="6857999"/>
          </a:xfrm>
          <a:prstGeom prst="rect">
            <a:avLst/>
          </a:prstGeom>
        </p:spPr>
      </p:pic>
      <p:sp>
        <p:nvSpPr>
          <p:cNvPr id="5" name="TextBox 4">
            <a:extLst>
              <a:ext uri="{FF2B5EF4-FFF2-40B4-BE49-F238E27FC236}">
                <a16:creationId xmlns:a16="http://schemas.microsoft.com/office/drawing/2014/main" id="{03739EEF-3456-7A89-6471-7DCD5600FF8B}"/>
              </a:ext>
            </a:extLst>
          </p:cNvPr>
          <p:cNvSpPr txBox="1"/>
          <p:nvPr/>
        </p:nvSpPr>
        <p:spPr>
          <a:xfrm>
            <a:off x="5215690" y="766330"/>
            <a:ext cx="6739020"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instruction here is to “take hold” of real life. This taking hold is aggressive – even violent. It’s the word used when the soldiers “seized” Simon of Cyrene, forcing him to carry the cross. (Luke 23:26). It’s the word used when the crowd “</a:t>
            </a:r>
            <a:r>
              <a:rPr kumimoji="0" lang="en-US" sz="2800" i="0" u="sng" strike="noStrike" kern="1200" cap="none" spc="0" normalizeH="0" baseline="0" noProof="0" dirty="0">
                <a:ln>
                  <a:noFill/>
                </a:ln>
                <a:solidFill>
                  <a:prstClr val="black"/>
                </a:solidFill>
                <a:effectLst/>
                <a:uLnTx/>
                <a:uFillTx/>
                <a:latin typeface="Georgia" panose="02040502050405020303" pitchFamily="18" charset="0"/>
                <a:ea typeface="+mn-ea"/>
                <a:cs typeface="+mn-cs"/>
              </a:rPr>
              <a:t>took hold of</a:t>
            </a:r>
            <a:r>
              <a:rPr kumimoji="0" lang="en-US" sz="2800" b="1" i="0"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Sosthenes, the leader of the synagogue, and began beating him in front of the judgment seat.” (Acts 18:17).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is aggressive, fighting language. This instruction is like saying, “Grab life by the horns!” or “Grab life by the throat!” One commentary calls it “riding life for all it is worth.” </a:t>
            </a:r>
          </a:p>
        </p:txBody>
      </p:sp>
      <p:sp>
        <p:nvSpPr>
          <p:cNvPr id="3" name="Title 7">
            <a:extLst>
              <a:ext uri="{FF2B5EF4-FFF2-40B4-BE49-F238E27FC236}">
                <a16:creationId xmlns:a16="http://schemas.microsoft.com/office/drawing/2014/main" id="{83C39D14-8704-4FE2-DDA5-2D0DC2E4713C}"/>
              </a:ext>
            </a:extLst>
          </p:cNvPr>
          <p:cNvSpPr txBox="1">
            <a:spLocks/>
          </p:cNvSpPr>
          <p:nvPr/>
        </p:nvSpPr>
        <p:spPr>
          <a:xfrm>
            <a:off x="116114" y="387368"/>
            <a:ext cx="4862286" cy="7492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pPr>
            <a:r>
              <a:rPr lang="en-US" sz="3600" dirty="0"/>
              <a:t>Wealth Enjoyment: </a:t>
            </a:r>
            <a:br>
              <a:rPr lang="en-US" sz="3600" dirty="0"/>
            </a:br>
            <a:r>
              <a:rPr lang="en-US" sz="3600" dirty="0">
                <a:solidFill>
                  <a:prstClr val="black"/>
                </a:solidFill>
              </a:rPr>
              <a:t>Aggressively Grab the Best Life Experience!</a:t>
            </a:r>
            <a:endParaRPr lang="en-US" sz="3600" dirty="0"/>
          </a:p>
        </p:txBody>
      </p:sp>
    </p:spTree>
    <p:extLst>
      <p:ext uri="{BB962C8B-B14F-4D97-AF65-F5344CB8AC3E}">
        <p14:creationId xmlns:p14="http://schemas.microsoft.com/office/powerpoint/2010/main" val="295292579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E06A2-CCA8-30AF-D684-8DF889FA03F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0D59CF4-33ED-0A5F-4807-66C5DCB4F5B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1340416"/>
            <a:ext cx="5085258" cy="4759520"/>
          </a:xfrm>
          <a:prstGeom prst="rect">
            <a:avLst/>
          </a:prstGeom>
        </p:spPr>
      </p:pic>
      <p:pic>
        <p:nvPicPr>
          <p:cNvPr id="9" name="Picture 8" descr="A spiral bound notebook with a pencil">
            <a:extLst>
              <a:ext uri="{FF2B5EF4-FFF2-40B4-BE49-F238E27FC236}">
                <a16:creationId xmlns:a16="http://schemas.microsoft.com/office/drawing/2014/main" id="{9A305BD3-2E18-8D73-73B4-015273ED97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78400" y="1"/>
            <a:ext cx="7213600" cy="6857999"/>
          </a:xfrm>
          <a:prstGeom prst="rect">
            <a:avLst/>
          </a:prstGeom>
        </p:spPr>
      </p:pic>
      <p:sp>
        <p:nvSpPr>
          <p:cNvPr id="5" name="TextBox 4">
            <a:extLst>
              <a:ext uri="{FF2B5EF4-FFF2-40B4-BE49-F238E27FC236}">
                <a16:creationId xmlns:a16="http://schemas.microsoft.com/office/drawing/2014/main" id="{995C5238-FE8B-038B-D36E-6EDAD656C1A1}"/>
              </a:ext>
            </a:extLst>
          </p:cNvPr>
          <p:cNvSpPr txBox="1"/>
          <p:nvPr/>
        </p:nvSpPr>
        <p:spPr>
          <a:xfrm>
            <a:off x="5215690" y="766330"/>
            <a:ext cx="6739020"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And what’s the opposite of this approach to life? It’s the burying bad steward’s explanation in the Parable of the Talents: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 was afraid </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and went out and hid your gold in the ground. See, here is what belongs to you.” (Matt 25:25 NIV).</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It’s also the burying bad steward’s explanation in the Parable of the Mina Coins: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“here is your mina, which I kept tucked away in a handkerchief; </a:t>
            </a: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for I was afraid</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(Luke 19:20b-21a).</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What’s the opposite of aggressively grabbing real life? It’s living a life of fear.</a:t>
            </a:r>
          </a:p>
        </p:txBody>
      </p:sp>
      <p:sp>
        <p:nvSpPr>
          <p:cNvPr id="3" name="Title 7">
            <a:extLst>
              <a:ext uri="{FF2B5EF4-FFF2-40B4-BE49-F238E27FC236}">
                <a16:creationId xmlns:a16="http://schemas.microsoft.com/office/drawing/2014/main" id="{4ABB1305-B36E-536C-A277-3E2B2CCF6AE8}"/>
              </a:ext>
            </a:extLst>
          </p:cNvPr>
          <p:cNvSpPr txBox="1">
            <a:spLocks/>
          </p:cNvSpPr>
          <p:nvPr/>
        </p:nvSpPr>
        <p:spPr>
          <a:xfrm>
            <a:off x="653457" y="610768"/>
            <a:ext cx="3778343" cy="7492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pPr>
            <a:r>
              <a:rPr lang="en-US" sz="3600" dirty="0"/>
              <a:t>Wealth Enjoyment: </a:t>
            </a:r>
            <a:br>
              <a:rPr lang="en-US" sz="3600" dirty="0"/>
            </a:br>
            <a:r>
              <a:rPr lang="en-US" sz="3600" dirty="0">
                <a:solidFill>
                  <a:prstClr val="black"/>
                </a:solidFill>
              </a:rPr>
              <a:t>Aggressively Grab the Best Life Experience!</a:t>
            </a:r>
            <a:endParaRPr lang="en-US" sz="3600" dirty="0"/>
          </a:p>
        </p:txBody>
      </p:sp>
    </p:spTree>
    <p:extLst>
      <p:ext uri="{BB962C8B-B14F-4D97-AF65-F5344CB8AC3E}">
        <p14:creationId xmlns:p14="http://schemas.microsoft.com/office/powerpoint/2010/main" val="178727454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D21F3-CC6A-4C47-435A-41F2A89660D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5900DD-BDD8-F783-0375-B678EBEEA7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2215" y="848086"/>
            <a:ext cx="3269783" cy="4085771"/>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D0AA13F5-FC69-2D45-BE09-9AE64F9449EC}"/>
              </a:ext>
            </a:extLst>
          </p:cNvPr>
          <p:cNvPicPr>
            <a:picLocks noChangeAspect="1"/>
          </p:cNvPicPr>
          <p:nvPr/>
        </p:nvPicPr>
        <p:blipFill>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6" name="Speech Bubble: Rectangle with Corners Rounded 5">
            <a:extLst>
              <a:ext uri="{FF2B5EF4-FFF2-40B4-BE49-F238E27FC236}">
                <a16:creationId xmlns:a16="http://schemas.microsoft.com/office/drawing/2014/main" id="{4B3DED2D-08D1-DBD4-452F-E1ABAA09CFA8}"/>
              </a:ext>
            </a:extLst>
          </p:cNvPr>
          <p:cNvSpPr/>
          <p:nvPr/>
        </p:nvSpPr>
        <p:spPr>
          <a:xfrm>
            <a:off x="2497778" y="1508308"/>
            <a:ext cx="6603998" cy="5172441"/>
          </a:xfrm>
          <a:prstGeom prst="wedgeRoundRectCallout">
            <a:avLst>
              <a:gd name="adj1" fmla="val -59589"/>
              <a:gd name="adj2" fmla="val 12586"/>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B47F672E-9514-D938-9E57-589123D9C59C}"/>
              </a:ext>
            </a:extLst>
          </p:cNvPr>
          <p:cNvSpPr txBox="1"/>
          <p:nvPr/>
        </p:nvSpPr>
        <p:spPr>
          <a:xfrm>
            <a:off x="2925945" y="1633988"/>
            <a:ext cx="6008915" cy="5138458"/>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In what way does fear lead to burying our chunk of gold or hiding our coins in today’s world? </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is this different from the instruction to aggressively grab hold of real life by using wealth “for enjoyment: to do good, to be rich in good works, to be generous and ready to share”?</a:t>
            </a:r>
          </a:p>
        </p:txBody>
      </p:sp>
      <p:sp>
        <p:nvSpPr>
          <p:cNvPr id="3" name="Content Placeholder 2">
            <a:extLst>
              <a:ext uri="{FF2B5EF4-FFF2-40B4-BE49-F238E27FC236}">
                <a16:creationId xmlns:a16="http://schemas.microsoft.com/office/drawing/2014/main" id="{812F71B6-D36D-B7A7-F44E-CD0D474D2B7E}"/>
              </a:ext>
            </a:extLst>
          </p:cNvPr>
          <p:cNvSpPr txBox="1">
            <a:spLocks/>
          </p:cNvSpPr>
          <p:nvPr/>
        </p:nvSpPr>
        <p:spPr>
          <a:xfrm>
            <a:off x="0" y="0"/>
            <a:ext cx="12191998" cy="1291771"/>
          </a:xfrm>
          <a:prstGeom prst="rect">
            <a:avLst/>
          </a:prstGeom>
          <a:solidFill>
            <a:srgbClr val="002060"/>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for enjoyment: to do good, to be rich in good works, to be generous and ready to share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storing up for themselves the treasure of a good foundation for the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future, so that they may </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take hold of that which is truly life</a:t>
            </a: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Timothy 6:17b-19</a:t>
            </a:r>
          </a:p>
        </p:txBody>
      </p:sp>
      <p:pic>
        <p:nvPicPr>
          <p:cNvPr id="10" name="Picture 9">
            <a:extLst>
              <a:ext uri="{FF2B5EF4-FFF2-40B4-BE49-F238E27FC236}">
                <a16:creationId xmlns:a16="http://schemas.microsoft.com/office/drawing/2014/main" id="{799BE028-C7D1-B3F1-F17A-169FEEB3C63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182949" y="3975011"/>
            <a:ext cx="2867890" cy="2870005"/>
          </a:xfrm>
          <a:prstGeom prst="rect">
            <a:avLst/>
          </a:prstGeom>
        </p:spPr>
      </p:pic>
      <p:cxnSp>
        <p:nvCxnSpPr>
          <p:cNvPr id="14" name="Straight Connector 13">
            <a:extLst>
              <a:ext uri="{FF2B5EF4-FFF2-40B4-BE49-F238E27FC236}">
                <a16:creationId xmlns:a16="http://schemas.microsoft.com/office/drawing/2014/main" id="{A2278947-D886-6F4B-E863-223B79A24BCE}"/>
              </a:ext>
            </a:extLst>
          </p:cNvPr>
          <p:cNvCxnSpPr/>
          <p:nvPr/>
        </p:nvCxnSpPr>
        <p:spPr>
          <a:xfrm>
            <a:off x="9101776" y="3960497"/>
            <a:ext cx="3090222" cy="0"/>
          </a:xfrm>
          <a:prstGeom prst="line">
            <a:avLst/>
          </a:prstGeom>
          <a:ln w="76200">
            <a:solidFill>
              <a:srgbClr val="00206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6888583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295F50-5B7A-ADB9-A4CE-CB828ED3013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69EA90E-F531-547C-45F9-606BA2812603}"/>
              </a:ext>
            </a:extLst>
          </p:cNvPr>
          <p:cNvSpPr txBox="1"/>
          <p:nvPr/>
        </p:nvSpPr>
        <p:spPr>
          <a:xfrm>
            <a:off x="1219201" y="1799771"/>
            <a:ext cx="3033485" cy="4001095"/>
          </a:xfrm>
          <a:prstGeom prst="rect">
            <a:avLst/>
          </a:prstGeom>
          <a:noFill/>
        </p:spPr>
        <p:txBody>
          <a:bodyPr wrap="square" rtlCol="0">
            <a:spAutoFit/>
          </a:bodyPr>
          <a:lstStyle/>
          <a:p>
            <a:pPr algn="ctr">
              <a:lnSpc>
                <a:spcPct val="90000"/>
              </a:lnSpc>
              <a:spcAft>
                <a:spcPts val="1200"/>
              </a:spcAft>
            </a:pPr>
            <a:r>
              <a:rPr lang="en-US" sz="4800" b="1" dirty="0">
                <a:solidFill>
                  <a:schemeClr val="bg1"/>
                </a:solidFill>
              </a:rPr>
              <a:t>The End</a:t>
            </a:r>
            <a:r>
              <a:rPr lang="en-US" sz="4800" dirty="0">
                <a:solidFill>
                  <a:schemeClr val="bg1"/>
                </a:solidFill>
              </a:rPr>
              <a:t>: </a:t>
            </a:r>
          </a:p>
          <a:p>
            <a:pPr algn="ctr">
              <a:lnSpc>
                <a:spcPct val="90000"/>
              </a:lnSpc>
              <a:spcAft>
                <a:spcPts val="1200"/>
              </a:spcAft>
            </a:pPr>
            <a:r>
              <a:rPr lang="en-US" sz="4800" dirty="0">
                <a:solidFill>
                  <a:schemeClr val="bg1"/>
                </a:solidFill>
              </a:rPr>
              <a:t>Which Life Story Will You Choose?</a:t>
            </a:r>
          </a:p>
          <a:p>
            <a:endParaRPr lang="en-US" dirty="0"/>
          </a:p>
        </p:txBody>
      </p:sp>
    </p:spTree>
    <p:extLst>
      <p:ext uri="{BB962C8B-B14F-4D97-AF65-F5344CB8AC3E}">
        <p14:creationId xmlns:p14="http://schemas.microsoft.com/office/powerpoint/2010/main" val="152366048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60357-9DF4-9B16-1C00-EEFAFC48EC88}"/>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CC979D4-CDBD-3B36-DC4B-F331443394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4514" y="1030513"/>
            <a:ext cx="6110514" cy="5795179"/>
          </a:xfrm>
          <a:prstGeom prst="rect">
            <a:avLst/>
          </a:prstGeom>
        </p:spPr>
      </p:pic>
      <p:sp>
        <p:nvSpPr>
          <p:cNvPr id="5" name="TextBox 4">
            <a:extLst>
              <a:ext uri="{FF2B5EF4-FFF2-40B4-BE49-F238E27FC236}">
                <a16:creationId xmlns:a16="http://schemas.microsoft.com/office/drawing/2014/main" id="{6ED0A8D0-D0D1-D5A2-EC7C-BEEE4752F0F9}"/>
              </a:ext>
            </a:extLst>
          </p:cNvPr>
          <p:cNvSpPr txBox="1"/>
          <p:nvPr/>
        </p:nvSpPr>
        <p:spPr>
          <a:xfrm>
            <a:off x="222776" y="1678082"/>
            <a:ext cx="5733142" cy="504929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Our wealth-holding story will end. We’ve brought nothing into the world. We’ll take nothing out of it.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Often, wealth holding ends much sooner. Thieves break in and steal. Rust and moths destroy. So do taxes, inflation, lawsuits, and a hundred other things.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Wealth is unreliable. Wealth holding is temporary. It might be ours at this moment. But it’s not ours to keep. </a:t>
            </a:r>
          </a:p>
        </p:txBody>
      </p:sp>
      <p:sp>
        <p:nvSpPr>
          <p:cNvPr id="3" name="Title 7">
            <a:extLst>
              <a:ext uri="{FF2B5EF4-FFF2-40B4-BE49-F238E27FC236}">
                <a16:creationId xmlns:a16="http://schemas.microsoft.com/office/drawing/2014/main" id="{0CD7AC13-E1CF-82DA-A4A4-1B5420F9EB66}"/>
              </a:ext>
            </a:extLst>
          </p:cNvPr>
          <p:cNvSpPr txBox="1">
            <a:spLocks/>
          </p:cNvSpPr>
          <p:nvPr/>
        </p:nvSpPr>
        <p:spPr>
          <a:xfrm>
            <a:off x="-14514" y="121593"/>
            <a:ext cx="12192000" cy="9089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pPr>
            <a:r>
              <a:rPr lang="en-US" sz="3600" b="1" dirty="0"/>
              <a:t>The End: </a:t>
            </a:r>
          </a:p>
          <a:p>
            <a:pPr algn="ctr">
              <a:lnSpc>
                <a:spcPct val="80000"/>
              </a:lnSpc>
            </a:pPr>
            <a:r>
              <a:rPr lang="en-US" sz="3600" b="1" dirty="0"/>
              <a:t>Which life story will you choose?</a:t>
            </a:r>
          </a:p>
        </p:txBody>
      </p:sp>
      <p:pic>
        <p:nvPicPr>
          <p:cNvPr id="4" name="Picture 3">
            <a:extLst>
              <a:ext uri="{FF2B5EF4-FFF2-40B4-BE49-F238E27FC236}">
                <a16:creationId xmlns:a16="http://schemas.microsoft.com/office/drawing/2014/main" id="{CC4A34F2-D2D6-F762-87EE-EC1DCA589A05}"/>
              </a:ext>
            </a:extLst>
          </p:cNvPr>
          <p:cNvPicPr>
            <a:picLocks noChangeAspect="1"/>
          </p:cNvPicPr>
          <p:nvPr/>
        </p:nvPicPr>
        <p:blipFill>
          <a:blip r:embed="rId3" cstate="screen">
            <a:duotone>
              <a:schemeClr val="accent2">
                <a:shade val="45000"/>
                <a:satMod val="135000"/>
              </a:schemeClr>
              <a:prstClr val="white"/>
            </a:duotone>
            <a:extLst>
              <a:ext uri="{28A0092B-C50C-407E-A947-70E740481C1C}">
                <a14:useLocalDpi xmlns:a14="http://schemas.microsoft.com/office/drawing/2010/main"/>
              </a:ext>
            </a:extLst>
          </a:blip>
          <a:srcRect r="-92"/>
          <a:stretch>
            <a:fillRect/>
          </a:stretch>
        </p:blipFill>
        <p:spPr>
          <a:xfrm>
            <a:off x="6193209" y="1558223"/>
            <a:ext cx="5776016" cy="5029583"/>
          </a:xfrm>
          <a:prstGeom prst="rect">
            <a:avLst/>
          </a:prstGeom>
        </p:spPr>
      </p:pic>
    </p:spTree>
    <p:extLst>
      <p:ext uri="{BB962C8B-B14F-4D97-AF65-F5344CB8AC3E}">
        <p14:creationId xmlns:p14="http://schemas.microsoft.com/office/powerpoint/2010/main" val="148427179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CE17F-272C-B16F-9096-71A9C5B63AA0}"/>
            </a:ext>
          </a:extLst>
        </p:cNvPr>
        <p:cNvGrpSpPr/>
        <p:nvPr/>
      </p:nvGrpSpPr>
      <p:grpSpPr>
        <a:xfrm>
          <a:off x="0" y="0"/>
          <a:ext cx="0" cy="0"/>
          <a:chOff x="0" y="0"/>
          <a:chExt cx="0" cy="0"/>
        </a:xfrm>
      </p:grpSpPr>
      <p:pic>
        <p:nvPicPr>
          <p:cNvPr id="57" name="Picture 56">
            <a:extLst>
              <a:ext uri="{FF2B5EF4-FFF2-40B4-BE49-F238E27FC236}">
                <a16:creationId xmlns:a16="http://schemas.microsoft.com/office/drawing/2014/main" id="{3E7341B3-687F-2073-DDB6-8F8AB637588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35857" y="3439884"/>
            <a:ext cx="3592286" cy="1679532"/>
          </a:xfrm>
          <a:prstGeom prst="rect">
            <a:avLst/>
          </a:prstGeom>
        </p:spPr>
      </p:pic>
      <p:pic>
        <p:nvPicPr>
          <p:cNvPr id="9" name="Picture 8" descr="A spiral bound notebook with a pencil">
            <a:extLst>
              <a:ext uri="{FF2B5EF4-FFF2-40B4-BE49-F238E27FC236}">
                <a16:creationId xmlns:a16="http://schemas.microsoft.com/office/drawing/2014/main" id="{6114BC34-AE6B-6EF8-54B4-D569B6071A1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34856" y="0"/>
            <a:ext cx="7257143" cy="6858000"/>
          </a:xfrm>
          <a:prstGeom prst="rect">
            <a:avLst/>
          </a:prstGeom>
        </p:spPr>
      </p:pic>
      <p:sp>
        <p:nvSpPr>
          <p:cNvPr id="5" name="TextBox 4">
            <a:extLst>
              <a:ext uri="{FF2B5EF4-FFF2-40B4-BE49-F238E27FC236}">
                <a16:creationId xmlns:a16="http://schemas.microsoft.com/office/drawing/2014/main" id="{2ABA03FB-6EB9-CB40-ED14-B6D545D86C56}"/>
              </a:ext>
            </a:extLst>
          </p:cNvPr>
          <p:cNvSpPr txBox="1"/>
          <p:nvPr/>
        </p:nvSpPr>
        <p:spPr>
          <a:xfrm>
            <a:off x="5080000" y="745888"/>
            <a:ext cx="7010400" cy="504929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Before that inevitable loss, we get to choose. We get to choose how we want to lose our wealth. We can</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Binge</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Binge with it through excessive personal consumption.</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Bury</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Bury it in the ground and die with it.</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Toil</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Toil ceaselessly to bury even more.</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Enjoy</a:t>
            </a: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Enjoy it by using it </a:t>
            </a:r>
          </a:p>
          <a:p>
            <a:pPr marL="342900" indent="-342900">
              <a:lnSpc>
                <a:spcPct val="9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accomplish meaningful good, </a:t>
            </a:r>
          </a:p>
          <a:p>
            <a:pPr marL="342900" indent="-342900">
              <a:lnSpc>
                <a:spcPct val="9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become rich in beautiful, good works, </a:t>
            </a:r>
          </a:p>
          <a:p>
            <a:pPr marL="342900" indent="-342900">
              <a:lnSpc>
                <a:spcPct val="9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live as a good, joyful sharer of abundance,</a:t>
            </a:r>
          </a:p>
          <a:p>
            <a:pPr marL="342900" indent="-342900">
              <a:lnSpc>
                <a:spcPct val="9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build up our fellowship community, and </a:t>
            </a:r>
          </a:p>
          <a:p>
            <a:pPr marL="342900" indent="-342900">
              <a:lnSpc>
                <a:spcPct val="9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To store up for ourselves the treasure of a good foundation for the future.</a:t>
            </a:r>
          </a:p>
        </p:txBody>
      </p:sp>
      <p:pic>
        <p:nvPicPr>
          <p:cNvPr id="43" name="Picture 42">
            <a:extLst>
              <a:ext uri="{FF2B5EF4-FFF2-40B4-BE49-F238E27FC236}">
                <a16:creationId xmlns:a16="http://schemas.microsoft.com/office/drawing/2014/main" id="{607E1B46-92A5-DF17-9F92-24D5B7F274B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59543" y="5138058"/>
            <a:ext cx="2525486" cy="1737055"/>
          </a:xfrm>
          <a:prstGeom prst="rect">
            <a:avLst/>
          </a:prstGeom>
        </p:spPr>
      </p:pic>
      <p:pic>
        <p:nvPicPr>
          <p:cNvPr id="45" name="Picture 44">
            <a:extLst>
              <a:ext uri="{FF2B5EF4-FFF2-40B4-BE49-F238E27FC236}">
                <a16:creationId xmlns:a16="http://schemas.microsoft.com/office/drawing/2014/main" id="{614A2086-CEE7-4AE8-9729-7F5EA74EB4C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19314" y="1712687"/>
            <a:ext cx="3084775" cy="1705430"/>
          </a:xfrm>
          <a:prstGeom prst="rect">
            <a:avLst/>
          </a:prstGeom>
        </p:spPr>
      </p:pic>
      <p:sp>
        <p:nvSpPr>
          <p:cNvPr id="46" name="Rectangle 45">
            <a:extLst>
              <a:ext uri="{FF2B5EF4-FFF2-40B4-BE49-F238E27FC236}">
                <a16:creationId xmlns:a16="http://schemas.microsoft.com/office/drawing/2014/main" id="{7DF906A5-AC09-CD98-C68C-746F9B8C37FA}"/>
              </a:ext>
            </a:extLst>
          </p:cNvPr>
          <p:cNvSpPr/>
          <p:nvPr/>
        </p:nvSpPr>
        <p:spPr>
          <a:xfrm>
            <a:off x="0" y="0"/>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7" name="Rectangle 46">
            <a:extLst>
              <a:ext uri="{FF2B5EF4-FFF2-40B4-BE49-F238E27FC236}">
                <a16:creationId xmlns:a16="http://schemas.microsoft.com/office/drawing/2014/main" id="{3BCB0D01-FF1C-420A-FE70-2BBA8AC39926}"/>
              </a:ext>
            </a:extLst>
          </p:cNvPr>
          <p:cNvSpPr/>
          <p:nvPr/>
        </p:nvSpPr>
        <p:spPr>
          <a:xfrm>
            <a:off x="0" y="1712686"/>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8" name="Rectangle 47">
            <a:extLst>
              <a:ext uri="{FF2B5EF4-FFF2-40B4-BE49-F238E27FC236}">
                <a16:creationId xmlns:a16="http://schemas.microsoft.com/office/drawing/2014/main" id="{8A75F28E-2006-9B41-DBE3-C89EC78E6C45}"/>
              </a:ext>
            </a:extLst>
          </p:cNvPr>
          <p:cNvSpPr/>
          <p:nvPr/>
        </p:nvSpPr>
        <p:spPr>
          <a:xfrm>
            <a:off x="0" y="3432628"/>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E5510A69-2930-AD8D-A3A8-0E01BD4BC3F9}"/>
              </a:ext>
            </a:extLst>
          </p:cNvPr>
          <p:cNvSpPr/>
          <p:nvPr/>
        </p:nvSpPr>
        <p:spPr>
          <a:xfrm>
            <a:off x="0" y="5138058"/>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Picture 49">
            <a:extLst>
              <a:ext uri="{FF2B5EF4-FFF2-40B4-BE49-F238E27FC236}">
                <a16:creationId xmlns:a16="http://schemas.microsoft.com/office/drawing/2014/main" id="{943C38E9-F7A3-E837-8BF3-C362B108BB4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70857" y="54397"/>
            <a:ext cx="3077029" cy="1603892"/>
          </a:xfrm>
          <a:prstGeom prst="rect">
            <a:avLst/>
          </a:prstGeom>
        </p:spPr>
      </p:pic>
      <p:sp>
        <p:nvSpPr>
          <p:cNvPr id="51" name="TextBox 50">
            <a:extLst>
              <a:ext uri="{FF2B5EF4-FFF2-40B4-BE49-F238E27FC236}">
                <a16:creationId xmlns:a16="http://schemas.microsoft.com/office/drawing/2014/main" id="{D033E30F-EA3D-EF44-4296-804820216897}"/>
              </a:ext>
            </a:extLst>
          </p:cNvPr>
          <p:cNvSpPr txBox="1"/>
          <p:nvPr/>
        </p:nvSpPr>
        <p:spPr>
          <a:xfrm>
            <a:off x="0" y="7256"/>
            <a:ext cx="1741714" cy="584775"/>
          </a:xfrm>
          <a:prstGeom prst="rect">
            <a:avLst/>
          </a:prstGeom>
          <a:noFill/>
        </p:spPr>
        <p:txBody>
          <a:bodyPr wrap="square" rtlCol="0">
            <a:spAutoFit/>
          </a:bodyPr>
          <a:lstStyle/>
          <a:p>
            <a:r>
              <a:rPr lang="en-US" sz="3200" b="1" dirty="0"/>
              <a:t>BINGE</a:t>
            </a:r>
          </a:p>
        </p:txBody>
      </p:sp>
      <p:sp>
        <p:nvSpPr>
          <p:cNvPr id="52" name="TextBox 51">
            <a:extLst>
              <a:ext uri="{FF2B5EF4-FFF2-40B4-BE49-F238E27FC236}">
                <a16:creationId xmlns:a16="http://schemas.microsoft.com/office/drawing/2014/main" id="{EE88E6A9-85E3-7309-53DB-83FDF5775516}"/>
              </a:ext>
            </a:extLst>
          </p:cNvPr>
          <p:cNvSpPr txBox="1"/>
          <p:nvPr/>
        </p:nvSpPr>
        <p:spPr>
          <a:xfrm>
            <a:off x="-43543" y="1655813"/>
            <a:ext cx="1741714" cy="584775"/>
          </a:xfrm>
          <a:prstGeom prst="rect">
            <a:avLst/>
          </a:prstGeom>
          <a:noFill/>
        </p:spPr>
        <p:txBody>
          <a:bodyPr wrap="square" rtlCol="0">
            <a:spAutoFit/>
          </a:bodyPr>
          <a:lstStyle/>
          <a:p>
            <a:r>
              <a:rPr lang="en-US" sz="3200" b="1" dirty="0"/>
              <a:t>BURY</a:t>
            </a:r>
          </a:p>
        </p:txBody>
      </p:sp>
      <p:sp>
        <p:nvSpPr>
          <p:cNvPr id="53" name="TextBox 52">
            <a:extLst>
              <a:ext uri="{FF2B5EF4-FFF2-40B4-BE49-F238E27FC236}">
                <a16:creationId xmlns:a16="http://schemas.microsoft.com/office/drawing/2014/main" id="{0D0C4418-306F-47A5-8F26-640E0D08BB62}"/>
              </a:ext>
            </a:extLst>
          </p:cNvPr>
          <p:cNvSpPr txBox="1"/>
          <p:nvPr/>
        </p:nvSpPr>
        <p:spPr>
          <a:xfrm>
            <a:off x="0" y="3408181"/>
            <a:ext cx="1741714" cy="584775"/>
          </a:xfrm>
          <a:prstGeom prst="rect">
            <a:avLst/>
          </a:prstGeom>
          <a:noFill/>
        </p:spPr>
        <p:txBody>
          <a:bodyPr wrap="square" rtlCol="0">
            <a:spAutoFit/>
          </a:bodyPr>
          <a:lstStyle/>
          <a:p>
            <a:r>
              <a:rPr lang="en-US" sz="3200" b="1" dirty="0"/>
              <a:t>TOIL</a:t>
            </a:r>
          </a:p>
        </p:txBody>
      </p:sp>
      <p:sp>
        <p:nvSpPr>
          <p:cNvPr id="54" name="TextBox 53">
            <a:extLst>
              <a:ext uri="{FF2B5EF4-FFF2-40B4-BE49-F238E27FC236}">
                <a16:creationId xmlns:a16="http://schemas.microsoft.com/office/drawing/2014/main" id="{09BF83F0-D73D-3D03-D92D-1CCE5316D9C5}"/>
              </a:ext>
            </a:extLst>
          </p:cNvPr>
          <p:cNvSpPr txBox="1"/>
          <p:nvPr/>
        </p:nvSpPr>
        <p:spPr>
          <a:xfrm>
            <a:off x="58057" y="5100774"/>
            <a:ext cx="1741714" cy="584775"/>
          </a:xfrm>
          <a:prstGeom prst="rect">
            <a:avLst/>
          </a:prstGeom>
          <a:noFill/>
        </p:spPr>
        <p:txBody>
          <a:bodyPr wrap="square" rtlCol="0">
            <a:spAutoFit/>
          </a:bodyPr>
          <a:lstStyle/>
          <a:p>
            <a:r>
              <a:rPr lang="en-US" sz="3200" b="1" dirty="0"/>
              <a:t>ENJOY</a:t>
            </a:r>
          </a:p>
        </p:txBody>
      </p:sp>
    </p:spTree>
    <p:extLst>
      <p:ext uri="{BB962C8B-B14F-4D97-AF65-F5344CB8AC3E}">
        <p14:creationId xmlns:p14="http://schemas.microsoft.com/office/powerpoint/2010/main" val="67306606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6696-4411-441F-9FE7-DBD5365CE019}"/>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C6702650-A2F4-0421-1F06-A675627AE32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35857" y="3439884"/>
            <a:ext cx="3592286" cy="1679532"/>
          </a:xfrm>
          <a:prstGeom prst="rect">
            <a:avLst/>
          </a:prstGeom>
        </p:spPr>
      </p:pic>
      <p:pic>
        <p:nvPicPr>
          <p:cNvPr id="19" name="Picture 18" descr="A white person with a question mark&#10;&#10;AI-generated content may be incorrect.">
            <a:extLst>
              <a:ext uri="{FF2B5EF4-FFF2-40B4-BE49-F238E27FC236}">
                <a16:creationId xmlns:a16="http://schemas.microsoft.com/office/drawing/2014/main" id="{B0222169-A6A1-7CFB-E87E-093CB404048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78514" y="3405292"/>
            <a:ext cx="2867891" cy="3480043"/>
          </a:xfrm>
          <a:prstGeom prst="rect">
            <a:avLst/>
          </a:prstGeom>
        </p:spPr>
      </p:pic>
      <p:pic>
        <p:nvPicPr>
          <p:cNvPr id="9" name="Picture 8" descr="A spiral bound notebook with a pencil">
            <a:extLst>
              <a:ext uri="{FF2B5EF4-FFF2-40B4-BE49-F238E27FC236}">
                <a16:creationId xmlns:a16="http://schemas.microsoft.com/office/drawing/2014/main" id="{2D1A82E2-0E2D-D265-6A90-E19C79CAEB3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934856" y="0"/>
            <a:ext cx="7257143" cy="2240588"/>
          </a:xfrm>
          <a:prstGeom prst="rect">
            <a:avLst/>
          </a:prstGeom>
        </p:spPr>
      </p:pic>
      <p:sp>
        <p:nvSpPr>
          <p:cNvPr id="5" name="TextBox 4">
            <a:extLst>
              <a:ext uri="{FF2B5EF4-FFF2-40B4-BE49-F238E27FC236}">
                <a16:creationId xmlns:a16="http://schemas.microsoft.com/office/drawing/2014/main" id="{8300C4EA-E449-5D00-589A-2B3FF4A4E1F2}"/>
              </a:ext>
            </a:extLst>
          </p:cNvPr>
          <p:cNvSpPr txBox="1"/>
          <p:nvPr/>
        </p:nvSpPr>
        <p:spPr>
          <a:xfrm>
            <a:off x="5181599" y="553876"/>
            <a:ext cx="7010400" cy="1494700"/>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Before we lose it, we can choose to use it.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is not just a choice about our wealth.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It’s a choice about our life. </a:t>
            </a: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4" name="Speech Bubble: Rectangle with Corners Rounded 13">
            <a:extLst>
              <a:ext uri="{FF2B5EF4-FFF2-40B4-BE49-F238E27FC236}">
                <a16:creationId xmlns:a16="http://schemas.microsoft.com/office/drawing/2014/main" id="{075EEB02-272A-0D98-41EC-8E27F4094CF8}"/>
              </a:ext>
            </a:extLst>
          </p:cNvPr>
          <p:cNvSpPr/>
          <p:nvPr/>
        </p:nvSpPr>
        <p:spPr>
          <a:xfrm>
            <a:off x="7018977" y="2794464"/>
            <a:ext cx="4432794" cy="3525561"/>
          </a:xfrm>
          <a:prstGeom prst="wedgeRoundRectCallout">
            <a:avLst>
              <a:gd name="adj1" fmla="val -74021"/>
              <a:gd name="adj2" fmla="val 7300"/>
              <a:gd name="adj3" fmla="val 16667"/>
            </a:avLst>
          </a:prstGeom>
          <a:solidFill>
            <a:srgbClr val="B70A0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7C9A9515-1125-408D-D9B2-46937870054C}"/>
              </a:ext>
            </a:extLst>
          </p:cNvPr>
          <p:cNvSpPr txBox="1"/>
          <p:nvPr/>
        </p:nvSpPr>
        <p:spPr>
          <a:xfrm>
            <a:off x="7265720" y="2954360"/>
            <a:ext cx="4186051" cy="3365665"/>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600" i="0" u="none" strike="noStrike" kern="1200" cap="none" spc="0" normalizeH="0" baseline="0" noProof="0" dirty="0">
                <a:ln>
                  <a:noFill/>
                </a:ln>
                <a:solidFill>
                  <a:prstClr val="white"/>
                </a:solidFill>
                <a:effectLst/>
                <a:uLnTx/>
                <a:uFillTx/>
                <a:latin typeface="Aptos" panose="02110004020202020204"/>
                <a:ea typeface="+mn-ea"/>
                <a:cs typeface="+mn-cs"/>
              </a:rPr>
              <a:t>When you look back at the end of your life, which of these four paths would you most enjoy having chosen?</a:t>
            </a:r>
          </a:p>
          <a:p>
            <a:pPr marL="0" marR="0" lvl="0" indent="0" algn="l" defTabSz="914400" rtl="0" eaLnBrk="1" fontAlgn="auto" latinLnBrk="0" hangingPunct="1">
              <a:lnSpc>
                <a:spcPct val="80000"/>
              </a:lnSpc>
              <a:spcBef>
                <a:spcPts val="0"/>
              </a:spcBef>
              <a:spcAft>
                <a:spcPts val="1200"/>
              </a:spcAft>
              <a:buClrTx/>
              <a:buSzTx/>
              <a:buFontTx/>
              <a:buNone/>
              <a:tabLst/>
              <a:defRPr/>
            </a:pPr>
            <a:r>
              <a:rPr kumimoji="0" lang="en-US" sz="3600" i="0" u="none" strike="noStrike" kern="1200" cap="none" spc="0" normalizeH="0" baseline="0" noProof="0" dirty="0">
                <a:ln>
                  <a:noFill/>
                </a:ln>
                <a:solidFill>
                  <a:prstClr val="white"/>
                </a:solidFill>
                <a:effectLst/>
                <a:uLnTx/>
                <a:uFillTx/>
                <a:latin typeface="Aptos" panose="02110004020202020204"/>
                <a:ea typeface="+mn-ea"/>
                <a:cs typeface="+mn-cs"/>
              </a:rPr>
              <a:t>Why?</a:t>
            </a:r>
          </a:p>
        </p:txBody>
      </p:sp>
      <p:pic>
        <p:nvPicPr>
          <p:cNvPr id="22" name="Picture 21">
            <a:extLst>
              <a:ext uri="{FF2B5EF4-FFF2-40B4-BE49-F238E27FC236}">
                <a16:creationId xmlns:a16="http://schemas.microsoft.com/office/drawing/2014/main" id="{0F9BD007-4EBF-0606-F30F-9C0D5A4A192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059543" y="5138058"/>
            <a:ext cx="2525486" cy="1737055"/>
          </a:xfrm>
          <a:prstGeom prst="rect">
            <a:avLst/>
          </a:prstGeom>
        </p:spPr>
      </p:pic>
      <p:pic>
        <p:nvPicPr>
          <p:cNvPr id="24" name="Picture 23">
            <a:extLst>
              <a:ext uri="{FF2B5EF4-FFF2-40B4-BE49-F238E27FC236}">
                <a16:creationId xmlns:a16="http://schemas.microsoft.com/office/drawing/2014/main" id="{E61B91AC-2FD2-2A96-3CD7-2B91346ACBCF}"/>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19314" y="1712687"/>
            <a:ext cx="3084775" cy="1705430"/>
          </a:xfrm>
          <a:prstGeom prst="rect">
            <a:avLst/>
          </a:prstGeom>
        </p:spPr>
      </p:pic>
      <p:sp>
        <p:nvSpPr>
          <p:cNvPr id="25" name="Rectangle 24">
            <a:extLst>
              <a:ext uri="{FF2B5EF4-FFF2-40B4-BE49-F238E27FC236}">
                <a16:creationId xmlns:a16="http://schemas.microsoft.com/office/drawing/2014/main" id="{06A01092-9672-5640-3BFE-5C5728922739}"/>
              </a:ext>
            </a:extLst>
          </p:cNvPr>
          <p:cNvSpPr/>
          <p:nvPr/>
        </p:nvSpPr>
        <p:spPr>
          <a:xfrm>
            <a:off x="0" y="0"/>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id="{374E378D-8B4B-6B02-57BF-E702CF571896}"/>
              </a:ext>
            </a:extLst>
          </p:cNvPr>
          <p:cNvSpPr/>
          <p:nvPr/>
        </p:nvSpPr>
        <p:spPr>
          <a:xfrm>
            <a:off x="0" y="1712686"/>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8" name="Rectangle 27">
            <a:extLst>
              <a:ext uri="{FF2B5EF4-FFF2-40B4-BE49-F238E27FC236}">
                <a16:creationId xmlns:a16="http://schemas.microsoft.com/office/drawing/2014/main" id="{5E18CF79-40A2-617A-A2BB-F46C88F49D88}"/>
              </a:ext>
            </a:extLst>
          </p:cNvPr>
          <p:cNvSpPr/>
          <p:nvPr/>
        </p:nvSpPr>
        <p:spPr>
          <a:xfrm>
            <a:off x="0" y="3432628"/>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65539DC-0954-8E84-555A-AE5ECD21B569}"/>
              </a:ext>
            </a:extLst>
          </p:cNvPr>
          <p:cNvSpPr/>
          <p:nvPr/>
        </p:nvSpPr>
        <p:spPr>
          <a:xfrm>
            <a:off x="0" y="5138058"/>
            <a:ext cx="4064000" cy="1712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a:extLst>
              <a:ext uri="{FF2B5EF4-FFF2-40B4-BE49-F238E27FC236}">
                <a16:creationId xmlns:a16="http://schemas.microsoft.com/office/drawing/2014/main" id="{A440C7DA-F3F1-83E3-EA33-1EF1EDDF816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70857" y="54397"/>
            <a:ext cx="3077029" cy="1603892"/>
          </a:xfrm>
          <a:prstGeom prst="rect">
            <a:avLst/>
          </a:prstGeom>
        </p:spPr>
      </p:pic>
      <p:sp>
        <p:nvSpPr>
          <p:cNvPr id="32" name="TextBox 31">
            <a:extLst>
              <a:ext uri="{FF2B5EF4-FFF2-40B4-BE49-F238E27FC236}">
                <a16:creationId xmlns:a16="http://schemas.microsoft.com/office/drawing/2014/main" id="{FB196053-AC0A-CD32-190D-4616ACB4B620}"/>
              </a:ext>
            </a:extLst>
          </p:cNvPr>
          <p:cNvSpPr txBox="1"/>
          <p:nvPr/>
        </p:nvSpPr>
        <p:spPr>
          <a:xfrm>
            <a:off x="0" y="7256"/>
            <a:ext cx="1741714" cy="584775"/>
          </a:xfrm>
          <a:prstGeom prst="rect">
            <a:avLst/>
          </a:prstGeom>
          <a:noFill/>
        </p:spPr>
        <p:txBody>
          <a:bodyPr wrap="square" rtlCol="0">
            <a:spAutoFit/>
          </a:bodyPr>
          <a:lstStyle/>
          <a:p>
            <a:r>
              <a:rPr lang="en-US" sz="3200" b="1" dirty="0"/>
              <a:t>BINGE</a:t>
            </a:r>
          </a:p>
        </p:txBody>
      </p:sp>
      <p:sp>
        <p:nvSpPr>
          <p:cNvPr id="33" name="TextBox 32">
            <a:extLst>
              <a:ext uri="{FF2B5EF4-FFF2-40B4-BE49-F238E27FC236}">
                <a16:creationId xmlns:a16="http://schemas.microsoft.com/office/drawing/2014/main" id="{D95D5A1A-2828-34BF-FEAB-990411653EBD}"/>
              </a:ext>
            </a:extLst>
          </p:cNvPr>
          <p:cNvSpPr txBox="1"/>
          <p:nvPr/>
        </p:nvSpPr>
        <p:spPr>
          <a:xfrm>
            <a:off x="-43543" y="1655813"/>
            <a:ext cx="1741714" cy="584775"/>
          </a:xfrm>
          <a:prstGeom prst="rect">
            <a:avLst/>
          </a:prstGeom>
          <a:noFill/>
        </p:spPr>
        <p:txBody>
          <a:bodyPr wrap="square" rtlCol="0">
            <a:spAutoFit/>
          </a:bodyPr>
          <a:lstStyle/>
          <a:p>
            <a:r>
              <a:rPr lang="en-US" sz="3200" b="1" dirty="0"/>
              <a:t>BURY</a:t>
            </a:r>
          </a:p>
        </p:txBody>
      </p:sp>
      <p:sp>
        <p:nvSpPr>
          <p:cNvPr id="34" name="TextBox 33">
            <a:extLst>
              <a:ext uri="{FF2B5EF4-FFF2-40B4-BE49-F238E27FC236}">
                <a16:creationId xmlns:a16="http://schemas.microsoft.com/office/drawing/2014/main" id="{850D6913-AC13-92F5-49BE-C9536C255F90}"/>
              </a:ext>
            </a:extLst>
          </p:cNvPr>
          <p:cNvSpPr txBox="1"/>
          <p:nvPr/>
        </p:nvSpPr>
        <p:spPr>
          <a:xfrm>
            <a:off x="0" y="3408181"/>
            <a:ext cx="1741714" cy="584775"/>
          </a:xfrm>
          <a:prstGeom prst="rect">
            <a:avLst/>
          </a:prstGeom>
          <a:noFill/>
        </p:spPr>
        <p:txBody>
          <a:bodyPr wrap="square" rtlCol="0">
            <a:spAutoFit/>
          </a:bodyPr>
          <a:lstStyle/>
          <a:p>
            <a:r>
              <a:rPr lang="en-US" sz="3200" b="1" dirty="0"/>
              <a:t>TOIL</a:t>
            </a:r>
          </a:p>
        </p:txBody>
      </p:sp>
      <p:sp>
        <p:nvSpPr>
          <p:cNvPr id="35" name="TextBox 34">
            <a:extLst>
              <a:ext uri="{FF2B5EF4-FFF2-40B4-BE49-F238E27FC236}">
                <a16:creationId xmlns:a16="http://schemas.microsoft.com/office/drawing/2014/main" id="{5251E636-B5E6-AEE1-CE2A-6457C8826800}"/>
              </a:ext>
            </a:extLst>
          </p:cNvPr>
          <p:cNvSpPr txBox="1"/>
          <p:nvPr/>
        </p:nvSpPr>
        <p:spPr>
          <a:xfrm>
            <a:off x="58057" y="5100774"/>
            <a:ext cx="1741714" cy="584775"/>
          </a:xfrm>
          <a:prstGeom prst="rect">
            <a:avLst/>
          </a:prstGeom>
          <a:noFill/>
        </p:spPr>
        <p:txBody>
          <a:bodyPr wrap="square" rtlCol="0">
            <a:spAutoFit/>
          </a:bodyPr>
          <a:lstStyle/>
          <a:p>
            <a:r>
              <a:rPr lang="en-US" sz="3200" b="1" dirty="0"/>
              <a:t>ENJOY</a:t>
            </a:r>
          </a:p>
        </p:txBody>
      </p:sp>
    </p:spTree>
    <p:extLst>
      <p:ext uri="{BB962C8B-B14F-4D97-AF65-F5344CB8AC3E}">
        <p14:creationId xmlns:p14="http://schemas.microsoft.com/office/powerpoint/2010/main" val="289539673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01170-22AB-BB02-6C70-1F96EB68126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16506B8-EC91-CB4C-8D3A-9F93135F4114}"/>
              </a:ext>
            </a:extLst>
          </p:cNvPr>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a:xfrm>
            <a:off x="3961499" y="3265715"/>
            <a:ext cx="7533815" cy="3522349"/>
          </a:xfrm>
          <a:prstGeom prst="rect">
            <a:avLst/>
          </a:prstGeom>
        </p:spPr>
      </p:pic>
      <p:pic>
        <p:nvPicPr>
          <p:cNvPr id="9" name="Picture 8" descr="A spiral bound notebook with a pencil">
            <a:extLst>
              <a:ext uri="{FF2B5EF4-FFF2-40B4-BE49-F238E27FC236}">
                <a16:creationId xmlns:a16="http://schemas.microsoft.com/office/drawing/2014/main" id="{C64BEDDB-FD5F-0DF9-CFCE-E61A9A437D9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028" y="1"/>
            <a:ext cx="11954710" cy="3091542"/>
          </a:xfrm>
          <a:prstGeom prst="rect">
            <a:avLst/>
          </a:prstGeom>
        </p:spPr>
      </p:pic>
      <p:sp>
        <p:nvSpPr>
          <p:cNvPr id="5" name="TextBox 4">
            <a:extLst>
              <a:ext uri="{FF2B5EF4-FFF2-40B4-BE49-F238E27FC236}">
                <a16:creationId xmlns:a16="http://schemas.microsoft.com/office/drawing/2014/main" id="{9089276A-7AA1-6B03-EC7B-F7A711626F4F}"/>
              </a:ext>
            </a:extLst>
          </p:cNvPr>
          <p:cNvSpPr txBox="1"/>
          <p:nvPr/>
        </p:nvSpPr>
        <p:spPr>
          <a:xfrm>
            <a:off x="237290" y="464458"/>
            <a:ext cx="11446710" cy="2525485"/>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One approach to wealth management is to always focus on stacking up more and more. This path ends tragically. In the meantime, it’s more anxious. It’s more self-focused and isolated. Scripture calls this path a “temptation and a trap.” It’s “foolish and harmful.” It causes people to “plunge into ruin and destruction.” It causes them to “pierce themselves with many griefs.” </a:t>
            </a: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 Timothy 6:9-10).</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 name="Title 7">
            <a:extLst>
              <a:ext uri="{FF2B5EF4-FFF2-40B4-BE49-F238E27FC236}">
                <a16:creationId xmlns:a16="http://schemas.microsoft.com/office/drawing/2014/main" id="{3D4C4F68-3C16-F5F4-3989-EC043ABDADDA}"/>
              </a:ext>
            </a:extLst>
          </p:cNvPr>
          <p:cNvSpPr txBox="1">
            <a:spLocks/>
          </p:cNvSpPr>
          <p:nvPr/>
        </p:nvSpPr>
        <p:spPr>
          <a:xfrm>
            <a:off x="237290" y="3265715"/>
            <a:ext cx="2510971" cy="359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spcAft>
                <a:spcPts val="1200"/>
              </a:spcAft>
            </a:pPr>
            <a:r>
              <a:rPr lang="en-US" sz="3600" dirty="0"/>
              <a:t>The End: </a:t>
            </a:r>
          </a:p>
          <a:p>
            <a:pPr algn="ctr">
              <a:lnSpc>
                <a:spcPct val="80000"/>
              </a:lnSpc>
              <a:spcAft>
                <a:spcPts val="1200"/>
              </a:spcAft>
            </a:pPr>
            <a:r>
              <a:rPr lang="en-US" sz="3600" dirty="0"/>
              <a:t>Which life story will you choose?</a:t>
            </a:r>
          </a:p>
        </p:txBody>
      </p:sp>
    </p:spTree>
    <p:extLst>
      <p:ext uri="{BB962C8B-B14F-4D97-AF65-F5344CB8AC3E}">
        <p14:creationId xmlns:p14="http://schemas.microsoft.com/office/powerpoint/2010/main" val="361702145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B297-1601-B1E1-D756-037DFA911FD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924E832-6F3C-C25B-4BCC-46643834745C}"/>
              </a:ext>
            </a:extLst>
          </p:cNvPr>
          <p:cNvPicPr>
            <a:picLocks noChangeAspect="1"/>
          </p:cNvPicPr>
          <p:nvPr/>
        </p:nvPicPr>
        <p:blipFill>
          <a:blip r:embed="rId2"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a:xfrm>
            <a:off x="7354015" y="1141052"/>
            <a:ext cx="4354286" cy="5535519"/>
          </a:xfrm>
          <a:prstGeom prst="rect">
            <a:avLst/>
          </a:prstGeom>
        </p:spPr>
      </p:pic>
      <p:pic>
        <p:nvPicPr>
          <p:cNvPr id="9" name="Picture 8" descr="A spiral bound notebook with a pencil">
            <a:extLst>
              <a:ext uri="{FF2B5EF4-FFF2-40B4-BE49-F238E27FC236}">
                <a16:creationId xmlns:a16="http://schemas.microsoft.com/office/drawing/2014/main" id="{CECB8135-B9A8-CA47-5EE8-D4C96E0C0B8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515" y="1"/>
            <a:ext cx="6850743" cy="6825692"/>
          </a:xfrm>
          <a:prstGeom prst="rect">
            <a:avLst/>
          </a:prstGeom>
        </p:spPr>
      </p:pic>
      <p:sp>
        <p:nvSpPr>
          <p:cNvPr id="5" name="TextBox 4">
            <a:extLst>
              <a:ext uri="{FF2B5EF4-FFF2-40B4-BE49-F238E27FC236}">
                <a16:creationId xmlns:a16="http://schemas.microsoft.com/office/drawing/2014/main" id="{6D8EF9E8-A5B9-950C-1318-1930AEBFA07F}"/>
              </a:ext>
            </a:extLst>
          </p:cNvPr>
          <p:cNvSpPr txBox="1"/>
          <p:nvPr/>
        </p:nvSpPr>
        <p:spPr>
          <a:xfrm>
            <a:off x="183958" y="720139"/>
            <a:ext cx="6453796" cy="504929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And what is the result of all this anxious suffering? The physical result is still, inevitably, to lose it all. The spiritual result is to approach the master who provided you with the wealth (or the ability to earn wealth) and report: </a:t>
            </a:r>
          </a:p>
          <a:p>
            <a:pPr lvl="1">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 I was afraid and went out and hid your gold in the ground.” (Matt 25:25a NIV).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It’s to report that you never used it. You never trusted in God’s ongoing rich provision. So, you hid the money away in a corner. Why? </a:t>
            </a:r>
          </a:p>
          <a:p>
            <a:pPr lvl="1">
              <a:lnSpc>
                <a:spcPct val="90000"/>
              </a:lnSpc>
              <a:spcAft>
                <a:spcPts val="600"/>
              </a:spcAf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“For I was afraid.” (Luke 19:21a). </a:t>
            </a:r>
          </a:p>
        </p:txBody>
      </p:sp>
      <p:sp>
        <p:nvSpPr>
          <p:cNvPr id="7" name="Title 7">
            <a:extLst>
              <a:ext uri="{FF2B5EF4-FFF2-40B4-BE49-F238E27FC236}">
                <a16:creationId xmlns:a16="http://schemas.microsoft.com/office/drawing/2014/main" id="{C6A0E4DE-2C29-0AA5-D606-F16E9C529BAE}"/>
              </a:ext>
            </a:extLst>
          </p:cNvPr>
          <p:cNvSpPr txBox="1">
            <a:spLocks/>
          </p:cNvSpPr>
          <p:nvPr/>
        </p:nvSpPr>
        <p:spPr>
          <a:xfrm>
            <a:off x="7237901" y="0"/>
            <a:ext cx="4586514" cy="11087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0000"/>
              </a:lnSpc>
              <a:spcAft>
                <a:spcPts val="1200"/>
              </a:spcAft>
            </a:pPr>
            <a:r>
              <a:rPr lang="en-US" sz="3200" dirty="0">
                <a:latin typeface="+mn-lt"/>
              </a:rPr>
              <a:t>The End: Which life story will you choose?</a:t>
            </a:r>
          </a:p>
        </p:txBody>
      </p:sp>
    </p:spTree>
    <p:extLst>
      <p:ext uri="{BB962C8B-B14F-4D97-AF65-F5344CB8AC3E}">
        <p14:creationId xmlns:p14="http://schemas.microsoft.com/office/powerpoint/2010/main" val="91197014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white person with a question mark&#10;&#10;AI-generated content may be incorrect.">
            <a:extLst>
              <a:ext uri="{FF2B5EF4-FFF2-40B4-BE49-F238E27FC236}">
                <a16:creationId xmlns:a16="http://schemas.microsoft.com/office/drawing/2014/main" id="{515A9A84-0679-0B64-930A-9C796060BA17}"/>
              </a:ext>
            </a:extLst>
          </p:cNvPr>
          <p:cNvPicPr>
            <a:picLocks noChangeAspect="1"/>
          </p:cNvPicPr>
          <p:nvPr/>
        </p:nvPicPr>
        <p:blipFill>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 y="3871190"/>
            <a:ext cx="2466482" cy="2992953"/>
          </a:xfrm>
          <a:prstGeom prst="rect">
            <a:avLst/>
          </a:prstGeom>
        </p:spPr>
      </p:pic>
      <p:pic>
        <p:nvPicPr>
          <p:cNvPr id="10" name="Picture 9">
            <a:extLst>
              <a:ext uri="{FF2B5EF4-FFF2-40B4-BE49-F238E27FC236}">
                <a16:creationId xmlns:a16="http://schemas.microsoft.com/office/drawing/2014/main" id="{2A0243CB-5B7E-5E48-7ED9-4579CA5F738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478950" y="1300048"/>
            <a:ext cx="2710057" cy="1498266"/>
          </a:xfrm>
          <a:prstGeom prst="rect">
            <a:avLst/>
          </a:prstGeom>
        </p:spPr>
      </p:pic>
      <p:sp>
        <p:nvSpPr>
          <p:cNvPr id="5" name="Speech Bubble: Rectangle with Corners Rounded 4">
            <a:extLst>
              <a:ext uri="{FF2B5EF4-FFF2-40B4-BE49-F238E27FC236}">
                <a16:creationId xmlns:a16="http://schemas.microsoft.com/office/drawing/2014/main" id="{1FC89028-C48F-B32B-B439-544AFB5D051E}"/>
              </a:ext>
            </a:extLst>
          </p:cNvPr>
          <p:cNvSpPr/>
          <p:nvPr/>
        </p:nvSpPr>
        <p:spPr>
          <a:xfrm>
            <a:off x="2168692" y="3075572"/>
            <a:ext cx="9927772" cy="3726122"/>
          </a:xfrm>
          <a:prstGeom prst="wedgeRoundRectCallout">
            <a:avLst>
              <a:gd name="adj1" fmla="val -55288"/>
              <a:gd name="adj2" fmla="val -175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spiral bound notebook with a pencil">
            <a:extLst>
              <a:ext uri="{FF2B5EF4-FFF2-40B4-BE49-F238E27FC236}">
                <a16:creationId xmlns:a16="http://schemas.microsoft.com/office/drawing/2014/main" id="{ED70670A-C35F-7E81-3383-88242CEC8E5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36427" y="2"/>
            <a:ext cx="6757859" cy="2844798"/>
          </a:xfrm>
          <a:prstGeom prst="rect">
            <a:avLst/>
          </a:prstGeom>
        </p:spPr>
      </p:pic>
      <p:sp>
        <p:nvSpPr>
          <p:cNvPr id="7" name="TextBox 6">
            <a:extLst>
              <a:ext uri="{FF2B5EF4-FFF2-40B4-BE49-F238E27FC236}">
                <a16:creationId xmlns:a16="http://schemas.microsoft.com/office/drawing/2014/main" id="{F6E0F878-CA10-B6D1-D48A-007EAD66C2C5}"/>
              </a:ext>
            </a:extLst>
          </p:cNvPr>
          <p:cNvSpPr txBox="1"/>
          <p:nvPr/>
        </p:nvSpPr>
        <p:spPr>
          <a:xfrm>
            <a:off x="336728" y="374622"/>
            <a:ext cx="6354358" cy="2284246"/>
          </a:xfrm>
          <a:prstGeom prst="rect">
            <a:avLst/>
          </a:prstGeom>
          <a:noFill/>
        </p:spPr>
        <p:txBody>
          <a:bodyPr wrap="square">
            <a:noAutofit/>
          </a:bodyPr>
          <a:lstStyle/>
          <a:p>
            <a:pPr>
              <a:spcAft>
                <a:spcPts val="1200"/>
              </a:spcAft>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This approach to wealth management creates anxious hoarding and isolation. It’s a life of scarcity and fear. It leads to inevitable loss, disappointment, and suffering. This is not the good life.</a:t>
            </a:r>
          </a:p>
        </p:txBody>
      </p:sp>
      <p:sp>
        <p:nvSpPr>
          <p:cNvPr id="8" name="TextBox 7">
            <a:extLst>
              <a:ext uri="{FF2B5EF4-FFF2-40B4-BE49-F238E27FC236}">
                <a16:creationId xmlns:a16="http://schemas.microsoft.com/office/drawing/2014/main" id="{E78F49E3-A133-5A4C-9DDB-1E16A44AACEE}"/>
              </a:ext>
            </a:extLst>
          </p:cNvPr>
          <p:cNvSpPr txBox="1"/>
          <p:nvPr/>
        </p:nvSpPr>
        <p:spPr>
          <a:xfrm>
            <a:off x="2168692" y="3261503"/>
            <a:ext cx="9927771" cy="3596497"/>
          </a:xfrm>
          <a:prstGeom prst="rect">
            <a:avLst/>
          </a:prstGeom>
          <a:noFill/>
        </p:spPr>
        <p:txBody>
          <a:bodyPr wrap="square">
            <a:spAutoFit/>
          </a:bodyPr>
          <a:lstStyle/>
          <a:p>
            <a:pPr marL="571500" marR="0" lvl="0" indent="-571500" rtl="0">
              <a:lnSpc>
                <a:spcPct val="80000"/>
              </a:lnSpc>
              <a:spcAft>
                <a:spcPts val="1000"/>
              </a:spcAft>
              <a:buFont typeface="Arial" panose="020B0604020202020204" pitchFamily="34" charset="0"/>
              <a:buChar char="•"/>
            </a:pPr>
            <a:r>
              <a:rPr lang="en-US" sz="3600" dirty="0">
                <a:solidFill>
                  <a:schemeClr val="bg1"/>
                </a:solidFill>
                <a:effectLst/>
                <a:ea typeface="Calibri" panose="020F0502020204030204" pitchFamily="34" charset="0"/>
                <a:cs typeface="Arial" panose="020B0604020202020204" pitchFamily="34" charset="0"/>
              </a:rPr>
              <a:t>Why is toiling and burying to “die rich” pursuing a logically impossible goal?</a:t>
            </a:r>
          </a:p>
          <a:p>
            <a:pPr marL="571500" marR="0" lvl="0" indent="-571500" rtl="0">
              <a:lnSpc>
                <a:spcPct val="80000"/>
              </a:lnSpc>
              <a:spcAft>
                <a:spcPts val="1000"/>
              </a:spcAft>
              <a:buFont typeface="Arial" panose="020B0604020202020204" pitchFamily="34" charset="0"/>
              <a:buChar char="•"/>
            </a:pPr>
            <a:r>
              <a:rPr lang="en-US" sz="3600" dirty="0">
                <a:solidFill>
                  <a:schemeClr val="bg1"/>
                </a:solidFill>
                <a:effectLst/>
                <a:ea typeface="Calibri" panose="020F0502020204030204" pitchFamily="34" charset="0"/>
                <a:cs typeface="Arial" panose="020B0604020202020204" pitchFamily="34" charset="0"/>
              </a:rPr>
              <a:t>What does a dead person take with him?</a:t>
            </a:r>
          </a:p>
          <a:p>
            <a:pPr marL="571500" marR="0" lvl="0" indent="-571500" rtl="0">
              <a:lnSpc>
                <a:spcPct val="80000"/>
              </a:lnSpc>
              <a:spcAft>
                <a:spcPts val="1000"/>
              </a:spcAft>
              <a:buFont typeface="Arial" panose="020B0604020202020204" pitchFamily="34" charset="0"/>
              <a:buChar char="•"/>
            </a:pPr>
            <a:r>
              <a:rPr lang="en-US" sz="3600" dirty="0">
                <a:solidFill>
                  <a:schemeClr val="bg1"/>
                </a:solidFill>
                <a:effectLst/>
                <a:ea typeface="Calibri" panose="020F0502020204030204" pitchFamily="34" charset="0"/>
                <a:cs typeface="Arial" panose="020B0604020202020204" pitchFamily="34" charset="0"/>
              </a:rPr>
              <a:t>How can toiling and burying to pursue a goal of “dying rich” contradict the goal of “living rich?” </a:t>
            </a:r>
          </a:p>
          <a:p>
            <a:pPr marL="571500" marR="0" lvl="0" indent="-571500" rtl="0">
              <a:lnSpc>
                <a:spcPct val="80000"/>
              </a:lnSpc>
              <a:spcAft>
                <a:spcPts val="1000"/>
              </a:spcAft>
              <a:buFont typeface="Arial" panose="020B0604020202020204" pitchFamily="34" charset="0"/>
              <a:buChar char="•"/>
            </a:pPr>
            <a:r>
              <a:rPr lang="en-US" sz="3600" dirty="0">
                <a:solidFill>
                  <a:schemeClr val="bg1"/>
                </a:solidFill>
                <a:effectLst/>
                <a:ea typeface="Calibri" panose="020F0502020204030204" pitchFamily="34" charset="0"/>
                <a:cs typeface="Arial" panose="020B0604020202020204" pitchFamily="34" charset="0"/>
              </a:rPr>
              <a:t>How can it prevent “taking hold of that which is truly life?”</a:t>
            </a:r>
          </a:p>
        </p:txBody>
      </p:sp>
      <p:pic>
        <p:nvPicPr>
          <p:cNvPr id="9" name="Picture 8">
            <a:extLst>
              <a:ext uri="{FF2B5EF4-FFF2-40B4-BE49-F238E27FC236}">
                <a16:creationId xmlns:a16="http://schemas.microsoft.com/office/drawing/2014/main" id="{C0C544D3-B07B-3869-658F-ABB81FD25F9F}"/>
              </a:ext>
            </a:extLst>
          </p:cNvPr>
          <p:cNvPicPr>
            <a:picLocks noChangeAspect="1"/>
          </p:cNvPicPr>
          <p:nvPr/>
        </p:nvPicPr>
        <p:blipFill>
          <a:blip r:embed="rId7"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a:xfrm>
            <a:off x="6891386" y="-1"/>
            <a:ext cx="4190947" cy="1959429"/>
          </a:xfrm>
          <a:prstGeom prst="rect">
            <a:avLst/>
          </a:prstGeom>
        </p:spPr>
      </p:pic>
    </p:spTree>
    <p:extLst>
      <p:ext uri="{BB962C8B-B14F-4D97-AF65-F5344CB8AC3E}">
        <p14:creationId xmlns:p14="http://schemas.microsoft.com/office/powerpoint/2010/main" val="4000702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6C041689-98A0-1498-CEE5-BA879F3B8802}"/>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072BF76B-1BA9-3205-18F3-4DF545199D25}"/>
              </a:ext>
            </a:extLst>
          </p:cNvPr>
          <p:cNvSpPr>
            <a:spLocks noGrp="1"/>
          </p:cNvSpPr>
          <p:nvPr>
            <p:ph type="title"/>
          </p:nvPr>
        </p:nvSpPr>
        <p:spPr/>
        <p:txBody>
          <a:bodyPr/>
          <a:lstStyle/>
          <a:p>
            <a:pPr algn="ctr"/>
            <a:r>
              <a:rPr lang="en-US" dirty="0"/>
              <a:t>What Is Financial Contentment?</a:t>
            </a:r>
          </a:p>
        </p:txBody>
      </p:sp>
      <p:sp>
        <p:nvSpPr>
          <p:cNvPr id="3" name="Content Placeholder 2">
            <a:extLst>
              <a:ext uri="{FF2B5EF4-FFF2-40B4-BE49-F238E27FC236}">
                <a16:creationId xmlns:a16="http://schemas.microsoft.com/office/drawing/2014/main" id="{F7C99CBB-8E3E-5C17-C403-3F28BC6E2CB3}"/>
              </a:ext>
            </a:extLst>
          </p:cNvPr>
          <p:cNvSpPr>
            <a:spLocks noGrp="1"/>
          </p:cNvSpPr>
          <p:nvPr>
            <p:ph idx="1"/>
          </p:nvPr>
        </p:nvSpPr>
        <p:spPr>
          <a:xfrm>
            <a:off x="1877291" y="1825625"/>
            <a:ext cx="8354292" cy="3265920"/>
          </a:xfrm>
        </p:spPr>
        <p:txBody>
          <a:bodyPr>
            <a:normAutofit fontScale="92500"/>
          </a:bodyPr>
          <a:lstStyle/>
          <a:p>
            <a:pPr marL="0" indent="0">
              <a:buNone/>
            </a:pPr>
            <a:r>
              <a:rPr lang="en-US" sz="3600" dirty="0"/>
              <a:t>1 Timothy 6:6</a:t>
            </a:r>
          </a:p>
          <a:p>
            <a:pPr marL="0" indent="0">
              <a:buNone/>
            </a:pPr>
            <a:r>
              <a:rPr lang="en-US" sz="3600" dirty="0"/>
              <a:t>“But godliness actually is a means of great gain when accompanied by contentment.” NASB</a:t>
            </a:r>
          </a:p>
          <a:p>
            <a:pPr marL="0" indent="0">
              <a:buNone/>
            </a:pPr>
            <a:r>
              <a:rPr lang="en-US" sz="3600" dirty="0"/>
              <a:t> “And religion does make your life rich, by making you content with what you have.” CEV</a:t>
            </a:r>
          </a:p>
          <a:p>
            <a:pPr marL="0" indent="0">
              <a:buNone/>
            </a:pPr>
            <a:endParaRPr lang="en-US" sz="3600" dirty="0"/>
          </a:p>
        </p:txBody>
      </p:sp>
    </p:spTree>
    <p:extLst>
      <p:ext uri="{BB962C8B-B14F-4D97-AF65-F5344CB8AC3E}">
        <p14:creationId xmlns:p14="http://schemas.microsoft.com/office/powerpoint/2010/main" val="1899909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840858" y="1672489"/>
            <a:ext cx="5804033" cy="4697309"/>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6096000" y="2263140"/>
            <a:ext cx="5644247" cy="3802379"/>
          </a:xfrm>
          <a:prstGeom prst="rect">
            <a:avLst/>
          </a:prstGeom>
          <a:noFill/>
        </p:spPr>
        <p:txBody>
          <a:bodyPr wrap="square">
            <a:noAutofit/>
          </a:bodyPr>
          <a:lstStyle/>
          <a:p>
            <a:pPr marL="0" marR="0">
              <a:lnSpc>
                <a:spcPct val="110000"/>
              </a:lnSpc>
              <a:spcAft>
                <a:spcPts val="600"/>
              </a:spcAft>
            </a:pPr>
            <a:r>
              <a:rPr lang="en-US" sz="2800" dirty="0">
                <a:effectLst/>
                <a:latin typeface="Georgia" panose="02040502050405020303" pitchFamily="18" charset="0"/>
                <a:ea typeface="Calibri" panose="020F0502020204030204" pitchFamily="34" charset="0"/>
                <a:cs typeface="Times New Roman" panose="02020603050405020304" pitchFamily="18" charset="0"/>
              </a:rPr>
              <a:t>Economists describe a universal experience called the “hedonic treadmill.” A new purchase or increased income or wealth creates a brief bump in satisfaction. But this feeling quickly fades. Satisfaction rapidly returns to baseline.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E89B8F8C-08C8-8B07-9B58-A8D82C4F8773}"/>
              </a:ext>
            </a:extLst>
          </p:cNvPr>
          <p:cNvSpPr>
            <a:spLocks noGrp="1"/>
          </p:cNvSpPr>
          <p:nvPr>
            <p:ph type="title"/>
          </p:nvPr>
        </p:nvSpPr>
        <p:spPr>
          <a:xfrm>
            <a:off x="0" y="631593"/>
            <a:ext cx="12192000" cy="1325563"/>
          </a:xfrm>
        </p:spPr>
        <p:txBody>
          <a:bodyPr/>
          <a:lstStyle/>
          <a:p>
            <a:pPr algn="ctr"/>
            <a:r>
              <a:rPr lang="en-US" dirty="0"/>
              <a:t>How Much Do We Need for Contentment?</a:t>
            </a:r>
          </a:p>
        </p:txBody>
      </p:sp>
      <p:sp>
        <p:nvSpPr>
          <p:cNvPr id="6" name="TextBox 5">
            <a:extLst>
              <a:ext uri="{FF2B5EF4-FFF2-40B4-BE49-F238E27FC236}">
                <a16:creationId xmlns:a16="http://schemas.microsoft.com/office/drawing/2014/main" id="{A6B2BE03-255D-D356-42CF-3CD380A154F5}"/>
              </a:ext>
            </a:extLst>
          </p:cNvPr>
          <p:cNvSpPr txBox="1"/>
          <p:nvPr/>
        </p:nvSpPr>
        <p:spPr>
          <a:xfrm>
            <a:off x="6104422" y="6369798"/>
            <a:ext cx="5995553" cy="443198"/>
          </a:xfrm>
          <a:prstGeom prst="rect">
            <a:avLst/>
          </a:prstGeom>
          <a:noFill/>
        </p:spPr>
        <p:txBody>
          <a:bodyPr wrap="square">
            <a:spAutoFit/>
          </a:bodyPr>
          <a:lstStyle/>
          <a:p>
            <a:pPr>
              <a:lnSpc>
                <a:spcPct val="80000"/>
              </a:lnSpc>
            </a:pPr>
            <a:r>
              <a:rPr lang="en-US" sz="1400" dirty="0">
                <a:effectLst/>
                <a:latin typeface="Calibri" panose="020F0502020204030204" pitchFamily="34" charset="0"/>
                <a:ea typeface="Calibri" panose="020F0502020204030204" pitchFamily="34" charset="0"/>
                <a:cs typeface="Calibri" panose="020F0502020204030204" pitchFamily="34" charset="0"/>
              </a:rPr>
              <a:t>Keely, L. C. (2005). Why isn’t growth making us happier? Utility on the hedonic treadmill. </a:t>
            </a:r>
            <a:r>
              <a:rPr lang="en-US" sz="1400" i="1" dirty="0">
                <a:effectLst/>
                <a:latin typeface="Calibri" panose="020F0502020204030204" pitchFamily="34" charset="0"/>
                <a:ea typeface="Calibri" panose="020F0502020204030204" pitchFamily="34" charset="0"/>
                <a:cs typeface="Calibri" panose="020F0502020204030204" pitchFamily="34" charset="0"/>
              </a:rPr>
              <a:t>Journal of Economic Behavior &amp; Organization, 57</a:t>
            </a:r>
            <a:r>
              <a:rPr lang="en-US" sz="1400" dirty="0">
                <a:effectLst/>
                <a:latin typeface="Calibri" panose="020F0502020204030204" pitchFamily="34" charset="0"/>
                <a:ea typeface="Calibri" panose="020F0502020204030204" pitchFamily="34" charset="0"/>
                <a:cs typeface="Calibri" panose="020F0502020204030204" pitchFamily="34" charset="0"/>
              </a:rPr>
              <a:t>(3), 333-355.</a:t>
            </a:r>
            <a:endParaRPr lang="en-US" sz="1400" dirty="0"/>
          </a:p>
        </p:txBody>
      </p:sp>
      <p:pic>
        <p:nvPicPr>
          <p:cNvPr id="7" name="Picture 6" descr="A person running away from a fishing rod&#10;&#10;AI-generated content may be incorrect.">
            <a:extLst>
              <a:ext uri="{FF2B5EF4-FFF2-40B4-BE49-F238E27FC236}">
                <a16:creationId xmlns:a16="http://schemas.microsoft.com/office/drawing/2014/main" id="{4E15DB56-7859-B67D-6187-6EC435FB34A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2558" y="2350458"/>
            <a:ext cx="5324122" cy="4143010"/>
          </a:xfrm>
          <a:prstGeom prst="rect">
            <a:avLst/>
          </a:prstGeom>
          <a:ln w="76200">
            <a:solidFill>
              <a:srgbClr val="663300"/>
            </a:solidFill>
          </a:ln>
        </p:spPr>
      </p:pic>
      <p:sp>
        <p:nvSpPr>
          <p:cNvPr id="10" name="Content Placeholder 2">
            <a:extLst>
              <a:ext uri="{FF2B5EF4-FFF2-40B4-BE49-F238E27FC236}">
                <a16:creationId xmlns:a16="http://schemas.microsoft.com/office/drawing/2014/main" id="{2E606B32-D30F-4274-0719-4AFCC6C84836}"/>
              </a:ext>
            </a:extLst>
          </p:cNvPr>
          <p:cNvSpPr>
            <a:spLocks noGrp="1"/>
          </p:cNvSpPr>
          <p:nvPr>
            <p:ph idx="1"/>
          </p:nvPr>
        </p:nvSpPr>
        <p:spPr>
          <a:xfrm>
            <a:off x="8422" y="-35518"/>
            <a:ext cx="12192000" cy="749264"/>
          </a:xfrm>
          <a:solidFill>
            <a:srgbClr val="66330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spTree>
    <p:extLst>
      <p:ext uri="{BB962C8B-B14F-4D97-AF65-F5344CB8AC3E}">
        <p14:creationId xmlns:p14="http://schemas.microsoft.com/office/powerpoint/2010/main" val="125179667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DCFAE0-A536-5903-4B6E-F7E0E55F311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49843" y="1015999"/>
            <a:ext cx="3918857" cy="2413001"/>
          </a:xfrm>
          <a:prstGeom prst="rect">
            <a:avLst/>
          </a:prstGeom>
        </p:spPr>
      </p:pic>
      <p:pic>
        <p:nvPicPr>
          <p:cNvPr id="15" name="Picture 14">
            <a:extLst>
              <a:ext uri="{FF2B5EF4-FFF2-40B4-BE49-F238E27FC236}">
                <a16:creationId xmlns:a16="http://schemas.microsoft.com/office/drawing/2014/main" id="{4D188E25-11BE-8407-09E8-AD88842AFCB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154768"/>
            <a:ext cx="4418544" cy="2703232"/>
          </a:xfrm>
          <a:prstGeom prst="rect">
            <a:avLst/>
          </a:prstGeom>
        </p:spPr>
      </p:pic>
      <p:sp>
        <p:nvSpPr>
          <p:cNvPr id="3" name="TextBox 2">
            <a:extLst>
              <a:ext uri="{FF2B5EF4-FFF2-40B4-BE49-F238E27FC236}">
                <a16:creationId xmlns:a16="http://schemas.microsoft.com/office/drawing/2014/main" id="{7693673C-F796-85BB-9974-7FBBEDB9657A}"/>
              </a:ext>
            </a:extLst>
          </p:cNvPr>
          <p:cNvSpPr txBox="1"/>
          <p:nvPr/>
        </p:nvSpPr>
        <p:spPr>
          <a:xfrm>
            <a:off x="0" y="-1"/>
            <a:ext cx="12192000" cy="1015999"/>
          </a:xfrm>
          <a:prstGeom prst="rect">
            <a:avLst/>
          </a:prstGeom>
          <a:solidFill>
            <a:schemeClr val="accent6">
              <a:lumMod val="20000"/>
              <a:lumOff val="80000"/>
            </a:schemeClr>
          </a:solidFill>
          <a:ln w="38100">
            <a:solidFill>
              <a:srgbClr val="165E42"/>
            </a:solidFill>
          </a:ln>
        </p:spPr>
        <p:txBody>
          <a:bodyPr wrap="square" anchor="ctr" anchorCtr="0">
            <a:noAutofit/>
          </a:bodyPr>
          <a:lstStyle/>
          <a:p>
            <a:pPr marL="0" marR="0" algn="ctr">
              <a:lnSpc>
                <a:spcPct val="110000"/>
              </a:lnSpc>
              <a:spcAft>
                <a:spcPts val="800"/>
              </a:spcAft>
              <a:buNone/>
            </a:pPr>
            <a:r>
              <a:rPr lang="en-US" sz="4000" dirty="0">
                <a:effectLst/>
                <a:ea typeface="Calibri" panose="020F0502020204030204" pitchFamily="34" charset="0"/>
                <a:cs typeface="Arial" panose="020B0604020202020204" pitchFamily="34" charset="0"/>
              </a:rPr>
              <a:t>Joyful wealth management starts by facing the truth </a:t>
            </a:r>
            <a:endParaRPr lang="en-US" sz="3600" dirty="0">
              <a:effectLst/>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7E333D4E-3CCA-7787-0CBF-0C1053C7D53B}"/>
              </a:ext>
            </a:extLst>
          </p:cNvPr>
          <p:cNvSpPr txBox="1"/>
          <p:nvPr/>
        </p:nvSpPr>
        <p:spPr>
          <a:xfrm>
            <a:off x="4418545" y="1451429"/>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We’re going to lose it anyway. </a:t>
            </a:r>
          </a:p>
        </p:txBody>
      </p:sp>
      <p:sp>
        <p:nvSpPr>
          <p:cNvPr id="11" name="TextBox 10">
            <a:extLst>
              <a:ext uri="{FF2B5EF4-FFF2-40B4-BE49-F238E27FC236}">
                <a16:creationId xmlns:a16="http://schemas.microsoft.com/office/drawing/2014/main" id="{8E4D37B7-D39F-FD42-D761-6EDF1A388823}"/>
              </a:ext>
            </a:extLst>
          </p:cNvPr>
          <p:cNvSpPr txBox="1"/>
          <p:nvPr/>
        </p:nvSpPr>
        <p:spPr>
          <a:xfrm>
            <a:off x="4418544" y="3831772"/>
            <a:ext cx="5697913" cy="2703232"/>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Enjoying it now (by creating beautiful good works) makes sense. Why wouldn’t we do so, given the alternative?</a:t>
            </a:r>
          </a:p>
        </p:txBody>
      </p:sp>
      <p:cxnSp>
        <p:nvCxnSpPr>
          <p:cNvPr id="17" name="Straight Connector 16">
            <a:extLst>
              <a:ext uri="{FF2B5EF4-FFF2-40B4-BE49-F238E27FC236}">
                <a16:creationId xmlns:a16="http://schemas.microsoft.com/office/drawing/2014/main" id="{F6A6E33D-7A06-481F-DF77-20F6845849B5}"/>
              </a:ext>
            </a:extLst>
          </p:cNvPr>
          <p:cNvCxnSpPr/>
          <p:nvPr/>
        </p:nvCxnSpPr>
        <p:spPr>
          <a:xfrm>
            <a:off x="0" y="3429000"/>
            <a:ext cx="12192000" cy="0"/>
          </a:xfrm>
          <a:prstGeom prst="line">
            <a:avLst/>
          </a:prstGeom>
          <a:ln w="38100">
            <a:solidFill>
              <a:srgbClr val="165E42"/>
            </a:solidFill>
          </a:ln>
        </p:spPr>
        <p:style>
          <a:lnRef idx="1">
            <a:schemeClr val="accent6"/>
          </a:lnRef>
          <a:fillRef idx="0">
            <a:schemeClr val="accent6"/>
          </a:fillRef>
          <a:effectRef idx="0">
            <a:schemeClr val="accent6"/>
          </a:effectRef>
          <a:fontRef idx="minor">
            <a:schemeClr val="tx1"/>
          </a:fontRef>
        </p:style>
      </p:cxnSp>
      <p:sp>
        <p:nvSpPr>
          <p:cNvPr id="18" name="Rectangle 17">
            <a:extLst>
              <a:ext uri="{FF2B5EF4-FFF2-40B4-BE49-F238E27FC236}">
                <a16:creationId xmlns:a16="http://schemas.microsoft.com/office/drawing/2014/main" id="{FB746FCD-A0B6-DE5F-3B34-8EDE889E9C17}"/>
              </a:ext>
            </a:extLst>
          </p:cNvPr>
          <p:cNvSpPr/>
          <p:nvPr/>
        </p:nvSpPr>
        <p:spPr>
          <a:xfrm>
            <a:off x="4528457" y="1553029"/>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B914240-F86B-5A40-1F03-F07686748C6F}"/>
              </a:ext>
            </a:extLst>
          </p:cNvPr>
          <p:cNvSpPr/>
          <p:nvPr/>
        </p:nvSpPr>
        <p:spPr>
          <a:xfrm>
            <a:off x="4528457" y="3933370"/>
            <a:ext cx="5486400" cy="245291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87358079-61D3-270B-75C0-03E5275FBCCC}"/>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flipH="1">
            <a:off x="9558838" y="3831771"/>
            <a:ext cx="2633162" cy="3026229"/>
          </a:xfrm>
          <a:prstGeom prst="rect">
            <a:avLst/>
          </a:prstGeom>
        </p:spPr>
      </p:pic>
    </p:spTree>
    <p:extLst>
      <p:ext uri="{BB962C8B-B14F-4D97-AF65-F5344CB8AC3E}">
        <p14:creationId xmlns:p14="http://schemas.microsoft.com/office/powerpoint/2010/main" val="414120388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115F1-2C14-0DFF-ACC4-EE1B0516B26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1519E9-428F-DC81-63ED-2EEE3568875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49843" y="1015999"/>
            <a:ext cx="3918857" cy="2413001"/>
          </a:xfrm>
          <a:prstGeom prst="rect">
            <a:avLst/>
          </a:prstGeom>
        </p:spPr>
      </p:pic>
      <p:pic>
        <p:nvPicPr>
          <p:cNvPr id="15" name="Picture 14">
            <a:extLst>
              <a:ext uri="{FF2B5EF4-FFF2-40B4-BE49-F238E27FC236}">
                <a16:creationId xmlns:a16="http://schemas.microsoft.com/office/drawing/2014/main" id="{202FC9F8-2255-31D4-ABCF-E3CB8FDA78F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154768"/>
            <a:ext cx="4418544" cy="2703232"/>
          </a:xfrm>
          <a:prstGeom prst="rect">
            <a:avLst/>
          </a:prstGeom>
        </p:spPr>
      </p:pic>
      <p:sp>
        <p:nvSpPr>
          <p:cNvPr id="3" name="TextBox 2">
            <a:extLst>
              <a:ext uri="{FF2B5EF4-FFF2-40B4-BE49-F238E27FC236}">
                <a16:creationId xmlns:a16="http://schemas.microsoft.com/office/drawing/2014/main" id="{CCB7E349-D689-A525-9A2D-C7C53FF9D2BB}"/>
              </a:ext>
            </a:extLst>
          </p:cNvPr>
          <p:cNvSpPr txBox="1"/>
          <p:nvPr/>
        </p:nvSpPr>
        <p:spPr>
          <a:xfrm>
            <a:off x="0" y="-1"/>
            <a:ext cx="12192000" cy="1015999"/>
          </a:xfrm>
          <a:prstGeom prst="rect">
            <a:avLst/>
          </a:prstGeom>
          <a:solidFill>
            <a:schemeClr val="accent6">
              <a:lumMod val="20000"/>
              <a:lumOff val="80000"/>
            </a:schemeClr>
          </a:solidFill>
          <a:ln w="38100">
            <a:solidFill>
              <a:srgbClr val="165E42"/>
            </a:solidFill>
          </a:ln>
        </p:spPr>
        <p:txBody>
          <a:bodyPr wrap="square" anchor="ctr" anchorCtr="0">
            <a:noAutofit/>
          </a:bodyPr>
          <a:lstStyle/>
          <a:p>
            <a:pPr marL="0" marR="0" algn="ctr">
              <a:lnSpc>
                <a:spcPct val="110000"/>
              </a:lnSpc>
              <a:spcAft>
                <a:spcPts val="800"/>
              </a:spcAft>
              <a:buNone/>
            </a:pPr>
            <a:r>
              <a:rPr lang="en-US" sz="4000" dirty="0">
                <a:effectLst/>
                <a:ea typeface="Calibri" panose="020F0502020204030204" pitchFamily="34" charset="0"/>
                <a:cs typeface="Arial" panose="020B0604020202020204" pitchFamily="34" charset="0"/>
              </a:rPr>
              <a:t>Joyful wealth management starts by facing the truth </a:t>
            </a:r>
            <a:endParaRPr lang="en-US" sz="3600" dirty="0">
              <a:effectLst/>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C4EA64F-CAEC-A190-1618-985AFC64DC83}"/>
              </a:ext>
            </a:extLst>
          </p:cNvPr>
          <p:cNvSpPr txBox="1"/>
          <p:nvPr/>
        </p:nvSpPr>
        <p:spPr>
          <a:xfrm>
            <a:off x="4418545" y="1451429"/>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Contentment doesn’t require that much.</a:t>
            </a:r>
          </a:p>
        </p:txBody>
      </p:sp>
      <p:sp>
        <p:nvSpPr>
          <p:cNvPr id="11" name="TextBox 10">
            <a:extLst>
              <a:ext uri="{FF2B5EF4-FFF2-40B4-BE49-F238E27FC236}">
                <a16:creationId xmlns:a16="http://schemas.microsoft.com/office/drawing/2014/main" id="{EB49C7B7-746E-E8AD-DA94-C78AA8027BF2}"/>
              </a:ext>
            </a:extLst>
          </p:cNvPr>
          <p:cNvSpPr txBox="1"/>
          <p:nvPr/>
        </p:nvSpPr>
        <p:spPr>
          <a:xfrm>
            <a:off x="4418544" y="3831772"/>
            <a:ext cx="5697913" cy="2703232"/>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We can enjoy wealth by using it to accomplish real good and still have plenty left over for our contentment.</a:t>
            </a:r>
          </a:p>
        </p:txBody>
      </p:sp>
      <p:cxnSp>
        <p:nvCxnSpPr>
          <p:cNvPr id="17" name="Straight Connector 16">
            <a:extLst>
              <a:ext uri="{FF2B5EF4-FFF2-40B4-BE49-F238E27FC236}">
                <a16:creationId xmlns:a16="http://schemas.microsoft.com/office/drawing/2014/main" id="{E6DA4183-61DC-A5ED-CE64-1F6C0E5B088F}"/>
              </a:ext>
            </a:extLst>
          </p:cNvPr>
          <p:cNvCxnSpPr/>
          <p:nvPr/>
        </p:nvCxnSpPr>
        <p:spPr>
          <a:xfrm>
            <a:off x="0" y="3429000"/>
            <a:ext cx="12192000" cy="0"/>
          </a:xfrm>
          <a:prstGeom prst="line">
            <a:avLst/>
          </a:prstGeom>
          <a:ln w="38100">
            <a:solidFill>
              <a:srgbClr val="165E42"/>
            </a:solidFill>
          </a:ln>
        </p:spPr>
        <p:style>
          <a:lnRef idx="1">
            <a:schemeClr val="accent6"/>
          </a:lnRef>
          <a:fillRef idx="0">
            <a:schemeClr val="accent6"/>
          </a:fillRef>
          <a:effectRef idx="0">
            <a:schemeClr val="accent6"/>
          </a:effectRef>
          <a:fontRef idx="minor">
            <a:schemeClr val="tx1"/>
          </a:fontRef>
        </p:style>
      </p:cxnSp>
      <p:sp>
        <p:nvSpPr>
          <p:cNvPr id="18" name="Rectangle 17">
            <a:extLst>
              <a:ext uri="{FF2B5EF4-FFF2-40B4-BE49-F238E27FC236}">
                <a16:creationId xmlns:a16="http://schemas.microsoft.com/office/drawing/2014/main" id="{6D23EA0F-9FD7-1F95-B163-4A29734C06F7}"/>
              </a:ext>
            </a:extLst>
          </p:cNvPr>
          <p:cNvSpPr/>
          <p:nvPr/>
        </p:nvSpPr>
        <p:spPr>
          <a:xfrm>
            <a:off x="4528457" y="1553029"/>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470D86B-B319-4AA4-3C60-84108BE2E528}"/>
              </a:ext>
            </a:extLst>
          </p:cNvPr>
          <p:cNvSpPr/>
          <p:nvPr/>
        </p:nvSpPr>
        <p:spPr>
          <a:xfrm>
            <a:off x="4528457" y="3933370"/>
            <a:ext cx="5486400" cy="245291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4C466EF-9EFF-824C-658E-EABA9DAFC69D}"/>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flipH="1">
            <a:off x="9558838" y="3831771"/>
            <a:ext cx="2633162" cy="3026229"/>
          </a:xfrm>
          <a:prstGeom prst="rect">
            <a:avLst/>
          </a:prstGeom>
        </p:spPr>
      </p:pic>
    </p:spTree>
    <p:extLst>
      <p:ext uri="{BB962C8B-B14F-4D97-AF65-F5344CB8AC3E}">
        <p14:creationId xmlns:p14="http://schemas.microsoft.com/office/powerpoint/2010/main" val="100134972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13F4E-8BC5-FFF2-EE41-F5B4B7EB0A9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45C623B-B89E-60D2-0F78-D67DCCB6867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49843" y="1015999"/>
            <a:ext cx="3918857" cy="2413001"/>
          </a:xfrm>
          <a:prstGeom prst="rect">
            <a:avLst/>
          </a:prstGeom>
        </p:spPr>
      </p:pic>
      <p:pic>
        <p:nvPicPr>
          <p:cNvPr id="15" name="Picture 14">
            <a:extLst>
              <a:ext uri="{FF2B5EF4-FFF2-40B4-BE49-F238E27FC236}">
                <a16:creationId xmlns:a16="http://schemas.microsoft.com/office/drawing/2014/main" id="{9495CDEE-31B2-DC58-C7C1-184AE1AD784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154768"/>
            <a:ext cx="4418544" cy="2703232"/>
          </a:xfrm>
          <a:prstGeom prst="rect">
            <a:avLst/>
          </a:prstGeom>
        </p:spPr>
      </p:pic>
      <p:sp>
        <p:nvSpPr>
          <p:cNvPr id="3" name="TextBox 2">
            <a:extLst>
              <a:ext uri="{FF2B5EF4-FFF2-40B4-BE49-F238E27FC236}">
                <a16:creationId xmlns:a16="http://schemas.microsoft.com/office/drawing/2014/main" id="{EF9A7366-D672-D15C-A63B-6BE28E4C500E}"/>
              </a:ext>
            </a:extLst>
          </p:cNvPr>
          <p:cNvSpPr txBox="1"/>
          <p:nvPr/>
        </p:nvSpPr>
        <p:spPr>
          <a:xfrm>
            <a:off x="0" y="-1"/>
            <a:ext cx="12192000" cy="1015999"/>
          </a:xfrm>
          <a:prstGeom prst="rect">
            <a:avLst/>
          </a:prstGeom>
          <a:solidFill>
            <a:schemeClr val="accent6">
              <a:lumMod val="20000"/>
              <a:lumOff val="80000"/>
            </a:schemeClr>
          </a:solidFill>
          <a:ln w="38100">
            <a:solidFill>
              <a:srgbClr val="165E42"/>
            </a:solidFill>
          </a:ln>
        </p:spPr>
        <p:txBody>
          <a:bodyPr wrap="square" anchor="ctr" anchorCtr="0">
            <a:noAutofit/>
          </a:bodyPr>
          <a:lstStyle/>
          <a:p>
            <a:pPr marL="0" marR="0" algn="ctr">
              <a:lnSpc>
                <a:spcPct val="110000"/>
              </a:lnSpc>
              <a:spcAft>
                <a:spcPts val="800"/>
              </a:spcAft>
              <a:buNone/>
            </a:pPr>
            <a:r>
              <a:rPr lang="en-US" sz="4000" dirty="0">
                <a:effectLst/>
                <a:ea typeface="Calibri" panose="020F0502020204030204" pitchFamily="34" charset="0"/>
                <a:cs typeface="Arial" panose="020B0604020202020204" pitchFamily="34" charset="0"/>
              </a:rPr>
              <a:t>Joyful wealth management starts by facing the truth </a:t>
            </a:r>
            <a:endParaRPr lang="en-US" sz="3600" dirty="0">
              <a:effectLst/>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65C57E6C-E2C0-0F4A-018E-89ED94DDEA16}"/>
              </a:ext>
            </a:extLst>
          </p:cNvPr>
          <p:cNvSpPr txBox="1"/>
          <p:nvPr/>
        </p:nvSpPr>
        <p:spPr>
          <a:xfrm>
            <a:off x="4418545" y="1451429"/>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It was all a gift to us in the first place. </a:t>
            </a:r>
          </a:p>
        </p:txBody>
      </p:sp>
      <p:sp>
        <p:nvSpPr>
          <p:cNvPr id="11" name="TextBox 10">
            <a:extLst>
              <a:ext uri="{FF2B5EF4-FFF2-40B4-BE49-F238E27FC236}">
                <a16:creationId xmlns:a16="http://schemas.microsoft.com/office/drawing/2014/main" id="{301BD0A5-79E1-1FF3-B5DA-476A9842B5B1}"/>
              </a:ext>
            </a:extLst>
          </p:cNvPr>
          <p:cNvSpPr txBox="1"/>
          <p:nvPr/>
        </p:nvSpPr>
        <p:spPr>
          <a:xfrm>
            <a:off x="4418544" y="3831772"/>
            <a:ext cx="5697913" cy="2703232"/>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It’s more fun to share from a gift. We can respond to the gift by using it to make the giver happy. </a:t>
            </a:r>
          </a:p>
        </p:txBody>
      </p:sp>
      <p:cxnSp>
        <p:nvCxnSpPr>
          <p:cNvPr id="17" name="Straight Connector 16">
            <a:extLst>
              <a:ext uri="{FF2B5EF4-FFF2-40B4-BE49-F238E27FC236}">
                <a16:creationId xmlns:a16="http://schemas.microsoft.com/office/drawing/2014/main" id="{FB52F6DC-58FB-4ADD-4345-67E1CC478798}"/>
              </a:ext>
            </a:extLst>
          </p:cNvPr>
          <p:cNvCxnSpPr/>
          <p:nvPr/>
        </p:nvCxnSpPr>
        <p:spPr>
          <a:xfrm>
            <a:off x="0" y="3429000"/>
            <a:ext cx="12192000" cy="0"/>
          </a:xfrm>
          <a:prstGeom prst="line">
            <a:avLst/>
          </a:prstGeom>
          <a:ln w="38100">
            <a:solidFill>
              <a:srgbClr val="165E42"/>
            </a:solidFill>
          </a:ln>
        </p:spPr>
        <p:style>
          <a:lnRef idx="1">
            <a:schemeClr val="accent6"/>
          </a:lnRef>
          <a:fillRef idx="0">
            <a:schemeClr val="accent6"/>
          </a:fillRef>
          <a:effectRef idx="0">
            <a:schemeClr val="accent6"/>
          </a:effectRef>
          <a:fontRef idx="minor">
            <a:schemeClr val="tx1"/>
          </a:fontRef>
        </p:style>
      </p:cxnSp>
      <p:sp>
        <p:nvSpPr>
          <p:cNvPr id="18" name="Rectangle 17">
            <a:extLst>
              <a:ext uri="{FF2B5EF4-FFF2-40B4-BE49-F238E27FC236}">
                <a16:creationId xmlns:a16="http://schemas.microsoft.com/office/drawing/2014/main" id="{C22DAF16-68F2-F7A8-16EC-1584AD9F0333}"/>
              </a:ext>
            </a:extLst>
          </p:cNvPr>
          <p:cNvSpPr/>
          <p:nvPr/>
        </p:nvSpPr>
        <p:spPr>
          <a:xfrm>
            <a:off x="4528457" y="1553029"/>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4A40551-89DF-2AC3-D0D0-F38D11DF9660}"/>
              </a:ext>
            </a:extLst>
          </p:cNvPr>
          <p:cNvSpPr/>
          <p:nvPr/>
        </p:nvSpPr>
        <p:spPr>
          <a:xfrm>
            <a:off x="4528457" y="3933370"/>
            <a:ext cx="5486400" cy="245291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D8CC3BB-E661-44B2-5231-13F997807400}"/>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flipH="1">
            <a:off x="9558838" y="3831771"/>
            <a:ext cx="2633162" cy="3026229"/>
          </a:xfrm>
          <a:prstGeom prst="rect">
            <a:avLst/>
          </a:prstGeom>
        </p:spPr>
      </p:pic>
    </p:spTree>
    <p:extLst>
      <p:ext uri="{BB962C8B-B14F-4D97-AF65-F5344CB8AC3E}">
        <p14:creationId xmlns:p14="http://schemas.microsoft.com/office/powerpoint/2010/main" val="304008602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7DDE4-94B2-5146-29F2-A58401394BB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C3B901A-80C4-8DEC-8361-DEE39A218ED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49843" y="1015999"/>
            <a:ext cx="3918857" cy="2413001"/>
          </a:xfrm>
          <a:prstGeom prst="rect">
            <a:avLst/>
          </a:prstGeom>
        </p:spPr>
      </p:pic>
      <p:pic>
        <p:nvPicPr>
          <p:cNvPr id="15" name="Picture 14">
            <a:extLst>
              <a:ext uri="{FF2B5EF4-FFF2-40B4-BE49-F238E27FC236}">
                <a16:creationId xmlns:a16="http://schemas.microsoft.com/office/drawing/2014/main" id="{D3E48C23-4A7C-FE4E-9E21-9B30ECC65AE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154768"/>
            <a:ext cx="4418544" cy="2703232"/>
          </a:xfrm>
          <a:prstGeom prst="rect">
            <a:avLst/>
          </a:prstGeom>
        </p:spPr>
      </p:pic>
      <p:sp>
        <p:nvSpPr>
          <p:cNvPr id="3" name="TextBox 2">
            <a:extLst>
              <a:ext uri="{FF2B5EF4-FFF2-40B4-BE49-F238E27FC236}">
                <a16:creationId xmlns:a16="http://schemas.microsoft.com/office/drawing/2014/main" id="{C45A6D4B-3899-F544-4F23-D4A4DCC66BB9}"/>
              </a:ext>
            </a:extLst>
          </p:cNvPr>
          <p:cNvSpPr txBox="1"/>
          <p:nvPr/>
        </p:nvSpPr>
        <p:spPr>
          <a:xfrm>
            <a:off x="0" y="-1"/>
            <a:ext cx="12192000" cy="1015999"/>
          </a:xfrm>
          <a:prstGeom prst="rect">
            <a:avLst/>
          </a:prstGeom>
          <a:solidFill>
            <a:schemeClr val="accent6">
              <a:lumMod val="20000"/>
              <a:lumOff val="80000"/>
            </a:schemeClr>
          </a:solidFill>
          <a:ln w="38100">
            <a:solidFill>
              <a:srgbClr val="165E42"/>
            </a:solidFill>
          </a:ln>
        </p:spPr>
        <p:txBody>
          <a:bodyPr wrap="square" anchor="ctr" anchorCtr="0">
            <a:noAutofit/>
          </a:bodyPr>
          <a:lstStyle/>
          <a:p>
            <a:pPr marL="0" marR="0" algn="ctr">
              <a:lnSpc>
                <a:spcPct val="110000"/>
              </a:lnSpc>
              <a:spcAft>
                <a:spcPts val="800"/>
              </a:spcAft>
              <a:buNone/>
            </a:pPr>
            <a:r>
              <a:rPr lang="en-US" sz="4000" dirty="0">
                <a:effectLst/>
                <a:ea typeface="Calibri" panose="020F0502020204030204" pitchFamily="34" charset="0"/>
                <a:cs typeface="Arial" panose="020B0604020202020204" pitchFamily="34" charset="0"/>
              </a:rPr>
              <a:t>Joyful wealth management starts by facing the truth </a:t>
            </a:r>
            <a:endParaRPr lang="en-US" sz="3600" dirty="0">
              <a:effectLst/>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3FDA0A5-DE43-CA76-B150-9182902CB46B}"/>
              </a:ext>
            </a:extLst>
          </p:cNvPr>
          <p:cNvSpPr txBox="1"/>
          <p:nvPr/>
        </p:nvSpPr>
        <p:spPr>
          <a:xfrm>
            <a:off x="4418545" y="1451429"/>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We can trust in our richly providing God. </a:t>
            </a:r>
          </a:p>
        </p:txBody>
      </p:sp>
      <p:sp>
        <p:nvSpPr>
          <p:cNvPr id="11" name="TextBox 10">
            <a:extLst>
              <a:ext uri="{FF2B5EF4-FFF2-40B4-BE49-F238E27FC236}">
                <a16:creationId xmlns:a16="http://schemas.microsoft.com/office/drawing/2014/main" id="{3EDA3FB0-A029-D37F-0EF2-E8368C304A23}"/>
              </a:ext>
            </a:extLst>
          </p:cNvPr>
          <p:cNvSpPr txBox="1"/>
          <p:nvPr/>
        </p:nvSpPr>
        <p:spPr>
          <a:xfrm>
            <a:off x="4418544" y="3831772"/>
            <a:ext cx="5697913" cy="2703232"/>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God’s supply doesn’t stop. This gives us a great abundance. Sharing from abundance is joyful!</a:t>
            </a:r>
          </a:p>
        </p:txBody>
      </p:sp>
      <p:cxnSp>
        <p:nvCxnSpPr>
          <p:cNvPr id="17" name="Straight Connector 16">
            <a:extLst>
              <a:ext uri="{FF2B5EF4-FFF2-40B4-BE49-F238E27FC236}">
                <a16:creationId xmlns:a16="http://schemas.microsoft.com/office/drawing/2014/main" id="{6CFCA82B-589E-06B0-A615-B6B6DC28BCC2}"/>
              </a:ext>
            </a:extLst>
          </p:cNvPr>
          <p:cNvCxnSpPr/>
          <p:nvPr/>
        </p:nvCxnSpPr>
        <p:spPr>
          <a:xfrm>
            <a:off x="0" y="3429000"/>
            <a:ext cx="12192000" cy="0"/>
          </a:xfrm>
          <a:prstGeom prst="line">
            <a:avLst/>
          </a:prstGeom>
          <a:ln w="38100">
            <a:solidFill>
              <a:srgbClr val="165E42"/>
            </a:solidFill>
          </a:ln>
        </p:spPr>
        <p:style>
          <a:lnRef idx="1">
            <a:schemeClr val="accent6"/>
          </a:lnRef>
          <a:fillRef idx="0">
            <a:schemeClr val="accent6"/>
          </a:fillRef>
          <a:effectRef idx="0">
            <a:schemeClr val="accent6"/>
          </a:effectRef>
          <a:fontRef idx="minor">
            <a:schemeClr val="tx1"/>
          </a:fontRef>
        </p:style>
      </p:cxnSp>
      <p:sp>
        <p:nvSpPr>
          <p:cNvPr id="18" name="Rectangle 17">
            <a:extLst>
              <a:ext uri="{FF2B5EF4-FFF2-40B4-BE49-F238E27FC236}">
                <a16:creationId xmlns:a16="http://schemas.microsoft.com/office/drawing/2014/main" id="{04C2959E-44E9-8671-2BFA-661305ABC771}"/>
              </a:ext>
            </a:extLst>
          </p:cNvPr>
          <p:cNvSpPr/>
          <p:nvPr/>
        </p:nvSpPr>
        <p:spPr>
          <a:xfrm>
            <a:off x="4528457" y="1553029"/>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92BC077-474B-9C9F-11A5-9208975E6F9F}"/>
              </a:ext>
            </a:extLst>
          </p:cNvPr>
          <p:cNvSpPr/>
          <p:nvPr/>
        </p:nvSpPr>
        <p:spPr>
          <a:xfrm>
            <a:off x="4528457" y="3933370"/>
            <a:ext cx="5486400" cy="245291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838E097-8B2B-0C26-A43B-685BB58EDC3A}"/>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flipH="1">
            <a:off x="9558838" y="3831771"/>
            <a:ext cx="2633162" cy="3026229"/>
          </a:xfrm>
          <a:prstGeom prst="rect">
            <a:avLst/>
          </a:prstGeom>
        </p:spPr>
      </p:pic>
    </p:spTree>
    <p:extLst>
      <p:ext uri="{BB962C8B-B14F-4D97-AF65-F5344CB8AC3E}">
        <p14:creationId xmlns:p14="http://schemas.microsoft.com/office/powerpoint/2010/main" val="196895715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7E1EC-AF6A-A003-689A-02EC6591B382}"/>
            </a:ext>
          </a:extLst>
        </p:cNvPr>
        <p:cNvGrpSpPr/>
        <p:nvPr/>
      </p:nvGrpSpPr>
      <p:grpSpPr>
        <a:xfrm>
          <a:off x="0" y="0"/>
          <a:ext cx="0" cy="0"/>
          <a:chOff x="0" y="0"/>
          <a:chExt cx="0" cy="0"/>
        </a:xfrm>
      </p:grpSpPr>
      <p:sp>
        <p:nvSpPr>
          <p:cNvPr id="21" name="Arrow: Right 20">
            <a:extLst>
              <a:ext uri="{FF2B5EF4-FFF2-40B4-BE49-F238E27FC236}">
                <a16:creationId xmlns:a16="http://schemas.microsoft.com/office/drawing/2014/main" id="{F5DD02FD-C7A5-4C31-8EF3-AD31EAE75833}"/>
              </a:ext>
            </a:extLst>
          </p:cNvPr>
          <p:cNvSpPr/>
          <p:nvPr/>
        </p:nvSpPr>
        <p:spPr>
          <a:xfrm>
            <a:off x="4375734" y="5308950"/>
            <a:ext cx="2980112" cy="1335314"/>
          </a:xfrm>
          <a:prstGeom prst="rightArrow">
            <a:avLst/>
          </a:prstGeom>
          <a:solidFill>
            <a:srgbClr val="155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83343DBD-F679-2638-8CB8-07DF05B4D368}"/>
              </a:ext>
            </a:extLst>
          </p:cNvPr>
          <p:cNvSpPr/>
          <p:nvPr/>
        </p:nvSpPr>
        <p:spPr>
          <a:xfrm>
            <a:off x="4375734" y="3852839"/>
            <a:ext cx="2980112" cy="1335314"/>
          </a:xfrm>
          <a:prstGeom prst="rightArrow">
            <a:avLst/>
          </a:prstGeom>
          <a:solidFill>
            <a:srgbClr val="155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C4558FA7-D40D-2AA1-3B5D-2423BB85A678}"/>
              </a:ext>
            </a:extLst>
          </p:cNvPr>
          <p:cNvSpPr/>
          <p:nvPr/>
        </p:nvSpPr>
        <p:spPr>
          <a:xfrm>
            <a:off x="4815845" y="2414048"/>
            <a:ext cx="2540001" cy="1335314"/>
          </a:xfrm>
          <a:prstGeom prst="rightArrow">
            <a:avLst/>
          </a:prstGeom>
          <a:solidFill>
            <a:srgbClr val="155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EB0A8815-4D1E-57AA-F33D-319CEB722642}"/>
              </a:ext>
            </a:extLst>
          </p:cNvPr>
          <p:cNvSpPr/>
          <p:nvPr/>
        </p:nvSpPr>
        <p:spPr>
          <a:xfrm>
            <a:off x="4846953" y="969179"/>
            <a:ext cx="2508894" cy="1335314"/>
          </a:xfrm>
          <a:prstGeom prst="rightArrow">
            <a:avLst/>
          </a:prstGeom>
          <a:solidFill>
            <a:srgbClr val="155E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spiral bound notebook with a pencil">
            <a:extLst>
              <a:ext uri="{FF2B5EF4-FFF2-40B4-BE49-F238E27FC236}">
                <a16:creationId xmlns:a16="http://schemas.microsoft.com/office/drawing/2014/main" id="{B38FD31C-DD5C-6E9B-4592-CEE33EBF130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489371" y="570271"/>
            <a:ext cx="3404771" cy="6287729"/>
          </a:xfrm>
          <a:prstGeom prst="rect">
            <a:avLst/>
          </a:prstGeom>
        </p:spPr>
      </p:pic>
      <p:sp>
        <p:nvSpPr>
          <p:cNvPr id="5" name="TextBox 4">
            <a:extLst>
              <a:ext uri="{FF2B5EF4-FFF2-40B4-BE49-F238E27FC236}">
                <a16:creationId xmlns:a16="http://schemas.microsoft.com/office/drawing/2014/main" id="{47CB6191-B835-02D4-75CF-EF279F6AFFE1}"/>
              </a:ext>
            </a:extLst>
          </p:cNvPr>
          <p:cNvSpPr txBox="1"/>
          <p:nvPr/>
        </p:nvSpPr>
        <p:spPr>
          <a:xfrm>
            <a:off x="7756420" y="1318361"/>
            <a:ext cx="3013470" cy="5049291"/>
          </a:xfrm>
          <a:prstGeom prst="rect">
            <a:avLst/>
          </a:prstGeom>
          <a:noFill/>
        </p:spPr>
        <p:txBody>
          <a:bodyPr wrap="square">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These truths lead to joyful wealth management. They help fulfill God’s purpose of enjoyment. They help avoid the tragic options of bingeing with it, burying it just to die with it, or toiling to bury even more. </a:t>
            </a:r>
          </a:p>
        </p:txBody>
      </p:sp>
      <p:sp>
        <p:nvSpPr>
          <p:cNvPr id="7" name="Title 7">
            <a:extLst>
              <a:ext uri="{FF2B5EF4-FFF2-40B4-BE49-F238E27FC236}">
                <a16:creationId xmlns:a16="http://schemas.microsoft.com/office/drawing/2014/main" id="{76186C22-64B4-1791-40CF-D554FE9F1FDB}"/>
              </a:ext>
            </a:extLst>
          </p:cNvPr>
          <p:cNvSpPr txBox="1">
            <a:spLocks/>
          </p:cNvSpPr>
          <p:nvPr/>
        </p:nvSpPr>
        <p:spPr>
          <a:xfrm>
            <a:off x="0" y="0"/>
            <a:ext cx="12192000" cy="940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12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panose="02110004020202020204"/>
                <a:ea typeface="+mj-ea"/>
                <a:cs typeface="+mj-cs"/>
              </a:rPr>
              <a:t>The End: Which life story will you choose?</a:t>
            </a:r>
          </a:p>
        </p:txBody>
      </p:sp>
      <p:sp>
        <p:nvSpPr>
          <p:cNvPr id="10" name="TextBox 9">
            <a:extLst>
              <a:ext uri="{FF2B5EF4-FFF2-40B4-BE49-F238E27FC236}">
                <a16:creationId xmlns:a16="http://schemas.microsoft.com/office/drawing/2014/main" id="{0F8B10A5-721A-689A-F80F-9479B0C4FA32}"/>
              </a:ext>
            </a:extLst>
          </p:cNvPr>
          <p:cNvSpPr txBox="1"/>
          <p:nvPr/>
        </p:nvSpPr>
        <p:spPr>
          <a:xfrm>
            <a:off x="543231" y="969179"/>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We’re going to lose it anyway. </a:t>
            </a:r>
          </a:p>
        </p:txBody>
      </p:sp>
      <p:sp>
        <p:nvSpPr>
          <p:cNvPr id="11" name="Rectangle 10">
            <a:extLst>
              <a:ext uri="{FF2B5EF4-FFF2-40B4-BE49-F238E27FC236}">
                <a16:creationId xmlns:a16="http://schemas.microsoft.com/office/drawing/2014/main" id="{2D989A42-B3FD-8ECE-3984-F15DA61B1FB3}"/>
              </a:ext>
            </a:extLst>
          </p:cNvPr>
          <p:cNvSpPr/>
          <p:nvPr/>
        </p:nvSpPr>
        <p:spPr>
          <a:xfrm>
            <a:off x="653143" y="1070779"/>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E5C2181-369C-1E0C-9B80-0525AD69F72A}"/>
              </a:ext>
            </a:extLst>
          </p:cNvPr>
          <p:cNvSpPr txBox="1"/>
          <p:nvPr/>
        </p:nvSpPr>
        <p:spPr>
          <a:xfrm>
            <a:off x="543231" y="2406093"/>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Contentment doesn’t require that much.</a:t>
            </a:r>
          </a:p>
        </p:txBody>
      </p:sp>
      <p:sp>
        <p:nvSpPr>
          <p:cNvPr id="13" name="Rectangle 12">
            <a:extLst>
              <a:ext uri="{FF2B5EF4-FFF2-40B4-BE49-F238E27FC236}">
                <a16:creationId xmlns:a16="http://schemas.microsoft.com/office/drawing/2014/main" id="{EBB5D4FC-270D-88A9-1024-82E739739C27}"/>
              </a:ext>
            </a:extLst>
          </p:cNvPr>
          <p:cNvSpPr/>
          <p:nvPr/>
        </p:nvSpPr>
        <p:spPr>
          <a:xfrm>
            <a:off x="653143" y="2522207"/>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9E9FAAB-1C67-E62A-A5B8-153991DB9D4E}"/>
              </a:ext>
            </a:extLst>
          </p:cNvPr>
          <p:cNvSpPr txBox="1"/>
          <p:nvPr/>
        </p:nvSpPr>
        <p:spPr>
          <a:xfrm>
            <a:off x="543231" y="3864542"/>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It was all a gift to us in the first place. </a:t>
            </a:r>
          </a:p>
        </p:txBody>
      </p:sp>
      <p:sp>
        <p:nvSpPr>
          <p:cNvPr id="15" name="Rectangle 14">
            <a:extLst>
              <a:ext uri="{FF2B5EF4-FFF2-40B4-BE49-F238E27FC236}">
                <a16:creationId xmlns:a16="http://schemas.microsoft.com/office/drawing/2014/main" id="{66A7FABD-FA31-B170-1AF0-B434D66C2889}"/>
              </a:ext>
            </a:extLst>
          </p:cNvPr>
          <p:cNvSpPr/>
          <p:nvPr/>
        </p:nvSpPr>
        <p:spPr>
          <a:xfrm>
            <a:off x="648987" y="3959121"/>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596C3F6-A755-B3B5-439F-46C2D833BB90}"/>
              </a:ext>
            </a:extLst>
          </p:cNvPr>
          <p:cNvSpPr txBox="1"/>
          <p:nvPr/>
        </p:nvSpPr>
        <p:spPr>
          <a:xfrm>
            <a:off x="543231" y="5308950"/>
            <a:ext cx="5697912" cy="1335314"/>
          </a:xfrm>
          <a:prstGeom prst="rect">
            <a:avLst/>
          </a:prstGeom>
          <a:solidFill>
            <a:srgbClr val="165E42"/>
          </a:solidFill>
          <a:ln w="57150">
            <a:noFill/>
          </a:ln>
        </p:spPr>
        <p:txBody>
          <a:bodyPr wrap="square" lIns="182880" rIns="182880" rtlCol="0" anchor="ctr" anchorCtr="0">
            <a:noAutofit/>
          </a:bodyPr>
          <a:lstStyle/>
          <a:p>
            <a:pPr algn="ctr">
              <a:lnSpc>
                <a:spcPct val="80000"/>
              </a:lnSpc>
            </a:pPr>
            <a:r>
              <a:rPr lang="en-US" sz="3600" b="1" dirty="0">
                <a:solidFill>
                  <a:schemeClr val="bg1"/>
                </a:solidFill>
              </a:rPr>
              <a:t>We can trust in our richly providing God. </a:t>
            </a:r>
          </a:p>
        </p:txBody>
      </p:sp>
      <p:sp>
        <p:nvSpPr>
          <p:cNvPr id="17" name="Rectangle 16">
            <a:extLst>
              <a:ext uri="{FF2B5EF4-FFF2-40B4-BE49-F238E27FC236}">
                <a16:creationId xmlns:a16="http://schemas.microsoft.com/office/drawing/2014/main" id="{716C01D4-4781-1277-3ACC-265525CA79D5}"/>
              </a:ext>
            </a:extLst>
          </p:cNvPr>
          <p:cNvSpPr/>
          <p:nvPr/>
        </p:nvSpPr>
        <p:spPr>
          <a:xfrm>
            <a:off x="648987" y="5425064"/>
            <a:ext cx="5486400" cy="110308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8903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55BF1-5B2E-76D2-9378-97EDDB4715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1598710-2BDD-6C57-CA98-6FA4A58145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857998" cy="6857998"/>
          </a:xfrm>
          <a:prstGeom prst="rect">
            <a:avLst/>
          </a:prstGeom>
        </p:spPr>
      </p:pic>
      <p:pic>
        <p:nvPicPr>
          <p:cNvPr id="9" name="Picture 8" descr="A spiral bound notebook with a pencil">
            <a:extLst>
              <a:ext uri="{FF2B5EF4-FFF2-40B4-BE49-F238E27FC236}">
                <a16:creationId xmlns:a16="http://schemas.microsoft.com/office/drawing/2014/main" id="{9EFCEC03-C725-7C7D-8A40-03B36DB04D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77780" y="1"/>
            <a:ext cx="5614219" cy="6857999"/>
          </a:xfrm>
          <a:prstGeom prst="rect">
            <a:avLst/>
          </a:prstGeom>
        </p:spPr>
      </p:pic>
      <p:sp>
        <p:nvSpPr>
          <p:cNvPr id="5" name="TextBox 4">
            <a:extLst>
              <a:ext uri="{FF2B5EF4-FFF2-40B4-BE49-F238E27FC236}">
                <a16:creationId xmlns:a16="http://schemas.microsoft.com/office/drawing/2014/main" id="{E2575F76-C19D-90DF-2BC2-F3F2C1DFF026}"/>
              </a:ext>
            </a:extLst>
          </p:cNvPr>
          <p:cNvSpPr txBox="1"/>
          <p:nvPr/>
        </p:nvSpPr>
        <p:spPr>
          <a:xfrm>
            <a:off x="6882581" y="911473"/>
            <a:ext cx="5168668" cy="5732281"/>
          </a:xfrm>
          <a:prstGeom prst="rect">
            <a:avLst/>
          </a:prstGeom>
          <a:noFill/>
        </p:spPr>
        <p:txBody>
          <a:bodyPr wrap="square">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The good news is this: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You get to choose.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You don’t have to passively accept a life of anxious hoarding and inevitable loss. Instead, you can expand your portfolio to become rich in even more ways. You can accomplish meaningful good. You can make beautiful things happen. You can live a life that inspires others. You can aggressively grab hold of a life that is really living!</a:t>
            </a:r>
          </a:p>
        </p:txBody>
      </p:sp>
    </p:spTree>
    <p:extLst>
      <p:ext uri="{BB962C8B-B14F-4D97-AF65-F5344CB8AC3E}">
        <p14:creationId xmlns:p14="http://schemas.microsoft.com/office/powerpoint/2010/main" val="49132198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8B508-05D8-6FF1-C0E8-2E6B92B8C1FA}"/>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AB1CB7CD-DE6C-EA4D-FCB2-446173BEBF90}"/>
              </a:ext>
            </a:extLst>
          </p:cNvPr>
          <p:cNvPicPr>
            <a:picLocks noChangeAspect="1"/>
          </p:cNvPicPr>
          <p:nvPr/>
        </p:nvPicPr>
        <p:blipFill>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84100"/>
            <a:ext cx="2867891" cy="3480043"/>
          </a:xfrm>
          <a:prstGeom prst="rect">
            <a:avLst/>
          </a:prstGeom>
        </p:spPr>
      </p:pic>
      <p:sp>
        <p:nvSpPr>
          <p:cNvPr id="6" name="Speech Bubble: Rectangle with Corners Rounded 5">
            <a:extLst>
              <a:ext uri="{FF2B5EF4-FFF2-40B4-BE49-F238E27FC236}">
                <a16:creationId xmlns:a16="http://schemas.microsoft.com/office/drawing/2014/main" id="{6E10FF1E-23A1-C78F-C5C7-184CBB00A96F}"/>
              </a:ext>
            </a:extLst>
          </p:cNvPr>
          <p:cNvSpPr/>
          <p:nvPr/>
        </p:nvSpPr>
        <p:spPr>
          <a:xfrm>
            <a:off x="2349910" y="1700981"/>
            <a:ext cx="9842090" cy="4979768"/>
          </a:xfrm>
          <a:prstGeom prst="wedgeRoundRectCallout">
            <a:avLst>
              <a:gd name="adj1" fmla="val -58797"/>
              <a:gd name="adj2" fmla="val -5903"/>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BF7D980E-B34A-7416-3B2A-D613D73C99BB}"/>
              </a:ext>
            </a:extLst>
          </p:cNvPr>
          <p:cNvSpPr txBox="1"/>
          <p:nvPr/>
        </p:nvSpPr>
        <p:spPr>
          <a:xfrm>
            <a:off x="2507226" y="1831601"/>
            <a:ext cx="9684774" cy="4849148"/>
          </a:xfrm>
          <a:prstGeom prst="rect">
            <a:avLst/>
          </a:prstGeom>
          <a:noFill/>
        </p:spPr>
        <p:txBody>
          <a:bodyPr wrap="square">
            <a:spAutoFit/>
          </a:bodyPr>
          <a:lstStyle/>
          <a:p>
            <a:pPr marL="457200" marR="0" lvl="0" indent="-4572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If you chose to enjoy your wealth, how might your future differ from a life of bingeing, burying, or toiling to bury more?</a:t>
            </a:r>
          </a:p>
          <a:p>
            <a:pPr marL="457200" marR="0" lvl="0" indent="-4572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What financial fear might make you ultimately report to God, “I buried my wealth and hid it because I was afraid?” How might you overcome this barrier to enjoying your wealth? </a:t>
            </a:r>
          </a:p>
          <a:p>
            <a:pPr marL="457200" marR="0" lvl="0" indent="-457200" algn="l" defTabSz="914400" rtl="0" eaLnBrk="1" fontAlgn="auto" latinLnBrk="0" hangingPunct="1">
              <a:lnSpc>
                <a:spcPct val="80000"/>
              </a:lnSpc>
              <a:spcBef>
                <a:spcPts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uLnTx/>
                <a:uFillTx/>
                <a:latin typeface="Aptos" panose="02110004020202020204"/>
                <a:ea typeface="+mn-ea"/>
                <a:cs typeface="+mn-cs"/>
              </a:rPr>
              <a:t>How would you live differently tomorrow if you took just one step towards enjoying your wealth in these ways?</a:t>
            </a:r>
          </a:p>
        </p:txBody>
      </p:sp>
      <p:sp>
        <p:nvSpPr>
          <p:cNvPr id="3" name="Content Placeholder 2">
            <a:extLst>
              <a:ext uri="{FF2B5EF4-FFF2-40B4-BE49-F238E27FC236}">
                <a16:creationId xmlns:a16="http://schemas.microsoft.com/office/drawing/2014/main" id="{48D81A14-CA44-850B-4802-55A67AE23652}"/>
              </a:ext>
            </a:extLst>
          </p:cNvPr>
          <p:cNvSpPr txBox="1">
            <a:spLocks/>
          </p:cNvSpPr>
          <p:nvPr/>
        </p:nvSpPr>
        <p:spPr>
          <a:xfrm>
            <a:off x="0" y="0"/>
            <a:ext cx="12191998" cy="1517587"/>
          </a:xfrm>
          <a:prstGeom prst="rect">
            <a:avLst/>
          </a:prstGeom>
          <a:solidFill>
            <a:srgbClr val="002060"/>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“Instruct those who are rich in this present world not to be high-minded or to set their hope on the uncertainty of riches, but on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God, who richly supplies us with all things </a:t>
            </a: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for enjoyment: </a:t>
            </a:r>
            <a:r>
              <a:rPr kumimoji="0" lang="en-US" sz="2400" i="0" u="none" strike="noStrike" kern="1200" cap="none" spc="0" normalizeH="0" baseline="0" noProof="0" dirty="0">
                <a:ln>
                  <a:noFill/>
                </a:ln>
                <a:solidFill>
                  <a:prstClr val="white"/>
                </a:solidFill>
                <a:effectLst/>
                <a:uLnTx/>
                <a:uFillTx/>
                <a:latin typeface="Aptos" panose="02110004020202020204"/>
                <a:ea typeface="+mn-ea"/>
                <a:cs typeface="+mn-cs"/>
              </a:rPr>
              <a:t>to do good, to be rich in good works, to be generous and ready to share, storing up for themselves the treasure of a good foundation for the future, so that they may take hold of that which is truly life.” 1 Timothy 6:17-19</a:t>
            </a:r>
          </a:p>
        </p:txBody>
      </p:sp>
    </p:spTree>
    <p:extLst>
      <p:ext uri="{BB962C8B-B14F-4D97-AF65-F5344CB8AC3E}">
        <p14:creationId xmlns:p14="http://schemas.microsoft.com/office/powerpoint/2010/main" val="2408887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3556E-9FCC-8D0E-4824-C8182891E4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2B203D4C-C816-EBFF-D47A-31D5B116CD20}"/>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847893"/>
            <a:ext cx="2867891" cy="3010107"/>
          </a:xfrm>
          <a:prstGeom prst="rect">
            <a:avLst/>
          </a:prstGeom>
        </p:spPr>
      </p:pic>
      <p:pic>
        <p:nvPicPr>
          <p:cNvPr id="9" name="Picture 8" descr="A spiral bound notebook with a pencil">
            <a:extLst>
              <a:ext uri="{FF2B5EF4-FFF2-40B4-BE49-F238E27FC236}">
                <a16:creationId xmlns:a16="http://schemas.microsoft.com/office/drawing/2014/main" id="{B76A92DD-E3EE-B594-3488-51DAB3D123F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37673" y="867058"/>
            <a:ext cx="7280308" cy="3743042"/>
          </a:xfrm>
          <a:prstGeom prst="rect">
            <a:avLst/>
          </a:prstGeom>
        </p:spPr>
      </p:pic>
      <p:sp>
        <p:nvSpPr>
          <p:cNvPr id="5" name="TextBox 4">
            <a:extLst>
              <a:ext uri="{FF2B5EF4-FFF2-40B4-BE49-F238E27FC236}">
                <a16:creationId xmlns:a16="http://schemas.microsoft.com/office/drawing/2014/main" id="{74866B43-C9ED-6927-FD48-E76E0547DEB5}"/>
              </a:ext>
            </a:extLst>
          </p:cNvPr>
          <p:cNvSpPr txBox="1"/>
          <p:nvPr/>
        </p:nvSpPr>
        <p:spPr>
          <a:xfrm>
            <a:off x="5238731" y="1221775"/>
            <a:ext cx="6846455" cy="2207225"/>
          </a:xfrm>
          <a:prstGeom prst="rect">
            <a:avLst/>
          </a:prstGeom>
          <a:noFill/>
        </p:spPr>
        <p:txBody>
          <a:bodyPr wrap="square">
            <a:noAutofit/>
          </a:bodyPr>
          <a:lstStyle/>
          <a:p>
            <a:pPr marL="0" marR="0">
              <a:lnSpc>
                <a:spcPct val="9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Economists describe a universal experience called the “hedonic treadmill.” A new purchase or increased income or wealth creates a brief bump in satisfaction. But this feeling quickly fades. Satisfaction rapidly returns to baseline. </a:t>
            </a:r>
          </a:p>
        </p:txBody>
      </p:sp>
      <p:sp>
        <p:nvSpPr>
          <p:cNvPr id="6" name="Speech Bubble: Rectangle with Corners Rounded 5">
            <a:extLst>
              <a:ext uri="{FF2B5EF4-FFF2-40B4-BE49-F238E27FC236}">
                <a16:creationId xmlns:a16="http://schemas.microsoft.com/office/drawing/2014/main" id="{C2E50229-C9BF-9922-268E-4B5D96B0FC51}"/>
              </a:ext>
            </a:extLst>
          </p:cNvPr>
          <p:cNvSpPr/>
          <p:nvPr/>
        </p:nvSpPr>
        <p:spPr>
          <a:xfrm>
            <a:off x="2867891" y="5202382"/>
            <a:ext cx="9217295" cy="1520329"/>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1BDB97C-8046-4466-D51A-38A790FC5F66}"/>
              </a:ext>
            </a:extLst>
          </p:cNvPr>
          <p:cNvSpPr txBox="1"/>
          <p:nvPr/>
        </p:nvSpPr>
        <p:spPr>
          <a:xfrm>
            <a:off x="2958417" y="5333313"/>
            <a:ext cx="9324108" cy="1327030"/>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Have you experienced this?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do you think this happens?</a:t>
            </a:r>
          </a:p>
        </p:txBody>
      </p:sp>
      <p:sp>
        <p:nvSpPr>
          <p:cNvPr id="7" name="Content Placeholder 2">
            <a:extLst>
              <a:ext uri="{FF2B5EF4-FFF2-40B4-BE49-F238E27FC236}">
                <a16:creationId xmlns:a16="http://schemas.microsoft.com/office/drawing/2014/main" id="{AEA90A89-8B83-FC44-0E9A-E2E4EDD8A82D}"/>
              </a:ext>
            </a:extLst>
          </p:cNvPr>
          <p:cNvSpPr>
            <a:spLocks noGrp="1"/>
          </p:cNvSpPr>
          <p:nvPr>
            <p:ph idx="1"/>
          </p:nvPr>
        </p:nvSpPr>
        <p:spPr>
          <a:xfrm>
            <a:off x="0" y="-13137"/>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pic>
        <p:nvPicPr>
          <p:cNvPr id="2" name="Picture 1">
            <a:extLst>
              <a:ext uri="{FF2B5EF4-FFF2-40B4-BE49-F238E27FC236}">
                <a16:creationId xmlns:a16="http://schemas.microsoft.com/office/drawing/2014/main" id="{BA8F661B-FE2C-F22A-8C3B-8BCBDE12E90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109453" y="1085686"/>
            <a:ext cx="3549672" cy="2762207"/>
          </a:xfrm>
          <a:prstGeom prst="rect">
            <a:avLst/>
          </a:prstGeom>
          <a:ln w="76200">
            <a:solidFill>
              <a:srgbClr val="663300"/>
            </a:solidFill>
          </a:ln>
        </p:spPr>
      </p:pic>
    </p:spTree>
    <p:extLst>
      <p:ext uri="{BB962C8B-B14F-4D97-AF65-F5344CB8AC3E}">
        <p14:creationId xmlns:p14="http://schemas.microsoft.com/office/powerpoint/2010/main" val="2603313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9ACF1-604B-4C49-6F94-EC0D03C9ED96}"/>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AD8FDBE2-85DF-EA50-94FA-EAB80E650669}"/>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3502111"/>
            <a:ext cx="2867891" cy="3480043"/>
          </a:xfrm>
          <a:prstGeom prst="rect">
            <a:avLst/>
          </a:prstGeom>
        </p:spPr>
      </p:pic>
      <p:pic>
        <p:nvPicPr>
          <p:cNvPr id="9" name="Picture 8" descr="A spiral bound notebook with a pencil">
            <a:extLst>
              <a:ext uri="{FF2B5EF4-FFF2-40B4-BE49-F238E27FC236}">
                <a16:creationId xmlns:a16="http://schemas.microsoft.com/office/drawing/2014/main" id="{FA25513C-5F38-5C37-189F-8BAFE3B4A9B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55863" y="873418"/>
            <a:ext cx="4631267" cy="2372192"/>
          </a:xfrm>
          <a:prstGeom prst="rect">
            <a:avLst/>
          </a:prstGeom>
        </p:spPr>
      </p:pic>
      <p:sp>
        <p:nvSpPr>
          <p:cNvPr id="5" name="TextBox 4">
            <a:extLst>
              <a:ext uri="{FF2B5EF4-FFF2-40B4-BE49-F238E27FC236}">
                <a16:creationId xmlns:a16="http://schemas.microsoft.com/office/drawing/2014/main" id="{B26D8769-9FDE-D6A0-EB3D-7588F235CA05}"/>
              </a:ext>
            </a:extLst>
          </p:cNvPr>
          <p:cNvSpPr txBox="1"/>
          <p:nvPr/>
        </p:nvSpPr>
        <p:spPr>
          <a:xfrm>
            <a:off x="407081" y="1324430"/>
            <a:ext cx="4433455" cy="2207225"/>
          </a:xfrm>
          <a:prstGeom prst="rect">
            <a:avLst/>
          </a:prstGeom>
          <a:noFill/>
        </p:spPr>
        <p:txBody>
          <a:bodyPr wrap="square">
            <a:noAutofit/>
          </a:bodyPr>
          <a:lstStyle/>
          <a:p>
            <a:pPr marL="0" marR="0">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A popular saying is, “The things you own end up owning you.” </a:t>
            </a:r>
          </a:p>
        </p:txBody>
      </p:sp>
      <p:sp>
        <p:nvSpPr>
          <p:cNvPr id="6" name="Speech Bubble: Rectangle with Corners Rounded 5">
            <a:extLst>
              <a:ext uri="{FF2B5EF4-FFF2-40B4-BE49-F238E27FC236}">
                <a16:creationId xmlns:a16="http://schemas.microsoft.com/office/drawing/2014/main" id="{8B8DEF4A-87DA-1D93-EE73-00F03E0604AF}"/>
              </a:ext>
            </a:extLst>
          </p:cNvPr>
          <p:cNvSpPr/>
          <p:nvPr/>
        </p:nvSpPr>
        <p:spPr>
          <a:xfrm>
            <a:off x="2867892" y="3369764"/>
            <a:ext cx="9217295" cy="3480043"/>
          </a:xfrm>
          <a:prstGeom prst="wedgeRoundRectCallout">
            <a:avLst>
              <a:gd name="adj1" fmla="val -60927"/>
              <a:gd name="adj2" fmla="val -12744"/>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2EA611D-F29F-1297-182F-9FE8E5ED5DED}"/>
              </a:ext>
            </a:extLst>
          </p:cNvPr>
          <p:cNvSpPr txBox="1"/>
          <p:nvPr/>
        </p:nvSpPr>
        <p:spPr>
          <a:xfrm>
            <a:off x="2867892" y="3561200"/>
            <a:ext cx="9120908" cy="3296800"/>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 we accumulate more things, how do those things make demands on our lives?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Has the management and care of your possessions ever brought anxiety, stress, or discontentment to your life?</a:t>
            </a:r>
          </a:p>
        </p:txBody>
      </p:sp>
      <p:sp>
        <p:nvSpPr>
          <p:cNvPr id="2" name="Title 7">
            <a:extLst>
              <a:ext uri="{FF2B5EF4-FFF2-40B4-BE49-F238E27FC236}">
                <a16:creationId xmlns:a16="http://schemas.microsoft.com/office/drawing/2014/main" id="{927FB689-EBDE-B468-EB45-9F5239C962D3}"/>
              </a:ext>
            </a:extLst>
          </p:cNvPr>
          <p:cNvSpPr>
            <a:spLocks noGrp="1"/>
          </p:cNvSpPr>
          <p:nvPr>
            <p:ph type="title"/>
          </p:nvPr>
        </p:nvSpPr>
        <p:spPr>
          <a:xfrm>
            <a:off x="8135787" y="1366647"/>
            <a:ext cx="3649132" cy="1325563"/>
          </a:xfrm>
        </p:spPr>
        <p:txBody>
          <a:bodyPr>
            <a:normAutofit fontScale="90000"/>
          </a:bodyPr>
          <a:lstStyle/>
          <a:p>
            <a:pPr algn="ctr"/>
            <a:r>
              <a:rPr lang="en-US" dirty="0"/>
              <a:t>How Much Do We Need for Contentment?</a:t>
            </a:r>
          </a:p>
        </p:txBody>
      </p:sp>
      <p:sp>
        <p:nvSpPr>
          <p:cNvPr id="10" name="Content Placeholder 2">
            <a:extLst>
              <a:ext uri="{FF2B5EF4-FFF2-40B4-BE49-F238E27FC236}">
                <a16:creationId xmlns:a16="http://schemas.microsoft.com/office/drawing/2014/main" id="{C3310F58-1473-CB83-8C16-95CC25E179C6}"/>
              </a:ext>
            </a:extLst>
          </p:cNvPr>
          <p:cNvSpPr>
            <a:spLocks noGrp="1"/>
          </p:cNvSpPr>
          <p:nvPr>
            <p:ph idx="1"/>
          </p:nvPr>
        </p:nvSpPr>
        <p:spPr>
          <a:xfrm>
            <a:off x="0" y="0"/>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pic>
        <p:nvPicPr>
          <p:cNvPr id="4" name="Picture 3">
            <a:extLst>
              <a:ext uri="{FF2B5EF4-FFF2-40B4-BE49-F238E27FC236}">
                <a16:creationId xmlns:a16="http://schemas.microsoft.com/office/drawing/2014/main" id="{2985B9A3-2B17-C135-5F2F-DBB906E52D1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038347" y="1022290"/>
            <a:ext cx="2633703" cy="2109019"/>
          </a:xfrm>
          <a:prstGeom prst="rect">
            <a:avLst/>
          </a:prstGeom>
          <a:ln w="76200">
            <a:solidFill>
              <a:srgbClr val="602422"/>
            </a:solidFill>
          </a:ln>
        </p:spPr>
      </p:pic>
    </p:spTree>
    <p:extLst>
      <p:ext uri="{BB962C8B-B14F-4D97-AF65-F5344CB8AC3E}">
        <p14:creationId xmlns:p14="http://schemas.microsoft.com/office/powerpoint/2010/main" val="3889583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BF041-CF51-FE87-59AE-FC1DFD5F47F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97AC1ECF-F0D6-518F-78CD-D82B975A457C}"/>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479593"/>
            <a:ext cx="2867891" cy="3378407"/>
          </a:xfrm>
          <a:prstGeom prst="rect">
            <a:avLst/>
          </a:prstGeom>
        </p:spPr>
      </p:pic>
      <p:pic>
        <p:nvPicPr>
          <p:cNvPr id="9" name="Picture 8" descr="A spiral bound notebook with a pencil">
            <a:extLst>
              <a:ext uri="{FF2B5EF4-FFF2-40B4-BE49-F238E27FC236}">
                <a16:creationId xmlns:a16="http://schemas.microsoft.com/office/drawing/2014/main" id="{A675F976-1E5B-87B2-5243-5916895C13E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850900"/>
            <a:ext cx="5997608" cy="3429000"/>
          </a:xfrm>
          <a:prstGeom prst="rect">
            <a:avLst/>
          </a:prstGeom>
        </p:spPr>
      </p:pic>
      <p:sp>
        <p:nvSpPr>
          <p:cNvPr id="5" name="TextBox 4">
            <a:extLst>
              <a:ext uri="{FF2B5EF4-FFF2-40B4-BE49-F238E27FC236}">
                <a16:creationId xmlns:a16="http://schemas.microsoft.com/office/drawing/2014/main" id="{168907A6-11E9-CDE1-9C12-695FECC72C3A}"/>
              </a:ext>
            </a:extLst>
          </p:cNvPr>
          <p:cNvSpPr txBox="1"/>
          <p:nvPr/>
        </p:nvSpPr>
        <p:spPr>
          <a:xfrm>
            <a:off x="6261100" y="1371215"/>
            <a:ext cx="5563755" cy="2207225"/>
          </a:xfrm>
          <a:prstGeom prst="rect">
            <a:avLst/>
          </a:prstGeom>
          <a:noFill/>
        </p:spPr>
        <p:txBody>
          <a:bodyPr wrap="square">
            <a:noAutofit/>
          </a:bodyPr>
          <a:lstStyle/>
          <a:p>
            <a:pPr marL="0" marR="0">
              <a:lnSpc>
                <a:spcPct val="9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We can use money to consume more. But filling our lives with more and more consumption doesn’t actually lead to more satisfaction. In fact, it can backfire. </a:t>
            </a:r>
          </a:p>
        </p:txBody>
      </p:sp>
      <p:sp>
        <p:nvSpPr>
          <p:cNvPr id="6" name="Speech Bubble: Rectangle with Corners Rounded 5">
            <a:extLst>
              <a:ext uri="{FF2B5EF4-FFF2-40B4-BE49-F238E27FC236}">
                <a16:creationId xmlns:a16="http://schemas.microsoft.com/office/drawing/2014/main" id="{20FEA474-6456-D4B2-9532-18655D3620CC}"/>
              </a:ext>
            </a:extLst>
          </p:cNvPr>
          <p:cNvSpPr/>
          <p:nvPr/>
        </p:nvSpPr>
        <p:spPr>
          <a:xfrm>
            <a:off x="2867891" y="4487630"/>
            <a:ext cx="9217295" cy="2373327"/>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BE79707-B83D-5B56-3053-5254FF897A05}"/>
              </a:ext>
            </a:extLst>
          </p:cNvPr>
          <p:cNvSpPr txBox="1"/>
          <p:nvPr/>
        </p:nvSpPr>
        <p:spPr>
          <a:xfrm>
            <a:off x="2949951" y="4630201"/>
            <a:ext cx="9324108" cy="2311915"/>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Does bingeing with excess consumption lead to contentment?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have you seen? What have you experienced?</a:t>
            </a:r>
          </a:p>
        </p:txBody>
      </p:sp>
      <p:sp>
        <p:nvSpPr>
          <p:cNvPr id="2" name="Title 7">
            <a:extLst>
              <a:ext uri="{FF2B5EF4-FFF2-40B4-BE49-F238E27FC236}">
                <a16:creationId xmlns:a16="http://schemas.microsoft.com/office/drawing/2014/main" id="{39AA707B-95A5-8CD3-FF90-E8A477E81043}"/>
              </a:ext>
            </a:extLst>
          </p:cNvPr>
          <p:cNvSpPr>
            <a:spLocks noGrp="1"/>
          </p:cNvSpPr>
          <p:nvPr>
            <p:ph type="title"/>
          </p:nvPr>
        </p:nvSpPr>
        <p:spPr>
          <a:xfrm>
            <a:off x="43069" y="1822968"/>
            <a:ext cx="3034241" cy="547403"/>
          </a:xfrm>
        </p:spPr>
        <p:txBody>
          <a:bodyPr>
            <a:noAutofit/>
          </a:bodyPr>
          <a:lstStyle/>
          <a:p>
            <a:pPr algn="ctr"/>
            <a:r>
              <a:rPr lang="en-US" sz="3600" dirty="0"/>
              <a:t>How Much Do We Need for Contentment?</a:t>
            </a:r>
          </a:p>
        </p:txBody>
      </p:sp>
      <p:sp>
        <p:nvSpPr>
          <p:cNvPr id="8" name="Content Placeholder 2">
            <a:extLst>
              <a:ext uri="{FF2B5EF4-FFF2-40B4-BE49-F238E27FC236}">
                <a16:creationId xmlns:a16="http://schemas.microsoft.com/office/drawing/2014/main" id="{D490742B-AE92-56DE-E280-126E63B2B438}"/>
              </a:ext>
            </a:extLst>
          </p:cNvPr>
          <p:cNvSpPr>
            <a:spLocks noGrp="1"/>
          </p:cNvSpPr>
          <p:nvPr>
            <p:ph idx="1"/>
          </p:nvPr>
        </p:nvSpPr>
        <p:spPr>
          <a:xfrm>
            <a:off x="8422" y="-35518"/>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pic>
        <p:nvPicPr>
          <p:cNvPr id="7" name="Picture Placeholder 4">
            <a:extLst>
              <a:ext uri="{FF2B5EF4-FFF2-40B4-BE49-F238E27FC236}">
                <a16:creationId xmlns:a16="http://schemas.microsoft.com/office/drawing/2014/main" id="{578A0D71-4822-0D39-D918-068C3CA298B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8"/>
          <a:stretch>
            <a:fillRect/>
          </a:stretch>
        </p:blipFill>
        <p:spPr>
          <a:xfrm>
            <a:off x="3346063" y="1305978"/>
            <a:ext cx="2481184" cy="2731990"/>
          </a:xfrm>
          <a:prstGeom prst="rect">
            <a:avLst/>
          </a:prstGeom>
          <a:ln w="76200">
            <a:solidFill>
              <a:srgbClr val="602422"/>
            </a:solidFill>
          </a:ln>
        </p:spPr>
      </p:pic>
    </p:spTree>
    <p:extLst>
      <p:ext uri="{BB962C8B-B14F-4D97-AF65-F5344CB8AC3E}">
        <p14:creationId xmlns:p14="http://schemas.microsoft.com/office/powerpoint/2010/main" val="2797952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69180" y="1371600"/>
            <a:ext cx="7715387" cy="5486400"/>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4409709" y="1948039"/>
            <a:ext cx="7434329" cy="2425805"/>
          </a:xfrm>
          <a:prstGeom prst="rect">
            <a:avLst/>
          </a:prstGeom>
          <a:noFill/>
        </p:spPr>
        <p:txBody>
          <a:bodyPr wrap="square">
            <a:noAutofit/>
          </a:bodyPr>
          <a:lstStyle/>
          <a:p>
            <a:pPr marL="0" marR="0">
              <a:lnSpc>
                <a:spcPct val="90000"/>
              </a:lnSpc>
              <a:spcAft>
                <a:spcPts val="600"/>
              </a:spcAft>
            </a:pPr>
            <a:r>
              <a:rPr lang="en-US" sz="3000" dirty="0">
                <a:effectLst/>
                <a:latin typeface="Georgia" panose="02040502050405020303" pitchFamily="18" charset="0"/>
                <a:ea typeface="Calibri" panose="020F0502020204030204" pitchFamily="34" charset="0"/>
                <a:cs typeface="Times New Roman" panose="02020603050405020304" pitchFamily="18" charset="0"/>
              </a:rPr>
              <a:t>In Ecclesiastes 2, Solomon splurged on wine, women, entertainment, buildings, and gardens. He was the richest man on the planet, and he decided, “All that my eyes desired, I did not refuse them.” (Ecc 2:10). What was the result? After “considering all his activities,” he found “there was no benefit under the sun.” (Ecc 2:11). At the end of his experiment with bingeing on massive consumption, he wrote, “So, I hated life.” (Ecc 2:17). </a:t>
            </a:r>
            <a:endParaRPr lang="en-US" sz="3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E89B8F8C-08C8-8B07-9B58-A8D82C4F8773}"/>
              </a:ext>
            </a:extLst>
          </p:cNvPr>
          <p:cNvSpPr>
            <a:spLocks noGrp="1"/>
          </p:cNvSpPr>
          <p:nvPr>
            <p:ph type="title"/>
          </p:nvPr>
        </p:nvSpPr>
        <p:spPr>
          <a:xfrm>
            <a:off x="919480" y="680134"/>
            <a:ext cx="10515600" cy="922471"/>
          </a:xfrm>
        </p:spPr>
        <p:txBody>
          <a:bodyPr/>
          <a:lstStyle/>
          <a:p>
            <a:r>
              <a:rPr lang="en-US" dirty="0"/>
              <a:t>How Much Do We Need for Contentment?</a:t>
            </a:r>
          </a:p>
        </p:txBody>
      </p:sp>
      <p:pic>
        <p:nvPicPr>
          <p:cNvPr id="6" name="Picture 5" descr="A person with hands on his head&#10;&#10;AI-generated content may be incorrect.">
            <a:extLst>
              <a:ext uri="{FF2B5EF4-FFF2-40B4-BE49-F238E27FC236}">
                <a16:creationId xmlns:a16="http://schemas.microsoft.com/office/drawing/2014/main" id="{7DFE1F37-B97A-1031-45D5-812D0A13897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1245" y="2266336"/>
            <a:ext cx="4117935" cy="4343400"/>
          </a:xfrm>
          <a:prstGeom prst="rect">
            <a:avLst/>
          </a:prstGeom>
        </p:spPr>
      </p:pic>
      <p:sp>
        <p:nvSpPr>
          <p:cNvPr id="8" name="Content Placeholder 2">
            <a:extLst>
              <a:ext uri="{FF2B5EF4-FFF2-40B4-BE49-F238E27FC236}">
                <a16:creationId xmlns:a16="http://schemas.microsoft.com/office/drawing/2014/main" id="{3989706F-2CF4-5836-1BFD-142CB2306FF3}"/>
              </a:ext>
            </a:extLst>
          </p:cNvPr>
          <p:cNvSpPr>
            <a:spLocks noGrp="1"/>
          </p:cNvSpPr>
          <p:nvPr>
            <p:ph idx="1"/>
          </p:nvPr>
        </p:nvSpPr>
        <p:spPr>
          <a:xfrm>
            <a:off x="8422" y="-35518"/>
            <a:ext cx="12192000" cy="749264"/>
          </a:xfrm>
          <a:solidFill>
            <a:srgbClr val="66330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spTree>
    <p:extLst>
      <p:ext uri="{BB962C8B-B14F-4D97-AF65-F5344CB8AC3E}">
        <p14:creationId xmlns:p14="http://schemas.microsoft.com/office/powerpoint/2010/main" val="2647389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7C41-46AB-44C5-639B-D62B14689AA6}"/>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7069591D-A0B3-D989-379B-A01C6D382A20}"/>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5860" y="3833144"/>
            <a:ext cx="2867891" cy="3024856"/>
          </a:xfrm>
          <a:prstGeom prst="rect">
            <a:avLst/>
          </a:prstGeom>
        </p:spPr>
      </p:pic>
      <p:pic>
        <p:nvPicPr>
          <p:cNvPr id="9" name="Picture 8" descr="A spiral bound notebook with a pencil">
            <a:extLst>
              <a:ext uri="{FF2B5EF4-FFF2-40B4-BE49-F238E27FC236}">
                <a16:creationId xmlns:a16="http://schemas.microsoft.com/office/drawing/2014/main" id="{AC7F4DEA-3BA1-75BC-49BD-70AAAEBF316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22747" y="1204451"/>
            <a:ext cx="7377675" cy="3024856"/>
          </a:xfrm>
          <a:prstGeom prst="rect">
            <a:avLst/>
          </a:prstGeom>
        </p:spPr>
      </p:pic>
      <p:sp>
        <p:nvSpPr>
          <p:cNvPr id="5" name="TextBox 4">
            <a:extLst>
              <a:ext uri="{FF2B5EF4-FFF2-40B4-BE49-F238E27FC236}">
                <a16:creationId xmlns:a16="http://schemas.microsoft.com/office/drawing/2014/main" id="{B4102A1E-02B0-672E-4AE7-4316829E1EB6}"/>
              </a:ext>
            </a:extLst>
          </p:cNvPr>
          <p:cNvSpPr txBox="1"/>
          <p:nvPr/>
        </p:nvSpPr>
        <p:spPr>
          <a:xfrm>
            <a:off x="5212214" y="1724766"/>
            <a:ext cx="6719455" cy="2207225"/>
          </a:xfrm>
          <a:prstGeom prst="rect">
            <a:avLst/>
          </a:prstGeom>
          <a:noFill/>
        </p:spPr>
        <p:txBody>
          <a:bodyPr wrap="square">
            <a:noAutofit/>
          </a:bodyPr>
          <a:lstStyle/>
          <a:p>
            <a:pPr marL="0" marR="0">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At the end of his experiment with bingeing on massive consumption, Solomon wrote, “So, I hated life.” (Ecclesiastes 2:17). </a:t>
            </a:r>
          </a:p>
        </p:txBody>
      </p:sp>
      <p:sp>
        <p:nvSpPr>
          <p:cNvPr id="6" name="Speech Bubble: Rectangle with Corners Rounded 5">
            <a:extLst>
              <a:ext uri="{FF2B5EF4-FFF2-40B4-BE49-F238E27FC236}">
                <a16:creationId xmlns:a16="http://schemas.microsoft.com/office/drawing/2014/main" id="{109D91B9-FA96-F1E4-EF7F-64A66CA1701F}"/>
              </a:ext>
            </a:extLst>
          </p:cNvPr>
          <p:cNvSpPr/>
          <p:nvPr/>
        </p:nvSpPr>
        <p:spPr>
          <a:xfrm>
            <a:off x="2974706" y="4514917"/>
            <a:ext cx="8956964" cy="2114483"/>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EC6FDBA-F5D0-18F9-1C4C-2C0F2A2E487D}"/>
              </a:ext>
            </a:extLst>
          </p:cNvPr>
          <p:cNvSpPr txBox="1"/>
          <p:nvPr/>
        </p:nvSpPr>
        <p:spPr>
          <a:xfrm>
            <a:off x="3056765" y="4755152"/>
            <a:ext cx="9135235" cy="1819472"/>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Can bingeing on excess consumption lead to depression even today?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does this happen?</a:t>
            </a:r>
          </a:p>
        </p:txBody>
      </p:sp>
      <p:sp>
        <p:nvSpPr>
          <p:cNvPr id="2" name="Title 7">
            <a:extLst>
              <a:ext uri="{FF2B5EF4-FFF2-40B4-BE49-F238E27FC236}">
                <a16:creationId xmlns:a16="http://schemas.microsoft.com/office/drawing/2014/main" id="{6926FDB1-4D8E-7AF1-8D65-86629C619614}"/>
              </a:ext>
            </a:extLst>
          </p:cNvPr>
          <p:cNvSpPr>
            <a:spLocks noGrp="1"/>
          </p:cNvSpPr>
          <p:nvPr>
            <p:ph type="title"/>
          </p:nvPr>
        </p:nvSpPr>
        <p:spPr>
          <a:xfrm>
            <a:off x="397759" y="1724766"/>
            <a:ext cx="3581400" cy="1325563"/>
          </a:xfrm>
        </p:spPr>
        <p:txBody>
          <a:bodyPr>
            <a:normAutofit fontScale="90000"/>
          </a:bodyPr>
          <a:lstStyle/>
          <a:p>
            <a:pPr algn="ctr"/>
            <a:r>
              <a:rPr lang="en-US" dirty="0"/>
              <a:t>How Much Do We Need for Contentment?</a:t>
            </a:r>
          </a:p>
        </p:txBody>
      </p:sp>
      <p:sp>
        <p:nvSpPr>
          <p:cNvPr id="8" name="Content Placeholder 2">
            <a:extLst>
              <a:ext uri="{FF2B5EF4-FFF2-40B4-BE49-F238E27FC236}">
                <a16:creationId xmlns:a16="http://schemas.microsoft.com/office/drawing/2014/main" id="{11C9BAFB-D3C3-BCB1-CC0C-45D9C996B6BA}"/>
              </a:ext>
            </a:extLst>
          </p:cNvPr>
          <p:cNvSpPr>
            <a:spLocks noGrp="1"/>
          </p:cNvSpPr>
          <p:nvPr>
            <p:ph idx="1"/>
          </p:nvPr>
        </p:nvSpPr>
        <p:spPr>
          <a:xfrm>
            <a:off x="8422" y="-35518"/>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spTree>
    <p:extLst>
      <p:ext uri="{BB962C8B-B14F-4D97-AF65-F5344CB8AC3E}">
        <p14:creationId xmlns:p14="http://schemas.microsoft.com/office/powerpoint/2010/main" val="4127943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5B92-9A25-6C79-0854-E1913FD9DD05}"/>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83570110-554C-F7C3-90D9-32CB8A872C71}"/>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448071"/>
            <a:ext cx="2867891" cy="3409929"/>
          </a:xfrm>
          <a:prstGeom prst="rect">
            <a:avLst/>
          </a:prstGeom>
        </p:spPr>
      </p:pic>
      <p:pic>
        <p:nvPicPr>
          <p:cNvPr id="9" name="Picture 8" descr="A spiral bound notebook with a pencil">
            <a:extLst>
              <a:ext uri="{FF2B5EF4-FFF2-40B4-BE49-F238E27FC236}">
                <a16:creationId xmlns:a16="http://schemas.microsoft.com/office/drawing/2014/main" id="{555D84DA-9585-DD9D-257F-05E47697F86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15933" y="819378"/>
            <a:ext cx="7377675" cy="3429000"/>
          </a:xfrm>
          <a:prstGeom prst="rect">
            <a:avLst/>
          </a:prstGeom>
        </p:spPr>
      </p:pic>
      <p:sp>
        <p:nvSpPr>
          <p:cNvPr id="5" name="TextBox 4">
            <a:extLst>
              <a:ext uri="{FF2B5EF4-FFF2-40B4-BE49-F238E27FC236}">
                <a16:creationId xmlns:a16="http://schemas.microsoft.com/office/drawing/2014/main" id="{13603EFB-F9DA-DC33-29A5-56F5F35813E8}"/>
              </a:ext>
            </a:extLst>
          </p:cNvPr>
          <p:cNvSpPr txBox="1"/>
          <p:nvPr/>
        </p:nvSpPr>
        <p:spPr>
          <a:xfrm>
            <a:off x="5105400" y="1339693"/>
            <a:ext cx="6874933" cy="2207225"/>
          </a:xfrm>
          <a:prstGeom prst="rect">
            <a:avLst/>
          </a:prstGeom>
          <a:noFill/>
        </p:spPr>
        <p:txBody>
          <a:bodyPr wrap="square">
            <a:noAutofit/>
          </a:bodyPr>
          <a:lstStyle/>
          <a:p>
            <a:pPr marL="0" marR="0">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A financial consultant to lottery winners explained, “So many of them wind up unhappy... People commit suicide.” So, too, rich and famous rock stars often commit suicide. </a:t>
            </a:r>
          </a:p>
        </p:txBody>
      </p:sp>
      <p:sp>
        <p:nvSpPr>
          <p:cNvPr id="6" name="Speech Bubble: Rectangle with Corners Rounded 5">
            <a:extLst>
              <a:ext uri="{FF2B5EF4-FFF2-40B4-BE49-F238E27FC236}">
                <a16:creationId xmlns:a16="http://schemas.microsoft.com/office/drawing/2014/main" id="{B0380E40-E923-6C17-1A01-EEA0313EF0D7}"/>
              </a:ext>
            </a:extLst>
          </p:cNvPr>
          <p:cNvSpPr/>
          <p:nvPr/>
        </p:nvSpPr>
        <p:spPr>
          <a:xfrm>
            <a:off x="2867891" y="4475972"/>
            <a:ext cx="8625609" cy="2311915"/>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050C5B8-0AAE-2FB4-58AB-941252D88438}"/>
              </a:ext>
            </a:extLst>
          </p:cNvPr>
          <p:cNvSpPr txBox="1"/>
          <p:nvPr/>
        </p:nvSpPr>
        <p:spPr>
          <a:xfrm>
            <a:off x="2941485" y="4546085"/>
            <a:ext cx="8907615" cy="2311915"/>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doesn’t excess consumption lead to more happiness?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can it sometimes lead to depression or even suicide?</a:t>
            </a:r>
          </a:p>
        </p:txBody>
      </p:sp>
      <p:sp>
        <p:nvSpPr>
          <p:cNvPr id="2" name="Title 7">
            <a:extLst>
              <a:ext uri="{FF2B5EF4-FFF2-40B4-BE49-F238E27FC236}">
                <a16:creationId xmlns:a16="http://schemas.microsoft.com/office/drawing/2014/main" id="{86C31DF2-046C-D052-828C-0DFABEB12BF7}"/>
              </a:ext>
            </a:extLst>
          </p:cNvPr>
          <p:cNvSpPr>
            <a:spLocks noGrp="1"/>
          </p:cNvSpPr>
          <p:nvPr>
            <p:ph type="title"/>
          </p:nvPr>
        </p:nvSpPr>
        <p:spPr>
          <a:xfrm>
            <a:off x="290945" y="1667321"/>
            <a:ext cx="3581400" cy="1325563"/>
          </a:xfrm>
        </p:spPr>
        <p:txBody>
          <a:bodyPr>
            <a:normAutofit fontScale="90000"/>
          </a:bodyPr>
          <a:lstStyle/>
          <a:p>
            <a:pPr algn="ctr"/>
            <a:r>
              <a:rPr lang="en-US" dirty="0"/>
              <a:t>How Much Do We Need for Contentment?</a:t>
            </a:r>
          </a:p>
        </p:txBody>
      </p:sp>
      <p:sp>
        <p:nvSpPr>
          <p:cNvPr id="8" name="Content Placeholder 2">
            <a:extLst>
              <a:ext uri="{FF2B5EF4-FFF2-40B4-BE49-F238E27FC236}">
                <a16:creationId xmlns:a16="http://schemas.microsoft.com/office/drawing/2014/main" id="{E91F1B03-CDE5-D96C-9744-7A13AF1A27BA}"/>
              </a:ext>
            </a:extLst>
          </p:cNvPr>
          <p:cNvSpPr>
            <a:spLocks noGrp="1"/>
          </p:cNvSpPr>
          <p:nvPr>
            <p:ph idx="1"/>
          </p:nvPr>
        </p:nvSpPr>
        <p:spPr>
          <a:xfrm>
            <a:off x="8422" y="-35518"/>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1 Timothy 6:8 </a:t>
            </a:r>
          </a:p>
          <a:p>
            <a:pPr marL="0" indent="0" algn="ctr">
              <a:lnSpc>
                <a:spcPct val="80000"/>
              </a:lnSpc>
              <a:spcBef>
                <a:spcPts val="0"/>
              </a:spcBef>
              <a:buNone/>
            </a:pPr>
            <a:r>
              <a:rPr lang="en-US" dirty="0">
                <a:solidFill>
                  <a:schemeClr val="bg1"/>
                </a:solidFill>
              </a:rPr>
              <a:t>“But if we have food and shelter, we will be satisfied with that.” </a:t>
            </a:r>
          </a:p>
        </p:txBody>
      </p:sp>
    </p:spTree>
    <p:extLst>
      <p:ext uri="{BB962C8B-B14F-4D97-AF65-F5344CB8AC3E}">
        <p14:creationId xmlns:p14="http://schemas.microsoft.com/office/powerpoint/2010/main" val="755714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p:txBody>
          <a:bodyPr/>
          <a:lstStyle/>
          <a:p>
            <a:pPr algn="ctr"/>
            <a:r>
              <a:rPr lang="en-US" dirty="0"/>
              <a:t>What about Leaving a Big Inheritance?</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80310" y="1825625"/>
            <a:ext cx="8776854" cy="3265920"/>
          </a:xfrm>
        </p:spPr>
        <p:txBody>
          <a:bodyPr>
            <a:normAutofit/>
          </a:bodyPr>
          <a:lstStyle/>
          <a:p>
            <a:pPr marL="0" indent="0">
              <a:buNone/>
            </a:pPr>
            <a:r>
              <a:rPr lang="en-US" sz="3600" dirty="0"/>
              <a:t>1 Timothy 6:7-8</a:t>
            </a:r>
          </a:p>
          <a:p>
            <a:pPr marL="0" indent="0">
              <a:buNone/>
            </a:pPr>
            <a:r>
              <a:rPr lang="en-US" sz="3600" dirty="0"/>
              <a:t>“For we have brought nothing into the world, so we cannot take anything out of it, either. If we have food and covering, with these we shall be content.”</a:t>
            </a:r>
          </a:p>
        </p:txBody>
      </p:sp>
    </p:spTree>
    <p:extLst>
      <p:ext uri="{BB962C8B-B14F-4D97-AF65-F5344CB8AC3E}">
        <p14:creationId xmlns:p14="http://schemas.microsoft.com/office/powerpoint/2010/main" val="1027112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E1032-AD90-DED4-FA64-6AF1F48B145C}"/>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19FA58E3-E2C0-2753-1204-9ABA1E453A1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724400" y="799962"/>
            <a:ext cx="7302500" cy="6057900"/>
          </a:xfrm>
          <a:prstGeom prst="rect">
            <a:avLst/>
          </a:prstGeom>
        </p:spPr>
      </p:pic>
      <p:sp>
        <p:nvSpPr>
          <p:cNvPr id="5" name="TextBox 4">
            <a:extLst>
              <a:ext uri="{FF2B5EF4-FFF2-40B4-BE49-F238E27FC236}">
                <a16:creationId xmlns:a16="http://schemas.microsoft.com/office/drawing/2014/main" id="{79201D3B-D60C-2E28-F8B5-2D7D9CD3E18A}"/>
              </a:ext>
            </a:extLst>
          </p:cNvPr>
          <p:cNvSpPr txBox="1"/>
          <p:nvPr/>
        </p:nvSpPr>
        <p:spPr>
          <a:xfrm>
            <a:off x="4955116" y="1493499"/>
            <a:ext cx="6841067" cy="4768260"/>
          </a:xfrm>
          <a:prstGeom prst="rect">
            <a:avLst/>
          </a:prstGeom>
          <a:noFill/>
        </p:spPr>
        <p:txBody>
          <a:bodyPr wrap="square">
            <a:noAutofit/>
          </a:bodyPr>
          <a:lstStyle/>
          <a:p>
            <a:pPr marL="0" marR="0" lvl="0" indent="0" algn="l" defTabSz="914400" rtl="0" eaLnBrk="1" fontAlgn="auto" latinLnBrk="0" hangingPunct="1">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As Jesus was teaching, a family fight over an inheritance broke out in the crowd. (Luke 12:13-14). Jesus responded by telling the story of a rich man who was blessed with even more wealth. The man planned to use it someday, but he never did. Instead, he just stacked it up and died with it. God called this man a fool. (Luke 12:15-21).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76FE6A18-F0F3-F93E-822A-58A4DA4AB4D2}"/>
              </a:ext>
            </a:extLst>
          </p:cNvPr>
          <p:cNvSpPr>
            <a:spLocks noGrp="1"/>
          </p:cNvSpPr>
          <p:nvPr>
            <p:ph type="title"/>
          </p:nvPr>
        </p:nvSpPr>
        <p:spPr>
          <a:xfrm>
            <a:off x="0" y="0"/>
            <a:ext cx="12103100" cy="897259"/>
          </a:xfrm>
        </p:spPr>
        <p:txBody>
          <a:bodyPr>
            <a:normAutofit/>
          </a:bodyPr>
          <a:lstStyle/>
          <a:p>
            <a:pPr algn="ctr"/>
            <a:r>
              <a:rPr lang="en-US" dirty="0"/>
              <a:t>What about leaving a big inheritance?</a:t>
            </a:r>
          </a:p>
        </p:txBody>
      </p:sp>
      <p:pic>
        <p:nvPicPr>
          <p:cNvPr id="8" name="Picture 7">
            <a:extLst>
              <a:ext uri="{FF2B5EF4-FFF2-40B4-BE49-F238E27FC236}">
                <a16:creationId xmlns:a16="http://schemas.microsoft.com/office/drawing/2014/main" id="{222DA2D7-4491-041E-DE9E-84E9CF82DDCD}"/>
              </a:ext>
            </a:extLst>
          </p:cNvPr>
          <p:cNvPicPr>
            <a:picLocks noChangeAspect="1"/>
          </p:cNvPicPr>
          <p:nvPr/>
        </p:nvPicPr>
        <p:blipFill>
          <a:blip r:embed="rId3" cstate="screen">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a:ext>
            </a:extLst>
          </a:blip>
          <a:stretch>
            <a:fillRect/>
          </a:stretch>
        </p:blipFill>
        <p:spPr>
          <a:xfrm>
            <a:off x="431800" y="1147267"/>
            <a:ext cx="3780535" cy="5460724"/>
          </a:xfrm>
          <a:prstGeom prst="rect">
            <a:avLst/>
          </a:prstGeom>
          <a:ln w="76200">
            <a:solidFill>
              <a:srgbClr val="602422"/>
            </a:solidFill>
          </a:ln>
        </p:spPr>
      </p:pic>
    </p:spTree>
    <p:extLst>
      <p:ext uri="{BB962C8B-B14F-4D97-AF65-F5344CB8AC3E}">
        <p14:creationId xmlns:p14="http://schemas.microsoft.com/office/powerpoint/2010/main" val="940830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606557"/>
            <a:ext cx="2867891" cy="32514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2" y="3200400"/>
            <a:ext cx="8641448" cy="3657600"/>
          </a:xfrm>
          <a:prstGeom prst="wedgeRoundRectCallout">
            <a:avLst>
              <a:gd name="adj1" fmla="val -58765"/>
              <a:gd name="adj2" fmla="val -5789"/>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867891" y="3429000"/>
            <a:ext cx="8588108" cy="3296800"/>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Can a large inheritance lead to more family conflict than if nothing had been left? What have you seen?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This rich man saved all his wealth and died with it. What was God’s opinion of this?</a:t>
            </a:r>
          </a:p>
        </p:txBody>
      </p:sp>
      <p:sp>
        <p:nvSpPr>
          <p:cNvPr id="7" name="Content Placeholder 2">
            <a:extLst>
              <a:ext uri="{FF2B5EF4-FFF2-40B4-BE49-F238E27FC236}">
                <a16:creationId xmlns:a16="http://schemas.microsoft.com/office/drawing/2014/main" id="{908EC4D8-0B6C-1C9C-1BB6-524BDD9F2EB0}"/>
              </a:ext>
            </a:extLst>
          </p:cNvPr>
          <p:cNvSpPr>
            <a:spLocks noGrp="1"/>
          </p:cNvSpPr>
          <p:nvPr>
            <p:ph idx="1"/>
          </p:nvPr>
        </p:nvSpPr>
        <p:spPr>
          <a:xfrm>
            <a:off x="0" y="-13137"/>
            <a:ext cx="12192000" cy="749264"/>
          </a:xfrm>
          <a:solidFill>
            <a:srgbClr val="0070C0"/>
          </a:solidFill>
        </p:spPr>
        <p:txBody>
          <a:bodyPr>
            <a:noAutofit/>
          </a:bodyPr>
          <a:lstStyle/>
          <a:p>
            <a:pPr marL="0" indent="0" algn="ctr">
              <a:lnSpc>
                <a:spcPct val="80000"/>
              </a:lnSpc>
              <a:spcBef>
                <a:spcPts val="0"/>
              </a:spcBef>
              <a:buNone/>
            </a:pPr>
            <a:r>
              <a:rPr lang="en-US" sz="2600" dirty="0">
                <a:solidFill>
                  <a:schemeClr val="bg1"/>
                </a:solidFill>
              </a:rPr>
              <a:t>“For we have brought nothing into the world, so we cannot take anything out of it, either. But if we have food and shelter, we will be satisfied with that.” 1 Timothy 6:7-8 </a:t>
            </a: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3564842" y="1021805"/>
            <a:ext cx="8627158" cy="1774108"/>
          </a:xfrm>
        </p:spPr>
        <p:txBody>
          <a:bodyPr>
            <a:normAutofit/>
          </a:bodyPr>
          <a:lstStyle/>
          <a:p>
            <a:pPr algn="ctr"/>
            <a:r>
              <a:rPr lang="en-US" sz="5400" dirty="0"/>
              <a:t>What about leaving a big inheritance?</a:t>
            </a:r>
          </a:p>
        </p:txBody>
      </p:sp>
      <p:pic>
        <p:nvPicPr>
          <p:cNvPr id="3" name="Picture 2">
            <a:extLst>
              <a:ext uri="{FF2B5EF4-FFF2-40B4-BE49-F238E27FC236}">
                <a16:creationId xmlns:a16="http://schemas.microsoft.com/office/drawing/2014/main" id="{1CAA4A51-C223-31DA-3D52-BB56A788573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94872" y="958797"/>
            <a:ext cx="3896128" cy="2069976"/>
          </a:xfrm>
          <a:prstGeom prst="rect">
            <a:avLst/>
          </a:prstGeom>
          <a:ln w="76200">
            <a:solidFill>
              <a:srgbClr val="602422"/>
            </a:solidFill>
          </a:ln>
        </p:spPr>
      </p:pic>
    </p:spTree>
    <p:extLst>
      <p:ext uri="{BB962C8B-B14F-4D97-AF65-F5344CB8AC3E}">
        <p14:creationId xmlns:p14="http://schemas.microsoft.com/office/powerpoint/2010/main" val="1539177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454236" y="1172596"/>
            <a:ext cx="7585364" cy="5685403"/>
          </a:xfrm>
          <a:prstGeom prst="rect">
            <a:avLst/>
          </a:prstGeom>
        </p:spPr>
      </p:pic>
      <p:sp>
        <p:nvSpPr>
          <p:cNvPr id="3" name="Content Placeholder 2">
            <a:extLst>
              <a:ext uri="{FF2B5EF4-FFF2-40B4-BE49-F238E27FC236}">
                <a16:creationId xmlns:a16="http://schemas.microsoft.com/office/drawing/2014/main" id="{A22EDBA0-FAC8-7201-C14D-19217F82E0DC}"/>
              </a:ext>
            </a:extLst>
          </p:cNvPr>
          <p:cNvSpPr>
            <a:spLocks noGrp="1"/>
          </p:cNvSpPr>
          <p:nvPr>
            <p:ph idx="1"/>
          </p:nvPr>
        </p:nvSpPr>
        <p:spPr>
          <a:xfrm>
            <a:off x="0" y="-564"/>
            <a:ext cx="12192000" cy="908651"/>
          </a:xfrm>
          <a:solidFill>
            <a:srgbClr val="663300"/>
          </a:solidFill>
        </p:spPr>
        <p:txBody>
          <a:bodyPr>
            <a:noAutofit/>
          </a:bodyPr>
          <a:lstStyle/>
          <a:p>
            <a:pPr marL="0" indent="0" algn="ctr">
              <a:lnSpc>
                <a:spcPct val="100000"/>
              </a:lnSpc>
              <a:spcBef>
                <a:spcPts val="0"/>
              </a:spcBef>
              <a:buNone/>
            </a:pPr>
            <a:r>
              <a:rPr lang="en-US" sz="2400" dirty="0">
                <a:solidFill>
                  <a:schemeClr val="bg1"/>
                </a:solidFill>
                <a:latin typeface="Arial Narrow" panose="020B0606020202030204" pitchFamily="34" charset="0"/>
              </a:rPr>
              <a:t>1 Timothy 6:6 “But godliness actually is a means of great gain when accompanied by contentment.” NASB</a:t>
            </a:r>
          </a:p>
          <a:p>
            <a:pPr marL="0" indent="0" algn="ctr">
              <a:lnSpc>
                <a:spcPct val="100000"/>
              </a:lnSpc>
              <a:spcBef>
                <a:spcPts val="0"/>
              </a:spcBef>
              <a:buNone/>
            </a:pPr>
            <a:r>
              <a:rPr lang="en-US" sz="2400" dirty="0">
                <a:solidFill>
                  <a:schemeClr val="bg1"/>
                </a:solidFill>
                <a:latin typeface="Arial Narrow" panose="020B0606020202030204" pitchFamily="34" charset="0"/>
              </a:rPr>
              <a:t> “And religion does make your life rich, by making you content with what you have.” CEV</a:t>
            </a:r>
          </a:p>
          <a:p>
            <a:pPr marL="0" indent="0" algn="ctr">
              <a:lnSpc>
                <a:spcPct val="100000"/>
              </a:lnSpc>
              <a:spcBef>
                <a:spcPts val="0"/>
              </a:spcBef>
              <a:buNone/>
            </a:pPr>
            <a:endParaRPr lang="en-US" sz="2400" dirty="0">
              <a:solidFill>
                <a:schemeClr val="bg1"/>
              </a:solidFill>
              <a:latin typeface="Arial Narrow" panose="020B0606020202030204" pitchFamily="34" charset="0"/>
            </a:endParaRPr>
          </a:p>
        </p:txBody>
      </p:sp>
      <p:sp>
        <p:nvSpPr>
          <p:cNvPr id="5" name="TextBox 4">
            <a:extLst>
              <a:ext uri="{FF2B5EF4-FFF2-40B4-BE49-F238E27FC236}">
                <a16:creationId xmlns:a16="http://schemas.microsoft.com/office/drawing/2014/main" id="{4DBBF2CD-0F50-D8ED-DBA9-AA8B2C7736FC}"/>
              </a:ext>
            </a:extLst>
          </p:cNvPr>
          <p:cNvSpPr txBox="1"/>
          <p:nvPr/>
        </p:nvSpPr>
        <p:spPr>
          <a:xfrm>
            <a:off x="4575463" y="1783786"/>
            <a:ext cx="7342910" cy="3541880"/>
          </a:xfrm>
          <a:prstGeom prst="rect">
            <a:avLst/>
          </a:prstGeom>
          <a:noFill/>
        </p:spPr>
        <p:txBody>
          <a:bodyPr wrap="square">
            <a:noAutofit/>
          </a:bodyPr>
          <a:lstStyle/>
          <a:p>
            <a:pPr marL="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1 Timothy 6 has a lot to say about wealth. It tells us about wealth accumulation, wealth management, and wealth enjoyment. And it starts the discussion with contentment. Godliness and religion can make our lives rich. How? Through contentment. The word for contentment in 6:6 is </a:t>
            </a:r>
            <a:r>
              <a:rPr lang="en-US" sz="2400" i="1" dirty="0" err="1">
                <a:effectLst/>
                <a:latin typeface="Georgia" panose="02040502050405020303" pitchFamily="18" charset="0"/>
                <a:ea typeface="Calibri" panose="020F0502020204030204" pitchFamily="34" charset="0"/>
                <a:cs typeface="Times New Roman" panose="02020603050405020304" pitchFamily="18" charset="0"/>
              </a:rPr>
              <a:t>autárkeias</a:t>
            </a:r>
            <a:r>
              <a:rPr lang="en-US" sz="2400" dirty="0">
                <a:effectLst/>
                <a:latin typeface="Georgia" panose="02040502050405020303" pitchFamily="18" charset="0"/>
                <a:ea typeface="Calibri" panose="020F0502020204030204" pitchFamily="34" charset="0"/>
                <a:cs typeface="Times New Roman" panose="02020603050405020304" pitchFamily="18" charset="0"/>
              </a:rPr>
              <a:t>. Definitions include: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perfect condition of life, in which no aid or support is needed”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sufficiency of the necessaries of life”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mind contented with its lot, contentment”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itle 7">
            <a:extLst>
              <a:ext uri="{FF2B5EF4-FFF2-40B4-BE49-F238E27FC236}">
                <a16:creationId xmlns:a16="http://schemas.microsoft.com/office/drawing/2014/main" id="{4679BCD3-029D-CB37-3303-D51D86167057}"/>
              </a:ext>
            </a:extLst>
          </p:cNvPr>
          <p:cNvSpPr>
            <a:spLocks noGrp="1"/>
          </p:cNvSpPr>
          <p:nvPr>
            <p:ph type="title"/>
          </p:nvPr>
        </p:nvSpPr>
        <p:spPr>
          <a:xfrm>
            <a:off x="415372" y="939236"/>
            <a:ext cx="3737263" cy="1325563"/>
          </a:xfrm>
        </p:spPr>
        <p:txBody>
          <a:bodyPr>
            <a:normAutofit fontScale="90000"/>
          </a:bodyPr>
          <a:lstStyle/>
          <a:p>
            <a:pPr algn="ctr"/>
            <a:r>
              <a:rPr lang="en-US" dirty="0"/>
              <a:t>What Is Financial Contentment?</a:t>
            </a:r>
          </a:p>
        </p:txBody>
      </p:sp>
      <p:pic>
        <p:nvPicPr>
          <p:cNvPr id="4" name="Picture 3" descr="A yellow smiley face in a group of blue smiley faces">
            <a:extLst>
              <a:ext uri="{FF2B5EF4-FFF2-40B4-BE49-F238E27FC236}">
                <a16:creationId xmlns:a16="http://schemas.microsoft.com/office/drawing/2014/main" id="{53BFEA6B-8C54-E02B-93B3-45A8597EBD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854" y="2613519"/>
            <a:ext cx="3757781" cy="3757781"/>
          </a:xfrm>
          <a:prstGeom prst="rect">
            <a:avLst/>
          </a:prstGeom>
          <a:ln w="76200">
            <a:solidFill>
              <a:srgbClr val="663300"/>
            </a:solidFill>
          </a:ln>
        </p:spPr>
      </p:pic>
    </p:spTree>
    <p:extLst>
      <p:ext uri="{BB962C8B-B14F-4D97-AF65-F5344CB8AC3E}">
        <p14:creationId xmlns:p14="http://schemas.microsoft.com/office/powerpoint/2010/main" val="1640449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79E2E-877B-F3D1-7962-983DA3A3ECA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69F1D7A5-D187-89DA-7FE7-91669F9B5EF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58016" y="1024944"/>
            <a:ext cx="7717367" cy="5669280"/>
          </a:xfrm>
          <a:prstGeom prst="rect">
            <a:avLst/>
          </a:prstGeom>
        </p:spPr>
      </p:pic>
      <p:sp>
        <p:nvSpPr>
          <p:cNvPr id="5" name="TextBox 4">
            <a:extLst>
              <a:ext uri="{FF2B5EF4-FFF2-40B4-BE49-F238E27FC236}">
                <a16:creationId xmlns:a16="http://schemas.microsoft.com/office/drawing/2014/main" id="{EBF143DA-4D40-830E-E55B-D9A87B954BF1}"/>
              </a:ext>
            </a:extLst>
          </p:cNvPr>
          <p:cNvSpPr txBox="1"/>
          <p:nvPr/>
        </p:nvSpPr>
        <p:spPr>
          <a:xfrm>
            <a:off x="4371376" y="1677700"/>
            <a:ext cx="7388609" cy="476826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In the Parable of the Prodigal Son, the younger son “said to his father, ‘Father, give me the share of the estate that is coming to me.’” (Luke 15:12a). He then “squandered his estate in wild living.” (Luke 15:13b). The large inheritance left him in a terrible state, without food and shelter. He declared, “I am dying here from hunger!” (Luke 15:17b).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03816FE8-386D-84B4-76F6-2D18276151E4}"/>
              </a:ext>
            </a:extLst>
          </p:cNvPr>
          <p:cNvSpPr>
            <a:spLocks noGrp="1"/>
          </p:cNvSpPr>
          <p:nvPr>
            <p:ph type="title"/>
          </p:nvPr>
        </p:nvSpPr>
        <p:spPr>
          <a:xfrm>
            <a:off x="0" y="48254"/>
            <a:ext cx="12192000" cy="749264"/>
          </a:xfrm>
        </p:spPr>
        <p:txBody>
          <a:bodyPr>
            <a:normAutofit/>
          </a:bodyPr>
          <a:lstStyle/>
          <a:p>
            <a:pPr algn="ctr"/>
            <a:r>
              <a:rPr lang="en-US" dirty="0"/>
              <a:t>What about leaving a big inheritance?</a:t>
            </a:r>
          </a:p>
        </p:txBody>
      </p:sp>
      <p:pic>
        <p:nvPicPr>
          <p:cNvPr id="6" name="Picture 5">
            <a:extLst>
              <a:ext uri="{FF2B5EF4-FFF2-40B4-BE49-F238E27FC236}">
                <a16:creationId xmlns:a16="http://schemas.microsoft.com/office/drawing/2014/main" id="{9C32E1F5-2F13-A08E-06B5-36C5751079A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00630" y="965251"/>
            <a:ext cx="2775969" cy="5844495"/>
          </a:xfrm>
          <a:prstGeom prst="rect">
            <a:avLst/>
          </a:prstGeom>
        </p:spPr>
      </p:pic>
    </p:spTree>
    <p:extLst>
      <p:ext uri="{BB962C8B-B14F-4D97-AF65-F5344CB8AC3E}">
        <p14:creationId xmlns:p14="http://schemas.microsoft.com/office/powerpoint/2010/main" val="4171869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847893"/>
            <a:ext cx="2867891" cy="3010107"/>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4778477" y="858195"/>
            <a:ext cx="7341569" cy="5979396"/>
          </a:xfrm>
          <a:prstGeom prst="wedgeRoundRectCallout">
            <a:avLst>
              <a:gd name="adj1" fmla="val -84321"/>
              <a:gd name="adj2" fmla="val 2944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5093107" y="936979"/>
            <a:ext cx="6971073" cy="5989845"/>
          </a:xfrm>
          <a:prstGeom prst="rect">
            <a:avLst/>
          </a:prstGeom>
          <a:noFill/>
        </p:spPr>
        <p:txBody>
          <a:bodyPr wrap="square">
            <a:spAutoFit/>
          </a:bodyPr>
          <a:lstStyle/>
          <a:p>
            <a:pPr marL="571500" indent="-571500">
              <a:lnSpc>
                <a:spcPct val="80000"/>
              </a:lnSpc>
              <a:spcAft>
                <a:spcPts val="1800"/>
              </a:spcAft>
              <a:buFont typeface="Wingdings" panose="05000000000000000000" pitchFamily="2" charset="2"/>
              <a:buChar char="§"/>
              <a:defRPr/>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Would the end result have changed if the prodigal son had received an even larger lump sum?</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Can leaving a big inheritance still lead to “wild living” today?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Can bingeing or addiction make an heir worse off than if they had received nothing? </a:t>
            </a:r>
            <a:endPar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CA19AF6-70CD-AACF-7A5E-B1E34D8BFBF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40771" y="1096773"/>
            <a:ext cx="3726428" cy="2835128"/>
          </a:xfrm>
          <a:prstGeom prst="rect">
            <a:avLst/>
          </a:prstGeom>
          <a:ln w="76200">
            <a:solidFill>
              <a:srgbClr val="602422"/>
            </a:solidFill>
          </a:ln>
        </p:spPr>
      </p:pic>
      <p:sp>
        <p:nvSpPr>
          <p:cNvPr id="8" name="Content Placeholder 2">
            <a:extLst>
              <a:ext uri="{FF2B5EF4-FFF2-40B4-BE49-F238E27FC236}">
                <a16:creationId xmlns:a16="http://schemas.microsoft.com/office/drawing/2014/main" id="{FA449A53-7781-FFFA-7915-51D4C98F02CE}"/>
              </a:ext>
            </a:extLst>
          </p:cNvPr>
          <p:cNvSpPr txBox="1">
            <a:spLocks/>
          </p:cNvSpPr>
          <p:nvPr/>
        </p:nvSpPr>
        <p:spPr>
          <a:xfrm>
            <a:off x="0" y="-6507"/>
            <a:ext cx="12192000" cy="7492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600" dirty="0">
                <a:solidFill>
                  <a:schemeClr val="bg1"/>
                </a:solidFill>
              </a:rPr>
              <a:t>“For we have brought nothing into the world, so we cannot take anything out of it, either. But if we have food and shelter, we will be satisfied with that.” 1 Timothy 6:7-8 </a:t>
            </a:r>
          </a:p>
        </p:txBody>
      </p:sp>
    </p:spTree>
    <p:extLst>
      <p:ext uri="{BB962C8B-B14F-4D97-AF65-F5344CB8AC3E}">
        <p14:creationId xmlns:p14="http://schemas.microsoft.com/office/powerpoint/2010/main" val="1861619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1D0EC"/>
        </a:solidFill>
        <a:effectLst/>
      </p:bgPr>
    </p:bg>
    <p:spTree>
      <p:nvGrpSpPr>
        <p:cNvPr id="1" name="">
          <a:extLst>
            <a:ext uri="{FF2B5EF4-FFF2-40B4-BE49-F238E27FC236}">
              <a16:creationId xmlns:a16="http://schemas.microsoft.com/office/drawing/2014/main" id="{AD5F00C6-CAF3-11EE-AE16-7ECE4E922B14}"/>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0A7425DC-1636-B99E-7A0E-97C9E49D69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67200" y="1188720"/>
            <a:ext cx="7717367" cy="4894580"/>
          </a:xfrm>
          <a:prstGeom prst="rect">
            <a:avLst/>
          </a:prstGeom>
        </p:spPr>
      </p:pic>
      <p:sp>
        <p:nvSpPr>
          <p:cNvPr id="5" name="TextBox 4">
            <a:extLst>
              <a:ext uri="{FF2B5EF4-FFF2-40B4-BE49-F238E27FC236}">
                <a16:creationId xmlns:a16="http://schemas.microsoft.com/office/drawing/2014/main" id="{E72C6D70-6A71-2A42-7DE1-B9ECD9F07B23}"/>
              </a:ext>
            </a:extLst>
          </p:cNvPr>
          <p:cNvSpPr txBox="1"/>
          <p:nvPr/>
        </p:nvSpPr>
        <p:spPr>
          <a:xfrm>
            <a:off x="4480560" y="1841476"/>
            <a:ext cx="7388609" cy="2928644"/>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A national study of inheritors found that, within a year, 42% had their net worth fall back to (or below) their pre-inheritance level. They immediately spent it all. Inheritances were spent faster than any other type of financial windfall.</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556AE670-F434-02F4-BF6F-716C7D0B7D66}"/>
              </a:ext>
            </a:extLst>
          </p:cNvPr>
          <p:cNvSpPr>
            <a:spLocks noGrp="1"/>
          </p:cNvSpPr>
          <p:nvPr>
            <p:ph type="title"/>
          </p:nvPr>
        </p:nvSpPr>
        <p:spPr>
          <a:xfrm>
            <a:off x="0" y="48254"/>
            <a:ext cx="12192000" cy="749264"/>
          </a:xfrm>
        </p:spPr>
        <p:txBody>
          <a:bodyPr>
            <a:normAutofit/>
          </a:bodyPr>
          <a:lstStyle/>
          <a:p>
            <a:pPr algn="ctr"/>
            <a:r>
              <a:rPr lang="en-US" dirty="0"/>
              <a:t>What about leaving a big inheritance?</a:t>
            </a:r>
          </a:p>
        </p:txBody>
      </p:sp>
      <p:sp>
        <p:nvSpPr>
          <p:cNvPr id="6" name="TextBox 5">
            <a:extLst>
              <a:ext uri="{FF2B5EF4-FFF2-40B4-BE49-F238E27FC236}">
                <a16:creationId xmlns:a16="http://schemas.microsoft.com/office/drawing/2014/main" id="{32E1001E-D24F-59A0-3847-BDA20B373D6B}"/>
              </a:ext>
            </a:extLst>
          </p:cNvPr>
          <p:cNvSpPr txBox="1"/>
          <p:nvPr/>
        </p:nvSpPr>
        <p:spPr>
          <a:xfrm>
            <a:off x="5156200" y="6396335"/>
            <a:ext cx="7035800" cy="461665"/>
          </a:xfrm>
          <a:prstGeom prst="rect">
            <a:avLst/>
          </a:prstGeom>
          <a:noFill/>
        </p:spPr>
        <p:txBody>
          <a:bodyPr wrap="square">
            <a:spAutoFit/>
          </a:bodyPr>
          <a:lstStyle/>
          <a:p>
            <a:r>
              <a:rPr lang="en-US" sz="1200" b="0" i="0" dirty="0">
                <a:solidFill>
                  <a:srgbClr val="222222"/>
                </a:solidFill>
                <a:effectLst/>
                <a:latin typeface="Arial" panose="020B0604020202020204" pitchFamily="34" charset="0"/>
              </a:rPr>
              <a:t>Thompson, C., &amp; James III, R. (2026). Dissipation of inheritance windfalls and the case for time-phased transfers: An empirical assessment from HRS data. </a:t>
            </a:r>
            <a:r>
              <a:rPr lang="en-US" sz="1200" b="0" i="1" dirty="0">
                <a:solidFill>
                  <a:srgbClr val="222222"/>
                </a:solidFill>
                <a:effectLst/>
                <a:latin typeface="Arial" panose="020B0604020202020204" pitchFamily="34" charset="0"/>
              </a:rPr>
              <a:t>Financial Services Review</a:t>
            </a:r>
            <a:r>
              <a:rPr lang="en-US" sz="1200" b="0" i="0" dirty="0">
                <a:solidFill>
                  <a:srgbClr val="222222"/>
                </a:solidFill>
                <a:effectLst/>
                <a:latin typeface="Arial" panose="020B0604020202020204" pitchFamily="34" charset="0"/>
              </a:rPr>
              <a:t>, </a:t>
            </a:r>
            <a:r>
              <a:rPr lang="en-US" sz="1200" b="0" i="1" dirty="0">
                <a:solidFill>
                  <a:srgbClr val="222222"/>
                </a:solidFill>
                <a:effectLst/>
                <a:latin typeface="Arial" panose="020B0604020202020204" pitchFamily="34" charset="0"/>
              </a:rPr>
              <a:t>34</a:t>
            </a:r>
            <a:r>
              <a:rPr lang="en-US" sz="1200" b="0" i="0" dirty="0">
                <a:solidFill>
                  <a:srgbClr val="222222"/>
                </a:solidFill>
                <a:effectLst/>
                <a:latin typeface="Arial" panose="020B0604020202020204" pitchFamily="34" charset="0"/>
              </a:rPr>
              <a:t>(1), 24-42.</a:t>
            </a:r>
            <a:endParaRPr lang="en-US" sz="1200" dirty="0"/>
          </a:p>
        </p:txBody>
      </p:sp>
      <p:pic>
        <p:nvPicPr>
          <p:cNvPr id="7" name="Picture 6">
            <a:extLst>
              <a:ext uri="{FF2B5EF4-FFF2-40B4-BE49-F238E27FC236}">
                <a16:creationId xmlns:a16="http://schemas.microsoft.com/office/drawing/2014/main" id="{60C202BE-334D-0D82-ABD7-EA79582939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7433" y="1217918"/>
            <a:ext cx="3902722" cy="3902722"/>
          </a:xfrm>
          <a:prstGeom prst="rect">
            <a:avLst/>
          </a:prstGeom>
        </p:spPr>
      </p:pic>
    </p:spTree>
    <p:extLst>
      <p:ext uri="{BB962C8B-B14F-4D97-AF65-F5344CB8AC3E}">
        <p14:creationId xmlns:p14="http://schemas.microsoft.com/office/powerpoint/2010/main" val="2944198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58D4C-8DFF-0B40-D3B0-8B97B27A2E67}"/>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F99486D-05FC-E3D8-8754-389E394E8B10}"/>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448071"/>
            <a:ext cx="2867891" cy="3409929"/>
          </a:xfrm>
          <a:prstGeom prst="rect">
            <a:avLst/>
          </a:prstGeom>
        </p:spPr>
      </p:pic>
      <p:pic>
        <p:nvPicPr>
          <p:cNvPr id="9" name="Picture 8" descr="A spiral bound notebook with a pencil">
            <a:extLst>
              <a:ext uri="{FF2B5EF4-FFF2-40B4-BE49-F238E27FC236}">
                <a16:creationId xmlns:a16="http://schemas.microsoft.com/office/drawing/2014/main" id="{394D4F91-8BF8-1192-5159-A88848AA934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556001" y="819378"/>
            <a:ext cx="8537608" cy="2727540"/>
          </a:xfrm>
          <a:prstGeom prst="rect">
            <a:avLst/>
          </a:prstGeom>
        </p:spPr>
      </p:pic>
      <p:sp>
        <p:nvSpPr>
          <p:cNvPr id="5" name="TextBox 4">
            <a:extLst>
              <a:ext uri="{FF2B5EF4-FFF2-40B4-BE49-F238E27FC236}">
                <a16:creationId xmlns:a16="http://schemas.microsoft.com/office/drawing/2014/main" id="{6E4D64DD-0294-6C7F-8E6E-BC66172519F3}"/>
              </a:ext>
            </a:extLst>
          </p:cNvPr>
          <p:cNvSpPr txBox="1"/>
          <p:nvPr/>
        </p:nvSpPr>
        <p:spPr>
          <a:xfrm>
            <a:off x="3872346" y="1339693"/>
            <a:ext cx="8107988" cy="2207225"/>
          </a:xfrm>
          <a:prstGeom prst="rect">
            <a:avLst/>
          </a:prstGeom>
          <a:noFill/>
        </p:spPr>
        <p:txBody>
          <a:bodyPr wrap="square">
            <a:noAutofit/>
          </a:bodyPr>
          <a:lstStyle/>
          <a:p>
            <a:pPr marL="0" marR="0">
              <a:lnSpc>
                <a:spcPct val="90000"/>
              </a:lnSpc>
              <a:spcAft>
                <a:spcPts val="600"/>
              </a:spcAft>
            </a:pPr>
            <a:r>
              <a:rPr lang="en-US" sz="3600" dirty="0">
                <a:effectLst/>
                <a:latin typeface="Georgia" panose="02040502050405020303" pitchFamily="18" charset="0"/>
                <a:ea typeface="Calibri" panose="020F0502020204030204" pitchFamily="34" charset="0"/>
                <a:cs typeface="Times New Roman" panose="02020603050405020304" pitchFamily="18" charset="0"/>
              </a:rPr>
              <a:t>A national study of inheritors found that, within a year, 42% had their net worth fall back to (or below) their pre-inheritance level. </a:t>
            </a:r>
          </a:p>
        </p:txBody>
      </p:sp>
      <p:sp>
        <p:nvSpPr>
          <p:cNvPr id="6" name="Speech Bubble: Rectangle with Corners Rounded 5">
            <a:extLst>
              <a:ext uri="{FF2B5EF4-FFF2-40B4-BE49-F238E27FC236}">
                <a16:creationId xmlns:a16="http://schemas.microsoft.com/office/drawing/2014/main" id="{5A58C82D-334A-C587-24BF-444F5887AC70}"/>
              </a:ext>
            </a:extLst>
          </p:cNvPr>
          <p:cNvSpPr/>
          <p:nvPr/>
        </p:nvSpPr>
        <p:spPr>
          <a:xfrm>
            <a:off x="2283541" y="3869896"/>
            <a:ext cx="9908459" cy="2922770"/>
          </a:xfrm>
          <a:prstGeom prst="wedgeRoundRectCallout">
            <a:avLst>
              <a:gd name="adj1" fmla="val -53951"/>
              <a:gd name="adj2" fmla="val -17007"/>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FE7955A-E743-2C04-4553-750174936744}"/>
              </a:ext>
            </a:extLst>
          </p:cNvPr>
          <p:cNvSpPr txBox="1"/>
          <p:nvPr/>
        </p:nvSpPr>
        <p:spPr>
          <a:xfrm>
            <a:off x="2385141" y="4053643"/>
            <a:ext cx="9908459" cy="2804357"/>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do you think causes this rapid spending? Because it’s unearned money? Because it’s tied to grief and death?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does this tell us about the outcome of leaving a lump sum at death?</a:t>
            </a:r>
          </a:p>
        </p:txBody>
      </p:sp>
      <p:sp>
        <p:nvSpPr>
          <p:cNvPr id="2" name="Title 7">
            <a:extLst>
              <a:ext uri="{FF2B5EF4-FFF2-40B4-BE49-F238E27FC236}">
                <a16:creationId xmlns:a16="http://schemas.microsoft.com/office/drawing/2014/main" id="{6C9D5148-8B12-B14E-4A63-3D6455FE6311}"/>
              </a:ext>
            </a:extLst>
          </p:cNvPr>
          <p:cNvSpPr>
            <a:spLocks noGrp="1"/>
          </p:cNvSpPr>
          <p:nvPr>
            <p:ph type="title"/>
          </p:nvPr>
        </p:nvSpPr>
        <p:spPr>
          <a:xfrm>
            <a:off x="0" y="1367853"/>
            <a:ext cx="3581400" cy="1325563"/>
          </a:xfrm>
        </p:spPr>
        <p:txBody>
          <a:bodyPr>
            <a:normAutofit fontScale="90000"/>
          </a:bodyPr>
          <a:lstStyle/>
          <a:p>
            <a:pPr algn="ctr"/>
            <a:r>
              <a:rPr lang="en-US" dirty="0"/>
              <a:t>What about leaving a big inheritance?</a:t>
            </a:r>
          </a:p>
        </p:txBody>
      </p:sp>
      <p:sp>
        <p:nvSpPr>
          <p:cNvPr id="7" name="Content Placeholder 2">
            <a:extLst>
              <a:ext uri="{FF2B5EF4-FFF2-40B4-BE49-F238E27FC236}">
                <a16:creationId xmlns:a16="http://schemas.microsoft.com/office/drawing/2014/main" id="{116E317F-93DB-0241-808B-EB88572437A3}"/>
              </a:ext>
            </a:extLst>
          </p:cNvPr>
          <p:cNvSpPr>
            <a:spLocks noGrp="1"/>
          </p:cNvSpPr>
          <p:nvPr>
            <p:ph idx="1"/>
          </p:nvPr>
        </p:nvSpPr>
        <p:spPr>
          <a:xfrm>
            <a:off x="0" y="-13137"/>
            <a:ext cx="12192000" cy="749264"/>
          </a:xfrm>
          <a:solidFill>
            <a:srgbClr val="0070C0"/>
          </a:solidFill>
        </p:spPr>
        <p:txBody>
          <a:bodyPr>
            <a:noAutofit/>
          </a:bodyPr>
          <a:lstStyle/>
          <a:p>
            <a:pPr marL="0" indent="0" algn="ctr">
              <a:lnSpc>
                <a:spcPct val="80000"/>
              </a:lnSpc>
              <a:spcBef>
                <a:spcPts val="0"/>
              </a:spcBef>
              <a:buNone/>
            </a:pPr>
            <a:r>
              <a:rPr lang="en-US" sz="2600" dirty="0">
                <a:solidFill>
                  <a:schemeClr val="bg1"/>
                </a:solidFill>
              </a:rPr>
              <a:t>“For we have brought nothing into the world, so we cannot take anything out of it, either. But if we have food and shelter, we will be satisfied with that.” 1 Timothy 6:8 </a:t>
            </a:r>
          </a:p>
        </p:txBody>
      </p:sp>
    </p:spTree>
    <p:extLst>
      <p:ext uri="{BB962C8B-B14F-4D97-AF65-F5344CB8AC3E}">
        <p14:creationId xmlns:p14="http://schemas.microsoft.com/office/powerpoint/2010/main" val="1065449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144DDD-80C2-D80A-3B82-C5E008598890}"/>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4DDF76A-C032-A0D3-2C7E-053B0224691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5" name="TextBox 4">
            <a:extLst>
              <a:ext uri="{FF2B5EF4-FFF2-40B4-BE49-F238E27FC236}">
                <a16:creationId xmlns:a16="http://schemas.microsoft.com/office/drawing/2014/main" id="{E62FFC69-3CC0-2C99-BE93-7093FAB3890A}"/>
              </a:ext>
            </a:extLst>
          </p:cNvPr>
          <p:cNvSpPr txBox="1"/>
          <p:nvPr/>
        </p:nvSpPr>
        <p:spPr>
          <a:xfrm>
            <a:off x="6990211" y="176980"/>
            <a:ext cx="5113308" cy="5852651"/>
          </a:xfrm>
          <a:prstGeom prst="rect">
            <a:avLst/>
          </a:prstGeom>
        </p:spPr>
        <p:txBody>
          <a:bodyPr vert="horz" lIns="91440" tIns="45720" rIns="91440" bIns="45720" rtlCol="0">
            <a:noAutofit/>
          </a:bodyPr>
          <a:lstStyle/>
          <a:p>
            <a:pPr marL="457200" marR="0" indent="-457200">
              <a:lnSpc>
                <a:spcPct val="90000"/>
              </a:lnSpc>
              <a:spcAft>
                <a:spcPts val="1800"/>
              </a:spcAft>
              <a:buFont typeface="Arial" panose="020B0604020202020204" pitchFamily="34" charset="0"/>
              <a:buChar char="•"/>
            </a:pPr>
            <a:r>
              <a:rPr lang="en-US" sz="3400" dirty="0">
                <a:effectLst/>
              </a:rPr>
              <a:t>Taking care of family, including heirs, is an important goal. </a:t>
            </a:r>
            <a:r>
              <a:rPr lang="en-US" dirty="0">
                <a:effectLst/>
              </a:rPr>
              <a:t>(1 Tim 5:8, 16). </a:t>
            </a:r>
            <a:endParaRPr lang="en-US" sz="3400" dirty="0">
              <a:effectLst/>
            </a:endParaRPr>
          </a:p>
          <a:p>
            <a:pPr marL="457200" marR="0" indent="-457200">
              <a:lnSpc>
                <a:spcPct val="90000"/>
              </a:lnSpc>
              <a:spcAft>
                <a:spcPts val="1800"/>
              </a:spcAft>
              <a:buFont typeface="Arial" panose="020B0604020202020204" pitchFamily="34" charset="0"/>
              <a:buChar char="•"/>
            </a:pPr>
            <a:r>
              <a:rPr lang="en-US" sz="3400" dirty="0">
                <a:effectLst/>
              </a:rPr>
              <a:t>But it’s not an unlimited goal. </a:t>
            </a:r>
          </a:p>
          <a:p>
            <a:pPr marL="457200" marR="0" indent="-457200">
              <a:lnSpc>
                <a:spcPct val="90000"/>
              </a:lnSpc>
              <a:spcAft>
                <a:spcPts val="1800"/>
              </a:spcAft>
              <a:buFont typeface="Arial" panose="020B0604020202020204" pitchFamily="34" charset="0"/>
              <a:buChar char="•"/>
            </a:pPr>
            <a:r>
              <a:rPr lang="en-US" sz="3400" dirty="0">
                <a:effectLst/>
              </a:rPr>
              <a:t>1 Timothy 6:8 says, “If we have food and covering, with these we shall be content.” This Greek word for “content” means </a:t>
            </a:r>
            <a:r>
              <a:rPr lang="en-US" sz="3400" b="1" dirty="0">
                <a:effectLst/>
              </a:rPr>
              <a:t>enough, sufficient, </a:t>
            </a:r>
            <a:r>
              <a:rPr lang="en-US" sz="3400" dirty="0">
                <a:effectLst/>
              </a:rPr>
              <a:t>and</a:t>
            </a:r>
            <a:r>
              <a:rPr lang="en-US" sz="3400" b="1" dirty="0">
                <a:effectLst/>
              </a:rPr>
              <a:t> satisfied</a:t>
            </a:r>
            <a:r>
              <a:rPr lang="en-US" sz="3400" dirty="0">
                <a:effectLst/>
              </a:rPr>
              <a:t>.</a:t>
            </a:r>
          </a:p>
        </p:txBody>
      </p:sp>
    </p:spTree>
    <p:extLst>
      <p:ext uri="{BB962C8B-B14F-4D97-AF65-F5344CB8AC3E}">
        <p14:creationId xmlns:p14="http://schemas.microsoft.com/office/powerpoint/2010/main" val="715289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88761-ACB7-4B52-32CD-784D3E2F9B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E40624C-16AC-D55E-46B1-F2F35AF702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5197401" cy="3898052"/>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7A70F351-5ABF-92DA-03E5-09EFA616FFE1}"/>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76835"/>
            <a:ext cx="2867891" cy="3480043"/>
          </a:xfrm>
          <a:prstGeom prst="rect">
            <a:avLst/>
          </a:prstGeom>
        </p:spPr>
      </p:pic>
      <p:sp>
        <p:nvSpPr>
          <p:cNvPr id="6" name="Speech Bubble: Rectangle with Corners Rounded 5">
            <a:extLst>
              <a:ext uri="{FF2B5EF4-FFF2-40B4-BE49-F238E27FC236}">
                <a16:creationId xmlns:a16="http://schemas.microsoft.com/office/drawing/2014/main" id="{112F9921-6B10-6B64-D739-6C2EDEDEBCC9}"/>
              </a:ext>
            </a:extLst>
          </p:cNvPr>
          <p:cNvSpPr/>
          <p:nvPr/>
        </p:nvSpPr>
        <p:spPr>
          <a:xfrm>
            <a:off x="2867891" y="3740517"/>
            <a:ext cx="9217295" cy="2984014"/>
          </a:xfrm>
          <a:prstGeom prst="wedgeRoundRectCallout">
            <a:avLst>
              <a:gd name="adj1" fmla="val -60777"/>
              <a:gd name="adj2" fmla="val -3265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4E9C698-04F7-3FBF-4D2D-EB4A16A347EB}"/>
              </a:ext>
            </a:extLst>
          </p:cNvPr>
          <p:cNvSpPr txBox="1"/>
          <p:nvPr/>
        </p:nvSpPr>
        <p:spPr>
          <a:xfrm>
            <a:off x="2978727" y="3898051"/>
            <a:ext cx="9106459" cy="2804357"/>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According to this verse, how much is enough to have contentment? </a:t>
            </a:r>
          </a:p>
          <a:p>
            <a:pPr marL="571500" marR="0" lvl="0" indent="-571500">
              <a:lnSpc>
                <a:spcPct val="80000"/>
              </a:lnSpc>
              <a:spcAft>
                <a:spcPts val="1800"/>
              </a:spcAft>
              <a:buFont typeface="Wingdings" panose="05000000000000000000" pitchFamily="2" charset="2"/>
              <a:buChar char="§"/>
            </a:pPr>
            <a:r>
              <a:rPr lang="en-U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wouldn’t leaving even more to family members guarantee even more contentment?</a:t>
            </a:r>
          </a:p>
        </p:txBody>
      </p:sp>
      <p:sp>
        <p:nvSpPr>
          <p:cNvPr id="7" name="Content Placeholder 2">
            <a:extLst>
              <a:ext uri="{FF2B5EF4-FFF2-40B4-BE49-F238E27FC236}">
                <a16:creationId xmlns:a16="http://schemas.microsoft.com/office/drawing/2014/main" id="{78C8155E-0543-7F1E-BE20-2EA1B1363763}"/>
              </a:ext>
            </a:extLst>
          </p:cNvPr>
          <p:cNvSpPr>
            <a:spLocks noGrp="1"/>
          </p:cNvSpPr>
          <p:nvPr>
            <p:ph idx="1"/>
          </p:nvPr>
        </p:nvSpPr>
        <p:spPr>
          <a:xfrm>
            <a:off x="5427406" y="331398"/>
            <a:ext cx="6087509" cy="2903145"/>
          </a:xfrm>
          <a:blipFill>
            <a:blip r:embed="rId5"/>
            <a:tile tx="0" ty="0" sx="100000" sy="100000" flip="none" algn="tl"/>
          </a:blipFill>
          <a:ln w="76200">
            <a:solidFill>
              <a:srgbClr val="663300"/>
            </a:solidFill>
          </a:ln>
        </p:spPr>
        <p:txBody>
          <a:bodyPr>
            <a:noAutofit/>
          </a:bodyPr>
          <a:lstStyle/>
          <a:p>
            <a:pPr marL="0" indent="0" algn="ctr">
              <a:buNone/>
            </a:pPr>
            <a:r>
              <a:rPr lang="en-US" sz="3200" dirty="0"/>
              <a:t>1 Timothy 6:7-8</a:t>
            </a:r>
          </a:p>
          <a:p>
            <a:pPr marL="0" indent="0" algn="ctr">
              <a:buNone/>
            </a:pPr>
            <a:r>
              <a:rPr lang="en-US" sz="3200" b="1" dirty="0"/>
              <a:t>“For we have brought nothing into the world, so we cannot take anything out of it, either. If we have food and covering, with these we shall be content.”</a:t>
            </a:r>
          </a:p>
        </p:txBody>
      </p:sp>
    </p:spTree>
    <p:extLst>
      <p:ext uri="{BB962C8B-B14F-4D97-AF65-F5344CB8AC3E}">
        <p14:creationId xmlns:p14="http://schemas.microsoft.com/office/powerpoint/2010/main" val="1010382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11D0-16BB-37C0-F6BB-44B01AD9BB5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EFEB05C-4E62-E33B-DB65-AA1C3A06AF3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3718" y="742757"/>
            <a:ext cx="4456074" cy="3642589"/>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89A52F9C-C611-C082-D052-D4A8002D7B85}"/>
              </a:ext>
            </a:extLst>
          </p:cNvPr>
          <p:cNvPicPr>
            <a:picLocks noChangeAspect="1"/>
          </p:cNvPicPr>
          <p:nvPr/>
        </p:nvPicPr>
        <p:blipFill>
          <a:blip r:embed="rId3" cstate="screen">
            <a:clrChange>
              <a:clrFrom>
                <a:srgbClr val="FFFFFF"/>
              </a:clrFrom>
              <a:clrTo>
                <a:srgbClr val="FFFFFF">
                  <a:alpha val="0"/>
                </a:srgbClr>
              </a:clrTo>
            </a:clrChange>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4136620"/>
            <a:ext cx="2241755" cy="2720258"/>
          </a:xfrm>
          <a:prstGeom prst="rect">
            <a:avLst/>
          </a:prstGeom>
        </p:spPr>
      </p:pic>
      <p:pic>
        <p:nvPicPr>
          <p:cNvPr id="9" name="Picture 8" descr="A spiral bound notebook with a pencil">
            <a:extLst>
              <a:ext uri="{FF2B5EF4-FFF2-40B4-BE49-F238E27FC236}">
                <a16:creationId xmlns:a16="http://schemas.microsoft.com/office/drawing/2014/main" id="{FE31D5C3-8474-2803-D734-591A0FC39F2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306529" y="920558"/>
            <a:ext cx="7885471" cy="2686242"/>
          </a:xfrm>
          <a:prstGeom prst="rect">
            <a:avLst/>
          </a:prstGeom>
        </p:spPr>
      </p:pic>
      <p:sp>
        <p:nvSpPr>
          <p:cNvPr id="5" name="TextBox 4">
            <a:extLst>
              <a:ext uri="{FF2B5EF4-FFF2-40B4-BE49-F238E27FC236}">
                <a16:creationId xmlns:a16="http://schemas.microsoft.com/office/drawing/2014/main" id="{BFA77DB3-3F02-4582-A813-D93A59FD9187}"/>
              </a:ext>
            </a:extLst>
          </p:cNvPr>
          <p:cNvSpPr txBox="1"/>
          <p:nvPr/>
        </p:nvSpPr>
        <p:spPr>
          <a:xfrm>
            <a:off x="4530609" y="1271790"/>
            <a:ext cx="7437310" cy="1983778"/>
          </a:xfrm>
          <a:prstGeom prst="rect">
            <a:avLst/>
          </a:prstGeom>
          <a:noFill/>
        </p:spPr>
        <p:txBody>
          <a:bodyPr wrap="square">
            <a:noAutofit/>
          </a:bodyPr>
          <a:lstStyle/>
          <a:p>
            <a:pPr>
              <a:lnSpc>
                <a:spcPct val="85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It’s important not to leave family members in a needy circumstance. They should not become a financial burden on the church. </a:t>
            </a:r>
            <a:r>
              <a:rPr lang="en-US" sz="2000" dirty="0">
                <a:effectLst/>
                <a:latin typeface="Georgia" panose="02040502050405020303" pitchFamily="18" charset="0"/>
                <a:ea typeface="Calibri" panose="020F0502020204030204" pitchFamily="34" charset="0"/>
                <a:cs typeface="Times New Roman" panose="02020603050405020304" pitchFamily="18" charset="0"/>
              </a:rPr>
              <a:t>(1 Timothy 5:16).</a:t>
            </a:r>
            <a:r>
              <a:rPr lang="en-US" sz="3200" dirty="0">
                <a:effectLst/>
                <a:latin typeface="Georgia" panose="02040502050405020303" pitchFamily="18" charset="0"/>
                <a:ea typeface="Calibri" panose="020F0502020204030204" pitchFamily="34" charset="0"/>
                <a:cs typeface="Times New Roman" panose="02020603050405020304" pitchFamily="18" charset="0"/>
              </a:rPr>
              <a:t> This is our first financial responsibility. </a:t>
            </a:r>
            <a:r>
              <a:rPr lang="en-US" sz="2000" dirty="0">
                <a:effectLst/>
                <a:latin typeface="Georgia" panose="02040502050405020303" pitchFamily="18" charset="0"/>
                <a:ea typeface="Calibri" panose="020F0502020204030204" pitchFamily="34" charset="0"/>
                <a:cs typeface="Times New Roman" panose="02020603050405020304" pitchFamily="18" charset="0"/>
              </a:rPr>
              <a:t>(1 Timothy 5:8).</a:t>
            </a:r>
            <a:r>
              <a:rPr lang="en-US" sz="3200" dirty="0">
                <a:effectLst/>
                <a:latin typeface="Georgia" panose="02040502050405020303"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87A0D13B-08E7-C2A1-FA6C-BCEB02AD683D}"/>
              </a:ext>
            </a:extLst>
          </p:cNvPr>
          <p:cNvSpPr/>
          <p:nvPr/>
        </p:nvSpPr>
        <p:spPr>
          <a:xfrm>
            <a:off x="3492573" y="3780232"/>
            <a:ext cx="8652387" cy="2999412"/>
          </a:xfrm>
          <a:prstGeom prst="wedgeRoundRectCallout">
            <a:avLst>
              <a:gd name="adj1" fmla="val -71049"/>
              <a:gd name="adj2" fmla="val -3291"/>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6AC1A1-7D5D-E712-ABA8-DF0005B67F63}"/>
              </a:ext>
            </a:extLst>
          </p:cNvPr>
          <p:cNvSpPr txBox="1"/>
          <p:nvPr/>
        </p:nvSpPr>
        <p:spPr>
          <a:xfrm>
            <a:off x="3539613" y="3858589"/>
            <a:ext cx="8652387" cy="2999411"/>
          </a:xfrm>
          <a:prstGeom prst="rect">
            <a:avLst/>
          </a:prstGeom>
          <a:noFill/>
        </p:spPr>
        <p:txBody>
          <a:bodyPr wrap="square">
            <a:spAutoFit/>
          </a:bodyPr>
          <a:lstStyle/>
          <a:p>
            <a:pPr marL="571500" indent="-571500">
              <a:lnSpc>
                <a:spcPct val="80000"/>
              </a:lnSpc>
              <a:spcAft>
                <a:spcPts val="1800"/>
              </a:spcAft>
              <a:buFont typeface="Wingdings" panose="05000000000000000000" pitchFamily="2" charset="2"/>
              <a:buChar char="§"/>
            </a:pPr>
            <a:r>
              <a:rPr lang="en-US" sz="36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Is this family provision goal better accomplished with one lump sum at death or payments spread over time? </a:t>
            </a:r>
          </a:p>
          <a:p>
            <a:pPr marL="571500" marR="0" lvl="0" indent="-571500">
              <a:lnSpc>
                <a:spcPct val="80000"/>
              </a:lnSpc>
              <a:spcAft>
                <a:spcPts val="1800"/>
              </a:spcAft>
              <a:buFont typeface="Wingdings" panose="05000000000000000000" pitchFamily="2" charset="2"/>
              <a:buChar char="§"/>
            </a:pPr>
            <a:r>
              <a:rPr lang="en-US"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After providing for needy heirs and dependents (food, clothing, and shelter) would you have any extra left over?</a:t>
            </a:r>
          </a:p>
        </p:txBody>
      </p:sp>
      <p:sp>
        <p:nvSpPr>
          <p:cNvPr id="4" name="Content Placeholder 2">
            <a:extLst>
              <a:ext uri="{FF2B5EF4-FFF2-40B4-BE49-F238E27FC236}">
                <a16:creationId xmlns:a16="http://schemas.microsoft.com/office/drawing/2014/main" id="{C4B31212-8410-E036-F077-9413F7FBE054}"/>
              </a:ext>
            </a:extLst>
          </p:cNvPr>
          <p:cNvSpPr txBox="1">
            <a:spLocks/>
          </p:cNvSpPr>
          <p:nvPr/>
        </p:nvSpPr>
        <p:spPr>
          <a:xfrm>
            <a:off x="0" y="-6507"/>
            <a:ext cx="12192000" cy="7492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600" dirty="0">
                <a:solidFill>
                  <a:schemeClr val="bg1"/>
                </a:solidFill>
              </a:rPr>
              <a:t>“For we have brought nothing into the world, so we cannot take anything out of it, either. But if we have food and shelter, we will be satisfied with that.” 1 Timothy 6:7-8 </a:t>
            </a:r>
          </a:p>
        </p:txBody>
      </p:sp>
    </p:spTree>
    <p:extLst>
      <p:ext uri="{BB962C8B-B14F-4D97-AF65-F5344CB8AC3E}">
        <p14:creationId xmlns:p14="http://schemas.microsoft.com/office/powerpoint/2010/main" val="2595940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F5F3-54D7-C058-E956-BEF5116EE9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7C51192-497D-A418-E76F-C3C06149396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1493435"/>
            <a:ext cx="4474633" cy="5364565"/>
          </a:xfrm>
          <a:prstGeom prst="rect">
            <a:avLst/>
          </a:prstGeom>
        </p:spPr>
      </p:pic>
      <p:pic>
        <p:nvPicPr>
          <p:cNvPr id="9" name="Picture 8" descr="A spiral bound notebook with a pencil">
            <a:extLst>
              <a:ext uri="{FF2B5EF4-FFF2-40B4-BE49-F238E27FC236}">
                <a16:creationId xmlns:a16="http://schemas.microsoft.com/office/drawing/2014/main" id="{56F1CBF9-CCF8-E3FD-E8CE-D9D7B17C34F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74633" y="-116007"/>
            <a:ext cx="7717367" cy="7049069"/>
          </a:xfrm>
          <a:prstGeom prst="rect">
            <a:avLst/>
          </a:prstGeom>
        </p:spPr>
      </p:pic>
      <p:sp>
        <p:nvSpPr>
          <p:cNvPr id="5" name="TextBox 4">
            <a:extLst>
              <a:ext uri="{FF2B5EF4-FFF2-40B4-BE49-F238E27FC236}">
                <a16:creationId xmlns:a16="http://schemas.microsoft.com/office/drawing/2014/main" id="{E17F5EFA-6BFF-6072-40AC-81231BF5D13B}"/>
              </a:ext>
            </a:extLst>
          </p:cNvPr>
          <p:cNvSpPr txBox="1"/>
          <p:nvPr/>
        </p:nvSpPr>
        <p:spPr>
          <a:xfrm>
            <a:off x="4635522" y="546998"/>
            <a:ext cx="7491125" cy="5255609"/>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It’s important to provide for needy family members. And what about family members who could support themselves but won’t? Scripture says this: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“For even when we were with you, we used to give you this order: if anyone is not willing to work, then he is not to eat, either.” (2 Thessalonians 3:10)</a:t>
            </a:r>
          </a:p>
          <a:p>
            <a:pPr>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Providing for family is an important goal. But this does not mean enabling lazy “trust fund” kids. It does not require supporting those who are not in need. </a:t>
            </a:r>
            <a:endPar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3556A713-5A98-6053-6571-A9D59ED495D9}"/>
              </a:ext>
            </a:extLst>
          </p:cNvPr>
          <p:cNvSpPr>
            <a:spLocks noGrp="1"/>
          </p:cNvSpPr>
          <p:nvPr>
            <p:ph type="title"/>
          </p:nvPr>
        </p:nvSpPr>
        <p:spPr>
          <a:xfrm>
            <a:off x="151179" y="464208"/>
            <a:ext cx="4258101" cy="749264"/>
          </a:xfrm>
        </p:spPr>
        <p:txBody>
          <a:bodyPr>
            <a:noAutofit/>
          </a:bodyPr>
          <a:lstStyle/>
          <a:p>
            <a:pPr algn="ctr"/>
            <a:r>
              <a:rPr lang="en-US" sz="4000" dirty="0"/>
              <a:t>What about leaving a big inheritance?</a:t>
            </a:r>
          </a:p>
        </p:txBody>
      </p:sp>
    </p:spTree>
    <p:extLst>
      <p:ext uri="{BB962C8B-B14F-4D97-AF65-F5344CB8AC3E}">
        <p14:creationId xmlns:p14="http://schemas.microsoft.com/office/powerpoint/2010/main" val="2862860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52B1-EB1D-D48F-9D61-E930D8272A6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0C5DE8D-D20C-50D7-4048-1BF93E58F03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742756"/>
            <a:ext cx="3225798" cy="3460997"/>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425CA89C-FD8F-A9EF-D008-1E7A01DC3676}"/>
              </a:ext>
            </a:extLst>
          </p:cNvPr>
          <p:cNvPicPr>
            <a:picLocks noChangeAspect="1"/>
          </p:cNvPicPr>
          <p:nvPr/>
        </p:nvPicPr>
        <p:blipFill>
          <a:blip r:embed="rId3" cstate="screen">
            <a:clrChange>
              <a:clrFrom>
                <a:srgbClr val="FFFFFF"/>
              </a:clrFrom>
              <a:clrTo>
                <a:srgbClr val="FFFFFF">
                  <a:alpha val="0"/>
                </a:srgbClr>
              </a:clrTo>
            </a:clrChange>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4136620"/>
            <a:ext cx="2241755" cy="2720258"/>
          </a:xfrm>
          <a:prstGeom prst="rect">
            <a:avLst/>
          </a:prstGeom>
        </p:spPr>
      </p:pic>
      <p:sp>
        <p:nvSpPr>
          <p:cNvPr id="6" name="Speech Bubble: Rectangle with Corners Rounded 5">
            <a:extLst>
              <a:ext uri="{FF2B5EF4-FFF2-40B4-BE49-F238E27FC236}">
                <a16:creationId xmlns:a16="http://schemas.microsoft.com/office/drawing/2014/main" id="{8123B90F-636E-DB2A-AF3C-4AEDEB50D956}"/>
              </a:ext>
            </a:extLst>
          </p:cNvPr>
          <p:cNvSpPr/>
          <p:nvPr/>
        </p:nvSpPr>
        <p:spPr>
          <a:xfrm>
            <a:off x="3225800" y="914400"/>
            <a:ext cx="8919161" cy="5865243"/>
          </a:xfrm>
          <a:prstGeom prst="wedgeRoundRectCallout">
            <a:avLst>
              <a:gd name="adj1" fmla="val -68771"/>
              <a:gd name="adj2" fmla="val 20494"/>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6FC7274-822B-BCFF-452D-A99A165AE0A2}"/>
              </a:ext>
            </a:extLst>
          </p:cNvPr>
          <p:cNvSpPr txBox="1"/>
          <p:nvPr/>
        </p:nvSpPr>
        <p:spPr>
          <a:xfrm>
            <a:off x="3359186" y="1225503"/>
            <a:ext cx="8652387" cy="5446235"/>
          </a:xfrm>
          <a:prstGeom prst="rect">
            <a:avLst/>
          </a:prstGeom>
          <a:noFill/>
        </p:spPr>
        <p:txBody>
          <a:bodyPr wrap="square">
            <a:spAutoFit/>
          </a:bodyPr>
          <a:lstStyle/>
          <a:p>
            <a:pPr marL="571500" marR="0" lvl="0" indent="-571500">
              <a:lnSpc>
                <a:spcPct val="80000"/>
              </a:lnSpc>
              <a:spcAft>
                <a:spcPts val="1800"/>
              </a:spcAft>
              <a:buFont typeface="Wingdings" panose="05000000000000000000" pitchFamily="2" charset="2"/>
              <a:buChar char="§"/>
            </a:pPr>
            <a:r>
              <a:rPr lang="en-US"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If our family provision goals matched those of scripture, how would this affect the amount, the timing, and the instructions placed with an inheritance?</a:t>
            </a:r>
          </a:p>
          <a:p>
            <a:pPr marL="571500" marR="0" lvl="0" indent="-571500">
              <a:lnSpc>
                <a:spcPct val="80000"/>
              </a:lnSpc>
              <a:spcAft>
                <a:spcPts val="1800"/>
              </a:spcAft>
              <a:buFont typeface="Wingdings" panose="05000000000000000000" pitchFamily="2" charset="2"/>
              <a:buChar char="§"/>
            </a:pPr>
            <a:r>
              <a:rPr lang="en-US"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Why wouldn’t just leaving a larger lump sum guarantee a better outcome?</a:t>
            </a:r>
          </a:p>
          <a:p>
            <a:pPr marL="571500" marR="0" lvl="0" indent="-571500">
              <a:lnSpc>
                <a:spcPct val="80000"/>
              </a:lnSpc>
              <a:spcAft>
                <a:spcPts val="1800"/>
              </a:spcAft>
              <a:buFont typeface="Wingdings" panose="05000000000000000000" pitchFamily="2" charset="2"/>
              <a:buChar char="§"/>
            </a:pPr>
            <a:r>
              <a:rPr lang="en-US"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does setting our inheritance goals this way change how much of our wealth is “extra” (an abundance freely available to use and enjoy in reaching other goals)?</a:t>
            </a:r>
          </a:p>
        </p:txBody>
      </p:sp>
      <p:sp>
        <p:nvSpPr>
          <p:cNvPr id="2" name="Content Placeholder 2">
            <a:extLst>
              <a:ext uri="{FF2B5EF4-FFF2-40B4-BE49-F238E27FC236}">
                <a16:creationId xmlns:a16="http://schemas.microsoft.com/office/drawing/2014/main" id="{79B5DFBF-9A9E-34DD-2FF8-2E8456A5D1E4}"/>
              </a:ext>
            </a:extLst>
          </p:cNvPr>
          <p:cNvSpPr txBox="1">
            <a:spLocks/>
          </p:cNvSpPr>
          <p:nvPr/>
        </p:nvSpPr>
        <p:spPr>
          <a:xfrm>
            <a:off x="0" y="-6507"/>
            <a:ext cx="12192000" cy="7492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600" dirty="0">
                <a:solidFill>
                  <a:schemeClr val="bg1"/>
                </a:solidFill>
              </a:rPr>
              <a:t>“For we have brought nothing into the world, so we cannot take anything out of it, either. But if we have food and shelter, we will be satisfied with that.” 1 Timothy 6:7-8 </a:t>
            </a:r>
          </a:p>
        </p:txBody>
      </p:sp>
    </p:spTree>
    <p:extLst>
      <p:ext uri="{BB962C8B-B14F-4D97-AF65-F5344CB8AC3E}">
        <p14:creationId xmlns:p14="http://schemas.microsoft.com/office/powerpoint/2010/main" val="4097932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86C37-6BAD-1A8C-A283-6237AE8CC539}"/>
            </a:ext>
          </a:extLst>
        </p:cNvPr>
        <p:cNvGrpSpPr/>
        <p:nvPr/>
      </p:nvGrpSpPr>
      <p:grpSpPr>
        <a:xfrm>
          <a:off x="0" y="0"/>
          <a:ext cx="0" cy="0"/>
          <a:chOff x="0" y="0"/>
          <a:chExt cx="0" cy="0"/>
        </a:xfrm>
      </p:grpSpPr>
      <p:pic>
        <p:nvPicPr>
          <p:cNvPr id="4" name="Picture 3" descr="A bag of money with a dollar sign on it&#10;&#10;AI-generated content may be incorrect.">
            <a:extLst>
              <a:ext uri="{FF2B5EF4-FFF2-40B4-BE49-F238E27FC236}">
                <a16:creationId xmlns:a16="http://schemas.microsoft.com/office/drawing/2014/main" id="{6662F832-15CA-C42E-D19C-CF2D7B95206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22" y="713746"/>
            <a:ext cx="5001768" cy="6096000"/>
          </a:xfrm>
          <a:prstGeom prst="rect">
            <a:avLst/>
          </a:prstGeom>
        </p:spPr>
      </p:pic>
      <p:pic>
        <p:nvPicPr>
          <p:cNvPr id="9" name="Picture 8" descr="A spiral bound notebook with a pencil">
            <a:extLst>
              <a:ext uri="{FF2B5EF4-FFF2-40B4-BE49-F238E27FC236}">
                <a16:creationId xmlns:a16="http://schemas.microsoft.com/office/drawing/2014/main" id="{60349B8D-82F3-F0CD-E162-56BF00E4B42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67200" y="1188720"/>
            <a:ext cx="7717367" cy="5669280"/>
          </a:xfrm>
          <a:prstGeom prst="rect">
            <a:avLst/>
          </a:prstGeom>
        </p:spPr>
      </p:pic>
      <p:sp>
        <p:nvSpPr>
          <p:cNvPr id="5" name="TextBox 4">
            <a:extLst>
              <a:ext uri="{FF2B5EF4-FFF2-40B4-BE49-F238E27FC236}">
                <a16:creationId xmlns:a16="http://schemas.microsoft.com/office/drawing/2014/main" id="{3E0858E7-A937-D5C2-977F-40685CB8AD8E}"/>
              </a:ext>
            </a:extLst>
          </p:cNvPr>
          <p:cNvSpPr txBox="1"/>
          <p:nvPr/>
        </p:nvSpPr>
        <p:spPr>
          <a:xfrm>
            <a:off x="4480560" y="1841476"/>
            <a:ext cx="7388609" cy="476826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Solomon built more wealth than anyone else on the planet. He wrote,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“So, I hated all the fruit of my labor for which I had labored under the sun, because I must leave it to the man who will come after me. And who knows whether he will be wise or a fool?” (Ecclesiastes 2:18-19a).</a:t>
            </a:r>
          </a:p>
        </p:txBody>
      </p:sp>
      <p:sp>
        <p:nvSpPr>
          <p:cNvPr id="2" name="Title 7">
            <a:extLst>
              <a:ext uri="{FF2B5EF4-FFF2-40B4-BE49-F238E27FC236}">
                <a16:creationId xmlns:a16="http://schemas.microsoft.com/office/drawing/2014/main" id="{E70C260B-1A7C-6F19-428D-54200AF0CEB1}"/>
              </a:ext>
            </a:extLst>
          </p:cNvPr>
          <p:cNvSpPr>
            <a:spLocks noGrp="1"/>
          </p:cNvSpPr>
          <p:nvPr>
            <p:ph type="title"/>
          </p:nvPr>
        </p:nvSpPr>
        <p:spPr>
          <a:xfrm>
            <a:off x="0" y="48254"/>
            <a:ext cx="12192000" cy="749264"/>
          </a:xfrm>
        </p:spPr>
        <p:txBody>
          <a:bodyPr>
            <a:normAutofit/>
          </a:bodyPr>
          <a:lstStyle/>
          <a:p>
            <a:pPr algn="ctr"/>
            <a:r>
              <a:rPr lang="en-US" dirty="0"/>
              <a:t>What about leaving a big inheritance?</a:t>
            </a:r>
          </a:p>
        </p:txBody>
      </p:sp>
    </p:spTree>
    <p:extLst>
      <p:ext uri="{BB962C8B-B14F-4D97-AF65-F5344CB8AC3E}">
        <p14:creationId xmlns:p14="http://schemas.microsoft.com/office/powerpoint/2010/main" val="2246220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itle 3">
            <a:extLst>
              <a:ext uri="{FF2B5EF4-FFF2-40B4-BE49-F238E27FC236}">
                <a16:creationId xmlns:a16="http://schemas.microsoft.com/office/drawing/2014/main" id="{5A8AB7F0-4F4E-6010-390F-1AED17F83A02}"/>
              </a:ext>
            </a:extLst>
          </p:cNvPr>
          <p:cNvSpPr>
            <a:spLocks noGrp="1"/>
          </p:cNvSpPr>
          <p:nvPr>
            <p:ph type="title"/>
          </p:nvPr>
        </p:nvSpPr>
        <p:spPr>
          <a:xfrm>
            <a:off x="589559" y="856180"/>
            <a:ext cx="4927989" cy="1128068"/>
          </a:xfrm>
        </p:spPr>
        <p:txBody>
          <a:bodyPr vert="horz" lIns="91440" tIns="45720" rIns="91440" bIns="45720" rtlCol="0" anchor="ctr">
            <a:normAutofit/>
          </a:bodyPr>
          <a:lstStyle/>
          <a:p>
            <a:r>
              <a:rPr lang="en-US" sz="3700" dirty="0"/>
              <a:t>Question time: Talk with your neighbor </a:t>
            </a:r>
          </a:p>
        </p:txBody>
      </p:sp>
      <p:grpSp>
        <p:nvGrpSpPr>
          <p:cNvPr id="30" name="Group 2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1" name="Rectangle 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4" name="Rectangle 3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 Placeholder 5">
            <a:extLst>
              <a:ext uri="{FF2B5EF4-FFF2-40B4-BE49-F238E27FC236}">
                <a16:creationId xmlns:a16="http://schemas.microsoft.com/office/drawing/2014/main" id="{142B9CAF-7048-10CE-7426-5659E13C3B31}"/>
              </a:ext>
            </a:extLst>
          </p:cNvPr>
          <p:cNvSpPr>
            <a:spLocks noGrp="1"/>
          </p:cNvSpPr>
          <p:nvPr>
            <p:ph type="body" sz="half" idx="2"/>
          </p:nvPr>
        </p:nvSpPr>
        <p:spPr>
          <a:xfrm>
            <a:off x="590719" y="2118001"/>
            <a:ext cx="5114209" cy="4739364"/>
          </a:xfrm>
        </p:spPr>
        <p:txBody>
          <a:bodyPr vert="horz" lIns="91440" tIns="45720" rIns="91440" bIns="45720" rtlCol="0" anchor="ctr">
            <a:normAutofit/>
          </a:bodyPr>
          <a:lstStyle/>
          <a:p>
            <a:pPr marL="342900" indent="-342900">
              <a:buFont typeface="Arial" panose="020B0604020202020204" pitchFamily="34" charset="0"/>
              <a:buChar char="•"/>
            </a:pPr>
            <a:r>
              <a:rPr lang="en-US" sz="2800" dirty="0"/>
              <a:t>Discuss the following questions with at least one other person.</a:t>
            </a:r>
          </a:p>
          <a:p>
            <a:pPr marL="342900" indent="-342900">
              <a:buFont typeface="Arial" panose="020B0604020202020204" pitchFamily="34" charset="0"/>
              <a:buChar char="•"/>
            </a:pPr>
            <a:r>
              <a:rPr lang="en-US" sz="2800" dirty="0"/>
              <a:t>We’ll start with 30 seconds of silence for thinking (my stopwatch) and then start talking with your neighbors.</a:t>
            </a:r>
            <a:endParaRPr lang="en-US" sz="1800" dirty="0"/>
          </a:p>
        </p:txBody>
      </p:sp>
      <p:sp>
        <p:nvSpPr>
          <p:cNvPr id="36" name="Rectangle 3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Rectangle 3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Content Placeholder 7" descr="A group of cartoon characters with speech bubbles&#10;&#10;AI-generated content may be incorrect.">
            <a:extLst>
              <a:ext uri="{FF2B5EF4-FFF2-40B4-BE49-F238E27FC236}">
                <a16:creationId xmlns:a16="http://schemas.microsoft.com/office/drawing/2014/main" id="{D64EA3E9-9818-662A-3D5F-5C84BAC6B10B}"/>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t="-1" b="-1"/>
          <a:stretch/>
        </p:blipFill>
        <p:spPr>
          <a:xfrm>
            <a:off x="5873189" y="799352"/>
            <a:ext cx="5653726" cy="5259296"/>
          </a:xfrm>
          <a:prstGeom prst="rect">
            <a:avLst/>
          </a:prstGeom>
        </p:spPr>
      </p:pic>
    </p:spTree>
    <p:extLst>
      <p:ext uri="{BB962C8B-B14F-4D97-AF65-F5344CB8AC3E}">
        <p14:creationId xmlns:p14="http://schemas.microsoft.com/office/powerpoint/2010/main" val="278268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8569C-CBAA-D329-EA40-5D4B9ED3319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9DC4AA8-CC5A-0DBE-C982-7972C4CD61A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412128" y="1066797"/>
            <a:ext cx="7797800" cy="5676811"/>
          </a:xfrm>
          <a:prstGeom prst="rect">
            <a:avLst/>
          </a:prstGeom>
        </p:spPr>
      </p:pic>
      <p:sp>
        <p:nvSpPr>
          <p:cNvPr id="12" name="TextBox 11">
            <a:extLst>
              <a:ext uri="{FF2B5EF4-FFF2-40B4-BE49-F238E27FC236}">
                <a16:creationId xmlns:a16="http://schemas.microsoft.com/office/drawing/2014/main" id="{9C120FBF-7E11-9D86-31EE-1C36EF2524BD}"/>
              </a:ext>
            </a:extLst>
          </p:cNvPr>
          <p:cNvSpPr txBox="1"/>
          <p:nvPr/>
        </p:nvSpPr>
        <p:spPr>
          <a:xfrm>
            <a:off x="5713156" y="2001961"/>
            <a:ext cx="5774597" cy="3789242"/>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Does receiving a large windfall of unearned “death money” make wise life choices more likely or less likely?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do you think? What have you seen?</a:t>
            </a:r>
          </a:p>
        </p:txBody>
      </p:sp>
      <p:sp>
        <p:nvSpPr>
          <p:cNvPr id="5" name="Content Placeholder 2">
            <a:extLst>
              <a:ext uri="{FF2B5EF4-FFF2-40B4-BE49-F238E27FC236}">
                <a16:creationId xmlns:a16="http://schemas.microsoft.com/office/drawing/2014/main" id="{EA3D47DD-CFD0-93DD-2955-216471C5E106}"/>
              </a:ext>
            </a:extLst>
          </p:cNvPr>
          <p:cNvSpPr>
            <a:spLocks noGrp="1"/>
          </p:cNvSpPr>
          <p:nvPr>
            <p:ph idx="1"/>
          </p:nvPr>
        </p:nvSpPr>
        <p:spPr>
          <a:xfrm>
            <a:off x="0" y="-13138"/>
            <a:ext cx="12192000" cy="1079937"/>
          </a:xfrm>
          <a:solidFill>
            <a:srgbClr val="0070C0"/>
          </a:solidFill>
        </p:spPr>
        <p:txBody>
          <a:bodyPr>
            <a:noAutofit/>
          </a:bodyPr>
          <a:lstStyle/>
          <a:p>
            <a:pPr marL="0" indent="0" algn="ctr">
              <a:lnSpc>
                <a:spcPct val="80000"/>
              </a:lnSpc>
              <a:spcBef>
                <a:spcPts val="0"/>
              </a:spcBef>
              <a:buNone/>
            </a:pPr>
            <a:r>
              <a:rPr lang="en-US" sz="2600" dirty="0">
                <a:solidFill>
                  <a:schemeClr val="bg1"/>
                </a:solidFill>
              </a:rPr>
              <a:t>“So, I hated all the fruit of my labor for which I had labored under the sun, because I must leave it to the man who will come after me. And who knows whether he will be wise or a fool?” (Ecclesiastes 2:18-19a).</a:t>
            </a:r>
          </a:p>
        </p:txBody>
      </p:sp>
      <p:pic>
        <p:nvPicPr>
          <p:cNvPr id="3" name="Picture 2">
            <a:extLst>
              <a:ext uri="{FF2B5EF4-FFF2-40B4-BE49-F238E27FC236}">
                <a16:creationId xmlns:a16="http://schemas.microsoft.com/office/drawing/2014/main" id="{85BBC989-5D13-471D-5B93-4F4C60857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66798"/>
            <a:ext cx="4949150" cy="5759011"/>
          </a:xfrm>
          <a:prstGeom prst="rect">
            <a:avLst/>
          </a:prstGeom>
        </p:spPr>
      </p:pic>
    </p:spTree>
    <p:extLst>
      <p:ext uri="{BB962C8B-B14F-4D97-AF65-F5344CB8AC3E}">
        <p14:creationId xmlns:p14="http://schemas.microsoft.com/office/powerpoint/2010/main" val="1069596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CFBD-0ED8-198E-D7B5-7E7719CB57A5}"/>
            </a:ext>
          </a:extLst>
        </p:cNvPr>
        <p:cNvGrpSpPr/>
        <p:nvPr/>
      </p:nvGrpSpPr>
      <p:grpSpPr>
        <a:xfrm>
          <a:off x="0" y="0"/>
          <a:ext cx="0" cy="0"/>
          <a:chOff x="0" y="0"/>
          <a:chExt cx="0" cy="0"/>
        </a:xfrm>
      </p:grpSpPr>
      <p:pic>
        <p:nvPicPr>
          <p:cNvPr id="6" name="Picture 5" descr="A cartoon figure sits on a simple wooden beach chair with a striped blue and white beach towel.&#10;&#10;AI-generated content may be incorrect.">
            <a:extLst>
              <a:ext uri="{FF2B5EF4-FFF2-40B4-BE49-F238E27FC236}">
                <a16:creationId xmlns:a16="http://schemas.microsoft.com/office/drawing/2014/main" id="{41A1CFF7-B4B0-991E-6650-F6C1FBD2F4E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61" y="3429000"/>
            <a:ext cx="4335925" cy="3429000"/>
          </a:xfrm>
          <a:prstGeom prst="rect">
            <a:avLst/>
          </a:prstGeom>
        </p:spPr>
      </p:pic>
      <p:pic>
        <p:nvPicPr>
          <p:cNvPr id="4" name="Picture 3" descr="A bag of money with a dollar sign on it&#10;&#10;AI-generated content may be incorrect.">
            <a:extLst>
              <a:ext uri="{FF2B5EF4-FFF2-40B4-BE49-F238E27FC236}">
                <a16:creationId xmlns:a16="http://schemas.microsoft.com/office/drawing/2014/main" id="{0A43B6C2-1279-9408-BE64-0D88D1200AB6}"/>
              </a:ext>
            </a:extLst>
          </p:cNvPr>
          <p:cNvPicPr>
            <a:picLocks noChangeAspect="1"/>
          </p:cNvPicPr>
          <p:nvPr/>
        </p:nvPicPr>
        <p:blipFill>
          <a:blip r:embed="rId3" cstate="screen">
            <a:extLst>
              <a:ext uri="{28A0092B-C50C-407E-A947-70E740481C1C}">
                <a14:useLocalDpi xmlns:a14="http://schemas.microsoft.com/office/drawing/2010/main"/>
              </a:ext>
            </a:extLst>
          </a:blip>
          <a:srcRect r="-1"/>
          <a:stretch>
            <a:fillRect/>
          </a:stretch>
        </p:blipFill>
        <p:spPr>
          <a:xfrm>
            <a:off x="1830823" y="797518"/>
            <a:ext cx="2989467" cy="3009595"/>
          </a:xfrm>
          <a:prstGeom prst="rect">
            <a:avLst/>
          </a:prstGeom>
        </p:spPr>
      </p:pic>
      <p:pic>
        <p:nvPicPr>
          <p:cNvPr id="9" name="Picture 8" descr="A spiral bound notebook with a pencil">
            <a:extLst>
              <a:ext uri="{FF2B5EF4-FFF2-40B4-BE49-F238E27FC236}">
                <a16:creationId xmlns:a16="http://schemas.microsoft.com/office/drawing/2014/main" id="{54969BF5-BC52-C894-AC6E-D37704C421D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267200" y="1188720"/>
            <a:ext cx="7717367" cy="5669280"/>
          </a:xfrm>
          <a:prstGeom prst="rect">
            <a:avLst/>
          </a:prstGeom>
        </p:spPr>
      </p:pic>
      <p:sp>
        <p:nvSpPr>
          <p:cNvPr id="5" name="TextBox 4">
            <a:extLst>
              <a:ext uri="{FF2B5EF4-FFF2-40B4-BE49-F238E27FC236}">
                <a16:creationId xmlns:a16="http://schemas.microsoft.com/office/drawing/2014/main" id="{C21E100C-99ED-23F7-03A1-A72F16D08EBC}"/>
              </a:ext>
            </a:extLst>
          </p:cNvPr>
          <p:cNvSpPr txBox="1"/>
          <p:nvPr/>
        </p:nvSpPr>
        <p:spPr>
          <a:xfrm>
            <a:off x="4480560" y="1841476"/>
            <a:ext cx="7388609" cy="476826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Leaving a big inheritance changes the owner of the wealth. It also changes the meaning of the wealth. Solomon explained, “When there is a person who has labored with wisdom, knowledge, and skill, and then gives his legacy to one who has not labored for it; this too is futility and a great evil.” (Ecclesiastes 2:21).</a:t>
            </a:r>
          </a:p>
        </p:txBody>
      </p:sp>
      <p:sp>
        <p:nvSpPr>
          <p:cNvPr id="2" name="Title 7">
            <a:extLst>
              <a:ext uri="{FF2B5EF4-FFF2-40B4-BE49-F238E27FC236}">
                <a16:creationId xmlns:a16="http://schemas.microsoft.com/office/drawing/2014/main" id="{B283369A-65C5-A146-558B-CAF1BC6E28F2}"/>
              </a:ext>
            </a:extLst>
          </p:cNvPr>
          <p:cNvSpPr>
            <a:spLocks noGrp="1"/>
          </p:cNvSpPr>
          <p:nvPr>
            <p:ph type="title"/>
          </p:nvPr>
        </p:nvSpPr>
        <p:spPr>
          <a:xfrm>
            <a:off x="0" y="48254"/>
            <a:ext cx="12192000" cy="749264"/>
          </a:xfrm>
        </p:spPr>
        <p:txBody>
          <a:bodyPr>
            <a:normAutofit/>
          </a:bodyPr>
          <a:lstStyle/>
          <a:p>
            <a:pPr algn="ctr"/>
            <a:r>
              <a:rPr lang="en-US" dirty="0"/>
              <a:t>What about leaving a big inheritance?</a:t>
            </a:r>
          </a:p>
        </p:txBody>
      </p:sp>
    </p:spTree>
    <p:extLst>
      <p:ext uri="{BB962C8B-B14F-4D97-AF65-F5344CB8AC3E}">
        <p14:creationId xmlns:p14="http://schemas.microsoft.com/office/powerpoint/2010/main" val="33027332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7553" y="3594059"/>
            <a:ext cx="2867891" cy="3263941"/>
          </a:xfrm>
          <a:prstGeom prst="rect">
            <a:avLst/>
          </a:prstGeom>
        </p:spPr>
      </p:pic>
      <p:pic>
        <p:nvPicPr>
          <p:cNvPr id="5" name="Picture 4" descr="A bag of money with a dollar sign on it&#10;&#10;AI-generated content may be incorrect.">
            <a:extLst>
              <a:ext uri="{FF2B5EF4-FFF2-40B4-BE49-F238E27FC236}">
                <a16:creationId xmlns:a16="http://schemas.microsoft.com/office/drawing/2014/main" id="{C37AE091-FD6E-440B-6F42-04778B2CC3F8}"/>
              </a:ext>
            </a:extLst>
          </p:cNvPr>
          <p:cNvPicPr>
            <a:picLocks noChangeAspect="1"/>
          </p:cNvPicPr>
          <p:nvPr/>
        </p:nvPicPr>
        <p:blipFill>
          <a:blip r:embed="rId4" cstate="screen">
            <a:extLst>
              <a:ext uri="{28A0092B-C50C-407E-A947-70E740481C1C}">
                <a14:useLocalDpi xmlns:a14="http://schemas.microsoft.com/office/drawing/2010/main"/>
              </a:ext>
            </a:extLst>
          </a:blip>
          <a:srcRect r="-1"/>
          <a:stretch>
            <a:fillRect/>
          </a:stretch>
        </p:blipFill>
        <p:spPr>
          <a:xfrm>
            <a:off x="4827" y="707239"/>
            <a:ext cx="2989467" cy="3009595"/>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563906"/>
            <a:ext cx="9217295" cy="4183529"/>
          </a:xfrm>
          <a:prstGeom prst="wedgeRoundRectCallout">
            <a:avLst>
              <a:gd name="adj1" fmla="val -59861"/>
              <a:gd name="adj2" fmla="val 2872"/>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2826023"/>
            <a:ext cx="9095509" cy="3789242"/>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Solomon left an enormous estate when he died. Did he think this was a good result?</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Inherited wealth is received by “one who has not labored for it.” How does this wealth mean something different than it did to the one who earned it?</a:t>
            </a: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3055187" y="1191759"/>
            <a:ext cx="8976659" cy="1045480"/>
          </a:xfrm>
        </p:spPr>
        <p:txBody>
          <a:bodyPr>
            <a:noAutofit/>
          </a:bodyPr>
          <a:lstStyle/>
          <a:p>
            <a:pPr algn="ctr"/>
            <a:r>
              <a:rPr lang="en-US" dirty="0"/>
              <a:t>What about leaving a big inheritance?</a:t>
            </a:r>
          </a:p>
        </p:txBody>
      </p:sp>
      <p:sp>
        <p:nvSpPr>
          <p:cNvPr id="3" name="Content Placeholder 2">
            <a:extLst>
              <a:ext uri="{FF2B5EF4-FFF2-40B4-BE49-F238E27FC236}">
                <a16:creationId xmlns:a16="http://schemas.microsoft.com/office/drawing/2014/main" id="{4E20EF6B-03C9-4A2C-0300-18712D642590}"/>
              </a:ext>
            </a:extLst>
          </p:cNvPr>
          <p:cNvSpPr>
            <a:spLocks noGrp="1"/>
          </p:cNvSpPr>
          <p:nvPr>
            <p:ph idx="1"/>
          </p:nvPr>
        </p:nvSpPr>
        <p:spPr>
          <a:xfrm>
            <a:off x="0" y="-13138"/>
            <a:ext cx="12192000" cy="1079937"/>
          </a:xfrm>
          <a:solidFill>
            <a:srgbClr val="0070C0"/>
          </a:solidFill>
        </p:spPr>
        <p:txBody>
          <a:bodyPr>
            <a:noAutofit/>
          </a:bodyPr>
          <a:lstStyle/>
          <a:p>
            <a:pPr marL="0" indent="0" algn="ctr">
              <a:lnSpc>
                <a:spcPct val="80000"/>
              </a:lnSpc>
              <a:spcBef>
                <a:spcPts val="0"/>
              </a:spcBef>
              <a:buNone/>
            </a:pPr>
            <a:r>
              <a:rPr lang="en-US" sz="2600" dirty="0">
                <a:solidFill>
                  <a:schemeClr val="bg1"/>
                </a:solidFill>
              </a:rPr>
              <a:t>“When there is a person who has labored with wisdom, knowledge, and skill, and then gives his legacy to one who has not labored for it; this too is futility and a great evil.” (Ecclesiastes 2:21).</a:t>
            </a:r>
          </a:p>
        </p:txBody>
      </p:sp>
    </p:spTree>
    <p:extLst>
      <p:ext uri="{BB962C8B-B14F-4D97-AF65-F5344CB8AC3E}">
        <p14:creationId xmlns:p14="http://schemas.microsoft.com/office/powerpoint/2010/main" val="372642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CFBD-0ED8-198E-D7B5-7E7719CB57A5}"/>
            </a:ext>
          </a:extLst>
        </p:cNvPr>
        <p:cNvGrpSpPr/>
        <p:nvPr/>
      </p:nvGrpSpPr>
      <p:grpSpPr>
        <a:xfrm>
          <a:off x="0" y="0"/>
          <a:ext cx="0" cy="0"/>
          <a:chOff x="0" y="0"/>
          <a:chExt cx="0" cy="0"/>
        </a:xfrm>
      </p:grpSpPr>
      <p:pic>
        <p:nvPicPr>
          <p:cNvPr id="6" name="Picture 5" descr="A silhouette of a human figure, hands clasped to chin, with a red question mark floating above.&#10;&#10;AI-generated content may be incorrect.">
            <a:extLst>
              <a:ext uri="{FF2B5EF4-FFF2-40B4-BE49-F238E27FC236}">
                <a16:creationId xmlns:a16="http://schemas.microsoft.com/office/drawing/2014/main" id="{4A44B498-4178-AE39-8612-FE7C6E1EDF23}"/>
              </a:ext>
            </a:extLst>
          </p:cNvPr>
          <p:cNvPicPr>
            <a:picLocks noChangeAspect="1"/>
          </p:cNvPicPr>
          <p:nvPr/>
        </p:nvPicPr>
        <p:blipFill>
          <a:blip r:embed="rId2" cstate="screen">
            <a:extLst>
              <a:ext uri="{28A0092B-C50C-407E-A947-70E740481C1C}">
                <a14:useLocalDpi xmlns:a14="http://schemas.microsoft.com/office/drawing/2010/main"/>
              </a:ext>
            </a:extLst>
          </a:blip>
          <a:srcRect t="-7897"/>
          <a:stretch>
            <a:fillRect/>
          </a:stretch>
        </p:blipFill>
        <p:spPr>
          <a:xfrm>
            <a:off x="0" y="0"/>
            <a:ext cx="4267200" cy="6858000"/>
          </a:xfrm>
          <a:prstGeom prst="rect">
            <a:avLst/>
          </a:prstGeom>
        </p:spPr>
      </p:pic>
      <p:pic>
        <p:nvPicPr>
          <p:cNvPr id="9" name="Picture 8" descr="A spiral bound notebook with a pencil">
            <a:extLst>
              <a:ext uri="{FF2B5EF4-FFF2-40B4-BE49-F238E27FC236}">
                <a16:creationId xmlns:a16="http://schemas.microsoft.com/office/drawing/2014/main" id="{54969BF5-BC52-C894-AC6E-D37704C421D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67200" y="797518"/>
            <a:ext cx="7717367" cy="5330327"/>
          </a:xfrm>
          <a:prstGeom prst="rect">
            <a:avLst/>
          </a:prstGeom>
        </p:spPr>
      </p:pic>
      <p:sp>
        <p:nvSpPr>
          <p:cNvPr id="5" name="TextBox 4">
            <a:extLst>
              <a:ext uri="{FF2B5EF4-FFF2-40B4-BE49-F238E27FC236}">
                <a16:creationId xmlns:a16="http://schemas.microsoft.com/office/drawing/2014/main" id="{C21E100C-99ED-23F7-03A1-A72F16D08EBC}"/>
              </a:ext>
            </a:extLst>
          </p:cNvPr>
          <p:cNvSpPr txBox="1"/>
          <p:nvPr/>
        </p:nvSpPr>
        <p:spPr>
          <a:xfrm>
            <a:off x="4492208" y="1546782"/>
            <a:ext cx="7388609" cy="4768260"/>
          </a:xfrm>
          <a:prstGeom prst="rect">
            <a:avLst/>
          </a:prstGeom>
          <a:noFill/>
        </p:spPr>
        <p:txBody>
          <a:bodyPr wrap="square">
            <a:noAutofit/>
          </a:bodyPr>
          <a:lstStyle/>
          <a:p>
            <a:pPr lvl="0">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Proverbs, people can inherit many things. They can inherit honor (Proverbs 3:35), foolishness (Proverbs 14:18), good (Proverbs 28:10), or even the wind (Proverbs 11:29). In Proverbs 13:22, Solomon wrote, </a:t>
            </a:r>
          </a:p>
          <a:p>
            <a:pPr lvl="0">
              <a:spcAft>
                <a:spcPts val="600"/>
              </a:spcAft>
              <a:defRPr/>
            </a:pP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 good person leaves </a:t>
            </a:r>
            <a:r>
              <a:rPr lang="en-US" sz="32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an inheritance</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 to his grandchildren,” </a:t>
            </a:r>
          </a:p>
          <a:p>
            <a:pPr lvl="0">
              <a:spcAft>
                <a:spcPts val="600"/>
              </a:spcAft>
              <a:defRPr/>
            </a:pPr>
            <a:endPar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B283369A-65C5-A146-558B-CAF1BC6E28F2}"/>
              </a:ext>
            </a:extLst>
          </p:cNvPr>
          <p:cNvSpPr>
            <a:spLocks noGrp="1"/>
          </p:cNvSpPr>
          <p:nvPr>
            <p:ph type="title"/>
          </p:nvPr>
        </p:nvSpPr>
        <p:spPr>
          <a:xfrm>
            <a:off x="0" y="48254"/>
            <a:ext cx="12192000" cy="749264"/>
          </a:xfrm>
        </p:spPr>
        <p:txBody>
          <a:bodyPr>
            <a:normAutofit/>
          </a:bodyPr>
          <a:lstStyle/>
          <a:p>
            <a:pPr algn="ctr"/>
            <a:r>
              <a:rPr lang="en-US" dirty="0"/>
              <a:t>What Is the Proverbs 13:22 Inheritance?</a:t>
            </a:r>
          </a:p>
        </p:txBody>
      </p:sp>
    </p:spTree>
    <p:extLst>
      <p:ext uri="{BB962C8B-B14F-4D97-AF65-F5344CB8AC3E}">
        <p14:creationId xmlns:p14="http://schemas.microsoft.com/office/powerpoint/2010/main" val="504925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0C4A7-913E-E99F-482E-86D610A7DC0B}"/>
            </a:ext>
          </a:extLst>
        </p:cNvPr>
        <p:cNvGrpSpPr/>
        <p:nvPr/>
      </p:nvGrpSpPr>
      <p:grpSpPr>
        <a:xfrm>
          <a:off x="0" y="0"/>
          <a:ext cx="0" cy="0"/>
          <a:chOff x="0" y="0"/>
          <a:chExt cx="0" cy="0"/>
        </a:xfrm>
      </p:grpSpPr>
      <p:pic>
        <p:nvPicPr>
          <p:cNvPr id="4" name="Picture 3" descr="A bag of money with a dollar sign on it&#10;&#10;AI-generated content may be incorrect.">
            <a:extLst>
              <a:ext uri="{FF2B5EF4-FFF2-40B4-BE49-F238E27FC236}">
                <a16:creationId xmlns:a16="http://schemas.microsoft.com/office/drawing/2014/main" id="{C3A26DA2-8478-3122-E187-473F043B374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22" y="713746"/>
            <a:ext cx="5001768" cy="6096000"/>
          </a:xfrm>
          <a:prstGeom prst="rect">
            <a:avLst/>
          </a:prstGeom>
        </p:spPr>
      </p:pic>
      <p:pic>
        <p:nvPicPr>
          <p:cNvPr id="9" name="Picture 8" descr="A spiral bound notebook with a pencil">
            <a:extLst>
              <a:ext uri="{FF2B5EF4-FFF2-40B4-BE49-F238E27FC236}">
                <a16:creationId xmlns:a16="http://schemas.microsoft.com/office/drawing/2014/main" id="{EDFEE697-CC79-8189-7E15-D8E5AEB62E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67200" y="797518"/>
            <a:ext cx="7717367" cy="6060482"/>
          </a:xfrm>
          <a:prstGeom prst="rect">
            <a:avLst/>
          </a:prstGeom>
        </p:spPr>
      </p:pic>
      <p:sp>
        <p:nvSpPr>
          <p:cNvPr id="5" name="TextBox 4">
            <a:extLst>
              <a:ext uri="{FF2B5EF4-FFF2-40B4-BE49-F238E27FC236}">
                <a16:creationId xmlns:a16="http://schemas.microsoft.com/office/drawing/2014/main" id="{5F6DEF23-52CA-E6EB-6C74-DB474024F202}"/>
              </a:ext>
            </a:extLst>
          </p:cNvPr>
          <p:cNvSpPr txBox="1"/>
          <p:nvPr/>
        </p:nvSpPr>
        <p:spPr>
          <a:xfrm>
            <a:off x="4492208" y="1546782"/>
            <a:ext cx="7388609" cy="4768260"/>
          </a:xfrm>
          <a:prstGeom prst="rect">
            <a:avLst/>
          </a:prstGeom>
          <a:noFill/>
        </p:spPr>
        <p:txBody>
          <a:bodyPr wrap="square">
            <a:noAutofit/>
          </a:bodyPr>
          <a:lstStyle/>
          <a:p>
            <a:pPr>
              <a:spcAft>
                <a:spcPts val="600"/>
              </a:spcAft>
              <a:defRPr/>
            </a:pP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 good person leaves </a:t>
            </a:r>
            <a:r>
              <a:rPr lang="en-US" sz="32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an inheritance</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 to his grandchildren,”</a:t>
            </a:r>
          </a:p>
          <a:p>
            <a:pPr lvl="0">
              <a:spcAft>
                <a:spcPts val="600"/>
              </a:spcAft>
              <a:defRPr/>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Hebrew word for “leaves” describes a direct transfer to the grandchild. Inheritance laws of the time prohibited this. So, this inheritance wasn’t about money. The word for “good” person here means a beautifully good, ethically inspirational person. </a:t>
            </a:r>
          </a:p>
          <a:p>
            <a:pPr lvl="0">
              <a:spcAft>
                <a:spcPts val="600"/>
              </a:spcAft>
              <a:defRPr/>
            </a:pPr>
            <a:endParaRPr kumimoji="0" lang="en-US" sz="32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C54FFC59-515C-9E7B-2746-26E8C3E7B118}"/>
              </a:ext>
            </a:extLst>
          </p:cNvPr>
          <p:cNvSpPr>
            <a:spLocks noGrp="1"/>
          </p:cNvSpPr>
          <p:nvPr>
            <p:ph type="title"/>
          </p:nvPr>
        </p:nvSpPr>
        <p:spPr>
          <a:xfrm>
            <a:off x="0" y="48254"/>
            <a:ext cx="12192000" cy="749264"/>
          </a:xfrm>
        </p:spPr>
        <p:txBody>
          <a:bodyPr>
            <a:normAutofit/>
          </a:bodyPr>
          <a:lstStyle/>
          <a:p>
            <a:pPr algn="ctr"/>
            <a:r>
              <a:rPr lang="en-US" dirty="0"/>
              <a:t>What Is the Proverbs 13:22 Inheritance?</a:t>
            </a:r>
          </a:p>
        </p:txBody>
      </p:sp>
      <p:sp>
        <p:nvSpPr>
          <p:cNvPr id="6" name="&quot;Not Allowed&quot; Symbol 5">
            <a:extLst>
              <a:ext uri="{FF2B5EF4-FFF2-40B4-BE49-F238E27FC236}">
                <a16:creationId xmlns:a16="http://schemas.microsoft.com/office/drawing/2014/main" id="{517672EB-8220-6C97-CAAD-4101E9545B14}"/>
              </a:ext>
            </a:extLst>
          </p:cNvPr>
          <p:cNvSpPr/>
          <p:nvPr/>
        </p:nvSpPr>
        <p:spPr>
          <a:xfrm>
            <a:off x="166977" y="1033670"/>
            <a:ext cx="4221481" cy="5690611"/>
          </a:xfrm>
          <a:prstGeom prst="noSmoking">
            <a:avLst>
              <a:gd name="adj" fmla="val 1113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28907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5300"/>
                    </a14:imgEffect>
                    <a14:imgEffect>
                      <a14:saturation sat="0"/>
                    </a14:imgEffect>
                  </a14:imgLayer>
                </a14:imgProps>
              </a:ext>
              <a:ext uri="{28A0092B-C50C-407E-A947-70E740481C1C}">
                <a14:useLocalDpi xmlns:a14="http://schemas.microsoft.com/office/drawing/2010/main"/>
              </a:ext>
            </a:extLst>
          </a:blip>
          <a:srcRect/>
          <a:stretch>
            <a:fillRect/>
          </a:stretch>
        </p:blipFill>
        <p:spPr>
          <a:xfrm>
            <a:off x="0" y="4418743"/>
            <a:ext cx="2867891" cy="2439257"/>
          </a:xfrm>
          <a:prstGeom prst="rect">
            <a:avLst/>
          </a:prstGeom>
        </p:spPr>
      </p:pic>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3137"/>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“A good person leaves an inheritance to his grandchildren, ” Proverbs 13:22a</a:t>
            </a:r>
          </a:p>
        </p:txBody>
      </p:sp>
      <p:pic>
        <p:nvPicPr>
          <p:cNvPr id="5" name="Picture 4" descr="A woman and a child sit together, reading from a book by a lit candle.&#10;&#10;AI-generated content may be incorrect.">
            <a:extLst>
              <a:ext uri="{FF2B5EF4-FFF2-40B4-BE49-F238E27FC236}">
                <a16:creationId xmlns:a16="http://schemas.microsoft.com/office/drawing/2014/main" id="{07B1E40D-A1A8-CEBA-9C33-B5C5FB8F21D3}"/>
              </a:ext>
            </a:extLst>
          </p:cNvPr>
          <p:cNvPicPr>
            <a:picLocks noChangeAspect="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a:xfrm>
            <a:off x="-1" y="736127"/>
            <a:ext cx="6289483" cy="3772264"/>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5880847" y="902447"/>
            <a:ext cx="6119052" cy="5709893"/>
          </a:xfrm>
          <a:prstGeom prst="wedgeRoundRectCallout">
            <a:avLst>
              <a:gd name="adj1" fmla="val -115166"/>
              <a:gd name="adj2" fmla="val 27786"/>
              <a:gd name="adj3" fmla="val 16667"/>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6078071" y="1246938"/>
            <a:ext cx="5791198" cy="5266570"/>
          </a:xfrm>
          <a:prstGeom prst="rect">
            <a:avLst/>
          </a:prstGeom>
          <a:noFill/>
        </p:spPr>
        <p:txBody>
          <a:bodyPr wrap="square">
            <a:spAutoFit/>
          </a:bodyPr>
          <a:lstStyle/>
          <a:p>
            <a:pPr marR="0" lvl="0" algn="l" defTabSz="914400" rtl="0" eaLnBrk="1" fontAlgn="auto" latinLnBrk="0" hangingPunct="1">
              <a:lnSpc>
                <a:spcPct val="80000"/>
              </a:lnSpc>
              <a:spcBef>
                <a:spcPts val="0"/>
              </a:spcBef>
              <a:spcAft>
                <a:spcPts val="1800"/>
              </a:spcAft>
              <a:buClrTx/>
              <a:buSzTx/>
              <a:tabLst/>
              <a:defRPr/>
            </a:pPr>
            <a:r>
              <a:rPr kumimoji="0" lang="en-US" sz="40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Can grandchildren inherit wisdom, inspiration, or a good family reputation DIRECTLY from a “beautifully good, ethically inspirational” grandparent? </a:t>
            </a:r>
          </a:p>
          <a:p>
            <a:pPr marR="0" lvl="0" algn="l" defTabSz="914400" rtl="0" eaLnBrk="1" fontAlgn="auto" latinLnBrk="0" hangingPunct="1">
              <a:lnSpc>
                <a:spcPct val="80000"/>
              </a:lnSpc>
              <a:spcBef>
                <a:spcPts val="0"/>
              </a:spcBef>
              <a:spcAft>
                <a:spcPts val="1800"/>
              </a:spcAft>
              <a:buClrTx/>
              <a:buSzTx/>
              <a:tabLst/>
              <a:defRPr/>
            </a:pPr>
            <a:r>
              <a:rPr kumimoji="0" lang="en-US" sz="40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Is leaving this inheritance possible, even without a large financial estate? </a:t>
            </a:r>
          </a:p>
        </p:txBody>
      </p:sp>
    </p:spTree>
    <p:extLst>
      <p:ext uri="{BB962C8B-B14F-4D97-AF65-F5344CB8AC3E}">
        <p14:creationId xmlns:p14="http://schemas.microsoft.com/office/powerpoint/2010/main" val="1794157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3" name="Picture 2" descr="Two people are pulling on a chain attached to a gold dollar bill.&#10;&#10;AI-generated content may be incorrect.">
            <a:extLst>
              <a:ext uri="{FF2B5EF4-FFF2-40B4-BE49-F238E27FC236}">
                <a16:creationId xmlns:a16="http://schemas.microsoft.com/office/drawing/2014/main" id="{0FF3BAF3-A1B2-12DC-90EF-37286D22ECD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259" y="736128"/>
            <a:ext cx="6849689" cy="3111762"/>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a:xfrm>
            <a:off x="0" y="3847894"/>
            <a:ext cx="2867891" cy="3010106"/>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3847892"/>
            <a:ext cx="9217295" cy="3010107"/>
          </a:xfrm>
          <a:prstGeom prst="wedgeRoundRectCallout">
            <a:avLst>
              <a:gd name="adj1" fmla="val -60009"/>
              <a:gd name="adj2" fmla="val -8673"/>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867891" y="4050745"/>
            <a:ext cx="9095509" cy="2709653"/>
          </a:xfrm>
          <a:prstGeom prst="rect">
            <a:avLst/>
          </a:prstGeom>
          <a:noFill/>
        </p:spPr>
        <p:txBody>
          <a:bodyPr wrap="square">
            <a:spAutoFit/>
          </a:bodyPr>
          <a:lstStyle/>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Is inherited wealth sometimes used in ways that oppose the deceased person’s values? </a:t>
            </a:r>
          </a:p>
          <a:p>
            <a:pPr marL="571500" marR="0" lvl="0" indent="-571500" algn="l" defTabSz="914400" rtl="0" eaLnBrk="1" fontAlgn="auto" latinLnBrk="0" hangingPunct="1">
              <a:lnSpc>
                <a:spcPct val="80000"/>
              </a:lnSpc>
              <a:spcBef>
                <a:spcPts val="0"/>
              </a:spcBef>
              <a:spcAft>
                <a:spcPts val="1800"/>
              </a:spcAft>
              <a:buClrTx/>
              <a:buSzTx/>
              <a:buFont typeface="Wingdings" panose="05000000000000000000" pitchFamily="2" charset="2"/>
              <a:buChar char="§"/>
              <a:tabLst/>
              <a:defRPr/>
            </a:pPr>
            <a:r>
              <a:rPr kumimoji="0" lang="en-US" sz="4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have you seen? </a:t>
            </a:r>
          </a:p>
        </p:txBody>
      </p:sp>
      <p:sp>
        <p:nvSpPr>
          <p:cNvPr id="7" name="Content Placeholder 2">
            <a:extLst>
              <a:ext uri="{FF2B5EF4-FFF2-40B4-BE49-F238E27FC236}">
                <a16:creationId xmlns:a16="http://schemas.microsoft.com/office/drawing/2014/main" id="{3D86BF26-3C00-A171-33E9-0136F0A834BA}"/>
              </a:ext>
            </a:extLst>
          </p:cNvPr>
          <p:cNvSpPr>
            <a:spLocks noGrp="1"/>
          </p:cNvSpPr>
          <p:nvPr>
            <p:ph idx="1"/>
          </p:nvPr>
        </p:nvSpPr>
        <p:spPr>
          <a:xfrm>
            <a:off x="0" y="-13137"/>
            <a:ext cx="12192000" cy="749264"/>
          </a:xfrm>
          <a:solidFill>
            <a:srgbClr val="0070C0"/>
          </a:solidFill>
        </p:spPr>
        <p:txBody>
          <a:bodyPr>
            <a:noAutofit/>
          </a:bodyPr>
          <a:lstStyle/>
          <a:p>
            <a:pPr marL="0" indent="0" algn="ctr">
              <a:lnSpc>
                <a:spcPct val="80000"/>
              </a:lnSpc>
              <a:spcBef>
                <a:spcPts val="0"/>
              </a:spcBef>
              <a:buNone/>
            </a:pPr>
            <a:r>
              <a:rPr lang="en-US" dirty="0">
                <a:solidFill>
                  <a:schemeClr val="bg1"/>
                </a:solidFill>
              </a:rPr>
              <a:t>“A good person leaves an inheritance to his grandchildren, </a:t>
            </a:r>
          </a:p>
          <a:p>
            <a:pPr marL="0" indent="0" algn="ctr">
              <a:lnSpc>
                <a:spcPct val="80000"/>
              </a:lnSpc>
              <a:spcBef>
                <a:spcPts val="0"/>
              </a:spcBef>
              <a:buNone/>
            </a:pPr>
            <a:r>
              <a:rPr lang="en-US" dirty="0">
                <a:solidFill>
                  <a:schemeClr val="bg1"/>
                </a:solidFill>
              </a:rPr>
              <a:t>And the wealth of a sinner is stored up for the righteous.” Proverbs 13:22</a:t>
            </a:r>
          </a:p>
        </p:txBody>
      </p:sp>
      <p:pic>
        <p:nvPicPr>
          <p:cNvPr id="4" name="Picture 3" descr="A spiral bound notebook with a pencil">
            <a:extLst>
              <a:ext uri="{FF2B5EF4-FFF2-40B4-BE49-F238E27FC236}">
                <a16:creationId xmlns:a16="http://schemas.microsoft.com/office/drawing/2014/main" id="{F09C7ADC-A306-AC63-DFC1-DB0B0EB37C2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37278" y="878691"/>
            <a:ext cx="5464360" cy="2969199"/>
          </a:xfrm>
          <a:prstGeom prst="rect">
            <a:avLst/>
          </a:prstGeom>
        </p:spPr>
      </p:pic>
      <p:sp>
        <p:nvSpPr>
          <p:cNvPr id="5" name="TextBox 4">
            <a:extLst>
              <a:ext uri="{FF2B5EF4-FFF2-40B4-BE49-F238E27FC236}">
                <a16:creationId xmlns:a16="http://schemas.microsoft.com/office/drawing/2014/main" id="{105341B5-A00F-DA29-1137-4F48B2FCBFE9}"/>
              </a:ext>
            </a:extLst>
          </p:cNvPr>
          <p:cNvSpPr txBox="1"/>
          <p:nvPr/>
        </p:nvSpPr>
        <p:spPr>
          <a:xfrm>
            <a:off x="6837528" y="1351053"/>
            <a:ext cx="4927162" cy="1773807"/>
          </a:xfrm>
          <a:prstGeom prst="rect">
            <a:avLst/>
          </a:prstGeom>
          <a:noFill/>
        </p:spPr>
        <p:txBody>
          <a:bodyPr wrap="square">
            <a:noAutofit/>
          </a:bodyPr>
          <a:lstStyle/>
          <a:p>
            <a:pPr marL="0" marR="0">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Proverbs 13:22 continues, “And the wealth of a sinner is stored up for the righteous.”</a:t>
            </a:r>
          </a:p>
        </p:txBody>
      </p:sp>
    </p:spTree>
    <p:extLst>
      <p:ext uri="{BB962C8B-B14F-4D97-AF65-F5344CB8AC3E}">
        <p14:creationId xmlns:p14="http://schemas.microsoft.com/office/powerpoint/2010/main" val="2100703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a:xfrm>
            <a:off x="1477736" y="365125"/>
            <a:ext cx="9454243" cy="1325563"/>
          </a:xfrm>
        </p:spPr>
        <p:txBody>
          <a:bodyPr/>
          <a:lstStyle/>
          <a:p>
            <a:pPr algn="ctr"/>
            <a:r>
              <a:rPr lang="en-US" dirty="0"/>
              <a:t>What’s the Wrong </a:t>
            </a:r>
            <a:br>
              <a:rPr lang="en-US" dirty="0"/>
            </a:br>
            <a:r>
              <a:rPr lang="en-US" dirty="0"/>
              <a:t>Wealth Management Goal?</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80310" y="1825625"/>
            <a:ext cx="8776854" cy="3265920"/>
          </a:xfrm>
        </p:spPr>
        <p:txBody>
          <a:bodyPr>
            <a:normAutofit fontScale="92500" lnSpcReduction="20000"/>
          </a:bodyPr>
          <a:lstStyle/>
          <a:p>
            <a:pPr marL="0" indent="0">
              <a:buNone/>
            </a:pPr>
            <a:r>
              <a:rPr lang="en-US" sz="3600" dirty="0"/>
              <a:t>1 Timothy 6:9-10</a:t>
            </a:r>
          </a:p>
          <a:p>
            <a:pPr marL="0" indent="0">
              <a:buNone/>
            </a:pPr>
            <a:r>
              <a:rPr lang="en-US" sz="3600" dirty="0"/>
              <a:t>“But those who want to get rich fall into temptation and a trap, and many foolish and harmful desires which plunge people into ruin and destruction. For the love of money is a root of all sorts of evil, and some by longing for it have wandered away from the faith and pierced themselves with many griefs.” </a:t>
            </a:r>
          </a:p>
        </p:txBody>
      </p:sp>
    </p:spTree>
    <p:extLst>
      <p:ext uri="{BB962C8B-B14F-4D97-AF65-F5344CB8AC3E}">
        <p14:creationId xmlns:p14="http://schemas.microsoft.com/office/powerpoint/2010/main" val="332835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877454"/>
            <a:ext cx="7472218" cy="5732281"/>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Those in verse 9 “want to get rich.” This is not mere wishfulness. The word describes a driving, determined intention. They don’t just build a business, farm, or valuable skills that happen to make them wealthy. The whole point is to become rich. </a:t>
            </a:r>
          </a:p>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One problem with working “to get rich” is that the person never gets there. They might accumulate wealth, but their definition of “rich” increases even faster. Solomon explained, “Whoever loves money never has enough; whoever loves wealth is never satisfied with their income.” (Ecclesiastes 5:10a). As mentioned earlier, only one in five with $50 million or more felt “extremely financially secure.” </a:t>
            </a:r>
            <a:endParaRPr kumimoji="0" lang="en-US"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712627"/>
            <a:ext cx="4244052" cy="749264"/>
          </a:xfrm>
        </p:spPr>
        <p:txBody>
          <a:bodyPr>
            <a:normAutofit fontScale="90000"/>
          </a:bodyPr>
          <a:lstStyle/>
          <a:p>
            <a:pPr algn="ctr"/>
            <a:r>
              <a:rPr lang="en-US" dirty="0"/>
              <a:t>What’s the Wrong Wealth Management Goal?</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810" y="2197344"/>
            <a:ext cx="3962400" cy="4660656"/>
          </a:xfrm>
          <a:prstGeom prst="rect">
            <a:avLst/>
          </a:prstGeom>
          <a:ln>
            <a:solidFill>
              <a:srgbClr val="663300"/>
            </a:solidFill>
          </a:ln>
        </p:spPr>
      </p:pic>
    </p:spTree>
    <p:extLst>
      <p:ext uri="{BB962C8B-B14F-4D97-AF65-F5344CB8AC3E}">
        <p14:creationId xmlns:p14="http://schemas.microsoft.com/office/powerpoint/2010/main" val="3111380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244436"/>
            <a:ext cx="9217295" cy="4613564"/>
          </a:xfrm>
          <a:prstGeom prst="wedgeRoundRectCallout">
            <a:avLst>
              <a:gd name="adj1" fmla="val -60157"/>
              <a:gd name="adj2" fmla="val 183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2309090"/>
            <a:ext cx="9095509" cy="4713278"/>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much money does it take to be “rich?” </a:t>
            </a:r>
          </a:p>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Has your answer changed during your life? Why? </a:t>
            </a:r>
          </a:p>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Do you think this happens to other people who accumulate wealth?</a:t>
            </a:r>
          </a:p>
        </p:txBody>
      </p:sp>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3138"/>
            <a:ext cx="12192000" cy="1787638"/>
          </a:xfrm>
          <a:solidFill>
            <a:srgbClr val="0070C0"/>
          </a:solidFill>
        </p:spPr>
        <p:txBody>
          <a:bodyPr>
            <a:noAutofit/>
          </a:bodyPr>
          <a:lstStyle/>
          <a:p>
            <a:pPr marL="0" indent="0" algn="ctr">
              <a:lnSpc>
                <a:spcPct val="80000"/>
              </a:lnSpc>
              <a:spcBef>
                <a:spcPts val="0"/>
              </a:spcBef>
              <a:buNone/>
            </a:pPr>
            <a:r>
              <a:rPr lang="en-US" dirty="0">
                <a:solidFill>
                  <a:schemeClr val="bg1"/>
                </a:solidFill>
              </a:rPr>
              <a:t>“But those who want to get rich fall into temptation and a trap, and many foolish and harmful desires which plunge people into ruin and destruction. For the love of money is a root of all sorts of evil, and some by longing for it have wandered away from the faith and pierced themselves with many griefs.” </a:t>
            </a:r>
          </a:p>
          <a:p>
            <a:pPr marL="0" indent="0" algn="ctr">
              <a:lnSpc>
                <a:spcPct val="80000"/>
              </a:lnSpc>
              <a:spcBef>
                <a:spcPts val="0"/>
              </a:spcBef>
              <a:buNone/>
            </a:pPr>
            <a:r>
              <a:rPr lang="en-US" dirty="0">
                <a:solidFill>
                  <a:schemeClr val="bg1"/>
                </a:solidFill>
              </a:rPr>
              <a:t>1 Timothy 6:9-10</a:t>
            </a:r>
          </a:p>
        </p:txBody>
      </p:sp>
    </p:spTree>
    <p:extLst>
      <p:ext uri="{BB962C8B-B14F-4D97-AF65-F5344CB8AC3E}">
        <p14:creationId xmlns:p14="http://schemas.microsoft.com/office/powerpoint/2010/main" val="1051766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6928" y="3367566"/>
            <a:ext cx="2867891" cy="3480043"/>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54236" y="2506663"/>
            <a:ext cx="7342910" cy="4340946"/>
          </a:xfrm>
          <a:prstGeom prst="rect">
            <a:avLst/>
          </a:prstGeom>
        </p:spPr>
      </p:pic>
      <p:sp>
        <p:nvSpPr>
          <p:cNvPr id="4" name="Speech Bubble: Rectangle with Corners Rounded 3">
            <a:extLst>
              <a:ext uri="{FF2B5EF4-FFF2-40B4-BE49-F238E27FC236}">
                <a16:creationId xmlns:a16="http://schemas.microsoft.com/office/drawing/2014/main" id="{8613AC6F-29A8-CC59-1A92-9B8481EDC004}"/>
              </a:ext>
            </a:extLst>
          </p:cNvPr>
          <p:cNvSpPr/>
          <p:nvPr/>
        </p:nvSpPr>
        <p:spPr>
          <a:xfrm>
            <a:off x="226867" y="1038982"/>
            <a:ext cx="11721633" cy="1325563"/>
          </a:xfrm>
          <a:prstGeom prst="wedgeRoundRectCallout">
            <a:avLst>
              <a:gd name="adj1" fmla="val -29689"/>
              <a:gd name="adj2" fmla="val 131407"/>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DBBF2CD-0F50-D8ED-DBA9-AA8B2C7736FC}"/>
              </a:ext>
            </a:extLst>
          </p:cNvPr>
          <p:cNvSpPr txBox="1"/>
          <p:nvPr/>
        </p:nvSpPr>
        <p:spPr>
          <a:xfrm>
            <a:off x="4793672" y="3515591"/>
            <a:ext cx="6934201" cy="3110346"/>
          </a:xfrm>
          <a:prstGeom prst="rect">
            <a:avLst/>
          </a:prstGeom>
          <a:noFill/>
        </p:spPr>
        <p:txBody>
          <a:bodyPr wrap="square">
            <a:noAutofit/>
          </a:bodyPr>
          <a:lstStyle/>
          <a:p>
            <a:pPr marL="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The word for contentment in 6:6 is </a:t>
            </a:r>
            <a:r>
              <a:rPr lang="en-US" sz="2400" i="1" dirty="0" err="1">
                <a:effectLst/>
                <a:latin typeface="Georgia" panose="02040502050405020303" pitchFamily="18" charset="0"/>
                <a:ea typeface="Calibri" panose="020F0502020204030204" pitchFamily="34" charset="0"/>
                <a:cs typeface="Times New Roman" panose="02020603050405020304" pitchFamily="18" charset="0"/>
              </a:rPr>
              <a:t>autárkeias</a:t>
            </a:r>
            <a:r>
              <a:rPr lang="en-US" sz="2400" dirty="0">
                <a:effectLst/>
                <a:latin typeface="Georgia" panose="02040502050405020303" pitchFamily="18" charset="0"/>
                <a:ea typeface="Calibri" panose="020F0502020204030204" pitchFamily="34" charset="0"/>
                <a:cs typeface="Times New Roman" panose="02020603050405020304" pitchFamily="18" charset="0"/>
              </a:rPr>
              <a:t>. Definitions include: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perfect condition of life, in which no aid or support is needed”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sufficiency of the necessaries of life”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“A mind contented with its lot, contentment”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53A43365-90A1-D0AE-BDF2-EB1E3E706A79}"/>
              </a:ext>
            </a:extLst>
          </p:cNvPr>
          <p:cNvSpPr txBox="1"/>
          <p:nvPr/>
        </p:nvSpPr>
        <p:spPr>
          <a:xfrm>
            <a:off x="1925782" y="3466922"/>
            <a:ext cx="2576946" cy="1829155"/>
          </a:xfrm>
          <a:prstGeom prst="rect">
            <a:avLst/>
          </a:prstGeom>
          <a:noFill/>
        </p:spPr>
        <p:txBody>
          <a:bodyPr wrap="square" rtlCol="0">
            <a:spAutoFit/>
          </a:bodyPr>
          <a:lstStyle/>
          <a:p>
            <a:pPr algn="ctr">
              <a:lnSpc>
                <a:spcPct val="80000"/>
              </a:lnSpc>
            </a:pPr>
            <a:r>
              <a:rPr lang="en-US" sz="2800" b="1" dirty="0"/>
              <a:t>Think</a:t>
            </a:r>
            <a:r>
              <a:rPr lang="en-US" sz="2800" dirty="0"/>
              <a:t> until the timer ends then start </a:t>
            </a:r>
            <a:r>
              <a:rPr lang="en-US" sz="2800" b="1" dirty="0"/>
              <a:t>talking</a:t>
            </a:r>
            <a:r>
              <a:rPr lang="en-US" sz="2800" dirty="0"/>
              <a:t> with your neighbors.</a:t>
            </a:r>
          </a:p>
        </p:txBody>
      </p:sp>
      <p:sp>
        <p:nvSpPr>
          <p:cNvPr id="8" name="TextBox 7">
            <a:extLst>
              <a:ext uri="{FF2B5EF4-FFF2-40B4-BE49-F238E27FC236}">
                <a16:creationId xmlns:a16="http://schemas.microsoft.com/office/drawing/2014/main" id="{0C0E45B5-6260-11A3-42AC-CE5A712EA6E7}"/>
              </a:ext>
            </a:extLst>
          </p:cNvPr>
          <p:cNvSpPr txBox="1"/>
          <p:nvPr/>
        </p:nvSpPr>
        <p:spPr>
          <a:xfrm>
            <a:off x="487000" y="1215572"/>
            <a:ext cx="11705000" cy="972382"/>
          </a:xfrm>
          <a:prstGeom prst="rect">
            <a:avLst/>
          </a:prstGeom>
          <a:noFill/>
        </p:spPr>
        <p:txBody>
          <a:bodyPr wrap="square">
            <a:spAutoFit/>
          </a:bodyPr>
          <a:lstStyle/>
          <a:p>
            <a:pPr marL="342900" marR="0" lvl="0" indent="-342900">
              <a:lnSpc>
                <a:spcPct val="80000"/>
              </a:lnSpc>
              <a:spcAft>
                <a:spcPts val="600"/>
              </a:spcAft>
              <a:buFont typeface="Symbol" panose="05050102010706020507" pitchFamily="18" charset="2"/>
              <a:buChar char=""/>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would you define financial contentment?</a:t>
            </a:r>
          </a:p>
          <a:p>
            <a:pPr marL="342900" marR="0" lvl="0" indent="-342900">
              <a:lnSpc>
                <a:spcPct val="80000"/>
              </a:lnSpc>
              <a:spcAft>
                <a:spcPts val="600"/>
              </a:spcAft>
              <a:buFont typeface="Symbol" panose="05050102010706020507" pitchFamily="18" charset="2"/>
              <a:buChar char=""/>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What would that look like for you? What would it feel like?</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Content Placeholder 2">
            <a:extLst>
              <a:ext uri="{FF2B5EF4-FFF2-40B4-BE49-F238E27FC236}">
                <a16:creationId xmlns:a16="http://schemas.microsoft.com/office/drawing/2014/main" id="{DACD6BF5-3F9F-2516-3311-E7EAB2B36DF1}"/>
              </a:ext>
            </a:extLst>
          </p:cNvPr>
          <p:cNvSpPr txBox="1">
            <a:spLocks/>
          </p:cNvSpPr>
          <p:nvPr/>
        </p:nvSpPr>
        <p:spPr>
          <a:xfrm>
            <a:off x="0" y="-564"/>
            <a:ext cx="12192000" cy="908651"/>
          </a:xfrm>
          <a:prstGeom prst="rect">
            <a:avLst/>
          </a:prstGeom>
          <a:solidFill>
            <a:srgbClr val="6633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2400" dirty="0">
                <a:solidFill>
                  <a:schemeClr val="bg1"/>
                </a:solidFill>
                <a:latin typeface="Arial Narrow" panose="020B0606020202030204" pitchFamily="34" charset="0"/>
              </a:rPr>
              <a:t>1 Timothy 6:6 “But godliness actually is a means of great gain when accompanied by contentment.” NASB</a:t>
            </a:r>
          </a:p>
          <a:p>
            <a:pPr marL="0" indent="0" algn="ctr">
              <a:lnSpc>
                <a:spcPct val="100000"/>
              </a:lnSpc>
              <a:spcBef>
                <a:spcPts val="0"/>
              </a:spcBef>
              <a:buFont typeface="Arial" panose="020B0604020202020204" pitchFamily="34" charset="0"/>
              <a:buNone/>
            </a:pPr>
            <a:r>
              <a:rPr lang="en-US" sz="2400" dirty="0">
                <a:solidFill>
                  <a:schemeClr val="bg1"/>
                </a:solidFill>
                <a:latin typeface="Arial Narrow" panose="020B0606020202030204" pitchFamily="34" charset="0"/>
              </a:rPr>
              <a:t> “And religion does make your life rich, by making you content with what you have.” CEV</a:t>
            </a:r>
          </a:p>
          <a:p>
            <a:pPr marL="0" indent="0" algn="ctr">
              <a:lnSpc>
                <a:spcPct val="100000"/>
              </a:lnSpc>
              <a:spcBef>
                <a:spcPts val="0"/>
              </a:spcBef>
              <a:buFont typeface="Arial" panose="020B0604020202020204" pitchFamily="34" charset="0"/>
              <a:buNone/>
            </a:pPr>
            <a:endParaRPr lang="en-US" sz="24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18397981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033818" y="3556000"/>
            <a:ext cx="6950747" cy="3302000"/>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5310909" y="4378568"/>
            <a:ext cx="6607019" cy="1656863"/>
          </a:xfrm>
          <a:prstGeom prst="rect">
            <a:avLst/>
          </a:prstGeom>
          <a:noFill/>
        </p:spPr>
        <p:txBody>
          <a:bodyPr wrap="square">
            <a:noAutofit/>
          </a:bodyPr>
          <a:lstStyle/>
          <a:p>
            <a:pPr lvl="0">
              <a:lnSpc>
                <a:spcPct val="90000"/>
              </a:lnSpc>
              <a:spcAft>
                <a:spcPts val="600"/>
              </a:spcAft>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Another problem with working “to get rich” is that this purpose prevents the enjoyment of the wealth. Spending feels painful because it hurts accumulation. It contradicts the goal.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E89B8F8C-08C8-8B07-9B58-A8D82C4F8773}"/>
              </a:ext>
            </a:extLst>
          </p:cNvPr>
          <p:cNvSpPr>
            <a:spLocks noGrp="1"/>
          </p:cNvSpPr>
          <p:nvPr>
            <p:ph type="title"/>
          </p:nvPr>
        </p:nvSpPr>
        <p:spPr>
          <a:xfrm>
            <a:off x="4765964" y="1865847"/>
            <a:ext cx="6932276" cy="922471"/>
          </a:xfrm>
        </p:spPr>
        <p:txBody>
          <a:bodyPr>
            <a:normAutofit fontScale="90000"/>
          </a:bodyPr>
          <a:lstStyle/>
          <a:p>
            <a:pPr algn="ctr"/>
            <a:r>
              <a:rPr lang="en-US" dirty="0"/>
              <a:t>What’s the Wrong Wealth Management Goal?</a:t>
            </a:r>
          </a:p>
        </p:txBody>
      </p:sp>
      <p:sp>
        <p:nvSpPr>
          <p:cNvPr id="10"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268725"/>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“But those who want to get rich fall into temptation and a trap, and many foolish and harmful desires which plunge people into ruin and destruction. For the love of money is a root of all sorts of evil, and some by longing for it have wandered away from the faith and pierced themselves with many griefs.” 1 Timothy 6:9-10</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416" y="1442635"/>
            <a:ext cx="4876800" cy="2613891"/>
          </a:xfrm>
          <a:prstGeom prst="rect">
            <a:avLst/>
          </a:prstGeom>
          <a:ln w="76200">
            <a:solidFill>
              <a:srgbClr val="663300"/>
            </a:solidFill>
          </a:ln>
        </p:spPr>
      </p:pic>
    </p:spTree>
    <p:extLst>
      <p:ext uri="{BB962C8B-B14F-4D97-AF65-F5344CB8AC3E}">
        <p14:creationId xmlns:p14="http://schemas.microsoft.com/office/powerpoint/2010/main" val="22705143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426164"/>
            <a:ext cx="4291685" cy="3331649"/>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877454"/>
            <a:ext cx="7718377" cy="5732281"/>
          </a:xfrm>
          <a:prstGeom prst="rect">
            <a:avLst/>
          </a:prstGeom>
          <a:noFill/>
        </p:spPr>
        <p:txBody>
          <a:bodyPr wrap="square">
            <a:noAutofit/>
          </a:bodyPr>
          <a:lstStyle/>
          <a:p>
            <a:pPr lvl="0">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387 A.D., John Chrysostom wrote of 1 Tim 6:17, “The hoarder is a keeper, not a master, of wealth; a slave, not a Lord. For he would sooner give anyone part of his own flesh, than his buried gold. It’s as though he were ordered and compelled of someone to touch nothing of these hidden treasures. So with all earnestness he watches and keeps them, abstaining from them, as if it were another’s. And certainly, they are not his own. For what he can neither decide to share with others, nor distribute to the needy, even on pain of infinite punishments, how can he possibly account his own? How can he be a real owner of those things, of which he has neither free use, nor enjoyment?” </a:t>
            </a:r>
            <a:endParaRPr kumimoji="0" lang="en-US" sz="2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What’s the Wrong Wealth Management Goal?</a:t>
            </a:r>
          </a:p>
        </p:txBody>
      </p:sp>
    </p:spTree>
    <p:extLst>
      <p:ext uri="{BB962C8B-B14F-4D97-AF65-F5344CB8AC3E}">
        <p14:creationId xmlns:p14="http://schemas.microsoft.com/office/powerpoint/2010/main" val="37278491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67891" y="4756726"/>
            <a:ext cx="8555285" cy="1787638"/>
          </a:xfrm>
          <a:prstGeom prst="wedgeRoundRectCallout">
            <a:avLst>
              <a:gd name="adj1" fmla="val -61616"/>
              <a:gd name="adj2" fmla="val -55234"/>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3179928" y="4940995"/>
            <a:ext cx="8243248" cy="1438984"/>
          </a:xfrm>
          <a:prstGeom prst="rect">
            <a:avLst/>
          </a:prstGeom>
          <a:noFill/>
        </p:spPr>
        <p:txBody>
          <a:bodyPr wrap="square">
            <a:spAutoFit/>
          </a:bodyPr>
          <a:lstStyle/>
          <a:p>
            <a:pPr lvl="0">
              <a:lnSpc>
                <a:spcPct val="80000"/>
              </a:lnSpc>
              <a:spcAft>
                <a:spcPts val="1800"/>
              </a:spcAft>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If a person’s purpose is “to get rich,” why might this prevent him from using or enjoying his accumulated wealth?</a:t>
            </a:r>
          </a:p>
        </p:txBody>
      </p:sp>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3138"/>
            <a:ext cx="12192000" cy="1787638"/>
          </a:xfrm>
          <a:solidFill>
            <a:srgbClr val="0070C0"/>
          </a:solidFill>
        </p:spPr>
        <p:txBody>
          <a:bodyPr>
            <a:noAutofit/>
          </a:bodyPr>
          <a:lstStyle/>
          <a:p>
            <a:pPr marL="0" indent="0" algn="ctr">
              <a:lnSpc>
                <a:spcPct val="80000"/>
              </a:lnSpc>
              <a:spcBef>
                <a:spcPts val="0"/>
              </a:spcBef>
              <a:buNone/>
            </a:pPr>
            <a:r>
              <a:rPr lang="en-US" dirty="0">
                <a:solidFill>
                  <a:schemeClr val="bg1"/>
                </a:solidFill>
              </a:rPr>
              <a:t>“But those who want to get rich fall into temptation and a trap, and many foolish and harmful desires which plunge people into ruin and destruction. For the love of money is a root of all sorts of evil, and some by longing for it have wandered away from the faith and pierced themselves with many griefs.” </a:t>
            </a:r>
          </a:p>
          <a:p>
            <a:pPr marL="0" indent="0" algn="ctr">
              <a:lnSpc>
                <a:spcPct val="80000"/>
              </a:lnSpc>
              <a:spcBef>
                <a:spcPts val="0"/>
              </a:spcBef>
              <a:buNone/>
            </a:pPr>
            <a:r>
              <a:rPr lang="en-US" dirty="0">
                <a:solidFill>
                  <a:schemeClr val="bg1"/>
                </a:solidFill>
              </a:rPr>
              <a:t>1 Timothy 6:9-10</a:t>
            </a:r>
          </a:p>
        </p:txBody>
      </p:sp>
      <p:sp>
        <p:nvSpPr>
          <p:cNvPr id="8" name="Title 7">
            <a:extLst>
              <a:ext uri="{FF2B5EF4-FFF2-40B4-BE49-F238E27FC236}">
                <a16:creationId xmlns:a16="http://schemas.microsoft.com/office/drawing/2014/main" id="{4C08EABA-E7C6-992D-91EE-DDB6262C7AB3}"/>
              </a:ext>
            </a:extLst>
          </p:cNvPr>
          <p:cNvSpPr>
            <a:spLocks noGrp="1"/>
          </p:cNvSpPr>
          <p:nvPr>
            <p:ph type="title"/>
          </p:nvPr>
        </p:nvSpPr>
        <p:spPr>
          <a:xfrm>
            <a:off x="-52730" y="2308812"/>
            <a:ext cx="4244052" cy="749264"/>
          </a:xfrm>
        </p:spPr>
        <p:txBody>
          <a:bodyPr>
            <a:normAutofit fontScale="90000"/>
          </a:bodyPr>
          <a:lstStyle/>
          <a:p>
            <a:pPr algn="ctr"/>
            <a:r>
              <a:rPr lang="en-US" dirty="0"/>
              <a:t>What’s the Wrong Wealth Management Goal?</a:t>
            </a: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01706" y="1958667"/>
            <a:ext cx="4876800" cy="2613891"/>
          </a:xfrm>
          <a:prstGeom prst="rect">
            <a:avLst/>
          </a:prstGeom>
          <a:ln w="76200">
            <a:solidFill>
              <a:srgbClr val="663300"/>
            </a:solidFill>
          </a:ln>
        </p:spPr>
      </p:pic>
    </p:spTree>
    <p:extLst>
      <p:ext uri="{BB962C8B-B14F-4D97-AF65-F5344CB8AC3E}">
        <p14:creationId xmlns:p14="http://schemas.microsoft.com/office/powerpoint/2010/main" val="2032482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l="-66"/>
          <a:stretch/>
        </p:blipFill>
        <p:spPr>
          <a:xfrm>
            <a:off x="7195127" y="1599788"/>
            <a:ext cx="4769467" cy="3331649"/>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4756726"/>
            <a:ext cx="9217295" cy="1787637"/>
          </a:xfrm>
          <a:prstGeom prst="wedgeRoundRectCallout">
            <a:avLst>
              <a:gd name="adj1" fmla="val -60305"/>
              <a:gd name="adj2" fmla="val -53035"/>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3138285" y="4931437"/>
            <a:ext cx="8893561" cy="1438984"/>
          </a:xfrm>
          <a:prstGeom prst="rect">
            <a:avLst/>
          </a:prstGeom>
          <a:noFill/>
        </p:spPr>
        <p:txBody>
          <a:bodyPr wrap="square">
            <a:spAutoFit/>
          </a:bodyPr>
          <a:lstStyle/>
          <a:p>
            <a:pPr lvl="0">
              <a:lnSpc>
                <a:spcPct val="80000"/>
              </a:lnSpc>
              <a:spcAft>
                <a:spcPts val="1800"/>
              </a:spcAft>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If our goal is just to die financially rich, how might this path lead to “ruin,” “destruction,” and “many griefs”? (1 Timothy 6:9-10).</a:t>
            </a:r>
          </a:p>
        </p:txBody>
      </p:sp>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3138"/>
            <a:ext cx="12192000" cy="1787638"/>
          </a:xfrm>
          <a:solidFill>
            <a:srgbClr val="0070C0"/>
          </a:solidFill>
        </p:spPr>
        <p:txBody>
          <a:bodyPr>
            <a:noAutofit/>
          </a:bodyPr>
          <a:lstStyle/>
          <a:p>
            <a:pPr marL="0" indent="0" algn="ctr">
              <a:lnSpc>
                <a:spcPct val="80000"/>
              </a:lnSpc>
              <a:spcBef>
                <a:spcPts val="0"/>
              </a:spcBef>
              <a:buNone/>
            </a:pPr>
            <a:r>
              <a:rPr lang="en-US" dirty="0">
                <a:solidFill>
                  <a:schemeClr val="bg1"/>
                </a:solidFill>
              </a:rPr>
              <a:t>“But those who want to get rich fall into temptation and a trap, and many foolish and harmful desires which plunge people into </a:t>
            </a:r>
            <a:r>
              <a:rPr lang="en-US" b="1" i="1" u="sng" dirty="0">
                <a:solidFill>
                  <a:schemeClr val="bg1"/>
                </a:solidFill>
              </a:rPr>
              <a:t>ruin</a:t>
            </a:r>
            <a:r>
              <a:rPr lang="en-US" dirty="0">
                <a:solidFill>
                  <a:schemeClr val="bg1"/>
                </a:solidFill>
              </a:rPr>
              <a:t> and </a:t>
            </a:r>
            <a:r>
              <a:rPr lang="en-US" b="1" i="1" u="sng" dirty="0">
                <a:solidFill>
                  <a:schemeClr val="bg1"/>
                </a:solidFill>
              </a:rPr>
              <a:t>destruction</a:t>
            </a:r>
            <a:r>
              <a:rPr lang="en-US" dirty="0">
                <a:solidFill>
                  <a:schemeClr val="bg1"/>
                </a:solidFill>
              </a:rPr>
              <a:t>. For the love of money is a root of all sorts of evil, and some by longing for it have wandered away from the faith and pierced themselves with </a:t>
            </a:r>
            <a:r>
              <a:rPr lang="en-US" b="1" i="1" u="sng" dirty="0">
                <a:solidFill>
                  <a:schemeClr val="bg1"/>
                </a:solidFill>
              </a:rPr>
              <a:t>many griefs</a:t>
            </a:r>
            <a:r>
              <a:rPr lang="en-US" dirty="0">
                <a:solidFill>
                  <a:schemeClr val="bg1"/>
                </a:solidFill>
              </a:rPr>
              <a:t>.” </a:t>
            </a:r>
          </a:p>
          <a:p>
            <a:pPr marL="0" indent="0" algn="ctr">
              <a:lnSpc>
                <a:spcPct val="80000"/>
              </a:lnSpc>
              <a:spcBef>
                <a:spcPts val="0"/>
              </a:spcBef>
              <a:buNone/>
            </a:pPr>
            <a:r>
              <a:rPr lang="en-US" dirty="0">
                <a:solidFill>
                  <a:schemeClr val="bg1"/>
                </a:solidFill>
              </a:rPr>
              <a:t>1 Timothy 6:9-10</a:t>
            </a:r>
          </a:p>
        </p:txBody>
      </p:sp>
      <p:sp>
        <p:nvSpPr>
          <p:cNvPr id="8" name="Title 7">
            <a:extLst>
              <a:ext uri="{FF2B5EF4-FFF2-40B4-BE49-F238E27FC236}">
                <a16:creationId xmlns:a16="http://schemas.microsoft.com/office/drawing/2014/main" id="{4C08EABA-E7C6-992D-91EE-DDB6262C7AB3}"/>
              </a:ext>
            </a:extLst>
          </p:cNvPr>
          <p:cNvSpPr>
            <a:spLocks noGrp="1"/>
          </p:cNvSpPr>
          <p:nvPr>
            <p:ph type="title"/>
          </p:nvPr>
        </p:nvSpPr>
        <p:spPr>
          <a:xfrm>
            <a:off x="0" y="2308701"/>
            <a:ext cx="4244052" cy="749264"/>
          </a:xfrm>
        </p:spPr>
        <p:txBody>
          <a:bodyPr>
            <a:normAutofit fontScale="90000"/>
          </a:bodyPr>
          <a:lstStyle/>
          <a:p>
            <a:pPr algn="ctr"/>
            <a:r>
              <a:rPr lang="en-US" dirty="0"/>
              <a:t>What’s the Wrong Wealth Management Goal?</a:t>
            </a:r>
          </a:p>
        </p:txBody>
      </p:sp>
    </p:spTree>
    <p:extLst>
      <p:ext uri="{BB962C8B-B14F-4D97-AF65-F5344CB8AC3E}">
        <p14:creationId xmlns:p14="http://schemas.microsoft.com/office/powerpoint/2010/main" val="3528782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19" y="1981200"/>
            <a:ext cx="4276435" cy="487680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877454"/>
            <a:ext cx="7718377" cy="5732281"/>
          </a:xfrm>
          <a:prstGeom prst="rect">
            <a:avLst/>
          </a:prstGeom>
          <a:noFill/>
        </p:spPr>
        <p:txBody>
          <a:bodyPr wrap="square">
            <a:noAutofit/>
          </a:bodyPr>
          <a:lstStyle/>
          <a:p>
            <a:pPr lvl="0">
              <a:lnSpc>
                <a:spcPct val="90000"/>
              </a:lnSpc>
              <a:spcAft>
                <a:spcPts val="600"/>
              </a:spcAft>
              <a:defRPr/>
            </a:pP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Both work and the right use of its financial fruits can be enjoyable. But toiling and suffering just to get rich makes for a terrible life experience. It’s doubly bad because this goal also prevents enjoying the wealth. It leads to hoarding. It leads to burying the wealth just to die with it. Solomon describes the painful path this way: “When there is a person who has labored with wisdom, knowledge, and skill, and then gives his legacy to one who has not labored for it; this too is </a:t>
            </a:r>
            <a:r>
              <a:rPr lang="en-US" sz="26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futility and a great evil</a:t>
            </a: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 For what does a person get in all his labor and in his striving with which he labors under the sun? Because all his days his activity is </a:t>
            </a:r>
            <a:r>
              <a:rPr lang="en-US" sz="26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painful and irritating</a:t>
            </a:r>
            <a:r>
              <a:rPr lang="en-US" sz="2600" dirty="0">
                <a:solidFill>
                  <a:prstClr val="black"/>
                </a:solidFill>
                <a:latin typeface="Georgia" panose="02040502050405020303" pitchFamily="18" charset="0"/>
                <a:ea typeface="Calibri" panose="020F0502020204030204" pitchFamily="34" charset="0"/>
                <a:cs typeface="Times New Roman" panose="02020603050405020304" pitchFamily="18" charset="0"/>
              </a:rPr>
              <a:t>; even at night his mind does not rest. This too is futility.” (Ecclesiastes 2:21-23).</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What’s the Wrong Wealth Management Goal?</a:t>
            </a:r>
          </a:p>
        </p:txBody>
      </p:sp>
    </p:spTree>
    <p:extLst>
      <p:ext uri="{BB962C8B-B14F-4D97-AF65-F5344CB8AC3E}">
        <p14:creationId xmlns:p14="http://schemas.microsoft.com/office/powerpoint/2010/main" val="716802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331854" y="73891"/>
            <a:ext cx="7860145"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418203" y="1505527"/>
            <a:ext cx="7718377" cy="5104208"/>
          </a:xfrm>
          <a:prstGeom prst="rect">
            <a:avLst/>
          </a:prstGeom>
          <a:noFill/>
        </p:spPr>
        <p:txBody>
          <a:bodyPr wrap="square">
            <a:noAutofit/>
          </a:bodyPr>
          <a:lstStyle/>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1 Timothy 6:17-18 describes an alternative. We can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enjoy</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wealth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as a gift from God</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We can enjoy it by using it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to do good</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We can use it “to be rich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in good works</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a:t>
            </a:r>
          </a:p>
          <a:p>
            <a:pPr lvl="0">
              <a:lnSpc>
                <a:spcPct val="90000"/>
              </a:lnSpc>
              <a:spcAft>
                <a:spcPts val="600"/>
              </a:spcAft>
              <a:defRPr/>
            </a:pPr>
            <a:endPar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endParaRP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Solomon describes the alternative this way:</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 know that there is nothing better for them than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to be glad </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and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to do good </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one’s lifetime; moreover, that every man who eats and drinks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and sees good in all his labor</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—it is the </a:t>
            </a:r>
            <a:r>
              <a:rPr lang="en-US" sz="2800" b="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gift of God</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(Ecclesiastes 3:12-13). </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4244052" cy="749264"/>
          </a:xfrm>
        </p:spPr>
        <p:txBody>
          <a:bodyPr>
            <a:normAutofit fontScale="90000"/>
          </a:bodyPr>
          <a:lstStyle/>
          <a:p>
            <a:pPr algn="ctr"/>
            <a:r>
              <a:rPr lang="en-US" dirty="0"/>
              <a:t>What’s the Wrong Wealth Management Goal?</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526" y="1768550"/>
            <a:ext cx="3315855" cy="5089450"/>
          </a:xfrm>
          <a:prstGeom prst="rect">
            <a:avLst/>
          </a:prstGeom>
        </p:spPr>
      </p:pic>
    </p:spTree>
    <p:extLst>
      <p:ext uri="{BB962C8B-B14F-4D97-AF65-F5344CB8AC3E}">
        <p14:creationId xmlns:p14="http://schemas.microsoft.com/office/powerpoint/2010/main" val="7900235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847893"/>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5190971"/>
            <a:ext cx="9217295" cy="1425269"/>
          </a:xfrm>
          <a:prstGeom prst="wedgeRoundRectCallout">
            <a:avLst>
              <a:gd name="adj1" fmla="val -59529"/>
              <a:gd name="adj2" fmla="val -51639"/>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814551" y="5190971"/>
            <a:ext cx="9163955" cy="1438984"/>
          </a:xfrm>
          <a:prstGeom prst="rect">
            <a:avLst/>
          </a:prstGeom>
          <a:noFill/>
        </p:spPr>
        <p:txBody>
          <a:bodyPr wrap="square">
            <a:spAutoFit/>
          </a:bodyPr>
          <a:lstStyle/>
          <a:p>
            <a:pPr lvl="0">
              <a:lnSpc>
                <a:spcPct val="80000"/>
              </a:lnSpc>
              <a:spcAft>
                <a:spcPts val="1800"/>
              </a:spcAft>
              <a:defRPr/>
            </a:pPr>
            <a:r>
              <a:rPr lang="en-US" sz="36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would working “to get rich” as compared with working “to be rich in good works” match Solomon’s two paths?</a:t>
            </a:r>
          </a:p>
        </p:txBody>
      </p:sp>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184728" y="79226"/>
            <a:ext cx="6151418" cy="3883174"/>
          </a:xfrm>
          <a:solidFill>
            <a:srgbClr val="663300"/>
          </a:solidFill>
        </p:spPr>
        <p:txBody>
          <a:bodyPr>
            <a:noAutofit/>
          </a:bodyPr>
          <a:lstStyle/>
          <a:p>
            <a:pPr marL="0" indent="0" algn="ctr">
              <a:lnSpc>
                <a:spcPct val="80000"/>
              </a:lnSpc>
              <a:spcBef>
                <a:spcPts val="0"/>
              </a:spcBef>
              <a:buNone/>
            </a:pPr>
            <a:r>
              <a:rPr lang="en-US" dirty="0">
                <a:solidFill>
                  <a:schemeClr val="bg1"/>
                </a:solidFill>
              </a:rPr>
              <a:t>“When there is a person who has labored with wisdom, knowledge, and skill, and then gives his legacy to one who has not labored for it; this too is </a:t>
            </a:r>
            <a:r>
              <a:rPr lang="en-US" b="1" u="sng" dirty="0">
                <a:solidFill>
                  <a:schemeClr val="bg1"/>
                </a:solidFill>
              </a:rPr>
              <a:t>futility and a great evil</a:t>
            </a:r>
            <a:r>
              <a:rPr lang="en-US" dirty="0">
                <a:solidFill>
                  <a:schemeClr val="bg1"/>
                </a:solidFill>
              </a:rPr>
              <a:t>. For what does a person get in all his labor and in his striving with which he labors under the sun? Because all his days his activity is </a:t>
            </a:r>
            <a:r>
              <a:rPr lang="en-US" b="1" u="sng" dirty="0">
                <a:solidFill>
                  <a:schemeClr val="bg1"/>
                </a:solidFill>
              </a:rPr>
              <a:t>painful and irritating</a:t>
            </a:r>
            <a:r>
              <a:rPr lang="en-US" dirty="0">
                <a:solidFill>
                  <a:schemeClr val="bg1"/>
                </a:solidFill>
              </a:rPr>
              <a:t>; even at night his mind does not rest. This too is futility.” (Ecclesiastes 2:21-23).</a:t>
            </a:r>
          </a:p>
        </p:txBody>
      </p:sp>
      <p:sp>
        <p:nvSpPr>
          <p:cNvPr id="8" name="Title 7">
            <a:extLst>
              <a:ext uri="{FF2B5EF4-FFF2-40B4-BE49-F238E27FC236}">
                <a16:creationId xmlns:a16="http://schemas.microsoft.com/office/drawing/2014/main" id="{4C08EABA-E7C6-992D-91EE-DDB6262C7AB3}"/>
              </a:ext>
            </a:extLst>
          </p:cNvPr>
          <p:cNvSpPr>
            <a:spLocks noGrp="1"/>
          </p:cNvSpPr>
          <p:nvPr>
            <p:ph type="title"/>
          </p:nvPr>
        </p:nvSpPr>
        <p:spPr>
          <a:xfrm>
            <a:off x="6574214" y="491112"/>
            <a:ext cx="5457632" cy="749264"/>
          </a:xfrm>
        </p:spPr>
        <p:txBody>
          <a:bodyPr>
            <a:normAutofit fontScale="90000"/>
          </a:bodyPr>
          <a:lstStyle/>
          <a:p>
            <a:pPr algn="ctr"/>
            <a:r>
              <a:rPr lang="en-US" dirty="0"/>
              <a:t>What’s the Wrong Wealth Management Goal?</a:t>
            </a:r>
          </a:p>
        </p:txBody>
      </p:sp>
      <p:sp>
        <p:nvSpPr>
          <p:cNvPr id="10" name="Content Placeholder 2">
            <a:extLst>
              <a:ext uri="{FF2B5EF4-FFF2-40B4-BE49-F238E27FC236}">
                <a16:creationId xmlns:a16="http://schemas.microsoft.com/office/drawing/2014/main" id="{983991CB-2119-4F33-A1C7-3EE831AB10CD}"/>
              </a:ext>
            </a:extLst>
          </p:cNvPr>
          <p:cNvSpPr txBox="1">
            <a:spLocks/>
          </p:cNvSpPr>
          <p:nvPr/>
        </p:nvSpPr>
        <p:spPr>
          <a:xfrm>
            <a:off x="7189452" y="1799242"/>
            <a:ext cx="4789054" cy="2850425"/>
          </a:xfrm>
          <a:prstGeom prst="rect">
            <a:avLst/>
          </a:prstGeom>
          <a:solidFill>
            <a:srgbClr val="6633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None/>
            </a:pPr>
            <a:r>
              <a:rPr lang="en-US" dirty="0">
                <a:solidFill>
                  <a:schemeClr val="bg1"/>
                </a:solidFill>
              </a:rPr>
              <a:t>“I know that there is nothing better for them than </a:t>
            </a:r>
            <a:r>
              <a:rPr lang="en-US" b="1" u="sng" dirty="0">
                <a:solidFill>
                  <a:schemeClr val="bg1"/>
                </a:solidFill>
              </a:rPr>
              <a:t>to be glad</a:t>
            </a:r>
            <a:r>
              <a:rPr lang="en-US" dirty="0">
                <a:solidFill>
                  <a:schemeClr val="bg1"/>
                </a:solidFill>
              </a:rPr>
              <a:t> and </a:t>
            </a:r>
            <a:r>
              <a:rPr lang="en-US" b="1" u="sng" dirty="0">
                <a:solidFill>
                  <a:schemeClr val="bg1"/>
                </a:solidFill>
              </a:rPr>
              <a:t>to do good </a:t>
            </a:r>
            <a:r>
              <a:rPr lang="en-US" dirty="0">
                <a:solidFill>
                  <a:schemeClr val="bg1"/>
                </a:solidFill>
              </a:rPr>
              <a:t>in one’s lifetime; moreover, that every man who eats and drinks </a:t>
            </a:r>
            <a:r>
              <a:rPr lang="en-US" b="1" u="sng" dirty="0">
                <a:solidFill>
                  <a:schemeClr val="bg1"/>
                </a:solidFill>
              </a:rPr>
              <a:t>and sees good in all his labor</a:t>
            </a:r>
            <a:r>
              <a:rPr lang="en-US" dirty="0">
                <a:solidFill>
                  <a:schemeClr val="bg1"/>
                </a:solidFill>
              </a:rPr>
              <a:t>—it is </a:t>
            </a:r>
            <a:r>
              <a:rPr lang="en-US" b="1" u="sng" dirty="0">
                <a:solidFill>
                  <a:schemeClr val="bg1"/>
                </a:solidFill>
              </a:rPr>
              <a:t>the gift of God</a:t>
            </a:r>
            <a:r>
              <a:rPr lang="en-US" dirty="0">
                <a:solidFill>
                  <a:schemeClr val="bg1"/>
                </a:solidFill>
              </a:rPr>
              <a:t>.” (Ecclesiastes 3:12-13). </a:t>
            </a:r>
          </a:p>
        </p:txBody>
      </p:sp>
    </p:spTree>
    <p:extLst>
      <p:ext uri="{BB962C8B-B14F-4D97-AF65-F5344CB8AC3E}">
        <p14:creationId xmlns:p14="http://schemas.microsoft.com/office/powerpoint/2010/main" val="35026579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847893"/>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4073235"/>
            <a:ext cx="9217295" cy="2784763"/>
          </a:xfrm>
          <a:prstGeom prst="wedgeRoundRectCallout">
            <a:avLst>
              <a:gd name="adj1" fmla="val -60531"/>
              <a:gd name="adj2" fmla="val -1419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60255" y="4106459"/>
            <a:ext cx="9163955" cy="2840778"/>
          </a:xfrm>
          <a:prstGeom prst="rect">
            <a:avLst/>
          </a:prstGeom>
          <a:noFill/>
        </p:spPr>
        <p:txBody>
          <a:bodyPr wrap="square">
            <a:spAutoFit/>
          </a:bodyPr>
          <a:lstStyle/>
          <a:p>
            <a:pPr lvl="0">
              <a:lnSpc>
                <a:spcPct val="80000"/>
              </a:lnSpc>
              <a:spcAft>
                <a:spcPts val="1200"/>
              </a:spcAft>
              <a:defRPr/>
            </a:pPr>
            <a:r>
              <a:rPr lang="en-US" sz="32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It is possible to anxiously hoard wealth, grasping it tightly. </a:t>
            </a:r>
          </a:p>
          <a:p>
            <a:pPr marL="571500" lvl="0" indent="-571500">
              <a:lnSpc>
                <a:spcPct val="80000"/>
              </a:lnSpc>
              <a:spcAft>
                <a:spcPts val="1800"/>
              </a:spcAft>
              <a:buFont typeface="Wingdings" panose="05000000000000000000" pitchFamily="2" charset="2"/>
              <a:buChar char="§"/>
              <a:defRPr/>
            </a:pPr>
            <a:r>
              <a:rPr lang="en-US" sz="32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might holding it more open-handedly allow for more enjoyment? </a:t>
            </a:r>
          </a:p>
          <a:p>
            <a:pPr marL="571500" lvl="0" indent="-571500">
              <a:lnSpc>
                <a:spcPct val="80000"/>
              </a:lnSpc>
              <a:spcAft>
                <a:spcPts val="1800"/>
              </a:spcAft>
              <a:buFont typeface="Wingdings" panose="05000000000000000000" pitchFamily="2" charset="2"/>
              <a:buChar char="§"/>
              <a:defRPr/>
            </a:pPr>
            <a:r>
              <a:rPr lang="en-US" sz="32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Might this help us to be ready for an opportune moment when we can use it to do good? </a:t>
            </a:r>
            <a:endParaRPr kumimoji="0" lang="en-US" sz="32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3138"/>
            <a:ext cx="12192000" cy="1787638"/>
          </a:xfrm>
          <a:solidFill>
            <a:srgbClr val="0070C0"/>
          </a:solidFill>
        </p:spPr>
        <p:txBody>
          <a:bodyPr>
            <a:noAutofit/>
          </a:bodyPr>
          <a:lstStyle/>
          <a:p>
            <a:pPr marL="0" indent="0" algn="ctr">
              <a:lnSpc>
                <a:spcPct val="80000"/>
              </a:lnSpc>
              <a:spcBef>
                <a:spcPts val="0"/>
              </a:spcBef>
              <a:buNone/>
            </a:pPr>
            <a:r>
              <a:rPr lang="en-US" dirty="0">
                <a:solidFill>
                  <a:schemeClr val="bg1"/>
                </a:solidFill>
              </a:rPr>
              <a:t>“But those who want to get rich fall into temptation and a trap, and many foolish and harmful desires which plunge people into ruin and destruction. For the love of money is a root of all sorts of evil, and some by longing for it have wandered away from the faith and pierced themselves with many griefs.” </a:t>
            </a:r>
          </a:p>
          <a:p>
            <a:pPr marL="0" indent="0" algn="ctr">
              <a:lnSpc>
                <a:spcPct val="80000"/>
              </a:lnSpc>
              <a:spcBef>
                <a:spcPts val="0"/>
              </a:spcBef>
              <a:buNone/>
            </a:pPr>
            <a:r>
              <a:rPr lang="en-US" dirty="0">
                <a:solidFill>
                  <a:schemeClr val="bg1"/>
                </a:solidFill>
              </a:rPr>
              <a:t>1 Timothy 6:9-10</a:t>
            </a:r>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515926" y="1958668"/>
            <a:ext cx="3462579" cy="1855890"/>
          </a:xfrm>
          <a:prstGeom prst="rect">
            <a:avLst/>
          </a:prstGeom>
          <a:ln w="76200">
            <a:solidFill>
              <a:srgbClr val="663300"/>
            </a:solidFill>
          </a:ln>
        </p:spPr>
      </p:pic>
      <p:sp>
        <p:nvSpPr>
          <p:cNvPr id="9" name="Title 7">
            <a:extLst>
              <a:ext uri="{FF2B5EF4-FFF2-40B4-BE49-F238E27FC236}">
                <a16:creationId xmlns:a16="http://schemas.microsoft.com/office/drawing/2014/main" id="{4C08EABA-E7C6-992D-91EE-DDB6262C7AB3}"/>
              </a:ext>
            </a:extLst>
          </p:cNvPr>
          <p:cNvSpPr>
            <a:spLocks noGrp="1"/>
          </p:cNvSpPr>
          <p:nvPr>
            <p:ph type="title"/>
          </p:nvPr>
        </p:nvSpPr>
        <p:spPr>
          <a:xfrm>
            <a:off x="0" y="2516349"/>
            <a:ext cx="4244052" cy="749264"/>
          </a:xfrm>
        </p:spPr>
        <p:txBody>
          <a:bodyPr>
            <a:normAutofit fontScale="90000"/>
          </a:bodyPr>
          <a:lstStyle/>
          <a:p>
            <a:pPr algn="ctr"/>
            <a:r>
              <a:rPr lang="en-US" dirty="0"/>
              <a:t>What’s the Wrong Wealth Management Goal?</a:t>
            </a:r>
          </a:p>
        </p:txBody>
      </p:sp>
    </p:spTree>
    <p:extLst>
      <p:ext uri="{BB962C8B-B14F-4D97-AF65-F5344CB8AC3E}">
        <p14:creationId xmlns:p14="http://schemas.microsoft.com/office/powerpoint/2010/main" val="21337504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8645C5-A512-22BB-7FA2-AF98DDA9917A}"/>
              </a:ext>
            </a:extLst>
          </p:cNvPr>
          <p:cNvSpPr>
            <a:spLocks noGrp="1"/>
          </p:cNvSpPr>
          <p:nvPr>
            <p:ph type="ctrTitle"/>
          </p:nvPr>
        </p:nvSpPr>
        <p:spPr>
          <a:xfrm>
            <a:off x="7331384" y="679730"/>
            <a:ext cx="4171994" cy="3932729"/>
          </a:xfrm>
        </p:spPr>
        <p:txBody>
          <a:bodyPr>
            <a:normAutofit/>
          </a:bodyPr>
          <a:lstStyle/>
          <a:p>
            <a:pPr algn="l"/>
            <a:r>
              <a:rPr lang="en-US" dirty="0"/>
              <a:t>Part II:</a:t>
            </a:r>
            <a:br>
              <a:rPr lang="en-US" dirty="0"/>
            </a:br>
            <a:r>
              <a:rPr lang="en-US" dirty="0"/>
              <a:t>The Wealth Enjoyment Manual</a:t>
            </a:r>
          </a:p>
        </p:txBody>
      </p:sp>
      <p:grpSp>
        <p:nvGrpSpPr>
          <p:cNvPr id="12" name="Group 1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23" name="Straight Connector 2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ubtitle 2">
            <a:extLst>
              <a:ext uri="{FF2B5EF4-FFF2-40B4-BE49-F238E27FC236}">
                <a16:creationId xmlns:a16="http://schemas.microsoft.com/office/drawing/2014/main" id="{4707A297-442C-4E6D-5213-33C95247BBC7}"/>
              </a:ext>
            </a:extLst>
          </p:cNvPr>
          <p:cNvSpPr>
            <a:spLocks noGrp="1"/>
          </p:cNvSpPr>
          <p:nvPr>
            <p:ph type="subTitle" idx="1"/>
          </p:nvPr>
        </p:nvSpPr>
        <p:spPr>
          <a:xfrm>
            <a:off x="7331383" y="5227455"/>
            <a:ext cx="3876085" cy="857461"/>
          </a:xfrm>
        </p:spPr>
        <p:txBody>
          <a:bodyPr>
            <a:normAutofit/>
          </a:bodyPr>
          <a:lstStyle/>
          <a:p>
            <a:pPr algn="l"/>
            <a:r>
              <a:rPr lang="en-US" dirty="0"/>
              <a:t>(1 Timothy 6:17-19) </a:t>
            </a:r>
          </a:p>
        </p:txBody>
      </p:sp>
      <p:sp>
        <p:nvSpPr>
          <p:cNvPr id="16" name="Rectangle 1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3d person with a piggy bank and stacks of coins&#10;&#10;AI-generated content may be incorrect.">
            <a:extLst>
              <a:ext uri="{FF2B5EF4-FFF2-40B4-BE49-F238E27FC236}">
                <a16:creationId xmlns:a16="http://schemas.microsoft.com/office/drawing/2014/main" id="{4FCA32C0-2C05-F464-4A93-03967854D0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2597" y="624585"/>
            <a:ext cx="5608830" cy="5608830"/>
          </a:xfrm>
          <a:prstGeom prst="rect">
            <a:avLst/>
          </a:prstGeom>
        </p:spPr>
      </p:pic>
    </p:spTree>
    <p:extLst>
      <p:ext uri="{BB962C8B-B14F-4D97-AF65-F5344CB8AC3E}">
        <p14:creationId xmlns:p14="http://schemas.microsoft.com/office/powerpoint/2010/main" val="39839973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p:txBody>
          <a:bodyPr/>
          <a:lstStyle/>
          <a:p>
            <a:pPr algn="ctr"/>
            <a:r>
              <a:rPr lang="en-US" dirty="0"/>
              <a:t>Wealth Enjoyment: That’s the Point!</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45672" y="182562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or to set their hope on the uncertainty of riches but on God, who richly supplies us with all things </a:t>
            </a:r>
            <a:r>
              <a:rPr lang="en-US" sz="3600" b="1" i="1" u="sng" dirty="0"/>
              <a:t>for enjoyment</a:t>
            </a:r>
            <a:r>
              <a:rPr lang="en-US" sz="3600" dirty="0"/>
              <a:t>: </a:t>
            </a:r>
            <a:r>
              <a:rPr lang="en-US" sz="3500" dirty="0"/>
              <a:t>to do good, to be rich in good works, to be generous and ready to share,” </a:t>
            </a:r>
          </a:p>
        </p:txBody>
      </p:sp>
    </p:spTree>
    <p:extLst>
      <p:ext uri="{BB962C8B-B14F-4D97-AF65-F5344CB8AC3E}">
        <p14:creationId xmlns:p14="http://schemas.microsoft.com/office/powerpoint/2010/main" val="221645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18FEE-D31A-CDE5-C5EE-348509A035F6}"/>
            </a:ext>
          </a:extLst>
        </p:cNvPr>
        <p:cNvGrpSpPr/>
        <p:nvPr/>
      </p:nvGrpSpPr>
      <p:grpSpPr>
        <a:xfrm>
          <a:off x="0" y="0"/>
          <a:ext cx="0" cy="0"/>
          <a:chOff x="0" y="0"/>
          <a:chExt cx="0" cy="0"/>
        </a:xfrm>
      </p:grpSpPr>
      <p:pic>
        <p:nvPicPr>
          <p:cNvPr id="6" name="Picture 5" descr="A person in a suit&#10;&#10;AI-generated content may be incorrect.">
            <a:extLst>
              <a:ext uri="{FF2B5EF4-FFF2-40B4-BE49-F238E27FC236}">
                <a16:creationId xmlns:a16="http://schemas.microsoft.com/office/drawing/2014/main" id="{9F4027EB-71E0-EA8B-436D-9181E69B462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885" y="908088"/>
            <a:ext cx="4454236" cy="5939522"/>
          </a:xfrm>
          <a:prstGeom prst="rect">
            <a:avLst/>
          </a:prstGeom>
        </p:spPr>
      </p:pic>
      <p:pic>
        <p:nvPicPr>
          <p:cNvPr id="9" name="Picture 8" descr="A spiral bound notebook with a pencil">
            <a:extLst>
              <a:ext uri="{FF2B5EF4-FFF2-40B4-BE49-F238E27FC236}">
                <a16:creationId xmlns:a16="http://schemas.microsoft.com/office/drawing/2014/main" id="{E025617A-D6CA-CD83-77B9-9FD16E4053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55836" y="2506663"/>
            <a:ext cx="7342910" cy="4340946"/>
          </a:xfrm>
          <a:prstGeom prst="rect">
            <a:avLst/>
          </a:prstGeom>
        </p:spPr>
      </p:pic>
      <p:sp>
        <p:nvSpPr>
          <p:cNvPr id="5" name="TextBox 4">
            <a:extLst>
              <a:ext uri="{FF2B5EF4-FFF2-40B4-BE49-F238E27FC236}">
                <a16:creationId xmlns:a16="http://schemas.microsoft.com/office/drawing/2014/main" id="{B6B63916-0EA1-36F4-058D-7D6E64D8CAC3}"/>
              </a:ext>
            </a:extLst>
          </p:cNvPr>
          <p:cNvSpPr txBox="1"/>
          <p:nvPr/>
        </p:nvSpPr>
        <p:spPr>
          <a:xfrm>
            <a:off x="4895272" y="3379603"/>
            <a:ext cx="6823363" cy="3146777"/>
          </a:xfrm>
          <a:prstGeom prst="rect">
            <a:avLst/>
          </a:prstGeom>
          <a:noFill/>
        </p:spPr>
        <p:txBody>
          <a:bodyPr wrap="square">
            <a:noAutofit/>
          </a:bodyPr>
          <a:lstStyle/>
          <a:p>
            <a:pPr marL="0" marR="0">
              <a:lnSpc>
                <a:spcPct val="110000"/>
              </a:lnSpc>
              <a:spcAft>
                <a:spcPts val="600"/>
              </a:spcAft>
            </a:pPr>
            <a:r>
              <a:rPr lang="en-US" sz="2800" dirty="0">
                <a:effectLst/>
                <a:latin typeface="Georgia" panose="02040502050405020303" pitchFamily="18" charset="0"/>
                <a:ea typeface="Calibri" panose="020F0502020204030204" pitchFamily="34" charset="0"/>
                <a:cs typeface="Times New Roman" panose="02020603050405020304" pitchFamily="18" charset="0"/>
              </a:rPr>
              <a:t>One study looked at those with a net worth over $50 million. Only one in five reported feeling “extremely financially secure.” One in ten felt “somewhat insecure” financially.</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itle 7">
            <a:extLst>
              <a:ext uri="{FF2B5EF4-FFF2-40B4-BE49-F238E27FC236}">
                <a16:creationId xmlns:a16="http://schemas.microsoft.com/office/drawing/2014/main" id="{80D130BB-1688-C87A-8FE7-D9F069609D71}"/>
              </a:ext>
            </a:extLst>
          </p:cNvPr>
          <p:cNvSpPr>
            <a:spLocks noGrp="1"/>
          </p:cNvSpPr>
          <p:nvPr>
            <p:ph type="title"/>
          </p:nvPr>
        </p:nvSpPr>
        <p:spPr>
          <a:xfrm>
            <a:off x="1597891" y="1180101"/>
            <a:ext cx="10515600" cy="1325563"/>
          </a:xfrm>
        </p:spPr>
        <p:txBody>
          <a:bodyPr/>
          <a:lstStyle/>
          <a:p>
            <a:pPr algn="r"/>
            <a:r>
              <a:rPr lang="en-US" dirty="0"/>
              <a:t>What Is Financial Contentment?</a:t>
            </a:r>
          </a:p>
        </p:txBody>
      </p:sp>
      <p:sp>
        <p:nvSpPr>
          <p:cNvPr id="4" name="TextBox 3">
            <a:extLst>
              <a:ext uri="{FF2B5EF4-FFF2-40B4-BE49-F238E27FC236}">
                <a16:creationId xmlns:a16="http://schemas.microsoft.com/office/drawing/2014/main" id="{9495AF56-8C40-7852-975C-C587CB7A9F6C}"/>
              </a:ext>
            </a:extLst>
          </p:cNvPr>
          <p:cNvSpPr txBox="1"/>
          <p:nvPr/>
        </p:nvSpPr>
        <p:spPr>
          <a:xfrm>
            <a:off x="5771574" y="6241676"/>
            <a:ext cx="6127172" cy="391517"/>
          </a:xfrm>
          <a:prstGeom prst="rect">
            <a:avLst/>
          </a:prstGeom>
          <a:noFill/>
        </p:spPr>
        <p:txBody>
          <a:bodyPr wrap="square">
            <a:spAutoFit/>
          </a:bodyPr>
          <a:lstStyle/>
          <a:p>
            <a:pPr marL="0" marR="0">
              <a:lnSpc>
                <a:spcPct val="80000"/>
              </a:lnSpc>
              <a:spcAft>
                <a:spcPts val="480"/>
              </a:spcAft>
            </a:pPr>
            <a:r>
              <a:rPr lang="en-US" sz="1200" dirty="0">
                <a:effectLst/>
                <a:latin typeface="Calibri" panose="020F0502020204030204" pitchFamily="34" charset="0"/>
                <a:ea typeface="Calibri" panose="020F0502020204030204" pitchFamily="34" charset="0"/>
                <a:cs typeface="Calibri" panose="020F0502020204030204" pitchFamily="34" charset="0"/>
              </a:rPr>
              <a:t>Rooney, P. M. &amp; Frederick, H. K. (2007). </a:t>
            </a:r>
            <a:r>
              <a:rPr lang="en-US" sz="1200" i="1" dirty="0">
                <a:effectLst/>
                <a:latin typeface="Calibri" panose="020F0502020204030204" pitchFamily="34" charset="0"/>
                <a:ea typeface="Calibri" panose="020F0502020204030204" pitchFamily="34" charset="0"/>
                <a:cs typeface="Calibri" panose="020F0502020204030204" pitchFamily="34" charset="0"/>
              </a:rPr>
              <a:t>Portraits of donors: Bank of America study of high net‐worth philanthropy. </a:t>
            </a:r>
            <a:r>
              <a:rPr lang="en-US" sz="1200" dirty="0">
                <a:effectLst/>
                <a:latin typeface="Calibri" panose="020F0502020204030204" pitchFamily="34" charset="0"/>
                <a:ea typeface="Calibri" panose="020F0502020204030204" pitchFamily="34" charset="0"/>
                <a:cs typeface="Calibri" panose="020F0502020204030204" pitchFamily="34" charset="0"/>
              </a:rPr>
              <a:t>The Center on Philanthropy at Indiana University. p. 11.</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C34712D0-0951-82B7-62A2-6DCC00C3028F}"/>
              </a:ext>
            </a:extLst>
          </p:cNvPr>
          <p:cNvSpPr>
            <a:spLocks noGrp="1"/>
          </p:cNvSpPr>
          <p:nvPr>
            <p:ph idx="1"/>
          </p:nvPr>
        </p:nvSpPr>
        <p:spPr>
          <a:xfrm>
            <a:off x="0" y="-564"/>
            <a:ext cx="12192000" cy="908651"/>
          </a:xfrm>
          <a:solidFill>
            <a:srgbClr val="663300"/>
          </a:solidFill>
        </p:spPr>
        <p:txBody>
          <a:bodyPr>
            <a:noAutofit/>
          </a:bodyPr>
          <a:lstStyle/>
          <a:p>
            <a:pPr marL="0" indent="0" algn="ctr">
              <a:lnSpc>
                <a:spcPct val="100000"/>
              </a:lnSpc>
              <a:spcBef>
                <a:spcPts val="0"/>
              </a:spcBef>
              <a:buNone/>
            </a:pPr>
            <a:r>
              <a:rPr lang="en-US" sz="2400" dirty="0">
                <a:solidFill>
                  <a:schemeClr val="bg1"/>
                </a:solidFill>
                <a:latin typeface="Arial Narrow" panose="020B0606020202030204" pitchFamily="34" charset="0"/>
              </a:rPr>
              <a:t>1 Timothy 6:6 “But godliness actually is a means of great gain when accompanied by contentment.” NASB</a:t>
            </a:r>
          </a:p>
          <a:p>
            <a:pPr marL="0" indent="0" algn="ctr">
              <a:lnSpc>
                <a:spcPct val="100000"/>
              </a:lnSpc>
              <a:spcBef>
                <a:spcPts val="0"/>
              </a:spcBef>
              <a:buNone/>
            </a:pPr>
            <a:r>
              <a:rPr lang="en-US" sz="2400" dirty="0">
                <a:solidFill>
                  <a:schemeClr val="bg1"/>
                </a:solidFill>
                <a:latin typeface="Arial Narrow" panose="020B0606020202030204" pitchFamily="34" charset="0"/>
              </a:rPr>
              <a:t> “And religion does make your life rich, by making you content with what you have.” CEV</a:t>
            </a:r>
          </a:p>
          <a:p>
            <a:pPr marL="0" indent="0" algn="ctr">
              <a:lnSpc>
                <a:spcPct val="100000"/>
              </a:lnSpc>
              <a:spcBef>
                <a:spcPts val="0"/>
              </a:spcBef>
              <a:buNone/>
            </a:pPr>
            <a:endParaRPr lang="en-US" sz="24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29830270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802" y="2607998"/>
            <a:ext cx="4250002" cy="4250002"/>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God richly provides all things. This can include wealth. It can include the ability to produce wealth. (Deuteronomy 8:18). But why? What is it for? What is its purpose?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passage gives the answer. God gave it to us for enjoyment. The phrase “for enjoyment” is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eis</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[for]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apolausin</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[enjoyment]. In technical terms,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construction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eis</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plus the noun expresses purpose.”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purpose is enjoyment. The reason God richly supplies us with all things, including wealth, is for enjoyment.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1738662"/>
            <a:ext cx="4244052" cy="749264"/>
          </a:xfrm>
        </p:spPr>
        <p:txBody>
          <a:bodyPr>
            <a:normAutofit fontScale="90000"/>
          </a:bodyPr>
          <a:lstStyle/>
          <a:p>
            <a:pPr algn="ctr"/>
            <a:r>
              <a:rPr lang="en-US" dirty="0"/>
              <a:t>Wealth Enjoyment: That’s the Point</a:t>
            </a: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Tree>
    <p:extLst>
      <p:ext uri="{BB962C8B-B14F-4D97-AF65-F5344CB8AC3E}">
        <p14:creationId xmlns:p14="http://schemas.microsoft.com/office/powerpoint/2010/main" val="3171433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0748" y="2483866"/>
            <a:ext cx="4250002" cy="4250002"/>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God richly provides all things. This can include wealth. It can include the ability to produce wealth. (Deuteronomy 8:18). But why? What is it for? What is its purpose?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passage gives the answer. God gave it to us for enjoyment. The phrase “for enjoyment” is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eis</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[for]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apolausin</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[enjoyment]. In technical terms,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construction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eis</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plus the noun expresses purpose.”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purpose is enjoyment. The reason God richly supplies us with all things, including wealth, is for enjoyment.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4" name="Rectangle 3"/>
          <p:cNvSpPr/>
          <p:nvPr/>
        </p:nvSpPr>
        <p:spPr>
          <a:xfrm>
            <a:off x="0" y="1855794"/>
            <a:ext cx="2429164" cy="2994089"/>
          </a:xfrm>
          <a:prstGeom prst="rect">
            <a:avLst/>
          </a:prstGeom>
        </p:spPr>
        <p:txBody>
          <a:bodyPr wrap="square">
            <a:spAutoFit/>
          </a:bodyPr>
          <a:lstStyle/>
          <a:p>
            <a:pPr marL="342900" lvl="0" indent="-342900">
              <a:lnSpc>
                <a:spcPct val="110000"/>
              </a:lnSpc>
              <a:buFont typeface="Symbol" panose="05050102010706020507" pitchFamily="18" charset="2"/>
              <a:buChar char=""/>
            </a:pPr>
            <a:r>
              <a:rPr lang="en-US" sz="2800" b="1" dirty="0">
                <a:solidFill>
                  <a:srgbClr val="000000"/>
                </a:solidFill>
                <a:ea typeface="Calibri" panose="020F0502020204030204" pitchFamily="34" charset="0"/>
                <a:cs typeface="Arial" panose="020B0604020202020204" pitchFamily="34" charset="0"/>
              </a:rPr>
              <a:t>Does this surprise you? </a:t>
            </a:r>
            <a:endParaRPr lang="en-US" sz="2400" dirty="0">
              <a:ea typeface="Calibri" panose="020F0502020204030204" pitchFamily="34" charset="0"/>
              <a:cs typeface="Arial" panose="020B0604020202020204" pitchFamily="34" charset="0"/>
            </a:endParaRPr>
          </a:p>
          <a:p>
            <a:pPr marL="342900" marR="0" lvl="0" indent="-342900">
              <a:lnSpc>
                <a:spcPct val="110000"/>
              </a:lnSpc>
              <a:spcBef>
                <a:spcPts val="600"/>
              </a:spcBef>
              <a:spcAft>
                <a:spcPts val="0"/>
              </a:spcAft>
              <a:buFont typeface="Symbol" panose="05050102010706020507" pitchFamily="18" charset="2"/>
              <a:buChar char=""/>
            </a:pPr>
            <a:r>
              <a:rPr lang="en-US" sz="2800" b="1" dirty="0">
                <a:solidFill>
                  <a:srgbClr val="000000"/>
                </a:solidFill>
                <a:ea typeface="Calibri" panose="020F0502020204030204" pitchFamily="34" charset="0"/>
                <a:cs typeface="Arial" panose="020B0604020202020204" pitchFamily="34" charset="0"/>
              </a:rPr>
              <a:t>How do you feel about this? </a:t>
            </a:r>
            <a:endParaRPr lang="en-US" sz="2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260297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327" y="2419954"/>
            <a:ext cx="4442691" cy="4438046"/>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word used for “enjoyment” here is extreme. It’s party-time enjoyment. It’s used only one other time in scripture: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“By faith Moses, when he had grown up, refused to be called the son of Pharaoh’s daughter, choosing rather to endure ill-treatment with the people of God than to enjoy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apolausin</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temporary pleasures of sin,” (Hebrews 11:24-25).</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Hebrews, this word describes the enjoyment of “the temporary pleasures of sin.” In 1 Timothy, it’s not sinful, but it’s still physical, sensual, material enjoyment.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Tree>
    <p:extLst>
      <p:ext uri="{BB962C8B-B14F-4D97-AF65-F5344CB8AC3E}">
        <p14:creationId xmlns:p14="http://schemas.microsoft.com/office/powerpoint/2010/main" val="25887274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327" y="2419954"/>
            <a:ext cx="4442691" cy="4438046"/>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word used for “enjoyment” here is extreme. It’s party-time enjoyment. It’s used only one other time in scripture: </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“By faith Moses, when he had grown up, refused to be called the son of Pharaoh’s daughter, choosing rather to endure ill-treatment with the people of God than to enjoy [</a:t>
            </a:r>
            <a:r>
              <a:rPr lang="en-US" sz="24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apolausin</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temporary pleasures of sin,” (Hebrews 11:24-25).</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Hebrews, this word describes the enjoyment of “the temporary pleasures of sin.” In 1 Timothy, it’s not sinful, but it’s still physical, sensual, material enjoyment.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6" name="Rectangle 5"/>
          <p:cNvSpPr/>
          <p:nvPr/>
        </p:nvSpPr>
        <p:spPr>
          <a:xfrm>
            <a:off x="-4620" y="1431636"/>
            <a:ext cx="4516583" cy="1572162"/>
          </a:xfrm>
          <a:prstGeom prst="rect">
            <a:avLst/>
          </a:prstGeom>
        </p:spPr>
        <p:txBody>
          <a:bodyPr wrap="square">
            <a:spAutoFit/>
          </a:bodyPr>
          <a:lstStyle/>
          <a:p>
            <a:pPr marL="342900" lvl="0" indent="-342900">
              <a:lnSpc>
                <a:spcPct val="110000"/>
              </a:lnSpc>
              <a:buFont typeface="Symbol" panose="05050102010706020507" pitchFamily="18" charset="2"/>
              <a:buChar char=""/>
            </a:pPr>
            <a:r>
              <a:rPr lang="en-US" sz="2800" b="1" dirty="0">
                <a:solidFill>
                  <a:srgbClr val="000000"/>
                </a:solidFill>
                <a:ea typeface="Calibri" panose="020F0502020204030204" pitchFamily="34" charset="0"/>
                <a:cs typeface="Arial" panose="020B0604020202020204" pitchFamily="34" charset="0"/>
              </a:rPr>
              <a:t>Does this surprise you? </a:t>
            </a:r>
            <a:endParaRPr lang="en-US" sz="2800" dirty="0">
              <a:ea typeface="Calibri" panose="020F0502020204030204" pitchFamily="34" charset="0"/>
              <a:cs typeface="Arial" panose="020B0604020202020204" pitchFamily="34" charset="0"/>
            </a:endParaRPr>
          </a:p>
          <a:p>
            <a:pPr marL="342900" marR="0" lvl="0" indent="-342900">
              <a:lnSpc>
                <a:spcPct val="110000"/>
              </a:lnSpc>
              <a:spcBef>
                <a:spcPts val="600"/>
              </a:spcBef>
              <a:spcAft>
                <a:spcPts val="0"/>
              </a:spcAft>
              <a:buFont typeface="Symbol" panose="05050102010706020507" pitchFamily="18" charset="2"/>
              <a:buChar char=""/>
            </a:pPr>
            <a:r>
              <a:rPr lang="en-US" sz="2800" b="1" dirty="0">
                <a:solidFill>
                  <a:srgbClr val="000000"/>
                </a:solidFill>
                <a:ea typeface="Calibri" panose="020F0502020204030204" pitchFamily="34" charset="0"/>
                <a:cs typeface="Arial" panose="020B0604020202020204" pitchFamily="34" charset="0"/>
              </a:rPr>
              <a:t>How do you feel about this? </a:t>
            </a:r>
            <a:endParaRPr lang="en-US" sz="2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07981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744410"/>
            <a:ext cx="4465780" cy="512375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There are only four wealth management options: binge, bury, toil, or enjoy. We can,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BINGE</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on excess consumption and wild living.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BURY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wealth and die with it.</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TOIL</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ceaselessly to stack up even more.</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ENJOY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it (by using it to do good, to be rich in good works, to be generous and ready to share).</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point of this passage is “for enjoyment.” Everything before this phrase explains why wealth holders should enjoy their wealth. Everything after it explains how they can do so.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10" name="Rectangle 9"/>
          <p:cNvSpPr/>
          <p:nvPr/>
        </p:nvSpPr>
        <p:spPr>
          <a:xfrm>
            <a:off x="240148" y="4120452"/>
            <a:ext cx="2078183" cy="2484526"/>
          </a:xfrm>
          <a:prstGeom prst="rect">
            <a:avLst/>
          </a:prstGeom>
        </p:spPr>
        <p:txBody>
          <a:bodyPr wrap="square">
            <a:spAutoFit/>
          </a:bodyPr>
          <a:lstStyle/>
          <a:p>
            <a:pPr lvl="0">
              <a:lnSpc>
                <a:spcPct val="110000"/>
              </a:lnSpc>
              <a:spcAft>
                <a:spcPts val="600"/>
              </a:spcAft>
            </a:pP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BINGE BURY</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TOIL</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ENJOY</a:t>
            </a:r>
          </a:p>
        </p:txBody>
      </p:sp>
    </p:spTree>
    <p:extLst>
      <p:ext uri="{BB962C8B-B14F-4D97-AF65-F5344CB8AC3E}">
        <p14:creationId xmlns:p14="http://schemas.microsoft.com/office/powerpoint/2010/main" val="16129574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744410"/>
            <a:ext cx="4465780" cy="512375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There are only four wealth management options: binge, bury, toil, or enjoy. We can,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BINGE</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on excess consumption and wild living.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BURY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wealth and die with it.</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TOIL</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ceaselessly to stack up even more.</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ENJOY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it (by using it to do good, to be rich in good works, to be generous and ready to share).</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point of this passage is “for enjoyment.” Everything before this phrase explains why wealth holders should enjoy their wealth. Everything after it explains how they can do so.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2" name="Rectangle 1"/>
          <p:cNvSpPr/>
          <p:nvPr/>
        </p:nvSpPr>
        <p:spPr>
          <a:xfrm>
            <a:off x="12005" y="1347973"/>
            <a:ext cx="4147127" cy="1754326"/>
          </a:xfrm>
          <a:prstGeom prst="rect">
            <a:avLst/>
          </a:prstGeom>
        </p:spPr>
        <p:txBody>
          <a:bodyPr wrap="square">
            <a:spAutoFit/>
          </a:bodyPr>
          <a:lstStyle/>
          <a:p>
            <a:pPr lvl="0">
              <a:lnSpc>
                <a:spcPct val="90000"/>
              </a:lnSpc>
            </a:pP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How does choosing to </a:t>
            </a:r>
            <a:r>
              <a:rPr lang="en-US" sz="2400" b="1" u="sng" dirty="0">
                <a:solidFill>
                  <a:srgbClr val="000000"/>
                </a:solidFill>
                <a:latin typeface="Georgia" panose="02040502050405020303" pitchFamily="18" charset="0"/>
                <a:ea typeface="Calibri" panose="020F0502020204030204" pitchFamily="34" charset="0"/>
                <a:cs typeface="Arial" panose="020B0604020202020204" pitchFamily="34" charset="0"/>
              </a:rPr>
              <a:t>binge</a:t>
            </a: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 with wealth contradict </a:t>
            </a:r>
          </a:p>
          <a:p>
            <a:pPr lvl="0">
              <a:lnSpc>
                <a:spcPct val="90000"/>
              </a:lnSpc>
            </a:pP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wealth </a:t>
            </a:r>
          </a:p>
          <a:p>
            <a:pPr lvl="0">
              <a:lnSpc>
                <a:spcPct val="90000"/>
              </a:lnSpc>
            </a:pP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enjoyment?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240148" y="4120452"/>
            <a:ext cx="2078183" cy="2484526"/>
          </a:xfrm>
          <a:prstGeom prst="rect">
            <a:avLst/>
          </a:prstGeom>
        </p:spPr>
        <p:txBody>
          <a:bodyPr wrap="square">
            <a:spAutoFit/>
          </a:bodyPr>
          <a:lstStyle/>
          <a:p>
            <a:pPr lvl="0">
              <a:lnSpc>
                <a:spcPct val="110000"/>
              </a:lnSpc>
              <a:spcAft>
                <a:spcPts val="600"/>
              </a:spcAft>
            </a:pP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BINGE BURY</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TOIL</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ENJOY</a:t>
            </a:r>
          </a:p>
        </p:txBody>
      </p:sp>
    </p:spTree>
    <p:extLst>
      <p:ext uri="{BB962C8B-B14F-4D97-AF65-F5344CB8AC3E}">
        <p14:creationId xmlns:p14="http://schemas.microsoft.com/office/powerpoint/2010/main" val="34898497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744410"/>
            <a:ext cx="4465780" cy="512375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There are only four wealth management options: binge, bury, toil, or enjoy. We can,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BINGE</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on excess consumption and wild living.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BURY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wealth and die with it.</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TOIL</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ceaselessly to stack up even more.</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ENJOY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it (by using it to do good, to be rich in good works, to be generous and ready to share).</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point of this passage is “for enjoyment.” Everything before this phrase explains why wealth holders should enjoy their wealth. Everything after it explains how they can do so.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2" name="Rectangle 1"/>
          <p:cNvSpPr/>
          <p:nvPr/>
        </p:nvSpPr>
        <p:spPr>
          <a:xfrm>
            <a:off x="32325" y="1337813"/>
            <a:ext cx="4147127" cy="1421928"/>
          </a:xfrm>
          <a:prstGeom prst="rect">
            <a:avLst/>
          </a:prstGeom>
        </p:spPr>
        <p:txBody>
          <a:bodyPr wrap="square">
            <a:spAutoFit/>
          </a:bodyPr>
          <a:lstStyle/>
          <a:p>
            <a:pPr lvl="0">
              <a:lnSpc>
                <a:spcPct val="90000"/>
              </a:lnSpc>
            </a:pP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How does choosing to </a:t>
            </a:r>
            <a:r>
              <a:rPr lang="en-US" sz="2400" b="1" u="sng" dirty="0">
                <a:solidFill>
                  <a:srgbClr val="000000"/>
                </a:solidFill>
                <a:latin typeface="Georgia" panose="02040502050405020303" pitchFamily="18" charset="0"/>
                <a:ea typeface="Calibri" panose="020F0502020204030204" pitchFamily="34" charset="0"/>
                <a:cs typeface="Arial" panose="020B0604020202020204" pitchFamily="34" charset="0"/>
              </a:rPr>
              <a:t>bury</a:t>
            </a: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 wealth and die with it contradict wealth enjoyment?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240148" y="4120452"/>
            <a:ext cx="2078183" cy="2484526"/>
          </a:xfrm>
          <a:prstGeom prst="rect">
            <a:avLst/>
          </a:prstGeom>
        </p:spPr>
        <p:txBody>
          <a:bodyPr wrap="square">
            <a:spAutoFit/>
          </a:bodyPr>
          <a:lstStyle/>
          <a:p>
            <a:pPr lvl="0">
              <a:lnSpc>
                <a:spcPct val="110000"/>
              </a:lnSpc>
              <a:spcAft>
                <a:spcPts val="600"/>
              </a:spcAft>
            </a:pP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BINGE BURY</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TOIL</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ENJOY</a:t>
            </a:r>
          </a:p>
        </p:txBody>
      </p:sp>
    </p:spTree>
    <p:extLst>
      <p:ext uri="{BB962C8B-B14F-4D97-AF65-F5344CB8AC3E}">
        <p14:creationId xmlns:p14="http://schemas.microsoft.com/office/powerpoint/2010/main" val="19475105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744410"/>
            <a:ext cx="4465780" cy="5123750"/>
          </a:xfrm>
          <a:prstGeom prst="rect">
            <a:avLst/>
          </a:prstGeom>
        </p:spPr>
      </p:pic>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1854" y="1256145"/>
            <a:ext cx="7860145" cy="5601855"/>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1967345"/>
            <a:ext cx="7472218" cy="4642390"/>
          </a:xfrm>
          <a:prstGeom prst="rect">
            <a:avLst/>
          </a:prstGeom>
          <a:noFill/>
        </p:spPr>
        <p:txBody>
          <a:bodyPr wrap="square">
            <a:noAutofit/>
          </a:bodyPr>
          <a:lstStyle/>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There are only four wealth management options: binge, bury, toil, or enjoy. We can,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BINGE</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on excess consumption and wild living. </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BURY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the wealth and die with it.</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TOIL</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ceaselessly to stack up even more.</a:t>
            </a:r>
          </a:p>
          <a:p>
            <a:pPr lvl="0">
              <a:spcAft>
                <a:spcPts val="600"/>
              </a:spcAft>
              <a:defRPr/>
            </a:pPr>
            <a:r>
              <a:rPr lang="en-US" sz="24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ENJOY</a:t>
            </a: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 it (by using it to do good, to be rich in good works, to be generous and ready to share).</a:t>
            </a:r>
          </a:p>
          <a:p>
            <a:pPr lvl="0">
              <a:spcAft>
                <a:spcPts val="600"/>
              </a:spcAft>
              <a:defRPr/>
            </a:pPr>
            <a:r>
              <a:rPr lang="en-US" sz="24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The point of this passage is “for enjoyment.” Everything before this phrase explains why wealth holders should enjoy their wealth. Everything after it explains how they can do so.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351853"/>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not to be high-minded or to set their hope on the uncertainty of riches but on </a:t>
            </a:r>
            <a:r>
              <a:rPr lang="en-US" b="1" dirty="0">
                <a:solidFill>
                  <a:schemeClr val="bg1"/>
                </a:solidFill>
              </a:rPr>
              <a:t>God, who richly supplies us with all things for enjoyment</a:t>
            </a:r>
            <a:r>
              <a:rPr lang="en-US" dirty="0">
                <a:solidFill>
                  <a:schemeClr val="bg1"/>
                </a:solidFill>
              </a:rPr>
              <a:t>: </a:t>
            </a:r>
            <a:r>
              <a:rPr lang="en-US" sz="2400" dirty="0">
                <a:solidFill>
                  <a:schemeClr val="bg1"/>
                </a:solidFill>
              </a:rPr>
              <a:t>to do good, to be rich in good works, to be generous and ready to share,” </a:t>
            </a:r>
          </a:p>
          <a:p>
            <a:pPr marL="0" indent="0" algn="ctr">
              <a:lnSpc>
                <a:spcPct val="80000"/>
              </a:lnSpc>
              <a:spcBef>
                <a:spcPts val="0"/>
              </a:spcBef>
              <a:buNone/>
            </a:pPr>
            <a:r>
              <a:rPr lang="en-US" sz="2400" dirty="0">
                <a:solidFill>
                  <a:schemeClr val="bg1"/>
                </a:solidFill>
              </a:rPr>
              <a:t>1 Timothy 6:17-18</a:t>
            </a:r>
          </a:p>
        </p:txBody>
      </p:sp>
      <p:sp>
        <p:nvSpPr>
          <p:cNvPr id="10" name="Rectangle 9"/>
          <p:cNvSpPr/>
          <p:nvPr/>
        </p:nvSpPr>
        <p:spPr>
          <a:xfrm>
            <a:off x="240148" y="4120452"/>
            <a:ext cx="2078183" cy="2484526"/>
          </a:xfrm>
          <a:prstGeom prst="rect">
            <a:avLst/>
          </a:prstGeom>
        </p:spPr>
        <p:txBody>
          <a:bodyPr wrap="square">
            <a:spAutoFit/>
          </a:bodyPr>
          <a:lstStyle/>
          <a:p>
            <a:pPr lvl="0">
              <a:lnSpc>
                <a:spcPct val="110000"/>
              </a:lnSpc>
              <a:spcAft>
                <a:spcPts val="600"/>
              </a:spcAft>
            </a:pP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BINGE BURY</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TOIL</a:t>
            </a:r>
            <a:b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br>
            <a:r>
              <a:rPr lang="en-US" sz="3600" b="1" dirty="0">
                <a:solidFill>
                  <a:srgbClr val="000000"/>
                </a:solidFill>
                <a:latin typeface="Georgia" panose="02040502050405020303" pitchFamily="18" charset="0"/>
                <a:ea typeface="Calibri" panose="020F0502020204030204" pitchFamily="34" charset="0"/>
                <a:cs typeface="Arial" panose="020B0604020202020204" pitchFamily="34" charset="0"/>
              </a:rPr>
              <a:t>ENJOY</a:t>
            </a:r>
          </a:p>
        </p:txBody>
      </p:sp>
      <p:sp>
        <p:nvSpPr>
          <p:cNvPr id="11" name="Rectangle 10"/>
          <p:cNvSpPr/>
          <p:nvPr/>
        </p:nvSpPr>
        <p:spPr>
          <a:xfrm>
            <a:off x="32325" y="1347973"/>
            <a:ext cx="4147127" cy="1754326"/>
          </a:xfrm>
          <a:prstGeom prst="rect">
            <a:avLst/>
          </a:prstGeom>
        </p:spPr>
        <p:txBody>
          <a:bodyPr wrap="square">
            <a:spAutoFit/>
          </a:bodyPr>
          <a:lstStyle/>
          <a:p>
            <a:pPr lvl="0">
              <a:lnSpc>
                <a:spcPct val="90000"/>
              </a:lnSpc>
            </a:pP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How does choosing to </a:t>
            </a:r>
            <a:r>
              <a:rPr lang="en-US" sz="2400" b="1" u="sng" dirty="0">
                <a:solidFill>
                  <a:srgbClr val="000000"/>
                </a:solidFill>
                <a:latin typeface="Georgia" panose="02040502050405020303" pitchFamily="18" charset="0"/>
                <a:ea typeface="Calibri" panose="020F0502020204030204" pitchFamily="34" charset="0"/>
                <a:cs typeface="Arial" panose="020B0604020202020204" pitchFamily="34" charset="0"/>
              </a:rPr>
              <a:t>toil</a:t>
            </a:r>
            <a:r>
              <a:rPr lang="en-US" sz="2400" b="1" dirty="0">
                <a:solidFill>
                  <a:srgbClr val="000000"/>
                </a:solidFill>
                <a:latin typeface="Georgia" panose="02040502050405020303" pitchFamily="18" charset="0"/>
                <a:ea typeface="Calibri" panose="020F0502020204030204" pitchFamily="34" charset="0"/>
                <a:cs typeface="Arial" panose="020B0604020202020204" pitchFamily="34" charset="0"/>
              </a:rPr>
              <a:t> ceaselessly to stack up even more wealth contradict wealth enjoyment?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77586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0851-AE39-2843-03D2-341F27FFE702}"/>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5395CDA8-3E85-7EC6-37D8-72D39858EF4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50315B4B-5A63-ECD0-C7B8-A762E4E718C9}"/>
              </a:ext>
            </a:extLst>
          </p:cNvPr>
          <p:cNvSpPr>
            <a:spLocks noGrp="1"/>
          </p:cNvSpPr>
          <p:nvPr>
            <p:ph type="title"/>
          </p:nvPr>
        </p:nvSpPr>
        <p:spPr/>
        <p:txBody>
          <a:bodyPr/>
          <a:lstStyle/>
          <a:p>
            <a:pPr algn="ctr"/>
            <a:r>
              <a:rPr lang="en-US" dirty="0"/>
              <a:t>Wealth Enjoyment: Move from Wealth to Abundance!</a:t>
            </a:r>
          </a:p>
        </p:txBody>
      </p:sp>
      <p:sp>
        <p:nvSpPr>
          <p:cNvPr id="3" name="Content Placeholder 2">
            <a:extLst>
              <a:ext uri="{FF2B5EF4-FFF2-40B4-BE49-F238E27FC236}">
                <a16:creationId xmlns:a16="http://schemas.microsoft.com/office/drawing/2014/main" id="{B6642237-ED12-6736-234B-79D725B0A270}"/>
              </a:ext>
            </a:extLst>
          </p:cNvPr>
          <p:cNvSpPr>
            <a:spLocks noGrp="1"/>
          </p:cNvSpPr>
          <p:nvPr>
            <p:ph idx="1"/>
          </p:nvPr>
        </p:nvSpPr>
        <p:spPr>
          <a:xfrm>
            <a:off x="1745672" y="1825625"/>
            <a:ext cx="8913091" cy="3265920"/>
          </a:xfrm>
        </p:spPr>
        <p:txBody>
          <a:bodyPr>
            <a:noAutofit/>
          </a:bodyPr>
          <a:lstStyle/>
          <a:p>
            <a:pPr marL="0" indent="0" algn="ctr">
              <a:lnSpc>
                <a:spcPct val="80000"/>
              </a:lnSpc>
              <a:buNone/>
            </a:pPr>
            <a:r>
              <a:rPr lang="en-US" sz="3500" dirty="0"/>
              <a:t>1 Timothy 6:17-19</a:t>
            </a:r>
          </a:p>
          <a:p>
            <a:pPr marL="0" indent="0">
              <a:lnSpc>
                <a:spcPct val="80000"/>
              </a:lnSpc>
              <a:buNone/>
            </a:pPr>
            <a:r>
              <a:rPr lang="en-US" sz="3500" dirty="0"/>
              <a:t>“Instruct those who are rich in this present world not to be high-minded </a:t>
            </a:r>
            <a:r>
              <a:rPr lang="en-US" sz="3500" b="1" i="1" u="sng" dirty="0"/>
              <a:t>or to set their hope on the uncertainty of riches but on God, who richly supplies us with all things </a:t>
            </a:r>
            <a:r>
              <a:rPr lang="en-US" sz="3600" b="1" i="1" u="sng" dirty="0"/>
              <a:t>for enjoyment</a:t>
            </a:r>
            <a:r>
              <a:rPr lang="en-US" sz="3600" dirty="0"/>
              <a:t>: </a:t>
            </a:r>
            <a:r>
              <a:rPr lang="en-US" sz="3500" dirty="0"/>
              <a:t>to do good, to be rich in good works, to be generous and ready to share,” </a:t>
            </a:r>
          </a:p>
        </p:txBody>
      </p:sp>
    </p:spTree>
    <p:extLst>
      <p:ext uri="{BB962C8B-B14F-4D97-AF65-F5344CB8AC3E}">
        <p14:creationId xmlns:p14="http://schemas.microsoft.com/office/powerpoint/2010/main" val="12278493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331854" y="3027680"/>
            <a:ext cx="7860145" cy="390421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618182" y="3616959"/>
            <a:ext cx="7472218" cy="2992775"/>
          </a:xfrm>
          <a:prstGeom prst="rect">
            <a:avLst/>
          </a:prstGeom>
          <a:noFill/>
        </p:spPr>
        <p:txBody>
          <a:bodyPr wrap="square">
            <a:noAutofit/>
          </a:bodyPr>
          <a:lstStyle/>
          <a:p>
            <a:pPr lvl="0">
              <a:spcAft>
                <a:spcPts val="600"/>
              </a:spcAft>
              <a:defRPr/>
            </a:pPr>
            <a:r>
              <a:rPr lang="en-US" sz="3600" dirty="0">
                <a:solidFill>
                  <a:prstClr val="black"/>
                </a:solidFill>
                <a:latin typeface="Georgia" panose="02040502050405020303" pitchFamily="18" charset="0"/>
                <a:ea typeface="Calibri" panose="020F0502020204030204" pitchFamily="34" charset="0"/>
                <a:cs typeface="Times New Roman" panose="02020603050405020304" pitchFamily="18" charset="0"/>
              </a:rPr>
              <a:t>It’s easy to think that wealth brings abundance. It doesn’t. A miser or hoarder may have great wealth, but they’ll have no abundance. They’ll have nothing that’s “extra.” </a:t>
            </a: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1" y="712627"/>
            <a:ext cx="12104197" cy="749264"/>
          </a:xfrm>
        </p:spPr>
        <p:txBody>
          <a:bodyPr>
            <a:normAutofit/>
          </a:bodyPr>
          <a:lstStyle/>
          <a:p>
            <a:pPr algn="ctr"/>
            <a:r>
              <a:rPr lang="en-US" dirty="0"/>
              <a:t>Wealth vs. Abundance</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810" y="2197344"/>
            <a:ext cx="3962400" cy="4660656"/>
          </a:xfrm>
          <a:prstGeom prst="rect">
            <a:avLst/>
          </a:prstGeom>
          <a:ln>
            <a:solidFill>
              <a:srgbClr val="663300"/>
            </a:solidFill>
          </a:ln>
        </p:spPr>
      </p:pic>
    </p:spTree>
    <p:extLst>
      <p:ext uri="{BB962C8B-B14F-4D97-AF65-F5344CB8AC3E}">
        <p14:creationId xmlns:p14="http://schemas.microsoft.com/office/powerpoint/2010/main" val="25503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555793"/>
            <a:ext cx="2867891" cy="3302207"/>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33455" y="3739573"/>
            <a:ext cx="7342910" cy="3082635"/>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4793672" y="4293755"/>
            <a:ext cx="6823363" cy="2207225"/>
          </a:xfrm>
          <a:prstGeom prst="rect">
            <a:avLst/>
          </a:prstGeom>
          <a:noFill/>
        </p:spPr>
        <p:txBody>
          <a:bodyPr wrap="square">
            <a:noAutofit/>
          </a:bodyPr>
          <a:lstStyle/>
          <a:p>
            <a:pPr marL="0" marR="0">
              <a:lnSpc>
                <a:spcPct val="110000"/>
              </a:lnSpc>
              <a:spcAft>
                <a:spcPts val="60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One study looked at those with a net worth over $50 million. Only one in five reported feeling “extremely financially secure.” One in ten felt “somewhat insecure” financially.</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1FEFF738-32EF-BB20-C922-E2D8A424E229}"/>
              </a:ext>
            </a:extLst>
          </p:cNvPr>
          <p:cNvSpPr/>
          <p:nvPr/>
        </p:nvSpPr>
        <p:spPr>
          <a:xfrm>
            <a:off x="226867" y="1013581"/>
            <a:ext cx="11604915" cy="2625141"/>
          </a:xfrm>
          <a:prstGeom prst="wedgeRoundRectCallout">
            <a:avLst>
              <a:gd name="adj1" fmla="val -36852"/>
              <a:gd name="adj2" fmla="val 8567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B49417E-D429-3B3D-C622-9589E4531E1B}"/>
              </a:ext>
            </a:extLst>
          </p:cNvPr>
          <p:cNvSpPr txBox="1"/>
          <p:nvPr/>
        </p:nvSpPr>
        <p:spPr>
          <a:xfrm>
            <a:off x="243500" y="1013582"/>
            <a:ext cx="11705000" cy="2725490"/>
          </a:xfrm>
          <a:prstGeom prst="rect">
            <a:avLst/>
          </a:prstGeom>
          <a:noFill/>
        </p:spPr>
        <p:txBody>
          <a:bodyPr wrap="square">
            <a:spAutoFit/>
          </a:bodyPr>
          <a:lstStyle/>
          <a:p>
            <a:pPr marL="342900" marR="0" lvl="0" indent="-342900">
              <a:lnSpc>
                <a:spcPct val="80000"/>
              </a:lnSpc>
              <a:spcAft>
                <a:spcPts val="600"/>
              </a:spcAft>
              <a:buFont typeface="Symbol" panose="05050102010706020507" pitchFamily="18" charset="2"/>
              <a:buChar char=""/>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Can those with great wealth still live a life without financial contentment? Why?</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80000"/>
              </a:lnSpc>
              <a:spcAft>
                <a:spcPts val="600"/>
              </a:spcAft>
              <a:buFont typeface="Symbol" panose="05050102010706020507" pitchFamily="18" charset="2"/>
              <a:buChar char=""/>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might wealth without contentment fail to make your life rich?</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80000"/>
              </a:lnSpc>
              <a:spcAft>
                <a:spcPts val="600"/>
              </a:spcAft>
              <a:buFont typeface="Symbol" panose="05050102010706020507" pitchFamily="18" charset="2"/>
              <a:buChar char=""/>
            </a:pP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How does godliness with contentment create a “great gain” </a:t>
            </a:r>
            <a:r>
              <a:rPr lang="en-U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[NASB] </a:t>
            </a: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or “huge profits” </a:t>
            </a:r>
            <a:r>
              <a:rPr lang="en-U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[NET, God’s Word® Translation, ISV] </a:t>
            </a:r>
            <a:r>
              <a:rPr lang="en-US"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endPar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Content Placeholder 2">
            <a:extLst>
              <a:ext uri="{FF2B5EF4-FFF2-40B4-BE49-F238E27FC236}">
                <a16:creationId xmlns:a16="http://schemas.microsoft.com/office/drawing/2014/main" id="{86184915-1396-162B-7156-B119164E8668}"/>
              </a:ext>
            </a:extLst>
          </p:cNvPr>
          <p:cNvSpPr txBox="1">
            <a:spLocks/>
          </p:cNvSpPr>
          <p:nvPr/>
        </p:nvSpPr>
        <p:spPr>
          <a:xfrm>
            <a:off x="0" y="-563"/>
            <a:ext cx="12192000" cy="787964"/>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2400" dirty="0">
                <a:solidFill>
                  <a:schemeClr val="bg1"/>
                </a:solidFill>
                <a:latin typeface="Arial Narrow" panose="020B0606020202030204" pitchFamily="34" charset="0"/>
              </a:rPr>
              <a:t>1 Timothy 6:6 “But godliness actually is a means of </a:t>
            </a:r>
            <a:r>
              <a:rPr lang="en-US" sz="2400" b="1" dirty="0">
                <a:solidFill>
                  <a:schemeClr val="bg1"/>
                </a:solidFill>
                <a:latin typeface="Arial Narrow" panose="020B0606020202030204" pitchFamily="34" charset="0"/>
              </a:rPr>
              <a:t>great gain </a:t>
            </a:r>
            <a:r>
              <a:rPr lang="en-US" sz="2400" dirty="0">
                <a:solidFill>
                  <a:schemeClr val="bg1"/>
                </a:solidFill>
                <a:latin typeface="Arial Narrow" panose="020B0606020202030204" pitchFamily="34" charset="0"/>
              </a:rPr>
              <a:t>when accompanied by contentment.” NASB</a:t>
            </a:r>
          </a:p>
          <a:p>
            <a:pPr marL="0" indent="0" algn="ctr">
              <a:lnSpc>
                <a:spcPct val="100000"/>
              </a:lnSpc>
              <a:spcBef>
                <a:spcPts val="0"/>
              </a:spcBef>
              <a:buFont typeface="Arial" panose="020B0604020202020204" pitchFamily="34" charset="0"/>
              <a:buNone/>
            </a:pPr>
            <a:r>
              <a:rPr lang="en-US" sz="2400" dirty="0">
                <a:solidFill>
                  <a:schemeClr val="bg1"/>
                </a:solidFill>
                <a:latin typeface="Arial Narrow" panose="020B0606020202030204" pitchFamily="34" charset="0"/>
              </a:rPr>
              <a:t> “And religion does make your life rich, by making you content with what you have.” CEV</a:t>
            </a:r>
          </a:p>
          <a:p>
            <a:pPr marL="0" indent="0" algn="ctr">
              <a:lnSpc>
                <a:spcPct val="100000"/>
              </a:lnSpc>
              <a:spcBef>
                <a:spcPts val="0"/>
              </a:spcBef>
              <a:buFont typeface="Arial" panose="020B0604020202020204" pitchFamily="34" charset="0"/>
              <a:buNone/>
            </a:pPr>
            <a:endParaRPr lang="en-US" sz="24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8719023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919356" y="2599174"/>
            <a:ext cx="6950747" cy="4258826"/>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5091219" y="3071724"/>
            <a:ext cx="6607019" cy="1656863"/>
          </a:xfrm>
          <a:prstGeom prst="rect">
            <a:avLst/>
          </a:prstGeom>
          <a:noFill/>
        </p:spPr>
        <p:txBody>
          <a:bodyPr wrap="square">
            <a:noAutofit/>
          </a:bodyPr>
          <a:lstStyle/>
          <a:p>
            <a:pPr lvl="0">
              <a:lnSpc>
                <a:spcPct val="90000"/>
              </a:lnSpc>
              <a:spcAft>
                <a:spcPts val="600"/>
              </a:spcAft>
            </a:pPr>
            <a:r>
              <a:rPr lang="en-US" sz="3200" dirty="0">
                <a:solidFill>
                  <a:prstClr val="black"/>
                </a:solidFill>
                <a:latin typeface="Georgia" panose="02040502050405020303" pitchFamily="18" charset="0"/>
                <a:ea typeface="Calibri" panose="020F0502020204030204" pitchFamily="34" charset="0"/>
                <a:cs typeface="Times New Roman" panose="02020603050405020304" pitchFamily="18" charset="0"/>
              </a:rPr>
              <a:t>If we set our hope in wealth, we will never have enough. We’ll never have enough because wealth is uncertain. What if we save up more than our remaining lifetime of spending minus earning? That’s still not enough. Why not? Because we can still be afraid. </a:t>
            </a:r>
          </a:p>
        </p:txBody>
      </p:sp>
      <p:sp>
        <p:nvSpPr>
          <p:cNvPr id="2" name="Title 7">
            <a:extLst>
              <a:ext uri="{FF2B5EF4-FFF2-40B4-BE49-F238E27FC236}">
                <a16:creationId xmlns:a16="http://schemas.microsoft.com/office/drawing/2014/main" id="{E89B8F8C-08C8-8B07-9B58-A8D82C4F8773}"/>
              </a:ext>
            </a:extLst>
          </p:cNvPr>
          <p:cNvSpPr>
            <a:spLocks noGrp="1"/>
          </p:cNvSpPr>
          <p:nvPr>
            <p:ph type="title"/>
          </p:nvPr>
        </p:nvSpPr>
        <p:spPr>
          <a:xfrm>
            <a:off x="2087880" y="1466424"/>
            <a:ext cx="8406400" cy="922471"/>
          </a:xfrm>
        </p:spPr>
        <p:txBody>
          <a:bodyPr>
            <a:normAutofit fontScale="90000"/>
          </a:bodyPr>
          <a:lstStyle/>
          <a:p>
            <a:pPr algn="ctr"/>
            <a:r>
              <a:rPr lang="en-US" dirty="0"/>
              <a:t>“not to … set their hope on the </a:t>
            </a:r>
            <a:r>
              <a:rPr lang="en-US" b="1" dirty="0"/>
              <a:t>uncertainty</a:t>
            </a:r>
            <a:r>
              <a:rPr lang="en-US" dirty="0"/>
              <a:t> of riches but on God”</a:t>
            </a:r>
          </a:p>
        </p:txBody>
      </p:sp>
      <p:sp>
        <p:nvSpPr>
          <p:cNvPr id="10" name="Content Placeholder 2">
            <a:extLst>
              <a:ext uri="{FF2B5EF4-FFF2-40B4-BE49-F238E27FC236}">
                <a16:creationId xmlns:a16="http://schemas.microsoft.com/office/drawing/2014/main" id="{983991CB-2119-4F33-A1C7-3EE831AB10CD}"/>
              </a:ext>
            </a:extLst>
          </p:cNvPr>
          <p:cNvSpPr>
            <a:spLocks noGrp="1"/>
          </p:cNvSpPr>
          <p:nvPr>
            <p:ph idx="1"/>
          </p:nvPr>
        </p:nvSpPr>
        <p:spPr>
          <a:xfrm>
            <a:off x="0" y="-12580"/>
            <a:ext cx="12192000" cy="1268725"/>
          </a:xfrm>
          <a:solidFill>
            <a:srgbClr val="663300"/>
          </a:solidFill>
        </p:spPr>
        <p:txBody>
          <a:bodyPr>
            <a:noAutofit/>
          </a:bodyPr>
          <a:lstStyle/>
          <a:p>
            <a:pPr marL="0" indent="0" algn="ctr">
              <a:lnSpc>
                <a:spcPct val="80000"/>
              </a:lnSpc>
              <a:spcBef>
                <a:spcPts val="0"/>
              </a:spcBef>
              <a:buNone/>
            </a:pPr>
            <a:r>
              <a:rPr lang="en-US" sz="2400" dirty="0">
                <a:solidFill>
                  <a:schemeClr val="bg1"/>
                </a:solidFill>
              </a:rPr>
              <a:t>“Instruct those who are rich in this present world </a:t>
            </a:r>
            <a:r>
              <a:rPr lang="en-US" b="1" dirty="0">
                <a:solidFill>
                  <a:schemeClr val="bg1"/>
                </a:solidFill>
              </a:rPr>
              <a:t>not</a:t>
            </a:r>
            <a:r>
              <a:rPr lang="en-US" dirty="0">
                <a:solidFill>
                  <a:schemeClr val="bg1"/>
                </a:solidFill>
              </a:rPr>
              <a:t> </a:t>
            </a:r>
            <a:r>
              <a:rPr lang="en-US" sz="2400" dirty="0">
                <a:solidFill>
                  <a:schemeClr val="bg1"/>
                </a:solidFill>
              </a:rPr>
              <a:t>to be high-minded or </a:t>
            </a:r>
            <a:r>
              <a:rPr lang="en-US" b="1"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848090"/>
            <a:ext cx="4941201" cy="3760993"/>
          </a:xfrm>
          <a:prstGeom prst="rect">
            <a:avLst/>
          </a:prstGeom>
        </p:spPr>
      </p:pic>
    </p:spTree>
    <p:extLst>
      <p:ext uri="{BB962C8B-B14F-4D97-AF65-F5344CB8AC3E}">
        <p14:creationId xmlns:p14="http://schemas.microsoft.com/office/powerpoint/2010/main" val="18751236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p:cNvSpPr/>
          <p:nvPr/>
        </p:nvSpPr>
        <p:spPr>
          <a:xfrm>
            <a:off x="1126837" y="612060"/>
            <a:ext cx="6096000" cy="1421928"/>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an injury happens and we can’t earn income as expected? </a:t>
            </a:r>
          </a:p>
        </p:txBody>
      </p:sp>
    </p:spTree>
    <p:extLst>
      <p:ext uri="{BB962C8B-B14F-4D97-AF65-F5344CB8AC3E}">
        <p14:creationId xmlns:p14="http://schemas.microsoft.com/office/powerpoint/2010/main" val="5319231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DC5C1-9663-E2E8-2C67-F2787F8E6D4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EC4377-FA4B-8860-448D-D179477AED22}"/>
              </a:ext>
            </a:extLst>
          </p:cNvPr>
          <p:cNvPicPr>
            <a:picLocks noChangeAspect="1"/>
          </p:cNvPicPr>
          <p:nvPr/>
        </p:nvPicPr>
        <p:blipFill>
          <a:blip r:embed="rId2" cstate="screen">
            <a:extLst>
              <a:ext uri="{28A0092B-C50C-407E-A947-70E740481C1C}">
                <a14:useLocalDpi xmlns:a14="http://schemas.microsoft.com/office/drawing/2010/main"/>
              </a:ext>
            </a:extLst>
          </a:blip>
          <a:srcRect l="-862"/>
          <a:stretch>
            <a:fillRect/>
          </a:stretch>
        </p:blipFill>
        <p:spPr>
          <a:xfrm>
            <a:off x="7403342" y="0"/>
            <a:ext cx="4788658" cy="6858000"/>
          </a:xfrm>
          <a:prstGeom prst="rect">
            <a:avLst/>
          </a:prstGeom>
        </p:spPr>
      </p:pic>
      <p:pic>
        <p:nvPicPr>
          <p:cNvPr id="4" name="Picture 3">
            <a:extLst>
              <a:ext uri="{FF2B5EF4-FFF2-40B4-BE49-F238E27FC236}">
                <a16:creationId xmlns:a16="http://schemas.microsoft.com/office/drawing/2014/main" id="{DDF64BE4-8B4F-46CD-F8A2-F7EF97D250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7547212" cy="6858000"/>
          </a:xfrm>
          <a:prstGeom prst="rect">
            <a:avLst/>
          </a:prstGeom>
        </p:spPr>
      </p:pic>
      <p:sp>
        <p:nvSpPr>
          <p:cNvPr id="5" name="Rectangle 4">
            <a:extLst>
              <a:ext uri="{FF2B5EF4-FFF2-40B4-BE49-F238E27FC236}">
                <a16:creationId xmlns:a16="http://schemas.microsoft.com/office/drawing/2014/main" id="{F1CFAA20-1BB8-AF99-86DF-2AA1ACA151EF}"/>
              </a:ext>
            </a:extLst>
          </p:cNvPr>
          <p:cNvSpPr/>
          <p:nvPr/>
        </p:nvSpPr>
        <p:spPr>
          <a:xfrm>
            <a:off x="1126837" y="612060"/>
            <a:ext cx="6096000" cy="2917786"/>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an injury happens and we can’t earn income as expected? </a:t>
            </a:r>
          </a:p>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buy disability insurance.) </a:t>
            </a:r>
            <a:endParaRPr lang="en-US" sz="3600" dirty="0"/>
          </a:p>
        </p:txBody>
      </p:sp>
    </p:spTree>
    <p:extLst>
      <p:ext uri="{BB962C8B-B14F-4D97-AF65-F5344CB8AC3E}">
        <p14:creationId xmlns:p14="http://schemas.microsoft.com/office/powerpoint/2010/main" val="23708903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482840" cy="6858000"/>
          </a:xfrm>
          <a:prstGeom prst="rect">
            <a:avLst/>
          </a:prstGeom>
        </p:spPr>
      </p:pic>
      <p:sp>
        <p:nvSpPr>
          <p:cNvPr id="5" name="Rectangle 4"/>
          <p:cNvSpPr/>
          <p:nvPr/>
        </p:nvSpPr>
        <p:spPr>
          <a:xfrm>
            <a:off x="1126837" y="612060"/>
            <a:ext cx="6096000" cy="2917786"/>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an injury happens and we can’t earn income as expected? </a:t>
            </a:r>
          </a:p>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buy disability insurance.) </a:t>
            </a:r>
            <a:endParaRPr lang="en-US" sz="3600"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2507" y="8724"/>
            <a:ext cx="4239491" cy="6769646"/>
          </a:xfrm>
          <a:prstGeom prst="rect">
            <a:avLst/>
          </a:prstGeom>
        </p:spPr>
      </p:pic>
      <p:sp>
        <p:nvSpPr>
          <p:cNvPr id="7" name="Rectangle 6"/>
          <p:cNvSpPr/>
          <p:nvPr/>
        </p:nvSpPr>
        <p:spPr>
          <a:xfrm rot="21480000">
            <a:off x="8587508" y="323595"/>
            <a:ext cx="2969491" cy="1588640"/>
          </a:xfrm>
          <a:prstGeom prst="rect">
            <a:avLst/>
          </a:prstGeom>
        </p:spPr>
        <p:txBody>
          <a:bodyPr wrap="square">
            <a:spAutoFit/>
          </a:bodyPr>
          <a:lstStyle/>
          <a:p>
            <a:pPr algn="ctr">
              <a:lnSpc>
                <a:spcPct val="80000"/>
              </a:lnSpc>
              <a:spcAft>
                <a:spcPts val="1200"/>
              </a:spcAft>
            </a:pPr>
            <a:r>
              <a:rPr lang="en-US" sz="4000" dirty="0"/>
              <a:t>But we can still be afraid</a:t>
            </a:r>
          </a:p>
        </p:txBody>
      </p:sp>
    </p:spTree>
    <p:extLst>
      <p:ext uri="{BB962C8B-B14F-4D97-AF65-F5344CB8AC3E}">
        <p14:creationId xmlns:p14="http://schemas.microsoft.com/office/powerpoint/2010/main" val="206850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p:cNvSpPr/>
          <p:nvPr/>
        </p:nvSpPr>
        <p:spPr>
          <a:xfrm>
            <a:off x="1126837" y="612060"/>
            <a:ext cx="6096000" cy="978729"/>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we live a really long time? </a:t>
            </a:r>
          </a:p>
        </p:txBody>
      </p:sp>
    </p:spTree>
    <p:extLst>
      <p:ext uri="{BB962C8B-B14F-4D97-AF65-F5344CB8AC3E}">
        <p14:creationId xmlns:p14="http://schemas.microsoft.com/office/powerpoint/2010/main" val="33914338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7533564" cy="6858000"/>
          </a:xfrm>
          <a:prstGeom prst="rect">
            <a:avLst/>
          </a:prstGeom>
        </p:spPr>
      </p:pic>
      <p:sp>
        <p:nvSpPr>
          <p:cNvPr id="5" name="Rectangle 4"/>
          <p:cNvSpPr/>
          <p:nvPr/>
        </p:nvSpPr>
        <p:spPr>
          <a:xfrm>
            <a:off x="1126837" y="612060"/>
            <a:ext cx="6096000" cy="2462213"/>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a:solidFill>
                  <a:srgbClr val="000000"/>
                </a:solidFill>
                <a:latin typeface="Georgia" panose="02040502050405020303" pitchFamily="18" charset="0"/>
                <a:ea typeface="Calibri" panose="020F0502020204030204" pitchFamily="34" charset="0"/>
                <a:cs typeface="Arial" panose="020B0604020202020204" pitchFamily="34" charset="0"/>
              </a:rPr>
              <a:t>What if we live a really long time? </a:t>
            </a:r>
          </a:p>
          <a:p>
            <a:pPr marL="457200" indent="-457200">
              <a:lnSpc>
                <a:spcPct val="80000"/>
              </a:lnSpc>
              <a:spcAft>
                <a:spcPts val="1200"/>
              </a:spcAft>
              <a:buFont typeface="Arial" panose="020B0604020202020204" pitchFamily="34" charset="0"/>
              <a:buChar char="•"/>
            </a:pPr>
            <a:r>
              <a:rPr lang="en-US" sz="360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we can buy a deferred annuity.)</a:t>
            </a:r>
            <a:endPar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52F693C-E2D6-3B7F-7203-8392064DEFD8}"/>
              </a:ext>
            </a:extLst>
          </p:cNvPr>
          <p:cNvPicPr>
            <a:picLocks noChangeAspect="1"/>
          </p:cNvPicPr>
          <p:nvPr/>
        </p:nvPicPr>
        <p:blipFill>
          <a:blip r:embed="rId3" cstate="screen">
            <a:extLst>
              <a:ext uri="{28A0092B-C50C-407E-A947-70E740481C1C}">
                <a14:useLocalDpi xmlns:a14="http://schemas.microsoft.com/office/drawing/2010/main"/>
              </a:ext>
            </a:extLst>
          </a:blip>
          <a:srcRect l="-862"/>
          <a:stretch>
            <a:fillRect/>
          </a:stretch>
        </p:blipFill>
        <p:spPr>
          <a:xfrm>
            <a:off x="7403342" y="0"/>
            <a:ext cx="4788658" cy="6858000"/>
          </a:xfrm>
          <a:prstGeom prst="rect">
            <a:avLst/>
          </a:prstGeom>
        </p:spPr>
      </p:pic>
    </p:spTree>
    <p:extLst>
      <p:ext uri="{BB962C8B-B14F-4D97-AF65-F5344CB8AC3E}">
        <p14:creationId xmlns:p14="http://schemas.microsoft.com/office/powerpoint/2010/main" val="2748554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482840" cy="6858000"/>
          </a:xfrm>
          <a:prstGeom prst="rect">
            <a:avLst/>
          </a:prstGeom>
        </p:spPr>
      </p:pic>
      <p:sp>
        <p:nvSpPr>
          <p:cNvPr id="5" name="Rectangle 4"/>
          <p:cNvSpPr/>
          <p:nvPr/>
        </p:nvSpPr>
        <p:spPr>
          <a:xfrm>
            <a:off x="1126837" y="612060"/>
            <a:ext cx="6096000" cy="2462213"/>
          </a:xfrm>
          <a:prstGeom prst="rect">
            <a:avLst/>
          </a:prstGeom>
        </p:spPr>
        <p:txBody>
          <a:bodyPr>
            <a:spAutoFit/>
          </a:bodyPr>
          <a:lstStyle/>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we live a really long time? </a:t>
            </a:r>
          </a:p>
          <a:p>
            <a:pPr marL="45720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we can buy a deferred annuity.)</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2509" y="0"/>
            <a:ext cx="4239491" cy="6769646"/>
          </a:xfrm>
          <a:prstGeom prst="rect">
            <a:avLst/>
          </a:prstGeom>
        </p:spPr>
      </p:pic>
      <p:sp>
        <p:nvSpPr>
          <p:cNvPr id="7" name="Rectangle 6"/>
          <p:cNvSpPr/>
          <p:nvPr/>
        </p:nvSpPr>
        <p:spPr>
          <a:xfrm rot="21480000">
            <a:off x="8587508" y="323595"/>
            <a:ext cx="2969491" cy="1588640"/>
          </a:xfrm>
          <a:prstGeom prst="rect">
            <a:avLst/>
          </a:prstGeom>
        </p:spPr>
        <p:txBody>
          <a:bodyPr wrap="square">
            <a:spAutoFit/>
          </a:bodyPr>
          <a:lstStyle/>
          <a:p>
            <a:pPr algn="ctr">
              <a:lnSpc>
                <a:spcPct val="80000"/>
              </a:lnSpc>
              <a:spcAft>
                <a:spcPts val="1200"/>
              </a:spcAft>
            </a:pPr>
            <a:r>
              <a:rPr lang="en-US" sz="4000" dirty="0"/>
              <a:t>But we can still be afraid</a:t>
            </a:r>
          </a:p>
        </p:txBody>
      </p:sp>
    </p:spTree>
    <p:extLst>
      <p:ext uri="{BB962C8B-B14F-4D97-AF65-F5344CB8AC3E}">
        <p14:creationId xmlns:p14="http://schemas.microsoft.com/office/powerpoint/2010/main" val="15013346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p:cNvSpPr/>
          <p:nvPr/>
        </p:nvSpPr>
        <p:spPr>
          <a:xfrm>
            <a:off x="1126837" y="612060"/>
            <a:ext cx="6096000" cy="978729"/>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inflation makes money worth much less? </a:t>
            </a:r>
            <a:endParaRPr kumimoji="0" lang="en-US" sz="36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059082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7519916" cy="6858000"/>
          </a:xfrm>
          <a:prstGeom prst="rect">
            <a:avLst/>
          </a:prstGeom>
        </p:spPr>
      </p:pic>
      <p:sp>
        <p:nvSpPr>
          <p:cNvPr id="5" name="Rectangle 4"/>
          <p:cNvSpPr/>
          <p:nvPr/>
        </p:nvSpPr>
        <p:spPr>
          <a:xfrm>
            <a:off x="1126837" y="612060"/>
            <a:ext cx="6096000" cy="2917786"/>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a:solidFill>
                  <a:srgbClr val="000000"/>
                </a:solidFill>
                <a:latin typeface="Georgia" panose="02040502050405020303" pitchFamily="18" charset="0"/>
                <a:ea typeface="Calibri" panose="020F0502020204030204" pitchFamily="34" charset="0"/>
                <a:cs typeface="Arial" panose="020B0604020202020204" pitchFamily="34" charset="0"/>
              </a:rPr>
              <a:t>What if inflation makes money worth much less? </a:t>
            </a:r>
          </a:p>
          <a:p>
            <a:pPr marL="457200" lvl="0" indent="-457200">
              <a:lnSpc>
                <a:spcPct val="80000"/>
              </a:lnSpc>
              <a:spcAft>
                <a:spcPts val="1200"/>
              </a:spcAft>
              <a:buFont typeface="Arial" panose="020B0604020202020204" pitchFamily="34" charset="0"/>
              <a:buChar char="•"/>
            </a:pPr>
            <a:r>
              <a:rPr lang="en-US" sz="360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more assets. (Or we can buy inflation-protected government bonds.) </a:t>
            </a:r>
            <a:endPar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BDFC31E7-2980-76F5-B9EC-0CB411973E4F}"/>
              </a:ext>
            </a:extLst>
          </p:cNvPr>
          <p:cNvPicPr>
            <a:picLocks noChangeAspect="1"/>
          </p:cNvPicPr>
          <p:nvPr/>
        </p:nvPicPr>
        <p:blipFill>
          <a:blip r:embed="rId3" cstate="screen">
            <a:extLst>
              <a:ext uri="{28A0092B-C50C-407E-A947-70E740481C1C}">
                <a14:useLocalDpi xmlns:a14="http://schemas.microsoft.com/office/drawing/2010/main"/>
              </a:ext>
            </a:extLst>
          </a:blip>
          <a:srcRect l="-862"/>
          <a:stretch>
            <a:fillRect/>
          </a:stretch>
        </p:blipFill>
        <p:spPr>
          <a:xfrm>
            <a:off x="7403342" y="0"/>
            <a:ext cx="4788658" cy="6858000"/>
          </a:xfrm>
          <a:prstGeom prst="rect">
            <a:avLst/>
          </a:prstGeom>
        </p:spPr>
      </p:pic>
    </p:spTree>
    <p:extLst>
      <p:ext uri="{BB962C8B-B14F-4D97-AF65-F5344CB8AC3E}">
        <p14:creationId xmlns:p14="http://schemas.microsoft.com/office/powerpoint/2010/main" val="17091468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482840" cy="6858000"/>
          </a:xfrm>
          <a:prstGeom prst="rect">
            <a:avLst/>
          </a:prstGeom>
        </p:spPr>
      </p:pic>
      <p:sp>
        <p:nvSpPr>
          <p:cNvPr id="5" name="Rectangle 4"/>
          <p:cNvSpPr/>
          <p:nvPr/>
        </p:nvSpPr>
        <p:spPr>
          <a:xfrm>
            <a:off x="1126837" y="612060"/>
            <a:ext cx="6096000" cy="2917786"/>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inflation makes money worth much less? </a:t>
            </a:r>
          </a:p>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more assets. (Or we can buy inflation-protected government bonds.) </a:t>
            </a:r>
            <a:endParaRPr lang="en-US" sz="3600" dirty="0">
              <a:solidFill>
                <a:prstClr val="black"/>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2509" y="0"/>
            <a:ext cx="4239491" cy="6769646"/>
          </a:xfrm>
          <a:prstGeom prst="rect">
            <a:avLst/>
          </a:prstGeom>
        </p:spPr>
      </p:pic>
      <p:sp>
        <p:nvSpPr>
          <p:cNvPr id="7" name="Rectangle 6"/>
          <p:cNvSpPr/>
          <p:nvPr/>
        </p:nvSpPr>
        <p:spPr>
          <a:xfrm rot="21480000">
            <a:off x="8587508" y="323595"/>
            <a:ext cx="2969491" cy="1588640"/>
          </a:xfrm>
          <a:prstGeom prst="rect">
            <a:avLst/>
          </a:prstGeom>
        </p:spPr>
        <p:txBody>
          <a:bodyPr wrap="square">
            <a:spAutoFit/>
          </a:bodyPr>
          <a:lstStyle/>
          <a:p>
            <a:pPr marL="0" marR="0" lvl="0" indent="0" algn="ctr" defTabSz="914400" rtl="0" eaLnBrk="1" fontAlgn="auto" latinLnBrk="0" hangingPunct="1">
              <a:lnSpc>
                <a:spcPct val="8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ptos" panose="02110004020202020204"/>
                <a:ea typeface="+mn-ea"/>
                <a:cs typeface="+mn-cs"/>
              </a:rPr>
              <a:t>But we can still be afraid</a:t>
            </a:r>
          </a:p>
        </p:txBody>
      </p:sp>
    </p:spTree>
    <p:extLst>
      <p:ext uri="{BB962C8B-B14F-4D97-AF65-F5344CB8AC3E}">
        <p14:creationId xmlns:p14="http://schemas.microsoft.com/office/powerpoint/2010/main" val="58039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4BCBC-822D-5348-A4FC-C7ADCA8B2091}"/>
            </a:ext>
          </a:extLst>
        </p:cNvPr>
        <p:cNvGrpSpPr/>
        <p:nvPr/>
      </p:nvGrpSpPr>
      <p:grpSpPr>
        <a:xfrm>
          <a:off x="0" y="0"/>
          <a:ext cx="0" cy="0"/>
          <a:chOff x="0" y="0"/>
          <a:chExt cx="0" cy="0"/>
        </a:xfrm>
      </p:grpSpPr>
      <p:pic>
        <p:nvPicPr>
          <p:cNvPr id="6" name="Picture 5" descr="Several scrolls with wooden handles&#10;&#10;AI-generated content may be incorrect.">
            <a:extLst>
              <a:ext uri="{FF2B5EF4-FFF2-40B4-BE49-F238E27FC236}">
                <a16:creationId xmlns:a16="http://schemas.microsoft.com/office/drawing/2014/main" id="{1A5BAF7B-A67C-12C8-ED57-9EE788DF859D}"/>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3539"/>
          </a:xfrm>
          <a:prstGeom prst="rect">
            <a:avLst/>
          </a:prstGeom>
        </p:spPr>
      </p:pic>
      <p:sp>
        <p:nvSpPr>
          <p:cNvPr id="2" name="Title 1">
            <a:extLst>
              <a:ext uri="{FF2B5EF4-FFF2-40B4-BE49-F238E27FC236}">
                <a16:creationId xmlns:a16="http://schemas.microsoft.com/office/drawing/2014/main" id="{D9F64AB3-450F-2967-E479-7E9752F95DC7}"/>
              </a:ext>
            </a:extLst>
          </p:cNvPr>
          <p:cNvSpPr>
            <a:spLocks noGrp="1"/>
          </p:cNvSpPr>
          <p:nvPr>
            <p:ph type="title"/>
          </p:nvPr>
        </p:nvSpPr>
        <p:spPr/>
        <p:txBody>
          <a:bodyPr/>
          <a:lstStyle/>
          <a:p>
            <a:pPr algn="ctr"/>
            <a:r>
              <a:rPr lang="en-US" dirty="0"/>
              <a:t>What’s Next for Our Wealth?</a:t>
            </a:r>
          </a:p>
        </p:txBody>
      </p:sp>
      <p:sp>
        <p:nvSpPr>
          <p:cNvPr id="3" name="Content Placeholder 2">
            <a:extLst>
              <a:ext uri="{FF2B5EF4-FFF2-40B4-BE49-F238E27FC236}">
                <a16:creationId xmlns:a16="http://schemas.microsoft.com/office/drawing/2014/main" id="{CFDEC339-A887-142D-D9C5-C101AFE6CADD}"/>
              </a:ext>
            </a:extLst>
          </p:cNvPr>
          <p:cNvSpPr>
            <a:spLocks noGrp="1"/>
          </p:cNvSpPr>
          <p:nvPr>
            <p:ph idx="1"/>
          </p:nvPr>
        </p:nvSpPr>
        <p:spPr>
          <a:xfrm>
            <a:off x="1780310" y="1825625"/>
            <a:ext cx="8776854" cy="3265920"/>
          </a:xfrm>
        </p:spPr>
        <p:txBody>
          <a:bodyPr>
            <a:normAutofit fontScale="92500" lnSpcReduction="20000"/>
          </a:bodyPr>
          <a:lstStyle/>
          <a:p>
            <a:pPr marL="0" indent="0">
              <a:buNone/>
            </a:pPr>
            <a:r>
              <a:rPr lang="en-US" sz="3600" dirty="0"/>
              <a:t>1 Timothy 6:7</a:t>
            </a:r>
          </a:p>
          <a:p>
            <a:pPr marL="0" indent="0">
              <a:spcBef>
                <a:spcPts val="300"/>
              </a:spcBef>
              <a:buNone/>
            </a:pPr>
            <a:r>
              <a:rPr lang="en-US" sz="3600" dirty="0"/>
              <a:t>“For we have brought nothing into the world, so we cannot take anything out of it, either.” </a:t>
            </a:r>
          </a:p>
          <a:p>
            <a:pPr marL="0" indent="0">
              <a:spcBef>
                <a:spcPts val="1800"/>
              </a:spcBef>
              <a:buNone/>
            </a:pPr>
            <a:r>
              <a:rPr lang="en-US" sz="3600" dirty="0"/>
              <a:t>Ecclesiastes 5:15 </a:t>
            </a:r>
          </a:p>
          <a:p>
            <a:pPr marL="0" indent="0">
              <a:spcBef>
                <a:spcPts val="300"/>
              </a:spcBef>
              <a:buNone/>
            </a:pPr>
            <a:r>
              <a:rPr lang="en-US" sz="3600" dirty="0"/>
              <a:t>“As he came naked from his mother’s womb, so he will return as he came. He will take nothing from the fruit of his labor that he can carry in his hand.” </a:t>
            </a:r>
          </a:p>
        </p:txBody>
      </p:sp>
    </p:spTree>
    <p:extLst>
      <p:ext uri="{BB962C8B-B14F-4D97-AF65-F5344CB8AC3E}">
        <p14:creationId xmlns:p14="http://schemas.microsoft.com/office/powerpoint/2010/main" val="7737709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p:cNvSpPr/>
          <p:nvPr/>
        </p:nvSpPr>
        <p:spPr>
          <a:xfrm>
            <a:off x="1126837" y="612060"/>
            <a:ext cx="6096000" cy="978729"/>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we need to pay for a nursing home? </a:t>
            </a:r>
            <a:endParaRPr kumimoji="0" lang="en-US" sz="36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6994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7519916" cy="6858000"/>
          </a:xfrm>
          <a:prstGeom prst="rect">
            <a:avLst/>
          </a:prstGeom>
        </p:spPr>
      </p:pic>
      <p:sp>
        <p:nvSpPr>
          <p:cNvPr id="5" name="Rectangle 4"/>
          <p:cNvSpPr/>
          <p:nvPr/>
        </p:nvSpPr>
        <p:spPr>
          <a:xfrm>
            <a:off x="1126837" y="612060"/>
            <a:ext cx="6096000" cy="2474588"/>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we need to pay for a nursing home? </a:t>
            </a:r>
          </a:p>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we can buy nursing home insurance.)</a:t>
            </a:r>
            <a:endPar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60B98603-819E-3895-A4FB-10FAA32723E9}"/>
              </a:ext>
            </a:extLst>
          </p:cNvPr>
          <p:cNvPicPr>
            <a:picLocks noChangeAspect="1"/>
          </p:cNvPicPr>
          <p:nvPr/>
        </p:nvPicPr>
        <p:blipFill>
          <a:blip r:embed="rId3" cstate="screen">
            <a:extLst>
              <a:ext uri="{28A0092B-C50C-407E-A947-70E740481C1C}">
                <a14:useLocalDpi xmlns:a14="http://schemas.microsoft.com/office/drawing/2010/main"/>
              </a:ext>
            </a:extLst>
          </a:blip>
          <a:srcRect l="-862"/>
          <a:stretch>
            <a:fillRect/>
          </a:stretch>
        </p:blipFill>
        <p:spPr>
          <a:xfrm>
            <a:off x="7403342" y="0"/>
            <a:ext cx="4788658" cy="6858000"/>
          </a:xfrm>
          <a:prstGeom prst="rect">
            <a:avLst/>
          </a:prstGeom>
        </p:spPr>
      </p:pic>
    </p:spTree>
    <p:extLst>
      <p:ext uri="{BB962C8B-B14F-4D97-AF65-F5344CB8AC3E}">
        <p14:creationId xmlns:p14="http://schemas.microsoft.com/office/powerpoint/2010/main" val="3930634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482840" cy="6858000"/>
          </a:xfrm>
          <a:prstGeom prst="rect">
            <a:avLst/>
          </a:prstGeom>
        </p:spPr>
      </p:pic>
      <p:sp>
        <p:nvSpPr>
          <p:cNvPr id="5" name="Rectangle 4"/>
          <p:cNvSpPr/>
          <p:nvPr/>
        </p:nvSpPr>
        <p:spPr>
          <a:xfrm>
            <a:off x="1126837" y="612060"/>
            <a:ext cx="6096000" cy="2474588"/>
          </a:xfrm>
          <a:prstGeom prst="rect">
            <a:avLst/>
          </a:prstGeom>
        </p:spPr>
        <p:txBody>
          <a:bodyPr>
            <a:spAutoFit/>
          </a:bodyPr>
          <a:lstStyle/>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What if we need to pay for a nursing home? </a:t>
            </a:r>
          </a:p>
          <a:p>
            <a:pPr marL="457200" lvl="0" indent="-457200">
              <a:lnSpc>
                <a:spcPct val="80000"/>
              </a:lnSpc>
              <a:spcAft>
                <a:spcPts val="1200"/>
              </a:spcAft>
              <a:buFont typeface="Arial" panose="020B0604020202020204" pitchFamily="34" charset="0"/>
              <a:buChar char="•"/>
            </a:pPr>
            <a:r>
              <a:rPr lang="en-US" sz="3600" dirty="0">
                <a:solidFill>
                  <a:srgbClr val="000000"/>
                </a:solidFill>
                <a:latin typeface="Georgia" panose="02040502050405020303" pitchFamily="18" charset="0"/>
                <a:ea typeface="Calibri" panose="020F0502020204030204" pitchFamily="34" charset="0"/>
                <a:cs typeface="Arial" panose="020B0604020202020204" pitchFamily="34" charset="0"/>
              </a:rPr>
              <a:t>We might need to pile up even more. (Or we can buy nursing home insurance.)</a:t>
            </a:r>
            <a:endParaRPr lang="en-US" sz="3600" dirty="0">
              <a:solidFill>
                <a:prstClr val="black"/>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2509" y="0"/>
            <a:ext cx="4239491" cy="6769646"/>
          </a:xfrm>
          <a:prstGeom prst="rect">
            <a:avLst/>
          </a:prstGeom>
        </p:spPr>
      </p:pic>
      <p:sp>
        <p:nvSpPr>
          <p:cNvPr id="7" name="Rectangle 6"/>
          <p:cNvSpPr/>
          <p:nvPr/>
        </p:nvSpPr>
        <p:spPr>
          <a:xfrm rot="21480000">
            <a:off x="8587508" y="323595"/>
            <a:ext cx="2969491" cy="1588640"/>
          </a:xfrm>
          <a:prstGeom prst="rect">
            <a:avLst/>
          </a:prstGeom>
        </p:spPr>
        <p:txBody>
          <a:bodyPr wrap="square">
            <a:spAutoFit/>
          </a:bodyPr>
          <a:lstStyle/>
          <a:p>
            <a:pPr marL="0" marR="0" lvl="0" indent="0" algn="ctr" defTabSz="914400" rtl="0" eaLnBrk="1" fontAlgn="auto" latinLnBrk="0" hangingPunct="1">
              <a:lnSpc>
                <a:spcPct val="8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ptos" panose="02110004020202020204"/>
                <a:ea typeface="+mn-ea"/>
                <a:cs typeface="+mn-cs"/>
              </a:rPr>
              <a:t>But we can still be afraid</a:t>
            </a:r>
          </a:p>
        </p:txBody>
      </p:sp>
    </p:spTree>
    <p:extLst>
      <p:ext uri="{BB962C8B-B14F-4D97-AF65-F5344CB8AC3E}">
        <p14:creationId xmlns:p14="http://schemas.microsoft.com/office/powerpoint/2010/main" val="42246755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3881947" y="1369814"/>
            <a:ext cx="4480559" cy="1323439"/>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a:t>
            </a:r>
          </a:p>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we get sued? </a:t>
            </a:r>
            <a:endParaRPr lang="en-US" sz="4000" dirty="0"/>
          </a:p>
        </p:txBody>
      </p:sp>
    </p:spTree>
    <p:extLst>
      <p:ext uri="{BB962C8B-B14F-4D97-AF65-F5344CB8AC3E}">
        <p14:creationId xmlns:p14="http://schemas.microsoft.com/office/powerpoint/2010/main" val="2819034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3881947" y="1065014"/>
            <a:ext cx="4480559" cy="1938992"/>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a:t>
            </a:r>
          </a:p>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the market collapses?</a:t>
            </a:r>
            <a:endParaRPr lang="en-US" sz="4000" dirty="0"/>
          </a:p>
        </p:txBody>
      </p:sp>
    </p:spTree>
    <p:extLst>
      <p:ext uri="{BB962C8B-B14F-4D97-AF65-F5344CB8AC3E}">
        <p14:creationId xmlns:p14="http://schemas.microsoft.com/office/powerpoint/2010/main" val="5221285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3881947" y="878570"/>
            <a:ext cx="4480559" cy="2554545"/>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the insurance company collapses?</a:t>
            </a:r>
            <a:endParaRPr lang="en-US" sz="4000" dirty="0"/>
          </a:p>
        </p:txBody>
      </p:sp>
    </p:spTree>
    <p:extLst>
      <p:ext uri="{BB962C8B-B14F-4D97-AF65-F5344CB8AC3E}">
        <p14:creationId xmlns:p14="http://schemas.microsoft.com/office/powerpoint/2010/main" val="9067285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4034347" y="1472930"/>
            <a:ext cx="4480559" cy="1323439"/>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there’s a war or revolution?</a:t>
            </a:r>
            <a:endParaRPr lang="en-US" sz="4000" dirty="0"/>
          </a:p>
        </p:txBody>
      </p:sp>
    </p:spTree>
    <p:extLst>
      <p:ext uri="{BB962C8B-B14F-4D97-AF65-F5344CB8AC3E}">
        <p14:creationId xmlns:p14="http://schemas.microsoft.com/office/powerpoint/2010/main" val="121385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4003867" y="924290"/>
            <a:ext cx="4480559" cy="1938992"/>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the government taxes or takes our stuff?</a:t>
            </a:r>
            <a:endParaRPr lang="en-US" sz="4000" dirty="0"/>
          </a:p>
        </p:txBody>
      </p:sp>
    </p:spTree>
    <p:extLst>
      <p:ext uri="{BB962C8B-B14F-4D97-AF65-F5344CB8AC3E}">
        <p14:creationId xmlns:p14="http://schemas.microsoft.com/office/powerpoint/2010/main" val="25754717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3988627" y="1198610"/>
            <a:ext cx="4480559" cy="1938992"/>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a thief breaks in and steals?</a:t>
            </a:r>
            <a:endParaRPr lang="en-US" sz="4000" dirty="0"/>
          </a:p>
        </p:txBody>
      </p:sp>
    </p:spTree>
    <p:extLst>
      <p:ext uri="{BB962C8B-B14F-4D97-AF65-F5344CB8AC3E}">
        <p14:creationId xmlns:p14="http://schemas.microsoft.com/office/powerpoint/2010/main" val="18658150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294" y="8230"/>
            <a:ext cx="7079866" cy="6849770"/>
          </a:xfrm>
          <a:prstGeom prst="rect">
            <a:avLst/>
          </a:prstGeom>
        </p:spPr>
      </p:pic>
      <p:sp>
        <p:nvSpPr>
          <p:cNvPr id="6" name="Rectangle 5"/>
          <p:cNvSpPr/>
          <p:nvPr/>
        </p:nvSpPr>
        <p:spPr>
          <a:xfrm>
            <a:off x="4019107" y="1579610"/>
            <a:ext cx="4480559" cy="1323439"/>
          </a:xfrm>
          <a:prstGeom prst="rect">
            <a:avLst/>
          </a:prstGeom>
        </p:spPr>
        <p:txBody>
          <a:bodyPr wrap="square">
            <a:spAutoFit/>
          </a:bodyPr>
          <a:lstStyle/>
          <a:p>
            <a:pPr algn="ctr"/>
            <a:r>
              <a:rPr lang="en-US" sz="4000" dirty="0">
                <a:solidFill>
                  <a:srgbClr val="000000"/>
                </a:solidFill>
                <a:latin typeface="Georgia" panose="02040502050405020303" pitchFamily="18" charset="0"/>
                <a:ea typeface="Calibri" panose="020F0502020204030204" pitchFamily="34" charset="0"/>
                <a:cs typeface="Arial" panose="020B0604020202020204" pitchFamily="34" charset="0"/>
              </a:rPr>
              <a:t>What if moths and rust destroy?</a:t>
            </a:r>
            <a:endParaRPr lang="en-US" sz="4000" dirty="0"/>
          </a:p>
        </p:txBody>
      </p:sp>
    </p:spTree>
    <p:extLst>
      <p:ext uri="{BB962C8B-B14F-4D97-AF65-F5344CB8AC3E}">
        <p14:creationId xmlns:p14="http://schemas.microsoft.com/office/powerpoint/2010/main" val="2253734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99867" y="2443150"/>
            <a:ext cx="7854214" cy="3513064"/>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327275" y="2997332"/>
            <a:ext cx="7433598" cy="2207225"/>
          </a:xfrm>
          <a:prstGeom prst="rect">
            <a:avLst/>
          </a:prstGeom>
          <a:noFill/>
        </p:spPr>
        <p:txBody>
          <a:bodyPr wrap="square">
            <a:noAutofit/>
          </a:bodyPr>
          <a:lstStyle/>
          <a:p>
            <a:pPr marL="0" marR="0" algn="ctr">
              <a:lnSpc>
                <a:spcPct val="110000"/>
              </a:lnSpc>
              <a:spcAft>
                <a:spcPts val="600"/>
              </a:spcAft>
            </a:pPr>
            <a:r>
              <a:rPr lang="en-US" sz="3200" dirty="0">
                <a:effectLst/>
                <a:latin typeface="Georgia" panose="02040502050405020303" pitchFamily="18" charset="0"/>
                <a:ea typeface="Calibri" panose="020F0502020204030204" pitchFamily="34" charset="0"/>
                <a:cs typeface="Times New Roman" panose="02020603050405020304" pitchFamily="18" charset="0"/>
              </a:rPr>
              <a:t>Suppose you’re meeting with your financial planner. He starts by asking, “So tell me, in what way would you prefer to lose your wealth?”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itle 7">
            <a:extLst>
              <a:ext uri="{FF2B5EF4-FFF2-40B4-BE49-F238E27FC236}">
                <a16:creationId xmlns:a16="http://schemas.microsoft.com/office/drawing/2014/main" id="{200EF50A-CDCE-047B-C0D0-CD33394CEED8}"/>
              </a:ext>
            </a:extLst>
          </p:cNvPr>
          <p:cNvSpPr>
            <a:spLocks noGrp="1"/>
          </p:cNvSpPr>
          <p:nvPr>
            <p:ph type="title"/>
          </p:nvPr>
        </p:nvSpPr>
        <p:spPr>
          <a:xfrm>
            <a:off x="838200" y="1246690"/>
            <a:ext cx="10515600" cy="990600"/>
          </a:xfrm>
        </p:spPr>
        <p:txBody>
          <a:bodyPr>
            <a:normAutofit/>
          </a:bodyPr>
          <a:lstStyle/>
          <a:p>
            <a:pPr algn="ctr"/>
            <a:r>
              <a:rPr lang="en-US" dirty="0"/>
              <a:t>What’s Next for Our Wealth?</a:t>
            </a:r>
          </a:p>
        </p:txBody>
      </p:sp>
      <p:pic>
        <p:nvPicPr>
          <p:cNvPr id="6" name="Picture 5" descr="A person holding a coin&#10;&#10;AI-generated content may be incorrect.">
            <a:extLst>
              <a:ext uri="{FF2B5EF4-FFF2-40B4-BE49-F238E27FC236}">
                <a16:creationId xmlns:a16="http://schemas.microsoft.com/office/drawing/2014/main" id="{76E00EE0-FAB5-15C1-EA91-918A2E3A1F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99206" y="2514381"/>
            <a:ext cx="3792794" cy="4343619"/>
          </a:xfrm>
          <a:prstGeom prst="rect">
            <a:avLst/>
          </a:prstGeom>
        </p:spPr>
      </p:pic>
      <p:sp>
        <p:nvSpPr>
          <p:cNvPr id="4" name="Content Placeholder 2">
            <a:extLst>
              <a:ext uri="{FF2B5EF4-FFF2-40B4-BE49-F238E27FC236}">
                <a16:creationId xmlns:a16="http://schemas.microsoft.com/office/drawing/2014/main" id="{C53CB11A-B145-A44C-B5EE-101DEE7053F4}"/>
              </a:ext>
            </a:extLst>
          </p:cNvPr>
          <p:cNvSpPr txBox="1">
            <a:spLocks/>
          </p:cNvSpPr>
          <p:nvPr/>
        </p:nvSpPr>
        <p:spPr>
          <a:xfrm>
            <a:off x="0" y="-15751"/>
            <a:ext cx="12192000" cy="749264"/>
          </a:xfrm>
          <a:prstGeom prst="rect">
            <a:avLst/>
          </a:prstGeom>
          <a:solidFill>
            <a:srgbClr val="6633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1 Timothy 6:7 </a:t>
            </a:r>
          </a:p>
          <a:p>
            <a:pPr marL="0" indent="0" algn="ctr">
              <a:lnSpc>
                <a:spcPct val="80000"/>
              </a:lnSpc>
              <a:spcBef>
                <a:spcPts val="0"/>
              </a:spcBef>
              <a:buFont typeface="Arial" panose="020B0604020202020204" pitchFamily="34" charset="0"/>
              <a:buNone/>
            </a:pPr>
            <a:r>
              <a:rPr lang="en-US" sz="2400" dirty="0">
                <a:solidFill>
                  <a:schemeClr val="bg1"/>
                </a:solidFill>
              </a:rPr>
              <a:t>“For we have brought nothing into the world, so we cannot take anything out of it, either.” </a:t>
            </a:r>
          </a:p>
        </p:txBody>
      </p:sp>
    </p:spTree>
    <p:extLst>
      <p:ext uri="{BB962C8B-B14F-4D97-AF65-F5344CB8AC3E}">
        <p14:creationId xmlns:p14="http://schemas.microsoft.com/office/powerpoint/2010/main" val="14047357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BD9FA1-DCCD-47C7-A3B7-36E0FB3B3F98}"/>
              </a:ext>
            </a:extLst>
          </p:cNvPr>
          <p:cNvSpPr>
            <a:spLocks noGrp="1"/>
          </p:cNvSpPr>
          <p:nvPr>
            <p:ph type="title"/>
          </p:nvPr>
        </p:nvSpPr>
        <p:spPr>
          <a:xfrm>
            <a:off x="589560" y="856180"/>
            <a:ext cx="4560584" cy="1128068"/>
          </a:xfrm>
        </p:spPr>
        <p:txBody>
          <a:bodyPr vert="horz" lIns="91440" tIns="45720" rIns="91440" bIns="45720" rtlCol="0" anchor="ctr">
            <a:noAutofit/>
          </a:bodyPr>
          <a:lstStyle/>
          <a:p>
            <a:r>
              <a:rPr lang="en-US" sz="4800" dirty="0"/>
              <a:t>There is no limit to financial fear.</a:t>
            </a:r>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2686F05E-B9BE-4AF2-94A8-73A8DD2ECF0B}"/>
              </a:ext>
            </a:extLst>
          </p:cNvPr>
          <p:cNvSpPr>
            <a:spLocks noGrp="1"/>
          </p:cNvSpPr>
          <p:nvPr>
            <p:ph type="body" sz="half" idx="2"/>
          </p:nvPr>
        </p:nvSpPr>
        <p:spPr>
          <a:xfrm>
            <a:off x="590719" y="2330505"/>
            <a:ext cx="4957825" cy="3597855"/>
          </a:xfrm>
        </p:spPr>
        <p:txBody>
          <a:bodyPr vert="horz" lIns="91440" tIns="45720" rIns="91440" bIns="45720" rtlCol="0" anchor="ctr">
            <a:normAutofit/>
          </a:bodyPr>
          <a:lstStyle/>
          <a:p>
            <a:pPr marL="342900" indent="-342900">
              <a:buFont typeface="Arial" panose="020B0604020202020204" pitchFamily="34" charset="0"/>
              <a:buChar char="•"/>
            </a:pPr>
            <a:r>
              <a:rPr lang="en-US" sz="4400" dirty="0"/>
              <a:t>Why? </a:t>
            </a:r>
          </a:p>
          <a:p>
            <a:pPr marL="342900" indent="-342900">
              <a:buFont typeface="Arial" panose="020B0604020202020204" pitchFamily="34" charset="0"/>
              <a:buChar char="•"/>
            </a:pPr>
            <a:r>
              <a:rPr lang="en-US" sz="4400" dirty="0"/>
              <a:t>Because wealth is uncertain. </a:t>
            </a:r>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7343691" y="701040"/>
            <a:ext cx="3539836" cy="5611214"/>
          </a:xfrm>
          <a:prstGeom prst="rect">
            <a:avLst/>
          </a:prstGeom>
        </p:spPr>
      </p:pic>
    </p:spTree>
    <p:extLst>
      <p:ext uri="{BB962C8B-B14F-4D97-AF65-F5344CB8AC3E}">
        <p14:creationId xmlns:p14="http://schemas.microsoft.com/office/powerpoint/2010/main" val="16566469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7553"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331666"/>
            <a:ext cx="9217295" cy="4526334"/>
          </a:xfrm>
          <a:prstGeom prst="wedgeRoundRectCallout">
            <a:avLst>
              <a:gd name="adj1" fmla="val -61934"/>
              <a:gd name="adj2" fmla="val -822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2503842"/>
            <a:ext cx="9095509" cy="4482446"/>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If we hope in riches, security means having more than enough for every fear, like theft, lawsuits, war, and investment failure. How much is this? </a:t>
            </a:r>
          </a:p>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Can any amount of savings erase these fears?</a:t>
            </a:r>
            <a:endParaRPr kumimoji="0" lang="en-US" sz="4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a:t>
            </a:r>
            <a:r>
              <a:rPr lang="en-US" sz="3200" b="1" u="sng" dirty="0">
                <a:solidFill>
                  <a:schemeClr val="bg1"/>
                </a:solidFill>
              </a:rPr>
              <a:t>not</a:t>
            </a:r>
            <a:r>
              <a:rPr lang="en-US" dirty="0">
                <a:solidFill>
                  <a:schemeClr val="bg1"/>
                </a:solidFill>
              </a:rPr>
              <a:t> </a:t>
            </a:r>
            <a:r>
              <a:rPr lang="en-US" sz="2400" dirty="0">
                <a:solidFill>
                  <a:schemeClr val="bg1"/>
                </a:solidFill>
              </a:rPr>
              <a:t>to be high-minded or </a:t>
            </a:r>
            <a:r>
              <a:rPr lang="en-US" sz="3200" b="1" u="sng"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pic>
        <p:nvPicPr>
          <p:cNvPr id="2" name="Picture 1">
            <a:extLst>
              <a:ext uri="{FF2B5EF4-FFF2-40B4-BE49-F238E27FC236}">
                <a16:creationId xmlns:a16="http://schemas.microsoft.com/office/drawing/2014/main" id="{9E36F4B2-91B2-A41F-4DC4-E40B19CCD304}"/>
              </a:ext>
            </a:extLst>
          </p:cNvPr>
          <p:cNvPicPr>
            <a:picLocks noChangeAspect="1"/>
          </p:cNvPicPr>
          <p:nvPr/>
        </p:nvPicPr>
        <p:blipFill>
          <a:blip r:embed="rId4" cstate="screen">
            <a:extLst>
              <a:ext uri="{28A0092B-C50C-407E-A947-70E740481C1C}">
                <a14:useLocalDpi xmlns:a14="http://schemas.microsoft.com/office/drawing/2010/main"/>
              </a:ext>
            </a:extLst>
          </a:blip>
          <a:srcRect l="-810"/>
          <a:stretch>
            <a:fillRect/>
          </a:stretch>
        </p:blipFill>
        <p:spPr>
          <a:xfrm>
            <a:off x="-10327" y="1371600"/>
            <a:ext cx="2385038" cy="2097056"/>
          </a:xfrm>
          <a:prstGeom prst="rect">
            <a:avLst/>
          </a:prstGeom>
        </p:spPr>
      </p:pic>
    </p:spTree>
    <p:extLst>
      <p:ext uri="{BB962C8B-B14F-4D97-AF65-F5344CB8AC3E}">
        <p14:creationId xmlns:p14="http://schemas.microsoft.com/office/powerpoint/2010/main" val="29821047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2331666"/>
            <a:ext cx="9217295" cy="3002334"/>
          </a:xfrm>
          <a:prstGeom prst="wedgeRoundRectCallout">
            <a:avLst>
              <a:gd name="adj1" fmla="val -60777"/>
              <a:gd name="adj2" fmla="val 3892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2503842"/>
            <a:ext cx="9095509" cy="2709653"/>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If we’re always afraid that we might need the money, will it ever feel like we have extra? </a:t>
            </a:r>
          </a:p>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Will we ever live in abundance?</a:t>
            </a:r>
            <a:endParaRPr kumimoji="0" lang="en-US" sz="4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a:t>
            </a:r>
            <a:r>
              <a:rPr lang="en-US" sz="3200" b="1" u="sng" dirty="0">
                <a:solidFill>
                  <a:schemeClr val="bg1"/>
                </a:solidFill>
              </a:rPr>
              <a:t>not</a:t>
            </a:r>
            <a:r>
              <a:rPr lang="en-US" dirty="0">
                <a:solidFill>
                  <a:schemeClr val="bg1"/>
                </a:solidFill>
              </a:rPr>
              <a:t> </a:t>
            </a:r>
            <a:r>
              <a:rPr lang="en-US" sz="2400" dirty="0">
                <a:solidFill>
                  <a:schemeClr val="bg1"/>
                </a:solidFill>
              </a:rPr>
              <a:t>to be high-minded or </a:t>
            </a:r>
            <a:r>
              <a:rPr lang="en-US" sz="3200" b="1" u="sng"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pic>
        <p:nvPicPr>
          <p:cNvPr id="2" name="Picture 1">
            <a:extLst>
              <a:ext uri="{FF2B5EF4-FFF2-40B4-BE49-F238E27FC236}">
                <a16:creationId xmlns:a16="http://schemas.microsoft.com/office/drawing/2014/main" id="{9D4824F9-6DDC-2C18-B5F2-AFFB40124323}"/>
              </a:ext>
            </a:extLst>
          </p:cNvPr>
          <p:cNvPicPr>
            <a:picLocks noChangeAspect="1"/>
          </p:cNvPicPr>
          <p:nvPr/>
        </p:nvPicPr>
        <p:blipFill>
          <a:blip r:embed="rId4" cstate="screen">
            <a:extLst>
              <a:ext uri="{28A0092B-C50C-407E-A947-70E740481C1C}">
                <a14:useLocalDpi xmlns:a14="http://schemas.microsoft.com/office/drawing/2010/main"/>
              </a:ext>
            </a:extLst>
          </a:blip>
          <a:srcRect l="-810"/>
          <a:stretch>
            <a:fillRect/>
          </a:stretch>
        </p:blipFill>
        <p:spPr>
          <a:xfrm>
            <a:off x="-10327" y="1371600"/>
            <a:ext cx="2385038" cy="2097056"/>
          </a:xfrm>
          <a:prstGeom prst="rect">
            <a:avLst/>
          </a:prstGeom>
        </p:spPr>
      </p:pic>
    </p:spTree>
    <p:extLst>
      <p:ext uri="{BB962C8B-B14F-4D97-AF65-F5344CB8AC3E}">
        <p14:creationId xmlns:p14="http://schemas.microsoft.com/office/powerpoint/2010/main" val="13318010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0" y="3901961"/>
            <a:ext cx="2867891" cy="2956040"/>
          </a:xfrm>
          <a:prstGeom prst="rect">
            <a:avLst/>
          </a:prstGeom>
        </p:spPr>
      </p:pic>
      <p:sp>
        <p:nvSpPr>
          <p:cNvPr id="9"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a:t>
            </a:r>
            <a:r>
              <a:rPr lang="en-US" sz="3200" b="1" u="sng" dirty="0">
                <a:solidFill>
                  <a:schemeClr val="bg1"/>
                </a:solidFill>
              </a:rPr>
              <a:t>not</a:t>
            </a:r>
            <a:r>
              <a:rPr lang="en-US" dirty="0">
                <a:solidFill>
                  <a:schemeClr val="bg1"/>
                </a:solidFill>
              </a:rPr>
              <a:t> </a:t>
            </a:r>
            <a:r>
              <a:rPr lang="en-US" sz="2400" dirty="0">
                <a:solidFill>
                  <a:schemeClr val="bg1"/>
                </a:solidFill>
              </a:rPr>
              <a:t>to be high-minded or </a:t>
            </a:r>
            <a:r>
              <a:rPr lang="en-US" sz="3200" b="1" u="sng"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pic>
        <p:nvPicPr>
          <p:cNvPr id="3" name="Picture 2">
            <a:extLst>
              <a:ext uri="{FF2B5EF4-FFF2-40B4-BE49-F238E27FC236}">
                <a16:creationId xmlns:a16="http://schemas.microsoft.com/office/drawing/2014/main" id="{C6514410-55A7-F2D6-613C-F86A1D8B478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 y="1371600"/>
            <a:ext cx="2251881" cy="2680486"/>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951031" y="1639320"/>
            <a:ext cx="9095509" cy="4907280"/>
          </a:xfrm>
          <a:prstGeom prst="wedgeRoundRectCallout">
            <a:avLst>
              <a:gd name="adj1" fmla="val -60147"/>
              <a:gd name="adj2" fmla="val 22910"/>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3232971" y="1639320"/>
            <a:ext cx="9095509" cy="5073377"/>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Suppose instead we set our hope and trust in God’s ongoing, rich provision. Does this make it easier for part of our accumulated wealth to become “extra”? </a:t>
            </a:r>
          </a:p>
          <a:p>
            <a:pPr marL="571500" lvl="0" indent="-571500">
              <a:lnSpc>
                <a:spcPct val="80000"/>
              </a:lnSpc>
              <a:spcAft>
                <a:spcPts val="1800"/>
              </a:spcAft>
              <a:buFont typeface="Wingdings" panose="05000000000000000000" pitchFamily="2" charset="2"/>
              <a:buChar char="§"/>
              <a:defRPr/>
            </a:pPr>
            <a:r>
              <a:rPr lang="en-US" sz="48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does this help us to live in a state of abundance? </a:t>
            </a:r>
            <a:endParaRPr kumimoji="0" lang="en-US" sz="48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276852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18FEE-D31A-CDE5-C5EE-348509A035F6}"/>
            </a:ext>
          </a:extLst>
        </p:cNvPr>
        <p:cNvGrpSpPr/>
        <p:nvPr/>
      </p:nvGrpSpPr>
      <p:grpSpPr>
        <a:xfrm>
          <a:off x="0" y="0"/>
          <a:ext cx="0" cy="0"/>
          <a:chOff x="0" y="0"/>
          <a:chExt cx="0" cy="0"/>
        </a:xfrm>
      </p:grpSpPr>
      <p:pic>
        <p:nvPicPr>
          <p:cNvPr id="6" name="Picture 5" descr="A person in a suit&#10;&#10;AI-generated content may be incorrect.">
            <a:extLst>
              <a:ext uri="{FF2B5EF4-FFF2-40B4-BE49-F238E27FC236}">
                <a16:creationId xmlns:a16="http://schemas.microsoft.com/office/drawing/2014/main" id="{9F4027EB-71E0-EA8B-436D-9181E69B462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936414"/>
            <a:ext cx="4454236" cy="5911195"/>
          </a:xfrm>
          <a:prstGeom prst="rect">
            <a:avLst/>
          </a:prstGeom>
        </p:spPr>
      </p:pic>
      <p:pic>
        <p:nvPicPr>
          <p:cNvPr id="9" name="Picture 8" descr="A spiral bound notebook with a pencil">
            <a:extLst>
              <a:ext uri="{FF2B5EF4-FFF2-40B4-BE49-F238E27FC236}">
                <a16:creationId xmlns:a16="http://schemas.microsoft.com/office/drawing/2014/main" id="{E025617A-D6CA-CD83-77B9-9FD16E4053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55836" y="1828800"/>
            <a:ext cx="7342910" cy="5018809"/>
          </a:xfrm>
          <a:prstGeom prst="rect">
            <a:avLst/>
          </a:prstGeom>
        </p:spPr>
      </p:pic>
      <p:sp>
        <p:nvSpPr>
          <p:cNvPr id="5" name="TextBox 4">
            <a:extLst>
              <a:ext uri="{FF2B5EF4-FFF2-40B4-BE49-F238E27FC236}">
                <a16:creationId xmlns:a16="http://schemas.microsoft.com/office/drawing/2014/main" id="{B6B63916-0EA1-36F4-058D-7D6E64D8CAC3}"/>
              </a:ext>
            </a:extLst>
          </p:cNvPr>
          <p:cNvSpPr txBox="1"/>
          <p:nvPr/>
        </p:nvSpPr>
        <p:spPr>
          <a:xfrm>
            <a:off x="4895272" y="2506663"/>
            <a:ext cx="6823363" cy="4019718"/>
          </a:xfrm>
          <a:prstGeom prst="rect">
            <a:avLst/>
          </a:prstGeom>
          <a:noFill/>
        </p:spPr>
        <p:txBody>
          <a:bodyPr wrap="square">
            <a:noAutofit/>
          </a:bodyPr>
          <a:lstStyle/>
          <a:p>
            <a:r>
              <a:rPr lang="en-US" sz="3200" dirty="0">
                <a:latin typeface="Georgia" panose="02040502050405020303" pitchFamily="18" charset="0"/>
              </a:rPr>
              <a:t>In the Parable of the Talents, a “talent” is a weight. It’s about 130 pounds (58 kilograms) of gold. In this parable, the bad steward buried his chunk of gold. He explained, </a:t>
            </a:r>
          </a:p>
          <a:p>
            <a:r>
              <a:rPr lang="en-US" sz="3200" dirty="0">
                <a:latin typeface="Georgia" panose="02040502050405020303" pitchFamily="18" charset="0"/>
              </a:rPr>
              <a:t>“</a:t>
            </a:r>
            <a:r>
              <a:rPr lang="en-US" sz="3200" b="1" u="sng" dirty="0">
                <a:latin typeface="Georgia" panose="02040502050405020303" pitchFamily="18" charset="0"/>
              </a:rPr>
              <a:t>And I was afraid, so</a:t>
            </a:r>
            <a:r>
              <a:rPr lang="en-US" sz="3200" b="1" dirty="0">
                <a:latin typeface="Georgia" panose="02040502050405020303" pitchFamily="18" charset="0"/>
              </a:rPr>
              <a:t> </a:t>
            </a:r>
            <a:r>
              <a:rPr lang="en-US" sz="3200" dirty="0">
                <a:latin typeface="Georgia" panose="02040502050405020303" pitchFamily="18" charset="0"/>
              </a:rPr>
              <a:t>I went away and hid your talent in the ground.” (Matthew 25:25). </a:t>
            </a:r>
          </a:p>
        </p:txBody>
      </p:sp>
      <p:sp>
        <p:nvSpPr>
          <p:cNvPr id="8" name="Title 7">
            <a:extLst>
              <a:ext uri="{FF2B5EF4-FFF2-40B4-BE49-F238E27FC236}">
                <a16:creationId xmlns:a16="http://schemas.microsoft.com/office/drawing/2014/main" id="{80D130BB-1688-C87A-8FE7-D9F069609D71}"/>
              </a:ext>
            </a:extLst>
          </p:cNvPr>
          <p:cNvSpPr>
            <a:spLocks noGrp="1"/>
          </p:cNvSpPr>
          <p:nvPr>
            <p:ph type="title"/>
          </p:nvPr>
        </p:nvSpPr>
        <p:spPr>
          <a:xfrm>
            <a:off x="4404359" y="1180101"/>
            <a:ext cx="7056121" cy="785859"/>
          </a:xfrm>
        </p:spPr>
        <p:txBody>
          <a:bodyPr/>
          <a:lstStyle/>
          <a:p>
            <a:pPr algn="r"/>
            <a:r>
              <a:rPr lang="en-US" dirty="0"/>
              <a:t>Fear leads to burying wealth.</a:t>
            </a:r>
          </a:p>
        </p:txBody>
      </p:sp>
      <p:sp>
        <p:nvSpPr>
          <p:cNvPr id="10" name="Content Placeholder 2">
            <a:extLst>
              <a:ext uri="{FF2B5EF4-FFF2-40B4-BE49-F238E27FC236}">
                <a16:creationId xmlns:a16="http://schemas.microsoft.com/office/drawing/2014/main" id="{C34712D0-0951-82B7-62A2-6DCC00C3028F}"/>
              </a:ext>
            </a:extLst>
          </p:cNvPr>
          <p:cNvSpPr>
            <a:spLocks noGrp="1"/>
          </p:cNvSpPr>
          <p:nvPr>
            <p:ph idx="1"/>
          </p:nvPr>
        </p:nvSpPr>
        <p:spPr>
          <a:xfrm>
            <a:off x="0" y="-564"/>
            <a:ext cx="12192000" cy="1179666"/>
          </a:xfrm>
          <a:solidFill>
            <a:srgbClr val="663300"/>
          </a:solidFill>
        </p:spPr>
        <p:txBody>
          <a:bodyPr>
            <a:noAutofit/>
          </a:bodyPr>
          <a:lstStyle/>
          <a:p>
            <a:pPr marL="0" indent="0" algn="ctr">
              <a:lnSpc>
                <a:spcPct val="100000"/>
              </a:lnSpc>
              <a:spcBef>
                <a:spcPts val="0"/>
              </a:spcBef>
              <a:buNone/>
            </a:pPr>
            <a:r>
              <a:rPr lang="en-US" sz="2400" dirty="0">
                <a:solidFill>
                  <a:schemeClr val="bg1"/>
                </a:solidFill>
                <a:latin typeface="Arial Narrow" panose="020B0606020202030204" pitchFamily="34" charset="0"/>
              </a:rPr>
              <a:t>“Instruct those who are rich in this present world </a:t>
            </a:r>
            <a:r>
              <a:rPr lang="en-US" sz="2400" b="1" u="sng" dirty="0">
                <a:solidFill>
                  <a:schemeClr val="bg1"/>
                </a:solidFill>
                <a:latin typeface="Arial Black" panose="020B0A04020102020204" pitchFamily="34" charset="0"/>
              </a:rPr>
              <a:t>not to</a:t>
            </a:r>
            <a:r>
              <a:rPr lang="en-US" sz="2400" b="1" dirty="0">
                <a:solidFill>
                  <a:schemeClr val="bg1"/>
                </a:solidFill>
                <a:latin typeface="Arial Black" panose="020B0A04020102020204" pitchFamily="34" charset="0"/>
              </a:rPr>
              <a:t> </a:t>
            </a:r>
            <a:r>
              <a:rPr lang="en-US" sz="2400" dirty="0">
                <a:solidFill>
                  <a:schemeClr val="bg1"/>
                </a:solidFill>
                <a:latin typeface="Arial Narrow" panose="020B0606020202030204" pitchFamily="34" charset="0"/>
              </a:rPr>
              <a:t>be high-minded or to </a:t>
            </a:r>
            <a:r>
              <a:rPr lang="en-US" sz="2400" u="sng" dirty="0">
                <a:solidFill>
                  <a:schemeClr val="bg1"/>
                </a:solidFill>
                <a:latin typeface="Arial Black" panose="020B0A04020102020204" pitchFamily="34" charset="0"/>
              </a:rPr>
              <a:t>set their hope on the uncertainty of riches but on God</a:t>
            </a:r>
            <a:r>
              <a:rPr lang="en-US" sz="2400" dirty="0">
                <a:solidFill>
                  <a:schemeClr val="bg1"/>
                </a:solidFill>
                <a:latin typeface="Arial Narrow" panose="020B0606020202030204" pitchFamily="34" charset="0"/>
              </a:rPr>
              <a:t>, who richly supplies us with all things for enjoyment: to do good, to be rich in good works, to be generous and ready to share,” 1 Timothy 6:17-18</a:t>
            </a:r>
          </a:p>
          <a:p>
            <a:pPr marL="0" indent="0" algn="ctr">
              <a:lnSpc>
                <a:spcPct val="100000"/>
              </a:lnSpc>
              <a:spcBef>
                <a:spcPts val="0"/>
              </a:spcBef>
              <a:buNone/>
            </a:pPr>
            <a:endParaRPr lang="en-US" sz="24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41858091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18FEE-D31A-CDE5-C5EE-348509A035F6}"/>
            </a:ext>
          </a:extLst>
        </p:cNvPr>
        <p:cNvGrpSpPr/>
        <p:nvPr/>
      </p:nvGrpSpPr>
      <p:grpSpPr>
        <a:xfrm>
          <a:off x="0" y="0"/>
          <a:ext cx="0" cy="0"/>
          <a:chOff x="0" y="0"/>
          <a:chExt cx="0" cy="0"/>
        </a:xfrm>
      </p:grpSpPr>
      <p:pic>
        <p:nvPicPr>
          <p:cNvPr id="2" name="Picture 1" descr="A person in a suit&#10;&#10;AI-generated content may be incorrect.">
            <a:extLst>
              <a:ext uri="{FF2B5EF4-FFF2-40B4-BE49-F238E27FC236}">
                <a16:creationId xmlns:a16="http://schemas.microsoft.com/office/drawing/2014/main" id="{3E415C9F-AC8F-7F33-425D-2EDC87BFEB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936414"/>
            <a:ext cx="4454236" cy="5911195"/>
          </a:xfrm>
          <a:prstGeom prst="rect">
            <a:avLst/>
          </a:prstGeom>
        </p:spPr>
      </p:pic>
      <p:pic>
        <p:nvPicPr>
          <p:cNvPr id="9" name="Picture 8" descr="A spiral bound notebook with a pencil">
            <a:extLst>
              <a:ext uri="{FF2B5EF4-FFF2-40B4-BE49-F238E27FC236}">
                <a16:creationId xmlns:a16="http://schemas.microsoft.com/office/drawing/2014/main" id="{E025617A-D6CA-CD83-77B9-9FD16E4053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55836" y="1828801"/>
            <a:ext cx="7342910" cy="4121624"/>
          </a:xfrm>
          <a:prstGeom prst="rect">
            <a:avLst/>
          </a:prstGeom>
        </p:spPr>
      </p:pic>
      <p:sp>
        <p:nvSpPr>
          <p:cNvPr id="5" name="TextBox 4">
            <a:extLst>
              <a:ext uri="{FF2B5EF4-FFF2-40B4-BE49-F238E27FC236}">
                <a16:creationId xmlns:a16="http://schemas.microsoft.com/office/drawing/2014/main" id="{B6B63916-0EA1-36F4-058D-7D6E64D8CAC3}"/>
              </a:ext>
            </a:extLst>
          </p:cNvPr>
          <p:cNvSpPr txBox="1"/>
          <p:nvPr/>
        </p:nvSpPr>
        <p:spPr>
          <a:xfrm>
            <a:off x="4895272" y="2506663"/>
            <a:ext cx="6823363" cy="3171236"/>
          </a:xfrm>
          <a:prstGeom prst="rect">
            <a:avLst/>
          </a:prstGeom>
          <a:noFill/>
        </p:spPr>
        <p:txBody>
          <a:bodyPr wrap="square">
            <a:noAutofit/>
          </a:bodyPr>
          <a:lstStyle/>
          <a:p>
            <a:r>
              <a:rPr lang="en-US" sz="3200" dirty="0">
                <a:latin typeface="Georgia" panose="02040502050405020303" pitchFamily="18" charset="0"/>
              </a:rPr>
              <a:t>In the Parable of the Minas, the bad steward hides money away in a napkin. He explained, </a:t>
            </a:r>
          </a:p>
          <a:p>
            <a:r>
              <a:rPr lang="en-US" sz="3200" dirty="0">
                <a:latin typeface="Georgia" panose="02040502050405020303" pitchFamily="18" charset="0"/>
              </a:rPr>
              <a:t>“here is your mina, which I kept tucked away in a handkerchief; </a:t>
            </a:r>
            <a:r>
              <a:rPr lang="en-US" sz="3200" b="1" dirty="0">
                <a:latin typeface="Georgia" panose="02040502050405020303" pitchFamily="18" charset="0"/>
              </a:rPr>
              <a:t>for I was afraid</a:t>
            </a:r>
            <a:r>
              <a:rPr lang="en-US" sz="3200" dirty="0">
                <a:latin typeface="Georgia" panose="02040502050405020303" pitchFamily="18" charset="0"/>
              </a:rPr>
              <a:t>”. (Luke 19:20b-21a).</a:t>
            </a:r>
          </a:p>
        </p:txBody>
      </p:sp>
      <p:sp>
        <p:nvSpPr>
          <p:cNvPr id="8" name="Title 7">
            <a:extLst>
              <a:ext uri="{FF2B5EF4-FFF2-40B4-BE49-F238E27FC236}">
                <a16:creationId xmlns:a16="http://schemas.microsoft.com/office/drawing/2014/main" id="{80D130BB-1688-C87A-8FE7-D9F069609D71}"/>
              </a:ext>
            </a:extLst>
          </p:cNvPr>
          <p:cNvSpPr>
            <a:spLocks noGrp="1"/>
          </p:cNvSpPr>
          <p:nvPr>
            <p:ph type="title"/>
          </p:nvPr>
        </p:nvSpPr>
        <p:spPr>
          <a:xfrm>
            <a:off x="4404359" y="1180101"/>
            <a:ext cx="7056121" cy="785859"/>
          </a:xfrm>
        </p:spPr>
        <p:txBody>
          <a:bodyPr/>
          <a:lstStyle/>
          <a:p>
            <a:pPr algn="r"/>
            <a:r>
              <a:rPr lang="en-US" dirty="0"/>
              <a:t>Fear leads to burying wealth.</a:t>
            </a:r>
          </a:p>
        </p:txBody>
      </p:sp>
      <p:sp>
        <p:nvSpPr>
          <p:cNvPr id="10" name="Content Placeholder 2">
            <a:extLst>
              <a:ext uri="{FF2B5EF4-FFF2-40B4-BE49-F238E27FC236}">
                <a16:creationId xmlns:a16="http://schemas.microsoft.com/office/drawing/2014/main" id="{C34712D0-0951-82B7-62A2-6DCC00C3028F}"/>
              </a:ext>
            </a:extLst>
          </p:cNvPr>
          <p:cNvSpPr>
            <a:spLocks noGrp="1"/>
          </p:cNvSpPr>
          <p:nvPr>
            <p:ph idx="1"/>
          </p:nvPr>
        </p:nvSpPr>
        <p:spPr>
          <a:xfrm>
            <a:off x="0" y="-564"/>
            <a:ext cx="12192000" cy="1179666"/>
          </a:xfrm>
          <a:solidFill>
            <a:srgbClr val="663300"/>
          </a:solidFill>
        </p:spPr>
        <p:txBody>
          <a:bodyPr>
            <a:noAutofit/>
          </a:bodyPr>
          <a:lstStyle/>
          <a:p>
            <a:pPr marL="0" indent="0" algn="ctr">
              <a:lnSpc>
                <a:spcPct val="100000"/>
              </a:lnSpc>
              <a:spcBef>
                <a:spcPts val="0"/>
              </a:spcBef>
              <a:buNone/>
            </a:pPr>
            <a:r>
              <a:rPr lang="en-US" sz="2400" dirty="0">
                <a:solidFill>
                  <a:schemeClr val="bg1"/>
                </a:solidFill>
                <a:latin typeface="Arial Narrow" panose="020B0606020202030204" pitchFamily="34" charset="0"/>
              </a:rPr>
              <a:t>“Instruct those who are rich in this present world </a:t>
            </a:r>
            <a:r>
              <a:rPr lang="en-US" sz="2400" b="1" u="sng" dirty="0">
                <a:solidFill>
                  <a:schemeClr val="bg1"/>
                </a:solidFill>
                <a:latin typeface="Arial Black" panose="020B0A04020102020204" pitchFamily="34" charset="0"/>
              </a:rPr>
              <a:t>not to</a:t>
            </a:r>
            <a:r>
              <a:rPr lang="en-US" sz="2400" b="1" dirty="0">
                <a:solidFill>
                  <a:schemeClr val="bg1"/>
                </a:solidFill>
                <a:latin typeface="Arial Black" panose="020B0A04020102020204" pitchFamily="34" charset="0"/>
              </a:rPr>
              <a:t> </a:t>
            </a:r>
            <a:r>
              <a:rPr lang="en-US" sz="2400" dirty="0">
                <a:solidFill>
                  <a:schemeClr val="bg1"/>
                </a:solidFill>
                <a:latin typeface="Arial Narrow" panose="020B0606020202030204" pitchFamily="34" charset="0"/>
              </a:rPr>
              <a:t>be high-minded or to </a:t>
            </a:r>
            <a:r>
              <a:rPr lang="en-US" sz="2400" u="sng" dirty="0">
                <a:solidFill>
                  <a:schemeClr val="bg1"/>
                </a:solidFill>
                <a:latin typeface="Arial Black" panose="020B0A04020102020204" pitchFamily="34" charset="0"/>
              </a:rPr>
              <a:t>set their hope on the uncertainty of riches but on God</a:t>
            </a:r>
            <a:r>
              <a:rPr lang="en-US" sz="2400" dirty="0">
                <a:solidFill>
                  <a:schemeClr val="bg1"/>
                </a:solidFill>
                <a:latin typeface="Arial Narrow" panose="020B0606020202030204" pitchFamily="34" charset="0"/>
              </a:rPr>
              <a:t>, who richly supplies us with all things for enjoyment: to do good, to be rich in good works, to be generous and ready to share,” 1 Timothy 6:17-18</a:t>
            </a:r>
          </a:p>
          <a:p>
            <a:pPr marL="0" indent="0" algn="ctr">
              <a:lnSpc>
                <a:spcPct val="100000"/>
              </a:lnSpc>
              <a:spcBef>
                <a:spcPts val="0"/>
              </a:spcBef>
              <a:buNone/>
            </a:pPr>
            <a:endParaRPr lang="en-US" sz="24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11844533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555793"/>
            <a:ext cx="2867891" cy="3480043"/>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3455" y="3739573"/>
            <a:ext cx="7342910" cy="3082635"/>
          </a:xfrm>
          <a:prstGeom prst="rect">
            <a:avLst/>
          </a:prstGeom>
        </p:spPr>
      </p:pic>
      <p:sp>
        <p:nvSpPr>
          <p:cNvPr id="5" name="TextBox 4">
            <a:extLst>
              <a:ext uri="{FF2B5EF4-FFF2-40B4-BE49-F238E27FC236}">
                <a16:creationId xmlns:a16="http://schemas.microsoft.com/office/drawing/2014/main" id="{4DBBF2CD-0F50-D8ED-DBA9-AA8B2C7736FC}"/>
              </a:ext>
            </a:extLst>
          </p:cNvPr>
          <p:cNvSpPr txBox="1"/>
          <p:nvPr/>
        </p:nvSpPr>
        <p:spPr>
          <a:xfrm>
            <a:off x="4807320" y="4195044"/>
            <a:ext cx="6465731" cy="2207225"/>
          </a:xfrm>
          <a:prstGeom prst="rect">
            <a:avLst/>
          </a:prstGeom>
          <a:noFill/>
        </p:spPr>
        <p:txBody>
          <a:bodyPr wrap="square">
            <a:noAutofit/>
          </a:bodyPr>
          <a:lstStyle/>
          <a:p>
            <a:pPr lvl="0">
              <a:lnSpc>
                <a:spcPct val="90000"/>
              </a:lnSpc>
              <a:spcAft>
                <a:spcPts val="600"/>
              </a:spcAft>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28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And I was afraid, so </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 went away and hid your talent in the ground.” (Matthew 25:25). </a:t>
            </a:r>
          </a:p>
          <a:p>
            <a:pPr lvl="0">
              <a:lnSpc>
                <a:spcPct val="90000"/>
              </a:lnSpc>
              <a:spcAft>
                <a:spcPts val="600"/>
              </a:spcAft>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“here is your mina, which I kept tucked away in a handkerchief; </a:t>
            </a:r>
            <a:r>
              <a:rPr lang="en-US" sz="28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for I was afraid</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(Luke 19:20b-21a). </a:t>
            </a: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1FEFF738-32EF-BB20-C922-E2D8A424E229}"/>
              </a:ext>
            </a:extLst>
          </p:cNvPr>
          <p:cNvSpPr/>
          <p:nvPr/>
        </p:nvSpPr>
        <p:spPr>
          <a:xfrm>
            <a:off x="226868" y="1559343"/>
            <a:ext cx="8971723" cy="2079379"/>
          </a:xfrm>
          <a:prstGeom prst="wedgeRoundRectCallout">
            <a:avLst>
              <a:gd name="adj1" fmla="val -32288"/>
              <a:gd name="adj2" fmla="val 97492"/>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EB49417E-D429-3B3D-C622-9589E4531E1B}"/>
              </a:ext>
            </a:extLst>
          </p:cNvPr>
          <p:cNvSpPr txBox="1"/>
          <p:nvPr/>
        </p:nvSpPr>
        <p:spPr>
          <a:xfrm>
            <a:off x="306891" y="1559343"/>
            <a:ext cx="8891700" cy="2158027"/>
          </a:xfrm>
          <a:prstGeom prst="rect">
            <a:avLst/>
          </a:prstGeom>
          <a:noFill/>
        </p:spPr>
        <p:txBody>
          <a:bodyPr wrap="square">
            <a:spAutoFit/>
          </a:bodyPr>
          <a:lstStyle/>
          <a:p>
            <a:pPr marL="342900" lvl="0" indent="-342900">
              <a:lnSpc>
                <a:spcPct val="80000"/>
              </a:lnSpc>
              <a:spcAft>
                <a:spcPts val="600"/>
              </a:spcAft>
              <a:buFont typeface="Symbol" panose="05050102010706020507" pitchFamily="18" charset="2"/>
              <a:buChar char=""/>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can fear lead to burying wealth rather than using or enjoying it? </a:t>
            </a:r>
          </a:p>
          <a:p>
            <a:pPr marL="342900" lvl="0" indent="-342900">
              <a:lnSpc>
                <a:spcPct val="80000"/>
              </a:lnSpc>
              <a:spcAft>
                <a:spcPts val="600"/>
              </a:spcAft>
              <a:buFont typeface="Symbol" panose="05050102010706020507" pitchFamily="18" charset="2"/>
              <a:buChar char=""/>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can fear affect our willingness to enjoy wealth by using it to do good?</a:t>
            </a:r>
          </a:p>
        </p:txBody>
      </p:sp>
      <p:sp>
        <p:nvSpPr>
          <p:cNvPr id="8"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a:t>
            </a:r>
            <a:r>
              <a:rPr lang="en-US" sz="3200" b="1" u="sng" dirty="0">
                <a:solidFill>
                  <a:schemeClr val="bg1"/>
                </a:solidFill>
              </a:rPr>
              <a:t>not</a:t>
            </a:r>
            <a:r>
              <a:rPr lang="en-US" dirty="0">
                <a:solidFill>
                  <a:schemeClr val="bg1"/>
                </a:solidFill>
              </a:rPr>
              <a:t> </a:t>
            </a:r>
            <a:r>
              <a:rPr lang="en-US" sz="2400" dirty="0">
                <a:solidFill>
                  <a:schemeClr val="bg1"/>
                </a:solidFill>
              </a:rPr>
              <a:t>to be high-minded or </a:t>
            </a:r>
            <a:r>
              <a:rPr lang="en-US" sz="3200" b="1" u="sng"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pic>
        <p:nvPicPr>
          <p:cNvPr id="3" name="Picture 2">
            <a:extLst>
              <a:ext uri="{FF2B5EF4-FFF2-40B4-BE49-F238E27FC236}">
                <a16:creationId xmlns:a16="http://schemas.microsoft.com/office/drawing/2014/main" id="{67DA0437-9E1B-ABB6-7F3D-2FD47861C03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410287" y="1466714"/>
            <a:ext cx="2781714" cy="2172007"/>
          </a:xfrm>
          <a:prstGeom prst="rect">
            <a:avLst/>
          </a:prstGeom>
        </p:spPr>
      </p:pic>
    </p:spTree>
    <p:extLst>
      <p:ext uri="{BB962C8B-B14F-4D97-AF65-F5344CB8AC3E}">
        <p14:creationId xmlns:p14="http://schemas.microsoft.com/office/powerpoint/2010/main" val="42269769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CCA5-64E6-3469-CB29-81C3E743E5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25A8C9-8F1D-97EF-80D7-9723E473689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411615" y="1371600"/>
            <a:ext cx="2780386" cy="3309582"/>
          </a:xfrm>
          <a:prstGeom prst="rect">
            <a:avLst/>
          </a:prstGeom>
        </p:spPr>
      </p:pic>
      <p:pic>
        <p:nvPicPr>
          <p:cNvPr id="13" name="Picture 12" descr="A white person with a question mark&#10;&#10;AI-generated content may be incorrect.">
            <a:extLst>
              <a:ext uri="{FF2B5EF4-FFF2-40B4-BE49-F238E27FC236}">
                <a16:creationId xmlns:a16="http://schemas.microsoft.com/office/drawing/2014/main" id="{F485A8E0-A872-E3C7-A741-CF493FDDF02C}"/>
              </a:ext>
            </a:extLst>
          </p:cNvPr>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555793"/>
            <a:ext cx="2867891" cy="3480043"/>
          </a:xfrm>
          <a:prstGeom prst="rect">
            <a:avLst/>
          </a:prstGeom>
        </p:spPr>
      </p:pic>
      <p:pic>
        <p:nvPicPr>
          <p:cNvPr id="9" name="Picture 8" descr="A spiral bound notebook with a pencil">
            <a:extLst>
              <a:ext uri="{FF2B5EF4-FFF2-40B4-BE49-F238E27FC236}">
                <a16:creationId xmlns:a16="http://schemas.microsoft.com/office/drawing/2014/main" id="{AAA1FD6A-1B89-3948-39C8-D0F271A969B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91255" y="3739573"/>
            <a:ext cx="7342910" cy="3082635"/>
          </a:xfrm>
          <a:prstGeom prst="rect">
            <a:avLst/>
          </a:prstGeom>
        </p:spPr>
      </p:pic>
      <p:sp>
        <p:nvSpPr>
          <p:cNvPr id="6" name="Speech Bubble: Rectangle with Corners Rounded 5">
            <a:extLst>
              <a:ext uri="{FF2B5EF4-FFF2-40B4-BE49-F238E27FC236}">
                <a16:creationId xmlns:a16="http://schemas.microsoft.com/office/drawing/2014/main" id="{1FEFF738-32EF-BB20-C922-E2D8A424E229}"/>
              </a:ext>
            </a:extLst>
          </p:cNvPr>
          <p:cNvSpPr/>
          <p:nvPr/>
        </p:nvSpPr>
        <p:spPr>
          <a:xfrm>
            <a:off x="349699" y="1613596"/>
            <a:ext cx="7934494" cy="1910757"/>
          </a:xfrm>
          <a:prstGeom prst="wedgeRoundRectCallout">
            <a:avLst>
              <a:gd name="adj1" fmla="val -31268"/>
              <a:gd name="adj2" fmla="val 105606"/>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EB49417E-D429-3B3D-C622-9589E4531E1B}"/>
              </a:ext>
            </a:extLst>
          </p:cNvPr>
          <p:cNvSpPr txBox="1"/>
          <p:nvPr/>
        </p:nvSpPr>
        <p:spPr>
          <a:xfrm>
            <a:off x="422487" y="1719764"/>
            <a:ext cx="7547808" cy="1588640"/>
          </a:xfrm>
          <a:prstGeom prst="rect">
            <a:avLst/>
          </a:prstGeom>
          <a:noFill/>
        </p:spPr>
        <p:txBody>
          <a:bodyPr wrap="square">
            <a:spAutoFit/>
          </a:bodyPr>
          <a:lstStyle/>
          <a:p>
            <a:pPr lvl="0">
              <a:lnSpc>
                <a:spcPct val="80000"/>
              </a:lnSpc>
              <a:spcAft>
                <a:spcPts val="600"/>
              </a:spcAft>
            </a:pPr>
            <a:r>
              <a:rPr lang="en-US" sz="40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How might setting our hope in a richly providing God rather than in hidden riches affect this fear? </a:t>
            </a:r>
          </a:p>
        </p:txBody>
      </p:sp>
      <p:sp>
        <p:nvSpPr>
          <p:cNvPr id="8"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a:t>
            </a:r>
            <a:r>
              <a:rPr lang="en-US" sz="3200" b="1" u="sng" dirty="0">
                <a:solidFill>
                  <a:schemeClr val="bg1"/>
                </a:solidFill>
              </a:rPr>
              <a:t>not</a:t>
            </a:r>
            <a:r>
              <a:rPr lang="en-US" dirty="0">
                <a:solidFill>
                  <a:schemeClr val="bg1"/>
                </a:solidFill>
              </a:rPr>
              <a:t> </a:t>
            </a:r>
            <a:r>
              <a:rPr lang="en-US" sz="2400" dirty="0">
                <a:solidFill>
                  <a:schemeClr val="bg1"/>
                </a:solidFill>
              </a:rPr>
              <a:t>to be high-minded or </a:t>
            </a:r>
            <a:r>
              <a:rPr lang="en-US" sz="3200" b="1" u="sng" dirty="0">
                <a:solidFill>
                  <a:schemeClr val="bg1"/>
                </a:solidFill>
              </a:rPr>
              <a:t>to set their hope on the uncertainty of riches but on God</a:t>
            </a:r>
            <a:r>
              <a:rPr lang="en-US" sz="2400" dirty="0">
                <a:solidFill>
                  <a:schemeClr val="bg1"/>
                </a:solidFill>
              </a:rPr>
              <a:t>, who richly supplies us with all things for enjoyment: to do good, to be rich in good works, to be generous and ready to share,” 1 Timothy 6:17-18</a:t>
            </a:r>
          </a:p>
        </p:txBody>
      </p:sp>
      <p:sp>
        <p:nvSpPr>
          <p:cNvPr id="2" name="TextBox 1">
            <a:extLst>
              <a:ext uri="{FF2B5EF4-FFF2-40B4-BE49-F238E27FC236}">
                <a16:creationId xmlns:a16="http://schemas.microsoft.com/office/drawing/2014/main" id="{6A3BE52B-E591-41B6-D91A-FE8C9058528F}"/>
              </a:ext>
            </a:extLst>
          </p:cNvPr>
          <p:cNvSpPr txBox="1"/>
          <p:nvPr/>
        </p:nvSpPr>
        <p:spPr>
          <a:xfrm>
            <a:off x="3265120" y="4195044"/>
            <a:ext cx="6465731" cy="2207225"/>
          </a:xfrm>
          <a:prstGeom prst="rect">
            <a:avLst/>
          </a:prstGeom>
          <a:noFill/>
        </p:spPr>
        <p:txBody>
          <a:bodyPr wrap="square">
            <a:noAutofit/>
          </a:bodyPr>
          <a:lstStyle/>
          <a:p>
            <a:pPr lvl="0">
              <a:lnSpc>
                <a:spcPct val="90000"/>
              </a:lnSpc>
              <a:spcAft>
                <a:spcPts val="600"/>
              </a:spcAft>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28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And I was afraid, so </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 went away and hid your talent in the ground.” (Matthew 25:25). </a:t>
            </a:r>
          </a:p>
          <a:p>
            <a:pPr lvl="0">
              <a:lnSpc>
                <a:spcPct val="90000"/>
              </a:lnSpc>
              <a:spcAft>
                <a:spcPts val="600"/>
              </a:spcAft>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“here is your mina, which I kept tucked away in a handkerchief; </a:t>
            </a:r>
            <a:r>
              <a:rPr lang="en-US" sz="28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for I was afraid</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(Luke 19:20b-21a). </a:t>
            </a:r>
            <a:endPar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25263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C5FC-C93B-9E6D-F102-1A3154A6954A}"/>
            </a:ext>
          </a:extLst>
        </p:cNvPr>
        <p:cNvGrpSpPr/>
        <p:nvPr/>
      </p:nvGrpSpPr>
      <p:grpSpPr>
        <a:xfrm>
          <a:off x="0" y="0"/>
          <a:ext cx="0" cy="0"/>
          <a:chOff x="0" y="0"/>
          <a:chExt cx="0" cy="0"/>
        </a:xfrm>
      </p:grpSpPr>
      <p:pic>
        <p:nvPicPr>
          <p:cNvPr id="9" name="Picture 8" descr="A spiral bound notebook with a pencil">
            <a:extLst>
              <a:ext uri="{FF2B5EF4-FFF2-40B4-BE49-F238E27FC236}">
                <a16:creationId xmlns:a16="http://schemas.microsoft.com/office/drawing/2014/main" id="{D70133C0-2A6D-5BA6-F9CB-901CD23C01A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03260" y="73891"/>
            <a:ext cx="8288740" cy="6858000"/>
          </a:xfrm>
          <a:prstGeom prst="rect">
            <a:avLst/>
          </a:prstGeom>
        </p:spPr>
      </p:pic>
      <p:sp>
        <p:nvSpPr>
          <p:cNvPr id="5" name="TextBox 4">
            <a:extLst>
              <a:ext uri="{FF2B5EF4-FFF2-40B4-BE49-F238E27FC236}">
                <a16:creationId xmlns:a16="http://schemas.microsoft.com/office/drawing/2014/main" id="{9E5CBE70-BE53-2972-F9EC-3030A64DCB44}"/>
              </a:ext>
            </a:extLst>
          </p:cNvPr>
          <p:cNvSpPr txBox="1"/>
          <p:nvPr/>
        </p:nvSpPr>
        <p:spPr>
          <a:xfrm>
            <a:off x="4026091" y="877454"/>
            <a:ext cx="8110490" cy="5732281"/>
          </a:xfrm>
          <a:prstGeom prst="rect">
            <a:avLst/>
          </a:prstGeom>
          <a:noFill/>
        </p:spPr>
        <p:txBody>
          <a:bodyPr wrap="square">
            <a:noAutofit/>
          </a:bodyPr>
          <a:lstStyle/>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In this passage, God richly “supplies” [</a:t>
            </a:r>
            <a:r>
              <a:rPr lang="en-US" sz="2800" i="1" dirty="0">
                <a:solidFill>
                  <a:prstClr val="black"/>
                </a:solidFill>
                <a:latin typeface="Georgia" panose="02040502050405020303" pitchFamily="18" charset="0"/>
                <a:ea typeface="Calibri" panose="020F0502020204030204" pitchFamily="34" charset="0"/>
                <a:cs typeface="Times New Roman" panose="02020603050405020304" pitchFamily="18" charset="0"/>
              </a:rPr>
              <a:t>parechonti</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all things. This word starts with </a:t>
            </a:r>
            <a:r>
              <a:rPr lang="en-US" sz="2800" i="1" u="sng" dirty="0">
                <a:solidFill>
                  <a:prstClr val="black"/>
                </a:solidFill>
                <a:latin typeface="Georgia" panose="02040502050405020303" pitchFamily="18" charset="0"/>
                <a:ea typeface="Calibri" panose="020F0502020204030204" pitchFamily="34" charset="0"/>
                <a:cs typeface="Times New Roman" panose="02020603050405020304" pitchFamily="18" charset="0"/>
              </a:rPr>
              <a:t>pare</a:t>
            </a: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 meaning “from close-beside.” It means to give in an “up-close-and-personal” way.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This isn’t a disconnected transfer. It’s part of an up-close-and-personal relationship. And it’s not a one-time event. The verb tense includes the ongoing past, present, and future. One translation uses, “God, the One who is constantly offering us all things”. Setting our hope in a close-beside, constantly providing God changes wealth into abundance. More of it can become extra. This is a great gain. As 1 Timothy 6:6 (NIV) says, </a:t>
            </a:r>
          </a:p>
          <a:p>
            <a:pPr lvl="0">
              <a:lnSpc>
                <a:spcPct val="90000"/>
              </a:lnSpc>
              <a:spcAft>
                <a:spcPts val="600"/>
              </a:spcAft>
              <a:defRPr/>
            </a:pPr>
            <a:r>
              <a:rPr lang="en-US" sz="2800" dirty="0">
                <a:solidFill>
                  <a:prstClr val="black"/>
                </a:solidFill>
                <a:latin typeface="Georgia" panose="02040502050405020303" pitchFamily="18" charset="0"/>
                <a:ea typeface="Calibri" panose="020F0502020204030204" pitchFamily="34" charset="0"/>
                <a:cs typeface="Times New Roman" panose="02020603050405020304" pitchFamily="18" charset="0"/>
              </a:rPr>
              <a:t>“But godliness with contentment is great gain.” </a:t>
            </a:r>
            <a:endParaRPr kumimoji="0" lang="en-US" sz="28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4C08EABA-E7C6-992D-91EE-DDB6262C7AB3}"/>
              </a:ext>
            </a:extLst>
          </p:cNvPr>
          <p:cNvSpPr>
            <a:spLocks noGrp="1"/>
          </p:cNvSpPr>
          <p:nvPr>
            <p:ph type="title"/>
          </p:nvPr>
        </p:nvSpPr>
        <p:spPr>
          <a:xfrm>
            <a:off x="87802" y="502822"/>
            <a:ext cx="3651685" cy="749264"/>
          </a:xfrm>
        </p:spPr>
        <p:txBody>
          <a:bodyPr>
            <a:normAutofit fontScale="90000"/>
          </a:bodyPr>
          <a:lstStyle/>
          <a:p>
            <a:pPr algn="ctr"/>
            <a:r>
              <a:rPr lang="en-US" dirty="0"/>
              <a:t>Move from Wealth to Abundance!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515" y="2189018"/>
            <a:ext cx="3905775" cy="4420717"/>
          </a:xfrm>
          <a:prstGeom prst="rect">
            <a:avLst/>
          </a:prstGeom>
        </p:spPr>
      </p:pic>
    </p:spTree>
    <p:extLst>
      <p:ext uri="{BB962C8B-B14F-4D97-AF65-F5344CB8AC3E}">
        <p14:creationId xmlns:p14="http://schemas.microsoft.com/office/powerpoint/2010/main" val="1718098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3045-D69F-960C-2DAD-30126B4ADF73}"/>
            </a:ext>
          </a:extLst>
        </p:cNvPr>
        <p:cNvGrpSpPr/>
        <p:nvPr/>
      </p:nvGrpSpPr>
      <p:grpSpPr>
        <a:xfrm>
          <a:off x="0" y="0"/>
          <a:ext cx="0" cy="0"/>
          <a:chOff x="0" y="0"/>
          <a:chExt cx="0" cy="0"/>
        </a:xfrm>
      </p:grpSpPr>
      <p:pic>
        <p:nvPicPr>
          <p:cNvPr id="13" name="Picture 12" descr="A white person with a question mark&#10;&#10;AI-generated content may be incorrect.">
            <a:extLst>
              <a:ext uri="{FF2B5EF4-FFF2-40B4-BE49-F238E27FC236}">
                <a16:creationId xmlns:a16="http://schemas.microsoft.com/office/drawing/2014/main" id="{B9276AE2-A008-7596-80B3-5ACA3A367F92}"/>
              </a:ext>
            </a:extLst>
          </p:cNvPr>
          <p:cNvPicPr>
            <a:picLocks noChangeAspect="1"/>
          </p:cNvPicPr>
          <p:nvPr/>
        </p:nvPicPr>
        <p:blipFill>
          <a:blip r:embed="rId2" cstate="screen">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3377957"/>
            <a:ext cx="2867891" cy="3480043"/>
          </a:xfrm>
          <a:prstGeom prst="rect">
            <a:avLst/>
          </a:prstGeom>
        </p:spPr>
      </p:pic>
      <p:sp>
        <p:nvSpPr>
          <p:cNvPr id="6" name="Speech Bubble: Rectangle with Corners Rounded 5">
            <a:extLst>
              <a:ext uri="{FF2B5EF4-FFF2-40B4-BE49-F238E27FC236}">
                <a16:creationId xmlns:a16="http://schemas.microsoft.com/office/drawing/2014/main" id="{7B2A2C67-5A06-7180-55F1-F10948C917B1}"/>
              </a:ext>
            </a:extLst>
          </p:cNvPr>
          <p:cNvSpPr/>
          <p:nvPr/>
        </p:nvSpPr>
        <p:spPr>
          <a:xfrm>
            <a:off x="2814551" y="1531620"/>
            <a:ext cx="9217295" cy="4930502"/>
          </a:xfrm>
          <a:prstGeom prst="wedgeRoundRectCallout">
            <a:avLst>
              <a:gd name="adj1" fmla="val -59564"/>
              <a:gd name="adj2" fmla="val 14478"/>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3CA7ABF-6EEC-0634-F563-FB3C109C760E}"/>
              </a:ext>
            </a:extLst>
          </p:cNvPr>
          <p:cNvSpPr txBox="1"/>
          <p:nvPr/>
        </p:nvSpPr>
        <p:spPr>
          <a:xfrm>
            <a:off x="2936337" y="1784623"/>
            <a:ext cx="9095509" cy="4677499"/>
          </a:xfrm>
          <a:prstGeom prst="rect">
            <a:avLst/>
          </a:prstGeom>
          <a:noFill/>
        </p:spPr>
        <p:txBody>
          <a:bodyPr wrap="square">
            <a:spAutoFit/>
          </a:bodyPr>
          <a:lstStyle/>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Consider the good things God has supplied in any area of your life. (This includes relationships, work, school, leisure, physical and mental health, spirituality, money, daily living and so forth.) </a:t>
            </a:r>
          </a:p>
          <a:p>
            <a:pPr marL="571500" lvl="0" indent="-571500">
              <a:lnSpc>
                <a:spcPct val="80000"/>
              </a:lnSpc>
              <a:spcAft>
                <a:spcPts val="1800"/>
              </a:spcAft>
              <a:buFont typeface="Wingdings" panose="05000000000000000000" pitchFamily="2" charset="2"/>
              <a:buChar char="§"/>
              <a:defRPr/>
            </a:pPr>
            <a:r>
              <a:rPr lang="en-US" sz="4400" kern="100" dirty="0">
                <a:solidFill>
                  <a:prstClr val="white"/>
                </a:solidFill>
                <a:latin typeface="Aptos" panose="020B0004020202020204" pitchFamily="34" charset="0"/>
                <a:ea typeface="Aptos" panose="020B0004020202020204" pitchFamily="34" charset="0"/>
                <a:cs typeface="Times New Roman" panose="02020603050405020304" pitchFamily="18" charset="0"/>
              </a:rPr>
              <a:t>What are the first three that come to mind?</a:t>
            </a:r>
            <a:endParaRPr kumimoji="0" lang="en-US" sz="4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 name="Title 7">
            <a:extLst>
              <a:ext uri="{FF2B5EF4-FFF2-40B4-BE49-F238E27FC236}">
                <a16:creationId xmlns:a16="http://schemas.microsoft.com/office/drawing/2014/main" id="{69410BC6-1434-EF05-A684-751AADA25353}"/>
              </a:ext>
            </a:extLst>
          </p:cNvPr>
          <p:cNvSpPr>
            <a:spLocks noGrp="1"/>
          </p:cNvSpPr>
          <p:nvPr>
            <p:ph type="title"/>
          </p:nvPr>
        </p:nvSpPr>
        <p:spPr>
          <a:xfrm>
            <a:off x="0" y="-9159"/>
            <a:ext cx="12192000" cy="1045480"/>
          </a:xfrm>
        </p:spPr>
        <p:txBody>
          <a:bodyPr>
            <a:normAutofit/>
          </a:bodyPr>
          <a:lstStyle/>
          <a:p>
            <a:pPr algn="ctr"/>
            <a:r>
              <a:rPr lang="en-US" sz="5400" dirty="0"/>
              <a:t>Move from Wealth to Abundance</a:t>
            </a:r>
          </a:p>
        </p:txBody>
      </p:sp>
      <p:sp>
        <p:nvSpPr>
          <p:cNvPr id="7" name="Content Placeholder 2">
            <a:extLst>
              <a:ext uri="{FF2B5EF4-FFF2-40B4-BE49-F238E27FC236}">
                <a16:creationId xmlns:a16="http://schemas.microsoft.com/office/drawing/2014/main" id="{983991CB-2119-4F33-A1C7-3EE831AB10CD}"/>
              </a:ext>
            </a:extLst>
          </p:cNvPr>
          <p:cNvSpPr txBox="1">
            <a:spLocks/>
          </p:cNvSpPr>
          <p:nvPr/>
        </p:nvSpPr>
        <p:spPr>
          <a:xfrm>
            <a:off x="0" y="-12580"/>
            <a:ext cx="12192000" cy="1384180"/>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spcBef>
                <a:spcPts val="0"/>
              </a:spcBef>
              <a:buFont typeface="Arial" panose="020B0604020202020204" pitchFamily="34" charset="0"/>
              <a:buNone/>
            </a:pPr>
            <a:r>
              <a:rPr lang="en-US" sz="2400" dirty="0">
                <a:solidFill>
                  <a:schemeClr val="bg1"/>
                </a:solidFill>
              </a:rPr>
              <a:t>“Instruct those who are rich in this present world not to be high-minded or to set their hope on the uncertainty of riches but </a:t>
            </a:r>
            <a:r>
              <a:rPr lang="en-US" sz="2400" b="1" u="sng" dirty="0">
                <a:solidFill>
                  <a:schemeClr val="bg1"/>
                </a:solidFill>
              </a:rPr>
              <a:t>on God, who richly supplies us with all things </a:t>
            </a:r>
            <a:r>
              <a:rPr lang="en-US" sz="2400" dirty="0">
                <a:solidFill>
                  <a:schemeClr val="bg1"/>
                </a:solidFill>
              </a:rPr>
              <a:t>for enjoyment: to do good, to be rich in good works, to be generous and ready to share,” 1 Timothy 6:17-18</a:t>
            </a:r>
          </a:p>
        </p:txBody>
      </p:sp>
      <p:sp>
        <p:nvSpPr>
          <p:cNvPr id="8" name="Title 7">
            <a:extLst>
              <a:ext uri="{FF2B5EF4-FFF2-40B4-BE49-F238E27FC236}">
                <a16:creationId xmlns:a16="http://schemas.microsoft.com/office/drawing/2014/main" id="{4C08EABA-E7C6-992D-91EE-DDB6262C7AB3}"/>
              </a:ext>
            </a:extLst>
          </p:cNvPr>
          <p:cNvSpPr txBox="1">
            <a:spLocks/>
          </p:cNvSpPr>
          <p:nvPr/>
        </p:nvSpPr>
        <p:spPr>
          <a:xfrm>
            <a:off x="0" y="1443388"/>
            <a:ext cx="2414337" cy="169284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Move from Wealth to Abundance!</a:t>
            </a:r>
          </a:p>
        </p:txBody>
      </p:sp>
    </p:spTree>
    <p:extLst>
      <p:ext uri="{BB962C8B-B14F-4D97-AF65-F5344CB8AC3E}">
        <p14:creationId xmlns:p14="http://schemas.microsoft.com/office/powerpoint/2010/main" val="3783130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4208</TotalTime>
  <Words>19004</Words>
  <Application>Microsoft Office PowerPoint</Application>
  <PresentationFormat>Widescreen</PresentationFormat>
  <Paragraphs>896</Paragraphs>
  <Slides>206</Slides>
  <Notes>30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206</vt:i4>
      </vt:variant>
    </vt:vector>
  </HeadingPairs>
  <TitlesOfParts>
    <vt:vector size="219" baseType="lpstr">
      <vt:lpstr>Aptos</vt:lpstr>
      <vt:lpstr>Aptos Display</vt:lpstr>
      <vt:lpstr>Arial</vt:lpstr>
      <vt:lpstr>Arial Black</vt:lpstr>
      <vt:lpstr>Arial Narrow</vt:lpstr>
      <vt:lpstr>Calibri</vt:lpstr>
      <vt:lpstr>Calibri Light</vt:lpstr>
      <vt:lpstr>Georgia</vt:lpstr>
      <vt:lpstr>Symbol</vt:lpstr>
      <vt:lpstr>Wingdings</vt:lpstr>
      <vt:lpstr>Office Theme</vt:lpstr>
      <vt:lpstr>1_Office Theme</vt:lpstr>
      <vt:lpstr>2_Office Theme</vt:lpstr>
      <vt:lpstr>Part I: Big Questions about Wealth </vt:lpstr>
      <vt:lpstr>What Is Financial Contentment?</vt:lpstr>
      <vt:lpstr>What Is Financial Contentment?</vt:lpstr>
      <vt:lpstr>Question time: Talk with your neighbor </vt:lpstr>
      <vt:lpstr>PowerPoint Presentation</vt:lpstr>
      <vt:lpstr>What Is Financial Contentment?</vt:lpstr>
      <vt:lpstr>PowerPoint Presentation</vt:lpstr>
      <vt:lpstr>What’s Next for Our Wealth?</vt:lpstr>
      <vt:lpstr>What’s Next for Our Wealth?</vt:lpstr>
      <vt:lpstr>PowerPoint Presentation</vt:lpstr>
      <vt:lpstr>What’s Next for Our Wealth?</vt:lpstr>
      <vt:lpstr>PowerPoint Presentation</vt:lpstr>
      <vt:lpstr>PowerPoint Presentation</vt:lpstr>
      <vt:lpstr>PowerPoint Presentation</vt:lpstr>
      <vt:lpstr>PowerPoint Presentation</vt:lpstr>
      <vt:lpstr>PowerPoint Presentation</vt:lpstr>
      <vt:lpstr>How Much Do We Need for Contentment?</vt:lpstr>
      <vt:lpstr>PowerPoint Presentation</vt:lpstr>
      <vt:lpstr>PowerPoint Presentation</vt:lpstr>
      <vt:lpstr>How Much Do We Need for Contentment?</vt:lpstr>
      <vt:lpstr>PowerPoint Presentation</vt:lpstr>
      <vt:lpstr>How Much Do We Need for Contentment?</vt:lpstr>
      <vt:lpstr>How Much Do We Need for Contentment?</vt:lpstr>
      <vt:lpstr>How Much Do We Need for Contentment?</vt:lpstr>
      <vt:lpstr>How Much Do We Need for Contentment?</vt:lpstr>
      <vt:lpstr>How Much Do We Need for Contentment?</vt:lpstr>
      <vt:lpstr>What about Leaving a Big Inheritance?</vt:lpstr>
      <vt:lpstr>What about leaving a big inheritance?</vt:lpstr>
      <vt:lpstr>What about leaving a big inheritance?</vt:lpstr>
      <vt:lpstr>What about leaving a big inheritance?</vt:lpstr>
      <vt:lpstr>PowerPoint Presentation</vt:lpstr>
      <vt:lpstr>What about leaving a big inheritance?</vt:lpstr>
      <vt:lpstr>What about leaving a big inheritance?</vt:lpstr>
      <vt:lpstr>PowerPoint Presentation</vt:lpstr>
      <vt:lpstr>PowerPoint Presentation</vt:lpstr>
      <vt:lpstr>PowerPoint Presentation</vt:lpstr>
      <vt:lpstr>What about leaving a big inheritance?</vt:lpstr>
      <vt:lpstr>PowerPoint Presentation</vt:lpstr>
      <vt:lpstr>What about leaving a big inheritance?</vt:lpstr>
      <vt:lpstr>PowerPoint Presentation</vt:lpstr>
      <vt:lpstr>What about leaving a big inheritance?</vt:lpstr>
      <vt:lpstr>What about leaving a big inheritance?</vt:lpstr>
      <vt:lpstr>What Is the Proverbs 13:22 Inheritance?</vt:lpstr>
      <vt:lpstr>What Is the Proverbs 13:22 Inheritance?</vt:lpstr>
      <vt:lpstr>PowerPoint Presentation</vt:lpstr>
      <vt:lpstr>PowerPoint Presentation</vt:lpstr>
      <vt:lpstr>What’s the Wrong  Wealth Management Goal?</vt:lpstr>
      <vt:lpstr>What’s the Wrong Wealth Management Goal?</vt:lpstr>
      <vt:lpstr>PowerPoint Presentation</vt:lpstr>
      <vt:lpstr>What’s the Wrong Wealth Management Goal?</vt:lpstr>
      <vt:lpstr>What’s the Wrong Wealth Management Goal?</vt:lpstr>
      <vt:lpstr>What’s the Wrong Wealth Management Goal?</vt:lpstr>
      <vt:lpstr>What’s the Wrong Wealth Management Goal?</vt:lpstr>
      <vt:lpstr>What’s the Wrong Wealth Management Goal?</vt:lpstr>
      <vt:lpstr>What’s the Wrong Wealth Management Goal?</vt:lpstr>
      <vt:lpstr>What’s the Wrong Wealth Management Goal?</vt:lpstr>
      <vt:lpstr>What’s the Wrong Wealth Management Goal?</vt:lpstr>
      <vt:lpstr>Part II: The Wealth Enjoyment Manual</vt:lpstr>
      <vt:lpstr>Wealth Enjoyment: That’s the Point!</vt:lpstr>
      <vt:lpstr>Wealth Enjoyment: That’s the Point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Wealth Enjoyment: Move from Wealth to Abundance!</vt:lpstr>
      <vt:lpstr>Wealth vs. Abundance</vt:lpstr>
      <vt:lpstr>“not to … set their hope on the uncertainty of riches but on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There is no limit to financial fear.</vt:lpstr>
      <vt:lpstr>PowerPoint Presentation</vt:lpstr>
      <vt:lpstr>PowerPoint Presentation</vt:lpstr>
      <vt:lpstr>PowerPoint Presentation</vt:lpstr>
      <vt:lpstr>Fear leads to burying wealth.</vt:lpstr>
      <vt:lpstr>Fear leads to burying wealth.</vt:lpstr>
      <vt:lpstr>PowerPoint Presentation</vt:lpstr>
      <vt:lpstr>PowerPoint Presentation</vt:lpstr>
      <vt:lpstr>Move from Wealth to Abundance!</vt:lpstr>
      <vt:lpstr>Move from Wealth to Abundance</vt:lpstr>
      <vt:lpstr>Move from Wealth to Abundance</vt:lpstr>
      <vt:lpstr>Wealth Enjoyment:  Don’t Give Until It Hurts!</vt:lpstr>
      <vt:lpstr>Wealth Enjoyment:  Don’t Give Until It Hurts!</vt:lpstr>
      <vt:lpstr>Move from Wealth to Abundance</vt:lpstr>
      <vt:lpstr>Wealth Enjoyment:  Don’t Give Until It Hurts!</vt:lpstr>
      <vt:lpstr>PowerPoint Presentation</vt:lpstr>
      <vt:lpstr>Wealth Enjoyment:  Don’t Give Until It Hurts!</vt:lpstr>
      <vt:lpstr>PowerPoint Presentation</vt:lpstr>
      <vt:lpstr>Wealth Enjoyment:  Don’t Give Until It Hurts!</vt:lpstr>
      <vt:lpstr>PowerPoint Presentation</vt:lpstr>
      <vt:lpstr>Wealth Enjoyment:  Don’t Give Until It Hurts!</vt:lpstr>
      <vt:lpstr>PowerPoint Presentation</vt:lpstr>
      <vt:lpstr>PowerPoint Presentation</vt:lpstr>
      <vt:lpstr>Wealth Enjoyment:  Don’t Give Until It Hurts!</vt:lpstr>
      <vt:lpstr>Wealth Enjoyment:  Don’t Give Until It Hurts!</vt:lpstr>
      <vt:lpstr>Move from Wealth to Abundance</vt:lpstr>
      <vt:lpstr>Wealth Enjoyment:  People Like Us Do Things Like This!</vt:lpstr>
      <vt:lpstr>PowerPoint Presentation</vt:lpstr>
      <vt:lpstr>Move from Wealth to Abundance</vt:lpstr>
      <vt:lpstr>Wealth Enjoyment:  People Like Us Do Things Like This!</vt:lpstr>
      <vt:lpstr>PowerPoint Presentation</vt:lpstr>
      <vt:lpstr>Wealth Enjoyment:  Accomplish Something with It!</vt:lpstr>
      <vt:lpstr>Wealth Enjoyment:  Accomplish Something with It!</vt:lpstr>
      <vt:lpstr>PowerPoint Presentation</vt:lpstr>
      <vt:lpstr>Wealth Enjoyment:  Accomplish Something with It</vt:lpstr>
      <vt:lpstr>PowerPoint Presentation</vt:lpstr>
      <vt:lpstr>Wealth Enjoyment: Accomplish Something with It!</vt:lpstr>
      <vt:lpstr>PowerPoint Presentation</vt:lpstr>
      <vt:lpstr>Wealth Enjoyment:  Accomplish Something with It</vt:lpstr>
      <vt:lpstr>PowerPoint Presentation</vt:lpstr>
      <vt:lpstr>Wealth Enjoyment:  Accomplish Something with It</vt:lpstr>
      <vt:lpstr>PowerPoint Presentation</vt:lpstr>
      <vt:lpstr>Wealth Enjoyment:  Build Your Personal Collection  of Beautiful Works! </vt:lpstr>
      <vt:lpstr>Wealth Enjoyment:  Build Your Personal Collection of Beautiful Works!</vt:lpstr>
      <vt:lpstr>Wealth Enjoyment:  Build Your Personal Collection of Beautiful Works!</vt:lpstr>
      <vt:lpstr>Wealth Enjoyment:  Build Your Personal Collection of Beautiful Works!</vt:lpstr>
      <vt:lpstr>Wealth Enjoyment:  Build Your Personal Collection of Beautiful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Wealth Enjoyment:  Build Your Personal Collection of Beautiful Works!</vt:lpstr>
      <vt:lpstr>PowerPoint Presentation</vt:lpstr>
      <vt:lpstr>Wealth Enjoyment:  Live the Life of a Ready, Joyful, Abundance Sharer!</vt:lpstr>
      <vt:lpstr>PowerPoint Presentation</vt:lpstr>
      <vt:lpstr>PowerPoint Presentation</vt:lpstr>
      <vt:lpstr>PowerPoint Presentation</vt:lpstr>
      <vt:lpstr>Wealth Enjoyment:  Live the Life of a Ready, Joyful, Abundance Sharer!</vt:lpstr>
      <vt:lpstr>Wealth Enjoyment:  Live the Life of a Ready, Joyful, Abundance Sharer!</vt:lpstr>
      <vt:lpstr>PowerPoint Presentation</vt:lpstr>
      <vt:lpstr>PowerPoint Presentation</vt:lpstr>
      <vt:lpstr>PowerPoint Presentation</vt:lpstr>
      <vt:lpstr>Were these gifts of regular income  or  gifts of accumulated wealth (assets)? </vt:lpstr>
      <vt:lpstr>These verses use SIX DIFFERENT kinds of wealth descriptions</vt:lpstr>
      <vt:lpstr>PowerPoint Presentation</vt:lpstr>
      <vt:lpstr>Wealth Enjoyment:  Strengthen Your Fellowship Community!</vt:lpstr>
      <vt:lpstr>PowerPoint Presentation</vt:lpstr>
      <vt:lpstr>Wealth Enjoyment:  Strengthen Your Fellowship Community!</vt:lpstr>
      <vt:lpstr>PowerPoint Presentation</vt:lpstr>
      <vt:lpstr>PowerPoint Presentation</vt:lpstr>
      <vt:lpstr>PowerPoint Presentation</vt:lpstr>
      <vt:lpstr>PowerPoint Presentation</vt:lpstr>
      <vt:lpstr>Wealth Enjoyment:  Strengthen Your Fellowship Community!</vt:lpstr>
      <vt:lpstr>Wealth Enjoyment:  Strengthen Your Fellowship Community!</vt:lpstr>
      <vt:lpstr>Wealth Enjoyment:  Strengthen Your Fellowship Community!</vt:lpstr>
      <vt:lpstr>PowerPoint Presentation</vt:lpstr>
      <vt:lpstr>Wealth Enjoyment:  Plan for the Future by Making an Investment with Real Permanence! </vt:lpstr>
      <vt:lpstr>Wealth Enjoyment:  Plan for the Future by Making an Investment with Real Permanence! </vt:lpstr>
      <vt:lpstr>Wealth Enjoyment:  Plan for the Future by Making an Investment with Real Permanence! </vt:lpstr>
      <vt:lpstr>Wealth Enjoyment:  Plan for the Future by Making an Investment with Real Permanence! </vt:lpstr>
      <vt:lpstr>Wealth Enjoyment:  Plan for the Future by Making an Investment with Real Permanence! </vt:lpstr>
      <vt:lpstr>Wealth Enjoyment:  Plan for the Future by Making an Investment with Real Permanence! </vt:lpstr>
      <vt:lpstr>PowerPoint Presentation</vt:lpstr>
      <vt:lpstr>PowerPoint Presentation</vt:lpstr>
      <vt:lpstr>PowerPoint Presentation</vt:lpstr>
      <vt:lpstr>PowerPoint Presentation</vt:lpstr>
      <vt:lpstr>PowerPoint Presentation</vt:lpstr>
      <vt:lpstr>PowerPoint Presentation</vt:lpstr>
      <vt:lpstr>Wealth Enjoyment:  Aggressively Grab the Best Life Experience!</vt:lpstr>
      <vt:lpstr>Wealth Enjoyment:  Aggressively Grab the Best Life Experience!</vt:lpstr>
      <vt:lpstr>PowerPoint Presentation</vt:lpstr>
      <vt:lpstr>PowerPoint Presentation</vt:lpstr>
      <vt:lpstr>PowerPoint Presentation</vt:lpstr>
      <vt:lpstr>Wealth Enjoyment:  Aggressively Grab the Best Life Experience!</vt:lpstr>
      <vt:lpstr>Wealth Enjoyment:  Aggressively Grab the Best Life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I: Big Questions about Wealth</dc:title>
  <dc:creator>James, Russell</dc:creator>
  <cp:lastModifiedBy>RJ</cp:lastModifiedBy>
  <cp:revision>199</cp:revision>
  <cp:lastPrinted>2025-02-18T17:57:29Z</cp:lastPrinted>
  <dcterms:created xsi:type="dcterms:W3CDTF">2025-02-18T17:46:05Z</dcterms:created>
  <dcterms:modified xsi:type="dcterms:W3CDTF">2026-05-17T11:41:32Z</dcterms:modified>
</cp:coreProperties>
</file>