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7" r:id="rId4"/>
    <p:sldId id="270" r:id="rId5"/>
    <p:sldId id="258" r:id="rId6"/>
    <p:sldId id="271" r:id="rId7"/>
    <p:sldId id="260" r:id="rId8"/>
    <p:sldId id="261" r:id="rId9"/>
    <p:sldId id="262" r:id="rId10"/>
    <p:sldId id="272" r:id="rId11"/>
    <p:sldId id="273" r:id="rId12"/>
    <p:sldId id="263" r:id="rId13"/>
    <p:sldId id="264" r:id="rId14"/>
    <p:sldId id="265" r:id="rId15"/>
    <p:sldId id="274" r:id="rId16"/>
    <p:sldId id="275" r:id="rId17"/>
    <p:sldId id="276" r:id="rId18"/>
    <p:sldId id="277" r:id="rId19"/>
    <p:sldId id="281" r:id="rId20"/>
    <p:sldId id="279"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60"/>
  </p:normalViewPr>
  <p:slideViewPr>
    <p:cSldViewPr>
      <p:cViewPr varScale="1">
        <p:scale>
          <a:sx n="85" d="100"/>
          <a:sy n="85" d="100"/>
        </p:scale>
        <p:origin x="-1315"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600" dirty="0"/>
              <a:t>Estates including charitable planning</a:t>
            </a:r>
          </a:p>
          <a:p>
            <a:pPr>
              <a:defRPr/>
            </a:pPr>
            <a:r>
              <a:rPr lang="en-US" dirty="0"/>
              <a:t>(IRS Statistics of Income 2008)</a:t>
            </a:r>
          </a:p>
        </c:rich>
      </c:tx>
      <c:layout/>
    </c:title>
    <c:plotArea>
      <c:layout/>
      <c:barChart>
        <c:barDir val="col"/>
        <c:grouping val="clustered"/>
        <c:ser>
          <c:idx val="0"/>
          <c:order val="0"/>
          <c:tx>
            <c:strRef>
              <c:f>Sheet1!$B$12</c:f>
              <c:strCache>
                <c:ptCount val="1"/>
                <c:pt idx="0">
                  <c:v>Estates including charitable planning</c:v>
                </c:pt>
              </c:strCache>
            </c:strRef>
          </c:tx>
          <c:spPr>
            <a:gradFill flip="none" rotWithShape="1">
              <a:gsLst>
                <a:gs pos="0">
                  <a:srgbClr val="FFF200"/>
                </a:gs>
                <a:gs pos="45000">
                  <a:srgbClr val="FF7A00"/>
                </a:gs>
                <a:gs pos="70000">
                  <a:srgbClr val="FF0300"/>
                </a:gs>
                <a:gs pos="100000">
                  <a:srgbClr val="4D0808"/>
                </a:gs>
              </a:gsLst>
              <a:lin ang="16200000" scaled="1"/>
              <a:tileRect/>
            </a:gradFill>
          </c:spPr>
          <c:cat>
            <c:strRef>
              <c:f>Sheet1!$A$13:$A$17</c:f>
              <c:strCache>
                <c:ptCount val="5"/>
                <c:pt idx="0">
                  <c:v>$2.0 million &lt; $3.5 million</c:v>
                </c:pt>
                <c:pt idx="1">
                  <c:v>$3.5 million &lt; $5.0 million</c:v>
                </c:pt>
                <c:pt idx="2">
                  <c:v>$5.0 million &lt; $10.0 million</c:v>
                </c:pt>
                <c:pt idx="3">
                  <c:v>$10.0 million &lt; $20.0 million</c:v>
                </c:pt>
                <c:pt idx="4">
                  <c:v>$20.0 million or more</c:v>
                </c:pt>
              </c:strCache>
            </c:strRef>
          </c:cat>
          <c:val>
            <c:numRef>
              <c:f>Sheet1!$B$13:$B$17</c:f>
              <c:numCache>
                <c:formatCode>0%</c:formatCode>
                <c:ptCount val="5"/>
                <c:pt idx="0">
                  <c:v>0.15079933190169476</c:v>
                </c:pt>
                <c:pt idx="1">
                  <c:v>0.18546174946662652</c:v>
                </c:pt>
                <c:pt idx="2">
                  <c:v>0.24240882103477523</c:v>
                </c:pt>
                <c:pt idx="3">
                  <c:v>0.29866412213740517</c:v>
                </c:pt>
                <c:pt idx="4">
                  <c:v>0.38794567062818336</c:v>
                </c:pt>
              </c:numCache>
            </c:numRef>
          </c:val>
        </c:ser>
        <c:axId val="165966976"/>
        <c:axId val="165969280"/>
      </c:barChart>
      <c:catAx>
        <c:axId val="165966976"/>
        <c:scaling>
          <c:orientation val="minMax"/>
        </c:scaling>
        <c:axPos val="b"/>
        <c:title>
          <c:tx>
            <c:rich>
              <a:bodyPr/>
              <a:lstStyle/>
              <a:p>
                <a:pPr>
                  <a:defRPr sz="3200"/>
                </a:pPr>
                <a:r>
                  <a:rPr lang="en-US" sz="3200"/>
                  <a:t>Estate Size</a:t>
                </a:r>
              </a:p>
            </c:rich>
          </c:tx>
          <c:layout>
            <c:manualLayout>
              <c:xMode val="edge"/>
              <c:yMode val="edge"/>
              <c:x val="0.41758191163604563"/>
              <c:y val="0.89062029746281746"/>
            </c:manualLayout>
          </c:layout>
        </c:title>
        <c:majorTickMark val="none"/>
        <c:tickLblPos val="nextTo"/>
        <c:crossAx val="165969280"/>
        <c:crosses val="autoZero"/>
        <c:auto val="1"/>
        <c:lblAlgn val="ctr"/>
        <c:lblOffset val="100"/>
      </c:catAx>
      <c:valAx>
        <c:axId val="165969280"/>
        <c:scaling>
          <c:orientation val="minMax"/>
        </c:scaling>
        <c:axPos val="l"/>
        <c:majorGridlines/>
        <c:numFmt formatCode="0%" sourceLinked="1"/>
        <c:tickLblPos val="nextTo"/>
        <c:crossAx val="165966976"/>
        <c:crosses val="autoZero"/>
        <c:crossBetween val="between"/>
      </c:valAx>
    </c:plotArea>
    <c:plotVisOnly val="1"/>
  </c:chart>
  <c:txPr>
    <a:bodyPr/>
    <a:lstStyle/>
    <a:p>
      <a:pPr>
        <a:defRPr sz="20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304B2-52AE-4F81-B84A-59501D00886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304B2-52AE-4F81-B84A-59501D00886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304B2-52AE-4F81-B84A-59501D00886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304B2-52AE-4F81-B84A-59501D00886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304B2-52AE-4F81-B84A-59501D00886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304B2-52AE-4F81-B84A-59501D00886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304B2-52AE-4F81-B84A-59501D008864}"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304B2-52AE-4F81-B84A-59501D008864}"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304B2-52AE-4F81-B84A-59501D008864}"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304B2-52AE-4F81-B84A-59501D00886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304B2-52AE-4F81-B84A-59501D00886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C63B4-9346-4A26-8684-BB98B8088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304B2-52AE-4F81-B84A-59501D008864}"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C63B4-9346-4A26-8684-BB98B8088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jpeg"/><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2137707XSmall.jpg"/>
          <p:cNvPicPr>
            <a:picLocks noChangeAspect="1"/>
          </p:cNvPicPr>
          <p:nvPr/>
        </p:nvPicPr>
        <p:blipFill>
          <a:blip r:embed="rId2" cstate="print"/>
          <a:srcRect/>
          <a:stretch>
            <a:fillRect/>
          </a:stretch>
        </p:blipFill>
        <p:spPr>
          <a:xfrm>
            <a:off x="0" y="0"/>
            <a:ext cx="9144000" cy="6858000"/>
          </a:xfrm>
          <a:prstGeom prst="rect">
            <a:avLst/>
          </a:prstGeom>
        </p:spPr>
      </p:pic>
      <p:sp>
        <p:nvSpPr>
          <p:cNvPr id="2" name="Title 1"/>
          <p:cNvSpPr>
            <a:spLocks noGrp="1"/>
          </p:cNvSpPr>
          <p:nvPr>
            <p:ph type="ctrTitle"/>
          </p:nvPr>
        </p:nvSpPr>
        <p:spPr>
          <a:xfrm>
            <a:off x="-76200" y="2644775"/>
            <a:ext cx="2895600" cy="1470025"/>
          </a:xfrm>
        </p:spPr>
        <p:txBody>
          <a:bodyPr>
            <a:normAutofit fontScale="90000"/>
          </a:bodyPr>
          <a:lstStyle/>
          <a:p>
            <a:pPr>
              <a:lnSpc>
                <a:spcPct val="80000"/>
              </a:lnSpc>
            </a:pPr>
            <a:r>
              <a:rPr lang="en-US" b="1" dirty="0" smtClean="0">
                <a:ln w="19050">
                  <a:solidFill>
                    <a:schemeClr val="tx1"/>
                  </a:solidFill>
                </a:ln>
                <a:solidFill>
                  <a:schemeClr val="accent2">
                    <a:lumMod val="50000"/>
                  </a:schemeClr>
                </a:solidFill>
              </a:rPr>
              <a:t>Why Financial Planners Should Study Charitable Planning</a:t>
            </a:r>
            <a:endParaRPr lang="en-US" b="1" dirty="0">
              <a:ln w="19050">
                <a:solidFill>
                  <a:schemeClr val="tx1"/>
                </a:solidFill>
              </a:ln>
              <a:solidFill>
                <a:schemeClr val="accent2">
                  <a:lumMod val="50000"/>
                </a:schemeClr>
              </a:solidFill>
            </a:endParaRPr>
          </a:p>
        </p:txBody>
      </p:sp>
      <p:sp>
        <p:nvSpPr>
          <p:cNvPr id="4" name="TextBox 3"/>
          <p:cNvSpPr txBox="1"/>
          <p:nvPr/>
        </p:nvSpPr>
        <p:spPr>
          <a:xfrm>
            <a:off x="6934200" y="6211669"/>
            <a:ext cx="2209800" cy="646331"/>
          </a:xfrm>
          <a:prstGeom prst="rect">
            <a:avLst/>
          </a:prstGeom>
          <a:noFill/>
        </p:spPr>
        <p:txBody>
          <a:bodyPr wrap="square" rtlCol="0">
            <a:spAutoFit/>
          </a:bodyPr>
          <a:lstStyle/>
          <a:p>
            <a:r>
              <a:rPr lang="en-US" dirty="0" smtClean="0"/>
              <a:t>Dr. Russell James</a:t>
            </a:r>
          </a:p>
          <a:p>
            <a:r>
              <a:rPr lang="en-US" dirty="0" smtClean="0"/>
              <a:t>Texas Tech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074" name="Picture 2" descr="C:\Users\rujames\AppData\Local\Microsoft\Windows\Temporary Internet Files\Content.IE5\50W9U50Y\MP900427673[1].jpg"/>
          <p:cNvPicPr>
            <a:picLocks noChangeAspect="1" noChangeArrowheads="1"/>
          </p:cNvPicPr>
          <p:nvPr/>
        </p:nvPicPr>
        <p:blipFill>
          <a:blip r:embed="rId2" cstate="print"/>
          <a:srcRect/>
          <a:stretch>
            <a:fillRect/>
          </a:stretch>
        </p:blipFill>
        <p:spPr bwMode="auto">
          <a:xfrm>
            <a:off x="0" y="0"/>
            <a:ext cx="5377104" cy="4062234"/>
          </a:xfrm>
          <a:prstGeom prst="rect">
            <a:avLst/>
          </a:prstGeom>
          <a:noFill/>
        </p:spPr>
      </p:pic>
      <p:pic>
        <p:nvPicPr>
          <p:cNvPr id="1026" name="Picture 2"/>
          <p:cNvPicPr>
            <a:picLocks noGrp="1" noChangeAspect="1" noChangeArrowheads="1"/>
          </p:cNvPicPr>
          <p:nvPr>
            <p:ph idx="1"/>
          </p:nvPr>
        </p:nvPicPr>
        <p:blipFill>
          <a:blip r:embed="rId3" cstate="print"/>
          <a:srcRect/>
          <a:stretch>
            <a:fillRect/>
          </a:stretch>
        </p:blipFill>
        <p:spPr bwMode="auto">
          <a:xfrm>
            <a:off x="0" y="4072730"/>
            <a:ext cx="9144000" cy="2785270"/>
          </a:xfrm>
          <a:prstGeom prst="rect">
            <a:avLst/>
          </a:prstGeom>
          <a:noFill/>
          <a:ln w="9525">
            <a:solidFill>
              <a:schemeClr val="accent2">
                <a:lumMod val="75000"/>
              </a:schemeClr>
            </a:solidFill>
            <a:miter lim="800000"/>
            <a:headEnd/>
            <a:tailEnd/>
          </a:ln>
        </p:spPr>
      </p:pic>
      <p:sp>
        <p:nvSpPr>
          <p:cNvPr id="5" name="TextBox 4"/>
          <p:cNvSpPr txBox="1"/>
          <p:nvPr/>
        </p:nvSpPr>
        <p:spPr>
          <a:xfrm>
            <a:off x="5410200" y="1371600"/>
            <a:ext cx="3352800" cy="584775"/>
          </a:xfrm>
          <a:prstGeom prst="rect">
            <a:avLst/>
          </a:prstGeom>
          <a:noFill/>
        </p:spPr>
        <p:txBody>
          <a:bodyPr wrap="square" rtlCol="0">
            <a:spAutoFit/>
          </a:bodyPr>
          <a:lstStyle/>
          <a:p>
            <a:pPr algn="ctr"/>
            <a:r>
              <a:rPr lang="en-US" sz="3200" dirty="0" smtClean="0">
                <a:solidFill>
                  <a:schemeClr val="bg1"/>
                </a:solidFill>
              </a:rPr>
              <a:t>(Here is a hint…)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9020256XSmal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411162"/>
          </a:xfrm>
        </p:spPr>
        <p:txBody>
          <a:bodyPr>
            <a:no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Donor advised funds may be assets under management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762000" y="6248400"/>
            <a:ext cx="7772400" cy="487363"/>
          </a:xfrm>
        </p:spPr>
        <p:txBody>
          <a:bodyPr>
            <a:normAutofit/>
          </a:bodyPr>
          <a:lstStyle/>
          <a:p>
            <a:pPr>
              <a:lnSpc>
                <a:spcPct val="80000"/>
              </a:lnSpc>
              <a:buNone/>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rPr>
              <a:t>Both may be largely second generation activities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endParaRPr>
          </a:p>
        </p:txBody>
      </p:sp>
      <p:sp>
        <p:nvSpPr>
          <p:cNvPr id="7" name="TextBox 6"/>
          <p:cNvSpPr txBox="1"/>
          <p:nvPr/>
        </p:nvSpPr>
        <p:spPr>
          <a:xfrm>
            <a:off x="1143000" y="1066800"/>
            <a:ext cx="2209800" cy="762645"/>
          </a:xfrm>
          <a:prstGeom prst="rect">
            <a:avLst/>
          </a:prstGeom>
          <a:noFill/>
        </p:spPr>
        <p:txBody>
          <a:bodyPr wrap="square" rtlCol="0">
            <a:spAutoFit/>
          </a:bodyPr>
          <a:lstStyle/>
          <a:p>
            <a:pPr algn="ctr">
              <a:lnSpc>
                <a:spcPct val="80000"/>
              </a:lnSpc>
            </a:pPr>
            <a:r>
              <a:rPr lang="en-US" dirty="0" smtClean="0"/>
              <a:t>Owned: Asset depletion from consumption</a:t>
            </a:r>
            <a:endParaRPr lang="en-US" dirty="0"/>
          </a:p>
        </p:txBody>
      </p:sp>
      <p:sp>
        <p:nvSpPr>
          <p:cNvPr id="8" name="TextBox 7"/>
          <p:cNvSpPr txBox="1"/>
          <p:nvPr/>
        </p:nvSpPr>
        <p:spPr>
          <a:xfrm>
            <a:off x="5867400" y="914400"/>
            <a:ext cx="2057400" cy="787267"/>
          </a:xfrm>
          <a:prstGeom prst="rect">
            <a:avLst/>
          </a:prstGeom>
          <a:noFill/>
        </p:spPr>
        <p:txBody>
          <a:bodyPr wrap="square" rtlCol="0">
            <a:spAutoFit/>
          </a:bodyPr>
          <a:lstStyle/>
          <a:p>
            <a:pPr algn="ctr">
              <a:lnSpc>
                <a:spcPct val="80000"/>
              </a:lnSpc>
            </a:pPr>
            <a:r>
              <a:rPr lang="en-US" sz="2000" dirty="0" smtClean="0"/>
              <a:t>DAF: </a:t>
            </a:r>
            <a:r>
              <a:rPr lang="en-US" dirty="0" smtClean="0"/>
              <a:t>Asset depletion from transfers</a:t>
            </a:r>
            <a:endParaRPr lang="en-US" dirty="0"/>
          </a:p>
        </p:txBody>
      </p:sp>
      <p:pic>
        <p:nvPicPr>
          <p:cNvPr id="1028" name="Picture 4" descr="C:\Users\rujames\AppData\Local\Microsoft\Windows\Temporary Internet Files\Content.IE5\WB3FE3RO\MC900040389[1].wmf"/>
          <p:cNvPicPr>
            <a:picLocks noChangeAspect="1" noChangeArrowheads="1"/>
          </p:cNvPicPr>
          <p:nvPr/>
        </p:nvPicPr>
        <p:blipFill>
          <a:blip r:embed="rId3" cstate="print"/>
          <a:srcRect/>
          <a:stretch>
            <a:fillRect/>
          </a:stretch>
        </p:blipFill>
        <p:spPr bwMode="auto">
          <a:xfrm>
            <a:off x="1676400" y="1828800"/>
            <a:ext cx="940103" cy="1063142"/>
          </a:xfrm>
          <a:prstGeom prst="rect">
            <a:avLst/>
          </a:prstGeom>
          <a:noFill/>
        </p:spPr>
      </p:pic>
      <p:pic>
        <p:nvPicPr>
          <p:cNvPr id="1029" name="Picture 5" descr="C:\Users\rujames\AppData\Local\Microsoft\Windows\Temporary Internet Files\Content.IE5\9A16IBCU\MC900078786[1].wmf"/>
          <p:cNvPicPr>
            <a:picLocks noChangeAspect="1" noChangeArrowheads="1"/>
          </p:cNvPicPr>
          <p:nvPr/>
        </p:nvPicPr>
        <p:blipFill>
          <a:blip r:embed="rId4" cstate="print">
            <a:grayscl/>
          </a:blip>
          <a:srcRect r="46636"/>
          <a:stretch>
            <a:fillRect/>
          </a:stretch>
        </p:blipFill>
        <p:spPr bwMode="auto">
          <a:xfrm>
            <a:off x="6096000" y="1447800"/>
            <a:ext cx="1228575" cy="17081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ujames\AppData\Local\Microsoft\Windows\Temporary Internet Files\Content.IE5\TZL1NII5\MP900422532[1].jpg"/>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
        <p:nvSpPr>
          <p:cNvPr id="2" name="Title 1"/>
          <p:cNvSpPr>
            <a:spLocks noGrp="1"/>
          </p:cNvSpPr>
          <p:nvPr>
            <p:ph type="title"/>
          </p:nvPr>
        </p:nvSpPr>
        <p:spPr>
          <a:xfrm>
            <a:off x="3581400" y="274638"/>
            <a:ext cx="5562600" cy="1143000"/>
          </a:xfrm>
        </p:spPr>
        <p:txBody>
          <a:bodyPr>
            <a:noAutofit/>
          </a:bodyPr>
          <a:lstStyle/>
          <a:p>
            <a:pPr marL="635000" indent="-635000" algn="l"/>
            <a:r>
              <a:rPr lang="en-US" sz="4800" dirty="0" smtClean="0">
                <a:solidFill>
                  <a:srgbClr val="C00000"/>
                </a:solidFill>
                <a:latin typeface="Tw Cen MT Condensed Extra Bold" pitchFamily="34" charset="0"/>
              </a:rPr>
              <a:t>7. Make a difference, not just a dollar</a:t>
            </a:r>
            <a:endParaRPr lang="en-US" sz="4800" dirty="0">
              <a:solidFill>
                <a:srgbClr val="C00000"/>
              </a:solidFill>
              <a:latin typeface="Tw Cen MT Condensed Extra Bold" pitchFamily="34" charset="0"/>
            </a:endParaRPr>
          </a:p>
        </p:txBody>
      </p:sp>
      <p:sp>
        <p:nvSpPr>
          <p:cNvPr id="3" name="Content Placeholder 2"/>
          <p:cNvSpPr>
            <a:spLocks noGrp="1"/>
          </p:cNvSpPr>
          <p:nvPr>
            <p:ph idx="1"/>
          </p:nvPr>
        </p:nvSpPr>
        <p:spPr>
          <a:xfrm>
            <a:off x="4876800" y="4084637"/>
            <a:ext cx="4267200" cy="2773363"/>
          </a:xfrm>
        </p:spPr>
        <p:txBody>
          <a:bodyPr>
            <a:normAutofit/>
          </a:bodyPr>
          <a:lstStyle/>
          <a:p>
            <a:pPr marL="0" indent="0">
              <a:buNone/>
            </a:pPr>
            <a:r>
              <a:rPr lang="en-US" dirty="0" smtClean="0">
                <a:solidFill>
                  <a:srgbClr val="C00000"/>
                </a:solidFill>
                <a:latin typeface="Arial Narrow" pitchFamily="34" charset="0"/>
              </a:rPr>
              <a:t>Knowledgeable financial planners can effectively encourage generosity and consequently profoundly affect on our world.</a:t>
            </a:r>
            <a:endParaRPr lang="en-US" dirty="0">
              <a:solidFill>
                <a:srgbClr val="C00000"/>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rujames\AppData\Local\Microsoft\Windows\Temporary Internet Files\Content.IE5\TZL1NII5\MP90044836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7696200" y="1981200"/>
            <a:ext cx="1371600" cy="4800600"/>
          </a:xfrm>
          <a:prstGeom prst="rect">
            <a:avLst/>
          </a:prstGeom>
          <a:noFill/>
          <a:ln w="9525">
            <a:noFill/>
            <a:miter lim="800000"/>
            <a:headEnd/>
            <a:tailEnd/>
          </a:ln>
        </p:spPr>
      </p:pic>
      <p:sp>
        <p:nvSpPr>
          <p:cNvPr id="2" name="Title 1"/>
          <p:cNvSpPr>
            <a:spLocks noGrp="1"/>
          </p:cNvSpPr>
          <p:nvPr>
            <p:ph type="title"/>
          </p:nvPr>
        </p:nvSpPr>
        <p:spPr>
          <a:xfrm>
            <a:off x="2895600" y="-152400"/>
            <a:ext cx="6248400" cy="914400"/>
          </a:xfrm>
        </p:spPr>
        <p:txBody>
          <a:bodyPr>
            <a:noAutofit/>
          </a:bodyPr>
          <a:lstStyle/>
          <a:p>
            <a:pPr algn="l"/>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Impact" pitchFamily="34" charset="0"/>
              </a:rPr>
              <a:t>8. Spread some happiness</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Impact"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3048000" y="5029200"/>
            <a:ext cx="4343400" cy="182880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4572000" y="1447800"/>
            <a:ext cx="4495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ujames\AppData\Local\Microsoft\Windows\Temporary Internet Files\Content.IE5\71TUAP4E\MP900400381[1].jpg"/>
          <p:cNvPicPr>
            <a:picLocks noChangeAspect="1" noChangeArrowheads="1"/>
          </p:cNvPicPr>
          <p:nvPr/>
        </p:nvPicPr>
        <p:blipFill>
          <a:blip r:embed="rId2" cstate="print"/>
          <a:srcRect l="11111"/>
          <a:stretch>
            <a:fillRect/>
          </a:stretch>
        </p:blipFill>
        <p:spPr bwMode="auto">
          <a:xfrm>
            <a:off x="0" y="0"/>
            <a:ext cx="9144000" cy="6855321"/>
          </a:xfrm>
          <a:prstGeom prst="rect">
            <a:avLst/>
          </a:prstGeom>
          <a:noFill/>
        </p:spPr>
      </p:pic>
      <p:sp>
        <p:nvSpPr>
          <p:cNvPr id="2" name="Title 1"/>
          <p:cNvSpPr>
            <a:spLocks noGrp="1"/>
          </p:cNvSpPr>
          <p:nvPr>
            <p:ph type="title"/>
          </p:nvPr>
        </p:nvSpPr>
        <p:spPr>
          <a:xfrm>
            <a:off x="4724400" y="1371600"/>
            <a:ext cx="4114800" cy="1143000"/>
          </a:xfrm>
        </p:spPr>
        <p:txBody>
          <a:bodyPr>
            <a:normAutofit fontScale="90000"/>
          </a:bodyPr>
          <a:lstStyle/>
          <a:p>
            <a:pPr marL="520700" indent="-520700" algn="l"/>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9. Learn how to help families pass along both value and values</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ujames\AppData\Local\Microsoft\Windows\Temporary Internet Files\Content.IE5\4TPZB9DD\MP900385423[1].jpg"/>
          <p:cNvPicPr>
            <a:picLocks noChangeAspect="1" noChangeArrowheads="1"/>
          </p:cNvPicPr>
          <p:nvPr/>
        </p:nvPicPr>
        <p:blipFill>
          <a:blip r:embed="rId2" cstate="print"/>
          <a:srcRect/>
          <a:stretch>
            <a:fillRect/>
          </a:stretch>
        </p:blipFill>
        <p:spPr bwMode="auto">
          <a:xfrm>
            <a:off x="0" y="0"/>
            <a:ext cx="4267200" cy="6858000"/>
          </a:xfrm>
          <a:prstGeom prst="rect">
            <a:avLst/>
          </a:prstGeom>
          <a:noFill/>
        </p:spPr>
      </p:pic>
      <p:pic>
        <p:nvPicPr>
          <p:cNvPr id="2051" name="Picture 3" descr="C:\Users\rujames\AppData\Local\Microsoft\Windows\Temporary Internet Files\Content.IE5\4TPZB9DD\MP900385423[1].jpg"/>
          <p:cNvPicPr>
            <a:picLocks noChangeAspect="1" noChangeArrowheads="1"/>
          </p:cNvPicPr>
          <p:nvPr/>
        </p:nvPicPr>
        <p:blipFill>
          <a:blip r:embed="rId3" cstate="print"/>
          <a:srcRect/>
          <a:stretch>
            <a:fillRect/>
          </a:stretch>
        </p:blipFill>
        <p:spPr bwMode="auto">
          <a:xfrm>
            <a:off x="4245429" y="0"/>
            <a:ext cx="4898571" cy="6858000"/>
          </a:xfrm>
          <a:prstGeom prst="rect">
            <a:avLst/>
          </a:prstGeom>
          <a:noFill/>
        </p:spPr>
      </p:pic>
      <p:sp>
        <p:nvSpPr>
          <p:cNvPr id="3" name="Content Placeholder 2"/>
          <p:cNvSpPr>
            <a:spLocks noGrp="1"/>
          </p:cNvSpPr>
          <p:nvPr>
            <p:ph idx="1"/>
          </p:nvPr>
        </p:nvSpPr>
        <p:spPr>
          <a:xfrm>
            <a:off x="0" y="0"/>
            <a:ext cx="3886200" cy="452596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a:t>
            </a:r>
          </a:p>
          <a:p>
            <a:pPr>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Assist your favorite charities in providing planned giving services to their donors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2137707XSmall.jpg"/>
          <p:cNvPicPr>
            <a:picLocks noChangeAspect="1"/>
          </p:cNvPicPr>
          <p:nvPr/>
        </p:nvPicPr>
        <p:blipFill>
          <a:blip r:embed="rId2" cstate="print"/>
          <a:srcRect/>
          <a:stretch>
            <a:fillRect/>
          </a:stretch>
        </p:blipFill>
        <p:spPr>
          <a:xfrm>
            <a:off x="0" y="0"/>
            <a:ext cx="9144000" cy="6858000"/>
          </a:xfrm>
          <a:prstGeom prst="rect">
            <a:avLst/>
          </a:prstGeom>
        </p:spPr>
      </p:pic>
      <p:sp>
        <p:nvSpPr>
          <p:cNvPr id="2" name="Title 1"/>
          <p:cNvSpPr>
            <a:spLocks noGrp="1"/>
          </p:cNvSpPr>
          <p:nvPr>
            <p:ph type="ctrTitle"/>
          </p:nvPr>
        </p:nvSpPr>
        <p:spPr>
          <a:xfrm>
            <a:off x="-76200" y="2644775"/>
            <a:ext cx="2895600" cy="1470025"/>
          </a:xfrm>
        </p:spPr>
        <p:txBody>
          <a:bodyPr>
            <a:normAutofit fontScale="90000"/>
          </a:bodyPr>
          <a:lstStyle/>
          <a:p>
            <a:pPr>
              <a:lnSpc>
                <a:spcPct val="80000"/>
              </a:lnSpc>
            </a:pPr>
            <a:r>
              <a:rPr lang="en-US" b="1" dirty="0" smtClean="0">
                <a:ln w="19050">
                  <a:solidFill>
                    <a:schemeClr val="tx1"/>
                  </a:solidFill>
                </a:ln>
                <a:solidFill>
                  <a:schemeClr val="accent2">
                    <a:lumMod val="50000"/>
                  </a:schemeClr>
                </a:solidFill>
              </a:rPr>
              <a:t>Why Financial Planners Should Study Charitable Planning</a:t>
            </a:r>
            <a:endParaRPr lang="en-US" b="1" dirty="0">
              <a:ln w="19050">
                <a:solidFill>
                  <a:schemeClr val="tx1"/>
                </a:solidFill>
              </a:ln>
              <a:solidFill>
                <a:schemeClr val="accent2">
                  <a:lumMod val="50000"/>
                </a:schemeClr>
              </a:solidFill>
            </a:endParaRPr>
          </a:p>
        </p:txBody>
      </p:sp>
      <p:sp>
        <p:nvSpPr>
          <p:cNvPr id="4" name="TextBox 3"/>
          <p:cNvSpPr txBox="1"/>
          <p:nvPr/>
        </p:nvSpPr>
        <p:spPr>
          <a:xfrm>
            <a:off x="6934200" y="6211669"/>
            <a:ext cx="2209800" cy="646331"/>
          </a:xfrm>
          <a:prstGeom prst="rect">
            <a:avLst/>
          </a:prstGeom>
          <a:noFill/>
        </p:spPr>
        <p:txBody>
          <a:bodyPr wrap="square" rtlCol="0">
            <a:spAutoFit/>
          </a:bodyPr>
          <a:lstStyle/>
          <a:p>
            <a:r>
              <a:rPr lang="en-US" dirty="0" smtClean="0"/>
              <a:t>Photos from </a:t>
            </a:r>
            <a:r>
              <a:rPr lang="en-US" dirty="0" err="1" smtClean="0"/>
              <a:t>istockphoto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Girl Drawing Sand.jpg"/>
          <p:cNvPicPr>
            <a:picLocks noGrp="1" noChangeAspect="1"/>
          </p:cNvPicPr>
          <p:nvPr>
            <p:ph idx="1"/>
          </p:nvPr>
        </p:nvPicPr>
        <p:blipFill>
          <a:blip r:embed="rId2" cstate="print"/>
          <a:srcRect/>
          <a:stretch>
            <a:fillRect/>
          </a:stretch>
        </p:blipFill>
        <p:spPr>
          <a:xfrm>
            <a:off x="0" y="0"/>
            <a:ext cx="9144000" cy="6858000"/>
          </a:xfrm>
        </p:spPr>
      </p:pic>
      <p:sp>
        <p:nvSpPr>
          <p:cNvPr id="5" name="TextBox 4"/>
          <p:cNvSpPr txBox="1"/>
          <p:nvPr/>
        </p:nvSpPr>
        <p:spPr>
          <a:xfrm>
            <a:off x="0" y="3200400"/>
            <a:ext cx="9144000" cy="3416320"/>
          </a:xfrm>
          <a:prstGeom prst="rect">
            <a:avLst/>
          </a:prstGeom>
          <a:noFill/>
        </p:spPr>
        <p:txBody>
          <a:bodyPr wrap="square" rtlCol="0">
            <a:spAutoFit/>
          </a:bodyPr>
          <a:lstStyle/>
          <a:p>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40000"/>
                    </a:schemeClr>
                  </a:glow>
                  <a:innerShdw blurRad="69850" dist="43180" dir="5400000">
                    <a:srgbClr val="000000">
                      <a:alpha val="65000"/>
                    </a:srgbClr>
                  </a:innerShdw>
                </a:effectLst>
                <a:latin typeface="Segoe Print" pitchFamily="2" charset="0"/>
              </a:rPr>
              <a:t>The clients you want care about charitable planning</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40000"/>
                  </a:schemeClr>
                </a:glow>
                <a:innerShdw blurRad="69850" dist="43180" dir="5400000">
                  <a:srgbClr val="000000">
                    <a:alpha val="65000"/>
                  </a:srgbClr>
                </a:innerShdw>
              </a:effectLst>
              <a:latin typeface="Segoe Print" pitchFamily="2" charset="0"/>
            </a:endParaRPr>
          </a:p>
        </p:txBody>
      </p:sp>
      <p:sp>
        <p:nvSpPr>
          <p:cNvPr id="6" name="TextBox 5"/>
          <p:cNvSpPr txBox="1"/>
          <p:nvPr/>
        </p:nvSpPr>
        <p:spPr>
          <a:xfrm>
            <a:off x="1219200" y="1600200"/>
            <a:ext cx="1905000" cy="1200329"/>
          </a:xfrm>
          <a:prstGeom prst="rect">
            <a:avLst/>
          </a:prstGeom>
          <a:noFill/>
        </p:spPr>
        <p:txBody>
          <a:bodyPr wrap="square" rtlCol="0">
            <a:spAutoFit/>
          </a:bodyPr>
          <a:lstStyle/>
          <a:p>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40000"/>
                    </a:schemeClr>
                  </a:glow>
                  <a:innerShdw blurRad="69850" dist="43180" dir="5400000">
                    <a:srgbClr val="000000">
                      <a:alpha val="65000"/>
                    </a:srgbClr>
                  </a:innerShdw>
                </a:effectLst>
                <a:latin typeface="Segoe Print" pitchFamily="2" charset="0"/>
              </a:rPr>
              <a:t>1.</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40000"/>
                  </a:schemeClr>
                </a:glow>
                <a:innerShdw blurRad="69850" dist="43180" dir="5400000">
                  <a:srgbClr val="000000">
                    <a:alpha val="65000"/>
                  </a:srgbClr>
                </a:innerShdw>
              </a:effectLst>
              <a:latin typeface="Segoe Print"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3439257XSmall.jpg"/>
          <p:cNvPicPr>
            <a:picLocks noGrp="1" noChangeAspect="1"/>
          </p:cNvPicPr>
          <p:nvPr>
            <p:ph idx="1"/>
          </p:nvPr>
        </p:nvPicPr>
        <p:blipFill>
          <a:blip r:embed="rId2" cstate="print"/>
          <a:srcRect/>
          <a:stretch>
            <a:fillRect/>
          </a:stretch>
        </p:blipFill>
        <p:spPr>
          <a:xfrm flipH="1">
            <a:off x="5334001" y="1371600"/>
            <a:ext cx="3809999" cy="5486400"/>
          </a:xfrm>
        </p:spPr>
      </p:pic>
      <p:sp>
        <p:nvSpPr>
          <p:cNvPr id="5" name="TextBox 4"/>
          <p:cNvSpPr txBox="1"/>
          <p:nvPr/>
        </p:nvSpPr>
        <p:spPr>
          <a:xfrm>
            <a:off x="0" y="0"/>
            <a:ext cx="6477000" cy="65556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9300" indent="-749300"/>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The clients you really, </a:t>
            </a:r>
          </a:p>
          <a:p>
            <a:pPr marL="749300" indent="-749300"/>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really </a:t>
            </a:r>
          </a:p>
          <a:p>
            <a:pPr marL="749300" indent="-749300"/>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want </a:t>
            </a:r>
          </a:p>
          <a:p>
            <a:pPr marL="749300" indent="-749300"/>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care about charitable planning</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ww.whtc.com-news-articles-2010-aug-05-dominos-pizza-fou.tif"/>
          <p:cNvPicPr>
            <a:picLocks noChangeAspect="1"/>
          </p:cNvPicPr>
          <p:nvPr/>
        </p:nvPicPr>
        <p:blipFill>
          <a:blip r:embed="rId2" cstate="print"/>
          <a:srcRect/>
          <a:stretch>
            <a:fillRect/>
          </a:stretch>
        </p:blipFill>
        <p:spPr>
          <a:xfrm>
            <a:off x="6400800" y="0"/>
            <a:ext cx="2743200" cy="1676400"/>
          </a:xfrm>
          <a:prstGeom prst="rect">
            <a:avLst/>
          </a:prstGeom>
        </p:spPr>
      </p:pic>
      <p:pic>
        <p:nvPicPr>
          <p:cNvPr id="16" name="Picture 15" descr="iStock_000005697102XSmall.jpg"/>
          <p:cNvPicPr>
            <a:picLocks noChangeAspect="1"/>
          </p:cNvPicPr>
          <p:nvPr/>
        </p:nvPicPr>
        <p:blipFill>
          <a:blip r:embed="rId3" cstate="print"/>
          <a:srcRect/>
          <a:stretch>
            <a:fillRect/>
          </a:stretch>
        </p:blipFill>
        <p:spPr>
          <a:xfrm>
            <a:off x="0" y="3131594"/>
            <a:ext cx="5029200" cy="3726406"/>
          </a:xfrm>
          <a:prstGeom prst="rect">
            <a:avLst/>
          </a:prstGeom>
        </p:spPr>
      </p:pic>
      <p:pic>
        <p:nvPicPr>
          <p:cNvPr id="8" name="Picture 7" descr="www.bizjournals.com-atlanta-stories-2010-08-02-daily54.tif"/>
          <p:cNvPicPr>
            <a:picLocks noChangeAspect="1"/>
          </p:cNvPicPr>
          <p:nvPr/>
        </p:nvPicPr>
        <p:blipFill>
          <a:blip r:embed="rId4" cstate="print"/>
          <a:srcRect/>
          <a:stretch>
            <a:fillRect/>
          </a:stretch>
        </p:blipFill>
        <p:spPr>
          <a:xfrm>
            <a:off x="3581400" y="2590800"/>
            <a:ext cx="4495800" cy="2057400"/>
          </a:xfrm>
          <a:prstGeom prst="rect">
            <a:avLst/>
          </a:prstGeom>
        </p:spPr>
      </p:pic>
      <p:pic>
        <p:nvPicPr>
          <p:cNvPr id="10" name="Picture 9" descr="www.newson6.com-Global-story.tif"/>
          <p:cNvPicPr>
            <a:picLocks noChangeAspect="1"/>
          </p:cNvPicPr>
          <p:nvPr/>
        </p:nvPicPr>
        <p:blipFill>
          <a:blip r:embed="rId5" cstate="print"/>
          <a:srcRect/>
          <a:stretch>
            <a:fillRect/>
          </a:stretch>
        </p:blipFill>
        <p:spPr>
          <a:xfrm>
            <a:off x="4987636" y="5486400"/>
            <a:ext cx="4156364" cy="1143000"/>
          </a:xfrm>
          <a:prstGeom prst="rect">
            <a:avLst/>
          </a:prstGeom>
        </p:spPr>
      </p:pic>
      <p:pic>
        <p:nvPicPr>
          <p:cNvPr id="4" name="Content Placeholder 3" descr="www.theatlanticwire.com-opinions-view-opinion-38-Billion.tif"/>
          <p:cNvPicPr>
            <a:picLocks noGrp="1"/>
          </p:cNvPicPr>
          <p:nvPr>
            <p:ph idx="1"/>
          </p:nvPr>
        </p:nvPicPr>
        <p:blipFill>
          <a:blip r:embed="rId6" cstate="print"/>
          <a:srcRect/>
          <a:stretch>
            <a:fillRect/>
          </a:stretch>
        </p:blipFill>
        <p:spPr bwMode="auto">
          <a:xfrm>
            <a:off x="2667000" y="0"/>
            <a:ext cx="3352800" cy="1981200"/>
          </a:xfrm>
          <a:prstGeom prst="rect">
            <a:avLst/>
          </a:prstGeom>
          <a:noFill/>
          <a:ln w="9525">
            <a:noFill/>
            <a:miter lim="800000"/>
            <a:headEnd/>
            <a:tailEnd/>
          </a:ln>
        </p:spPr>
      </p:pic>
      <p:pic>
        <p:nvPicPr>
          <p:cNvPr id="5" name="Picture 4" descr="losangeles.bizjournals.com-losangeles-stories-2010-08-02.tif"/>
          <p:cNvPicPr>
            <a:picLocks noChangeAspect="1"/>
          </p:cNvPicPr>
          <p:nvPr/>
        </p:nvPicPr>
        <p:blipFill>
          <a:blip r:embed="rId7" cstate="print"/>
          <a:srcRect/>
          <a:stretch>
            <a:fillRect/>
          </a:stretch>
        </p:blipFill>
        <p:spPr>
          <a:xfrm>
            <a:off x="0" y="1219200"/>
            <a:ext cx="2667000" cy="990600"/>
          </a:xfrm>
          <a:prstGeom prst="rect">
            <a:avLst/>
          </a:prstGeom>
        </p:spPr>
      </p:pic>
      <p:pic>
        <p:nvPicPr>
          <p:cNvPr id="6" name="Picture 5" descr="online.wsj.com-article-BT-CO-20100804-712388.tif"/>
          <p:cNvPicPr>
            <a:picLocks noChangeAspect="1"/>
          </p:cNvPicPr>
          <p:nvPr/>
        </p:nvPicPr>
        <p:blipFill>
          <a:blip r:embed="rId8" cstate="print"/>
          <a:srcRect/>
          <a:stretch>
            <a:fillRect/>
          </a:stretch>
        </p:blipFill>
        <p:spPr>
          <a:xfrm>
            <a:off x="3352800" y="1371600"/>
            <a:ext cx="4328482" cy="1143000"/>
          </a:xfrm>
          <a:prstGeom prst="rect">
            <a:avLst/>
          </a:prstGeom>
        </p:spPr>
      </p:pic>
      <p:pic>
        <p:nvPicPr>
          <p:cNvPr id="7" name="Picture 6" descr="seattletimes.nwsource.com-cgi-bin-PrintStory.tif"/>
          <p:cNvPicPr>
            <a:picLocks noChangeAspect="1"/>
          </p:cNvPicPr>
          <p:nvPr/>
        </p:nvPicPr>
        <p:blipFill>
          <a:blip r:embed="rId9" cstate="print"/>
          <a:srcRect/>
          <a:stretch>
            <a:fillRect/>
          </a:stretch>
        </p:blipFill>
        <p:spPr>
          <a:xfrm>
            <a:off x="2971800" y="3810000"/>
            <a:ext cx="4343400" cy="1676400"/>
          </a:xfrm>
          <a:prstGeom prst="rect">
            <a:avLst/>
          </a:prstGeom>
        </p:spPr>
      </p:pic>
      <p:pic>
        <p:nvPicPr>
          <p:cNvPr id="11" name="Picture 10" descr="www.northjersey.com-templates-fdcp.tif"/>
          <p:cNvPicPr>
            <a:picLocks noChangeAspect="1"/>
          </p:cNvPicPr>
          <p:nvPr/>
        </p:nvPicPr>
        <p:blipFill>
          <a:blip r:embed="rId10" cstate="print"/>
          <a:srcRect/>
          <a:stretch>
            <a:fillRect/>
          </a:stretch>
        </p:blipFill>
        <p:spPr>
          <a:xfrm>
            <a:off x="7239000" y="1752600"/>
            <a:ext cx="1905000" cy="1676400"/>
          </a:xfrm>
          <a:prstGeom prst="rect">
            <a:avLst/>
          </a:prstGeom>
        </p:spPr>
      </p:pic>
      <p:pic>
        <p:nvPicPr>
          <p:cNvPr id="9" name="Picture 8" descr="www.google.com-hostednews-afp-article-ALeqM5gEXqaGT4zHoX.tif"/>
          <p:cNvPicPr>
            <a:picLocks noChangeAspect="1"/>
          </p:cNvPicPr>
          <p:nvPr/>
        </p:nvPicPr>
        <p:blipFill>
          <a:blip r:embed="rId11" cstate="print"/>
          <a:srcRect/>
          <a:stretch>
            <a:fillRect/>
          </a:stretch>
        </p:blipFill>
        <p:spPr>
          <a:xfrm>
            <a:off x="762000" y="2514600"/>
            <a:ext cx="2667000" cy="68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7379312XSmall.jpg"/>
          <p:cNvPicPr>
            <a:picLocks noGrp="1" noChangeAspect="1"/>
          </p:cNvPicPr>
          <p:nvPr>
            <p:ph idx="1"/>
          </p:nvPr>
        </p:nvPicPr>
        <p:blipFill>
          <a:blip r:embed="rId2" cstate="print"/>
          <a:srcRect/>
          <a:stretch>
            <a:fillRect/>
          </a:stretch>
        </p:blipFill>
        <p:spPr>
          <a:xfrm>
            <a:off x="914400" y="1066800"/>
            <a:ext cx="8229600" cy="5791200"/>
          </a:xfrm>
        </p:spPr>
      </p:pic>
      <p:sp>
        <p:nvSpPr>
          <p:cNvPr id="2" name="Title 1"/>
          <p:cNvSpPr>
            <a:spLocks noGrp="1"/>
          </p:cNvSpPr>
          <p:nvPr>
            <p:ph type="title"/>
          </p:nvPr>
        </p:nvSpPr>
        <p:spPr>
          <a:xfrm>
            <a:off x="228600" y="381000"/>
            <a:ext cx="8915400" cy="1143000"/>
          </a:xfrm>
        </p:spPr>
        <p:txBody>
          <a:bodyPr>
            <a:normAutofit fontScale="90000"/>
          </a:bodyPr>
          <a:lstStyle/>
          <a:p>
            <a:pPr algn="r"/>
            <a:r>
              <a:rPr lang="en-US" b="1" dirty="0" smtClean="0">
                <a:solidFill>
                  <a:schemeClr val="accent6">
                    <a:lumMod val="75000"/>
                  </a:schemeClr>
                </a:solidFill>
              </a:rPr>
              <a:t>You can provide</a:t>
            </a:r>
            <a:r>
              <a:rPr lang="en-US" dirty="0" smtClean="0">
                <a:solidFill>
                  <a:schemeClr val="accent6">
                    <a:lumMod val="75000"/>
                  </a:schemeClr>
                </a:solidFill>
              </a:rPr>
              <a:t> </a:t>
            </a: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BIG*</a:t>
            </a:r>
            <a:r>
              <a:rPr lang="en-US" dirty="0" smtClean="0"/>
              <a:t> </a:t>
            </a:r>
            <a:r>
              <a:rPr lang="en-US" b="1" dirty="0" smtClean="0">
                <a:solidFill>
                  <a:schemeClr val="accent6">
                    <a:lumMod val="75000"/>
                  </a:schemeClr>
                </a:solidFill>
              </a:rPr>
              <a:t>value to clients</a:t>
            </a:r>
            <a:endParaRPr lang="en-US" b="1" dirty="0">
              <a:solidFill>
                <a:schemeClr val="accent6">
                  <a:lumMod val="75000"/>
                </a:schemeClr>
              </a:solidFill>
            </a:endParaRPr>
          </a:p>
        </p:txBody>
      </p:sp>
      <p:sp>
        <p:nvSpPr>
          <p:cNvPr id="6" name="TextBox 5"/>
          <p:cNvSpPr txBox="1"/>
          <p:nvPr/>
        </p:nvSpPr>
        <p:spPr>
          <a:xfrm>
            <a:off x="0" y="4544161"/>
            <a:ext cx="1295400" cy="2313839"/>
          </a:xfrm>
          <a:prstGeom prst="rect">
            <a:avLst/>
          </a:prstGeom>
          <a:noFill/>
        </p:spPr>
        <p:txBody>
          <a:bodyPr wrap="square" rtlCol="0">
            <a:spAutoFit/>
          </a:bodyPr>
          <a:lstStyle/>
          <a:p>
            <a:pPr>
              <a:lnSpc>
                <a:spcPct val="80000"/>
              </a:lnSpc>
            </a:pPr>
            <a:r>
              <a:rPr lang="en-US" dirty="0" smtClean="0">
                <a:solidFill>
                  <a:schemeClr val="accent6">
                    <a:lumMod val="75000"/>
                  </a:schemeClr>
                </a:solidFill>
              </a:rPr>
              <a:t>* We aren’t talking about 3 extra basis points on a comparable risk-adjusted portfolio here…</a:t>
            </a:r>
            <a:endParaRPr lang="en-US" dirty="0">
              <a:solidFill>
                <a:schemeClr val="accent6">
                  <a:lumMod val="75000"/>
                </a:schemeClr>
              </a:solidFill>
            </a:endParaRPr>
          </a:p>
        </p:txBody>
      </p:sp>
      <p:sp>
        <p:nvSpPr>
          <p:cNvPr id="7" name="TextBox 6"/>
          <p:cNvSpPr txBox="1"/>
          <p:nvPr/>
        </p:nvSpPr>
        <p:spPr>
          <a:xfrm>
            <a:off x="0" y="-152400"/>
            <a:ext cx="1219200" cy="1200329"/>
          </a:xfrm>
          <a:prstGeom prst="rect">
            <a:avLst/>
          </a:prstGeom>
          <a:noFill/>
        </p:spPr>
        <p:txBody>
          <a:bodyPr wrap="square" rtlCol="0">
            <a:spAutoFit/>
          </a:bodyPr>
          <a:lstStyle/>
          <a:p>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7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4893721XSmall.jpg"/>
          <p:cNvPicPr>
            <a:picLocks noChangeAspect="1"/>
          </p:cNvPicPr>
          <p:nvPr/>
        </p:nvPicPr>
        <p:blipFill>
          <a:blip r:embed="rId2" cstate="print"/>
          <a:srcRect/>
          <a:stretch>
            <a:fillRect/>
          </a:stretch>
        </p:blipFill>
        <p:spPr>
          <a:xfrm>
            <a:off x="1676400" y="3733800"/>
            <a:ext cx="5397500" cy="3124200"/>
          </a:xfrm>
          <a:prstGeom prst="rect">
            <a:avLst/>
          </a:prstGeom>
        </p:spPr>
      </p:pic>
      <p:sp>
        <p:nvSpPr>
          <p:cNvPr id="3" name="Content Placeholder 2"/>
          <p:cNvSpPr>
            <a:spLocks noGrp="1"/>
          </p:cNvSpPr>
          <p:nvPr>
            <p:ph idx="1"/>
          </p:nvPr>
        </p:nvSpPr>
        <p:spPr>
          <a:xfrm>
            <a:off x="0" y="1"/>
            <a:ext cx="9144000" cy="1142999"/>
          </a:xfrm>
          <a:solidFill>
            <a:srgbClr val="C00000"/>
          </a:solidFill>
        </p:spPr>
        <p:txBody>
          <a:bodyPr>
            <a:normAutofit fontScale="85000" lnSpcReduction="20000"/>
          </a:bodyPr>
          <a:lstStyle/>
          <a:p>
            <a:pPr marL="0" indent="0" algn="ctr">
              <a:buNone/>
            </a:pPr>
            <a:r>
              <a:rPr lang="en-US" dirty="0" smtClean="0">
                <a:solidFill>
                  <a:schemeClr val="bg1"/>
                </a:solidFill>
              </a:rPr>
              <a:t>A couple wants to sell their $10 million low-basis business, invest in securities returning 5%, withdraw 5% per year, then at death leave half to children and half to charity</a:t>
            </a:r>
          </a:p>
        </p:txBody>
      </p:sp>
      <p:sp>
        <p:nvSpPr>
          <p:cNvPr id="4" name="TextBox 3"/>
          <p:cNvSpPr txBox="1"/>
          <p:nvPr/>
        </p:nvSpPr>
        <p:spPr>
          <a:xfrm>
            <a:off x="5181600" y="1548348"/>
            <a:ext cx="4191000" cy="3785652"/>
          </a:xfrm>
          <a:prstGeom prst="rect">
            <a:avLst/>
          </a:prstGeom>
          <a:noFill/>
        </p:spPr>
        <p:txBody>
          <a:bodyPr wrap="square" rtlCol="0">
            <a:spAutoFit/>
          </a:bodyPr>
          <a:lstStyle/>
          <a:p>
            <a:pPr>
              <a:buNone/>
            </a:pPr>
            <a:r>
              <a:rPr lang="en-US" sz="2400" dirty="0" smtClean="0">
                <a:effectLst/>
              </a:rPr>
              <a:t>Without sophisticated charitable planning they</a:t>
            </a:r>
          </a:p>
          <a:p>
            <a:pPr marL="177800" indent="-177800">
              <a:buFont typeface="Arial" pitchFamily="34" charset="0"/>
              <a:buChar char="•"/>
            </a:pPr>
            <a:r>
              <a:rPr lang="en-US" sz="2400" dirty="0" smtClean="0">
                <a:effectLst/>
              </a:rPr>
              <a:t>Receive no INCOME TAX deduction</a:t>
            </a:r>
          </a:p>
          <a:p>
            <a:pPr marL="177800" indent="-177800">
              <a:buFont typeface="Arial" pitchFamily="34" charset="0"/>
              <a:buChar char="•"/>
            </a:pPr>
            <a:r>
              <a:rPr lang="en-US" sz="2400" dirty="0" smtClean="0">
                <a:effectLst/>
              </a:rPr>
              <a:t>Pay all CAPITAL GAINS TAX on the business sale</a:t>
            </a:r>
          </a:p>
          <a:p>
            <a:pPr marL="177800" indent="-177800">
              <a:buFont typeface="Arial" pitchFamily="34" charset="0"/>
              <a:buChar char="•"/>
            </a:pPr>
            <a:r>
              <a:rPr lang="en-US" sz="2400" dirty="0" smtClean="0">
                <a:effectLst/>
              </a:rPr>
              <a:t>Receive less lifetime income</a:t>
            </a:r>
          </a:p>
          <a:p>
            <a:pPr marL="177800" indent="-177800">
              <a:buFont typeface="Arial" pitchFamily="34" charset="0"/>
              <a:buChar char="•"/>
            </a:pPr>
            <a:r>
              <a:rPr lang="en-US" sz="2400" dirty="0" smtClean="0">
                <a:effectLst/>
              </a:rPr>
              <a:t>Pay ESTATE TAXES taking half or more of the children’s inheritance</a:t>
            </a:r>
            <a:endParaRPr lang="en-US" dirty="0">
              <a:effectLst/>
            </a:endParaRPr>
          </a:p>
        </p:txBody>
      </p:sp>
      <p:sp>
        <p:nvSpPr>
          <p:cNvPr id="5" name="TextBox 4"/>
          <p:cNvSpPr txBox="1"/>
          <p:nvPr/>
        </p:nvSpPr>
        <p:spPr>
          <a:xfrm>
            <a:off x="0" y="1548348"/>
            <a:ext cx="4267200" cy="3785652"/>
          </a:xfrm>
          <a:prstGeom prst="rect">
            <a:avLst/>
          </a:prstGeom>
          <a:noFill/>
        </p:spPr>
        <p:txBody>
          <a:bodyPr wrap="square" rtlCol="0">
            <a:spAutoFit/>
          </a:bodyPr>
          <a:lstStyle/>
          <a:p>
            <a:pPr>
              <a:buNone/>
            </a:pPr>
            <a:r>
              <a:rPr lang="en-US" sz="2400" b="1" dirty="0" smtClean="0">
                <a:solidFill>
                  <a:srgbClr val="C00000"/>
                </a:solidFill>
                <a:effectLst/>
              </a:rPr>
              <a:t>With sophisticated charitable planning (CRT-ILIT) they can</a:t>
            </a:r>
          </a:p>
          <a:p>
            <a:pPr marL="177800" indent="-177800">
              <a:buFont typeface="Arial" pitchFamily="34" charset="0"/>
              <a:buChar char="•"/>
            </a:pPr>
            <a:r>
              <a:rPr lang="en-US" sz="2400" b="1" dirty="0" smtClean="0">
                <a:solidFill>
                  <a:srgbClr val="C00000"/>
                </a:solidFill>
                <a:effectLst/>
              </a:rPr>
              <a:t>Receive an immediate INCOME TAX deduction</a:t>
            </a:r>
          </a:p>
          <a:p>
            <a:pPr marL="177800" indent="-177800">
              <a:buFont typeface="Arial" pitchFamily="34" charset="0"/>
              <a:buChar char="•"/>
            </a:pPr>
            <a:r>
              <a:rPr lang="en-US" sz="2400" b="1" dirty="0" smtClean="0">
                <a:solidFill>
                  <a:srgbClr val="C00000"/>
                </a:solidFill>
                <a:effectLst/>
              </a:rPr>
              <a:t>Pay no CAPITAL GAINS TAX on the business sale</a:t>
            </a:r>
          </a:p>
          <a:p>
            <a:pPr marL="177800" indent="-177800">
              <a:buFont typeface="Arial" pitchFamily="34" charset="0"/>
              <a:buChar char="•"/>
            </a:pPr>
            <a:r>
              <a:rPr lang="en-US" sz="2400" b="1" dirty="0" smtClean="0">
                <a:solidFill>
                  <a:srgbClr val="C00000"/>
                </a:solidFill>
                <a:effectLst/>
              </a:rPr>
              <a:t>Receive more lifetime income</a:t>
            </a:r>
          </a:p>
          <a:p>
            <a:pPr marL="177800" indent="-177800">
              <a:buFont typeface="Arial" pitchFamily="34" charset="0"/>
              <a:buChar char="•"/>
            </a:pPr>
            <a:r>
              <a:rPr lang="en-US" sz="2400" b="1" dirty="0" smtClean="0">
                <a:solidFill>
                  <a:srgbClr val="C00000"/>
                </a:solidFill>
                <a:effectLst/>
              </a:rPr>
              <a:t>Make their children’s inheritance 100% ESTATE TAX free</a:t>
            </a:r>
            <a:endParaRPr lang="en-US" sz="2400" b="1" dirty="0">
              <a:solidFill>
                <a:srgbClr val="C00000"/>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1447800"/>
            <a:ext cx="4114800" cy="1143000"/>
          </a:xfrm>
        </p:spPr>
        <p:txBody>
          <a:bodyPr>
            <a:noAutofit/>
          </a:bodyPr>
          <a:lstStyle/>
          <a:p>
            <a:pPr marL="749300" indent="-749300" algn="l">
              <a:lnSpc>
                <a:spcPct val="80000"/>
              </a:lnSpc>
            </a:pPr>
            <a:r>
              <a:rPr lang="en-US" sz="5400" dirty="0" smtClean="0">
                <a:solidFill>
                  <a:schemeClr val="bg1"/>
                </a:solidFill>
              </a:rPr>
              <a:t>4. Yes, you can even make money doing it</a:t>
            </a:r>
            <a:endParaRPr lang="en-US" sz="5400" dirty="0">
              <a:solidFill>
                <a:schemeClr val="bg1"/>
              </a:solidFill>
            </a:endParaRPr>
          </a:p>
        </p:txBody>
      </p:sp>
      <p:sp>
        <p:nvSpPr>
          <p:cNvPr id="3" name="Content Placeholder 2"/>
          <p:cNvSpPr>
            <a:spLocks noGrp="1"/>
          </p:cNvSpPr>
          <p:nvPr>
            <p:ph idx="1"/>
          </p:nvPr>
        </p:nvSpPr>
        <p:spPr>
          <a:xfrm>
            <a:off x="4800600" y="4770437"/>
            <a:ext cx="4114800" cy="2087563"/>
          </a:xfrm>
        </p:spPr>
        <p:txBody>
          <a:bodyPr/>
          <a:lstStyle/>
          <a:p>
            <a:pPr marL="0" indent="0">
              <a:buNone/>
            </a:pPr>
            <a:r>
              <a:rPr lang="en-US" dirty="0" smtClean="0">
                <a:solidFill>
                  <a:schemeClr val="bg1"/>
                </a:solidFill>
              </a:rPr>
              <a:t>Did I mention that last transaction involves the sale of a $5,000,000+ life insurance policy?</a:t>
            </a:r>
            <a:endParaRPr lang="en-US" dirty="0">
              <a:solidFill>
                <a:schemeClr val="bg1"/>
              </a:solidFill>
            </a:endParaRPr>
          </a:p>
        </p:txBody>
      </p:sp>
      <p:pic>
        <p:nvPicPr>
          <p:cNvPr id="4" name="Picture 3" descr="iStock_000007049915XSmall.jpg"/>
          <p:cNvPicPr>
            <a:picLocks noChangeAspect="1"/>
          </p:cNvPicPr>
          <p:nvPr/>
        </p:nvPicPr>
        <p:blipFill>
          <a:blip r:embed="rId2" cstate="print"/>
          <a:stretch>
            <a:fillRect/>
          </a:stretch>
        </p:blipFill>
        <p:spPr>
          <a:xfrm>
            <a:off x="0" y="0"/>
            <a:ext cx="4577392"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8468877XSmall.jpg"/>
          <p:cNvPicPr>
            <a:picLocks noChangeAspect="1"/>
          </p:cNvPicPr>
          <p:nvPr/>
        </p:nvPicPr>
        <p:blipFill>
          <a:blip r:embed="rId2" cstate="print"/>
          <a:srcRect/>
          <a:stretch>
            <a:fillRect/>
          </a:stretch>
        </p:blipFill>
        <p:spPr>
          <a:xfrm>
            <a:off x="0" y="1066800"/>
            <a:ext cx="6588868" cy="5791200"/>
          </a:xfrm>
          <a:prstGeom prst="rect">
            <a:avLst/>
          </a:prstGeom>
        </p:spPr>
      </p:pic>
      <p:sp>
        <p:nvSpPr>
          <p:cNvPr id="2" name="Title 1"/>
          <p:cNvSpPr>
            <a:spLocks noGrp="1"/>
          </p:cNvSpPr>
          <p:nvPr>
            <p:ph type="title"/>
          </p:nvPr>
        </p:nvSpPr>
        <p:spPr>
          <a:xfrm>
            <a:off x="3962400" y="990600"/>
            <a:ext cx="5181600" cy="1143000"/>
          </a:xfrm>
        </p:spPr>
        <p:txBody>
          <a:bodyPr>
            <a:noAutofit/>
          </a:bodyPr>
          <a:lstStyle/>
          <a:p>
            <a:pPr marL="635000" indent="-635000" algn="l">
              <a:lnSpc>
                <a:spcPct val="80000"/>
              </a:lnSpc>
            </a:pP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What is the hottest part of the financial services industry right now?</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5&quot;/&gt;&lt;property id=&quot;20307&quot; value=&quot;258&quot;/&gt;&lt;/object&gt;&lt;object type=&quot;3&quot; unique_id=&quot;10014&quot;&gt;&lt;property id=&quot;20148&quot; value=&quot;5&quot;/&gt;&lt;property id=&quot;20300&quot; value=&quot;Slide 7&quot;/&gt;&lt;property id=&quot;20307&quot; value=&quot;260&quot;/&gt;&lt;/object&gt;&lt;object type=&quot;3&quot; unique_id=&quot;10057&quot;&gt;&lt;property id=&quot;20148&quot; value=&quot;5&quot;/&gt;&lt;property id=&quot;20300&quot; value=&quot;Slide 8 - &amp;quot;4. Yes, you can even make money doing it&amp;quot;&quot;/&gt;&lt;property id=&quot;20307&quot; value=&quot;261&quot;/&gt;&lt;/object&gt;&lt;object type=&quot;3&quot; unique_id=&quot;10119&quot;&gt;&lt;property id=&quot;20148&quot; value=&quot;5&quot;/&gt;&lt;property id=&quot;20300&quot; value=&quot;Slide 9 - &amp;quot;5. What is the hottest part of the financial services industry right now?&amp;quot;&quot;/&gt;&lt;property id=&quot;20307&quot; value=&quot;262&quot;/&gt;&lt;/object&gt;&lt;object type=&quot;3&quot; unique_id=&quot;10120&quot;&gt;&lt;property id=&quot;20148&quot; value=&quot;5&quot;/&gt;&lt;property id=&quot;20300&quot; value=&quot;Slide 12 - &amp;quot;7. Make a difference, not just a dollar&amp;quot;&quot;/&gt;&lt;property id=&quot;20307&quot; value=&quot;263&quot;/&gt;&lt;/object&gt;&lt;object type=&quot;3&quot; unique_id=&quot;10148&quot;&gt;&lt;property id=&quot;20148&quot; value=&quot;5&quot;/&gt;&lt;property id=&quot;20300&quot; value=&quot;Slide 13 - &amp;quot;8. Spread some happiness&amp;quot;&quot;/&gt;&lt;property id=&quot;20307&quot; value=&quot;264&quot;/&gt;&lt;/object&gt;&lt;object type=&quot;3&quot; unique_id=&quot;10239&quot;&gt;&lt;property id=&quot;20148&quot; value=&quot;5&quot;/&gt;&lt;property id=&quot;20300&quot; value=&quot;Slide 14 - &amp;quot;9. Learn how to help families pass along both value and values&amp;quot;&quot;/&gt;&lt;property id=&quot;20307&quot; value=&quot;265&quot;/&gt;&lt;/object&gt;&lt;object type=&quot;3&quot; unique_id=&quot;10359&quot;&gt;&lt;property id=&quot;20148&quot; value=&quot;5&quot;/&gt;&lt;property id=&quot;20300&quot; value=&quot;Slide 1 - &amp;quot;Why Financial Planners Should Study Charitable Planning&amp;quot;&quot;/&gt;&lt;property id=&quot;20307&quot; value=&quot;268&quot;/&gt;&lt;/object&gt;&lt;object type=&quot;3&quot; unique_id=&quot;10360&quot;&gt;&lt;property id=&quot;20148&quot; value=&quot;5&quot;/&gt;&lt;property id=&quot;20300&quot; value=&quot;Slide 2&quot;/&gt;&lt;property id=&quot;20307&quot; value=&quot;269&quot;/&gt;&lt;/object&gt;&lt;object type=&quot;3&quot; unique_id=&quot;10361&quot;&gt;&lt;property id=&quot;20148&quot; value=&quot;5&quot;/&gt;&lt;property id=&quot;20300&quot; value=&quot;Slide 4&quot;/&gt;&lt;property id=&quot;20307&quot; value=&quot;270&quot;/&gt;&lt;/object&gt;&lt;object type=&quot;3&quot; unique_id=&quot;10408&quot;&gt;&lt;property id=&quot;20148&quot; value=&quot;5&quot;/&gt;&lt;property id=&quot;20300&quot; value=&quot;Slide 6 - &amp;quot;You can provide BIG* value to clients&amp;quot;&quot;/&gt;&lt;property id=&quot;20307&quot; value=&quot;271&quot;/&gt;&lt;/object&gt;&lt;object type=&quot;3&quot; unique_id=&quot;10521&quot;&gt;&lt;property id=&quot;20148&quot; value=&quot;5&quot;/&gt;&lt;property id=&quot;20300&quot; value=&quot;Slide 10&quot;/&gt;&lt;property id=&quot;20307&quot; value=&quot;272&quot;/&gt;&lt;/object&gt;&lt;object type=&quot;3&quot; unique_id=&quot;10641&quot;&gt;&lt;property id=&quot;20148&quot; value=&quot;5&quot;/&gt;&lt;property id=&quot;20300&quot; value=&quot;Slide 11 - &amp;quot;6. Donor advised funds may be assets under management&amp;quot;&quot;/&gt;&lt;property id=&quot;20307&quot; value=&quot;273&quot;/&gt;&lt;/object&gt;&lt;object type=&quot;3&quot; unique_id=&quot;10696&quot;&gt;&lt;property id=&quot;20148&quot; value=&quot;5&quot;/&gt;&lt;property id=&quot;20300&quot; value=&quot;Slide 15&quot;/&gt;&lt;property id=&quot;20307&quot; value=&quot;274&quot;/&gt;&lt;/object&gt;&lt;object type=&quot;3&quot; unique_id=&quot;38052&quot;&gt;&lt;property id=&quot;20148&quot; value=&quot;5&quot;/&gt;&lt;property id=&quot;20300&quot; value=&quot;Slide 16&quot;/&gt;&lt;property id=&quot;20307&quot; value=&quot;275&quot;/&gt;&lt;/object&gt;&lt;object type=&quot;3&quot; unique_id=&quot;38053&quot;&gt;&lt;property id=&quot;20148&quot; value=&quot;5&quot;/&gt;&lt;property id=&quot;20300&quot; value=&quot;Slide 17&quot;/&gt;&lt;property id=&quot;20307&quot; value=&quot;276&quot;/&gt;&lt;/object&gt;&lt;object type=&quot;3&quot; unique_id=&quot;38054&quot;&gt;&lt;property id=&quot;20148&quot; value=&quot;5&quot;/&gt;&lt;property id=&quot;20300&quot; value=&quot;Slide 18&quot;/&gt;&lt;property id=&quot;20307&quot; value=&quot;277&quot;/&gt;&lt;/object&gt;&lt;object type=&quot;3&quot; unique_id=&quot;38055&quot;&gt;&lt;property id=&quot;20148&quot; value=&quot;5&quot;/&gt;&lt;property id=&quot;20300&quot; value=&quot;Slide 20&quot;/&gt;&lt;property id=&quot;20307&quot; value=&quot;279&quot;/&gt;&lt;/object&gt;&lt;object type=&quot;3&quot; unique_id=&quot;38228&quot;&gt;&lt;property id=&quot;20148&quot; value=&quot;5&quot;/&gt;&lt;property id=&quot;20300&quot; value=&quot;Slide 19 - &amp;quot;Why Financial Planners Should Study Charitable Planning&amp;quot;&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466</Words>
  <Application>Microsoft Office PowerPoint</Application>
  <PresentationFormat>On-screen Show (4:3)</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Why Financial Planners Should Study Charitable Planning</vt:lpstr>
      <vt:lpstr>Slide 2</vt:lpstr>
      <vt:lpstr>Slide 3</vt:lpstr>
      <vt:lpstr>Slide 4</vt:lpstr>
      <vt:lpstr>Slide 5</vt:lpstr>
      <vt:lpstr>You can provide BIG* value to clients</vt:lpstr>
      <vt:lpstr>Slide 7</vt:lpstr>
      <vt:lpstr>4. Yes, you can even make money doing it</vt:lpstr>
      <vt:lpstr>5. What is the hottest part of the financial services industry right now?</vt:lpstr>
      <vt:lpstr>Slide 10</vt:lpstr>
      <vt:lpstr>6. Donor advised funds may be assets under management</vt:lpstr>
      <vt:lpstr>7. Make a difference, not just a dollar</vt:lpstr>
      <vt:lpstr>8. Spread some happiness</vt:lpstr>
      <vt:lpstr>9. Learn how to help families pass along both value and values</vt:lpstr>
      <vt:lpstr>Slide 15</vt:lpstr>
      <vt:lpstr>Slide 16</vt:lpstr>
      <vt:lpstr>Slide 17</vt:lpstr>
      <vt:lpstr>Slide 18</vt:lpstr>
      <vt:lpstr>Why Financial Planners Should Study Charitable Planning</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charitable financial planning?</dc:title>
  <dc:creator>Human Sciences</dc:creator>
  <cp:lastModifiedBy>rujames</cp:lastModifiedBy>
  <cp:revision>61</cp:revision>
  <dcterms:created xsi:type="dcterms:W3CDTF">2010-08-13T14:48:53Z</dcterms:created>
  <dcterms:modified xsi:type="dcterms:W3CDTF">2010-12-07T18:39:34Z</dcterms:modified>
</cp:coreProperties>
</file>