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86" r:id="rId2"/>
    <p:sldId id="257" r:id="rId3"/>
    <p:sldId id="274" r:id="rId4"/>
    <p:sldId id="258" r:id="rId5"/>
    <p:sldId id="261" r:id="rId6"/>
    <p:sldId id="263" r:id="rId7"/>
    <p:sldId id="265" r:id="rId8"/>
    <p:sldId id="317" r:id="rId9"/>
    <p:sldId id="267" r:id="rId10"/>
    <p:sldId id="268" r:id="rId11"/>
    <p:sldId id="272" r:id="rId12"/>
    <p:sldId id="269" r:id="rId13"/>
    <p:sldId id="264" r:id="rId14"/>
    <p:sldId id="287" r:id="rId15"/>
    <p:sldId id="273" r:id="rId16"/>
    <p:sldId id="262" r:id="rId17"/>
    <p:sldId id="276" r:id="rId18"/>
    <p:sldId id="277" r:id="rId19"/>
    <p:sldId id="260" r:id="rId20"/>
    <p:sldId id="278" r:id="rId21"/>
    <p:sldId id="279" r:id="rId22"/>
    <p:sldId id="280" r:id="rId23"/>
    <p:sldId id="313" r:id="rId24"/>
    <p:sldId id="314" r:id="rId25"/>
    <p:sldId id="312" r:id="rId26"/>
    <p:sldId id="310" r:id="rId27"/>
    <p:sldId id="289" r:id="rId28"/>
    <p:sldId id="290" r:id="rId29"/>
    <p:sldId id="315" r:id="rId30"/>
    <p:sldId id="281" r:id="rId31"/>
    <p:sldId id="291" r:id="rId32"/>
    <p:sldId id="319" r:id="rId33"/>
    <p:sldId id="321" r:id="rId34"/>
    <p:sldId id="322" r:id="rId35"/>
    <p:sldId id="323" r:id="rId36"/>
    <p:sldId id="324" r:id="rId37"/>
    <p:sldId id="325" r:id="rId38"/>
    <p:sldId id="326" r:id="rId39"/>
    <p:sldId id="327" r:id="rId40"/>
    <p:sldId id="328" r:id="rId41"/>
    <p:sldId id="329" r:id="rId42"/>
    <p:sldId id="330" r:id="rId43"/>
    <p:sldId id="307" r:id="rId44"/>
    <p:sldId id="295" r:id="rId45"/>
    <p:sldId id="296" r:id="rId46"/>
    <p:sldId id="297" r:id="rId47"/>
    <p:sldId id="300" r:id="rId48"/>
    <p:sldId id="304" r:id="rId49"/>
    <p:sldId id="308" r:id="rId50"/>
    <p:sldId id="301" r:id="rId51"/>
    <p:sldId id="302" r:id="rId52"/>
    <p:sldId id="303" r:id="rId53"/>
    <p:sldId id="305" r:id="rId54"/>
    <p:sldId id="293" r:id="rId55"/>
    <p:sldId id="331" r:id="rId56"/>
    <p:sldId id="332" r:id="rId57"/>
    <p:sldId id="333" r:id="rId58"/>
    <p:sldId id="334" r:id="rId59"/>
    <p:sldId id="335" r:id="rId60"/>
    <p:sldId id="336" r:id="rId61"/>
    <p:sldId id="337" r:id="rId62"/>
    <p:sldId id="338" r:id="rId63"/>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1A1A1A"/>
    <a:srgbClr val="003300"/>
    <a:srgbClr val="E34D56"/>
    <a:srgbClr val="2F1E1A"/>
    <a:srgbClr val="F76A37"/>
    <a:srgbClr val="9C3108"/>
    <a:srgbClr val="996633"/>
    <a:srgbClr val="F6CB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28502" autoAdjust="0"/>
  </p:normalViewPr>
  <p:slideViewPr>
    <p:cSldViewPr>
      <p:cViewPr varScale="1">
        <p:scale>
          <a:sx n="85" d="100"/>
          <a:sy n="85" d="100"/>
        </p:scale>
        <p:origin x="-1306" y="-10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D4D0B-1E7D-4500-A932-3F33CF0B82A8}"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FA156-6EC3-43EA-BF9E-0F1C2B40D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EFA156-6EC3-43EA-BF9E-0F1C2B40D098}"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EFA156-6EC3-43EA-BF9E-0F1C2B40D098}"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4EC4A-C15E-4405-88BC-DC591154A8C7}"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4EC4A-C15E-4405-88BC-DC591154A8C7}"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4EC4A-C15E-4405-88BC-DC591154A8C7}"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4EC4A-C15E-4405-88BC-DC591154A8C7}"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4EC4A-C15E-4405-88BC-DC591154A8C7}"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4EC4A-C15E-4405-88BC-DC591154A8C7}"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4EC4A-C15E-4405-88BC-DC591154A8C7}"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4EC4A-C15E-4405-88BC-DC591154A8C7}"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4EC4A-C15E-4405-88BC-DC591154A8C7}"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4EC4A-C15E-4405-88BC-DC591154A8C7}"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4EC4A-C15E-4405-88BC-DC591154A8C7}"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2A03-63D2-4519-BA5F-8438472587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4EC4A-C15E-4405-88BC-DC591154A8C7}"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82A03-63D2-4519-BA5F-8438472587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731936XSmall.jpg"/>
          <p:cNvPicPr>
            <a:picLocks noChangeAspect="1"/>
          </p:cNvPicPr>
          <p:nvPr/>
        </p:nvPicPr>
        <p:blipFill>
          <a:blip r:embed="rId2" cstate="print"/>
          <a:srcRect/>
          <a:stretch>
            <a:fillRect/>
          </a:stretch>
        </p:blipFill>
        <p:spPr>
          <a:xfrm>
            <a:off x="533401" y="-973"/>
            <a:ext cx="8610600" cy="6858973"/>
          </a:xfrm>
          <a:prstGeom prst="rect">
            <a:avLst/>
          </a:prstGeom>
        </p:spPr>
      </p:pic>
      <p:sp>
        <p:nvSpPr>
          <p:cNvPr id="2" name="Title 1"/>
          <p:cNvSpPr>
            <a:spLocks noGrp="1"/>
          </p:cNvSpPr>
          <p:nvPr>
            <p:ph type="ctrTitle"/>
          </p:nvPr>
        </p:nvSpPr>
        <p:spPr>
          <a:xfrm>
            <a:off x="0" y="4038600"/>
            <a:ext cx="5410200" cy="1470025"/>
          </a:xfrm>
        </p:spPr>
        <p:txBody>
          <a:bodyPr>
            <a:noAutofit/>
          </a:bodyPr>
          <a:lstStyle/>
          <a:p>
            <a:pPr algn="l">
              <a:lnSpc>
                <a:spcPct val="70000"/>
              </a:lnSpc>
            </a:pPr>
            <a:r>
              <a:rPr lang="en-US" sz="8000" b="1" spc="-150" dirty="0" smtClean="0"/>
              <a:t>Using Life Insurance in Charitable Planning</a:t>
            </a:r>
            <a:endParaRPr lang="en-US" sz="8000" b="1" spc="-150" dirty="0"/>
          </a:p>
        </p:txBody>
      </p:sp>
      <p:sp>
        <p:nvSpPr>
          <p:cNvPr id="4" name="TextBox 3"/>
          <p:cNvSpPr txBox="1"/>
          <p:nvPr/>
        </p:nvSpPr>
        <p:spPr>
          <a:xfrm>
            <a:off x="0" y="6589016"/>
            <a:ext cx="9144000" cy="294183"/>
          </a:xfrm>
          <a:prstGeom prst="rect">
            <a:avLst/>
          </a:prstGeom>
          <a:noFill/>
        </p:spPr>
        <p:txBody>
          <a:bodyPr wrap="square" rtlCol="0">
            <a:spAutoFit/>
          </a:bodyPr>
          <a:lstStyle/>
          <a:p>
            <a:pPr>
              <a:lnSpc>
                <a:spcPct val="80000"/>
              </a:lnSpc>
            </a:pPr>
            <a:r>
              <a:rPr lang="en-US" sz="1600" dirty="0" smtClean="0"/>
              <a:t>Russell James, J.D., Ph.D., CFP®, Director of Graduate Studies in Charitable Planning, Texas Tech University</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Stock_000010214489XSmall.jpg"/>
          <p:cNvPicPr>
            <a:picLocks noChangeAspect="1"/>
          </p:cNvPicPr>
          <p:nvPr/>
        </p:nvPicPr>
        <p:blipFill>
          <a:blip r:embed="rId2" cstate="print"/>
          <a:srcRect/>
          <a:stretch>
            <a:fillRect/>
          </a:stretch>
        </p:blipFill>
        <p:spPr>
          <a:xfrm>
            <a:off x="3505200" y="0"/>
            <a:ext cx="4463143" cy="2590800"/>
          </a:xfrm>
          <a:prstGeom prst="rect">
            <a:avLst/>
          </a:prstGeom>
        </p:spPr>
      </p:pic>
      <p:pic>
        <p:nvPicPr>
          <p:cNvPr id="21" name="Picture 20" descr="iStock_000007909875XSmall.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flipH="1">
            <a:off x="4038600" y="3962400"/>
            <a:ext cx="1828800" cy="1996440"/>
          </a:xfrm>
          <a:prstGeom prst="rect">
            <a:avLst/>
          </a:prstGeom>
        </p:spPr>
      </p:pic>
      <p:pic>
        <p:nvPicPr>
          <p:cNvPr id="7" name="Picture 6" descr="iStock_000006720399XSmall.jpg"/>
          <p:cNvPicPr>
            <a:picLocks noChangeAspect="1"/>
          </p:cNvPicPr>
          <p:nvPr/>
        </p:nvPicPr>
        <p:blipFill>
          <a:blip r:embed="rId4"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5" cstate="print"/>
          <a:srcRect/>
          <a:stretch>
            <a:fillRect/>
          </a:stretch>
        </p:blipFill>
        <p:spPr>
          <a:xfrm>
            <a:off x="3733800" y="4337316"/>
            <a:ext cx="1066800" cy="768084"/>
          </a:xfrm>
          <a:prstGeom prst="rect">
            <a:avLst/>
          </a:prstGeom>
        </p:spPr>
      </p:pic>
      <p:pic>
        <p:nvPicPr>
          <p:cNvPr id="9" name="Picture 8" descr="iStock_000006488111XSmall.jpg"/>
          <p:cNvPicPr>
            <a:picLocks noChangeAspect="1"/>
          </p:cNvPicPr>
          <p:nvPr/>
        </p:nvPicPr>
        <p:blipFill>
          <a:blip r:embed="rId6" cstate="print"/>
          <a:srcRect/>
          <a:stretch>
            <a:fillRect/>
          </a:stretch>
        </p:blipFill>
        <p:spPr>
          <a:xfrm>
            <a:off x="6400800" y="3771900"/>
            <a:ext cx="2743200" cy="3086100"/>
          </a:xfrm>
          <a:prstGeom prst="rect">
            <a:avLst/>
          </a:prstGeom>
        </p:spPr>
      </p:pic>
      <p:sp>
        <p:nvSpPr>
          <p:cNvPr id="4" name="TextBox 3"/>
          <p:cNvSpPr txBox="1"/>
          <p:nvPr/>
        </p:nvSpPr>
        <p:spPr>
          <a:xfrm>
            <a:off x="3429000" y="5791200"/>
            <a:ext cx="3048000" cy="1126462"/>
          </a:xfrm>
          <a:prstGeom prst="rect">
            <a:avLst/>
          </a:prstGeom>
          <a:noFill/>
        </p:spPr>
        <p:txBody>
          <a:bodyPr wrap="square" rtlCol="0">
            <a:spAutoFit/>
          </a:bodyPr>
          <a:lstStyle/>
          <a:p>
            <a:pPr algn="ctr">
              <a:lnSpc>
                <a:spcPct val="70000"/>
              </a:lnSpc>
            </a:pPr>
            <a:r>
              <a:rPr lang="en-US" sz="3200" dirty="0" smtClean="0"/>
              <a:t>Irrevocable Life Insurance Trust (ILIT)</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3124200" cy="3108543"/>
          </a:xfrm>
          <a:prstGeom prst="rect">
            <a:avLst/>
          </a:prstGeom>
          <a:noFill/>
        </p:spPr>
        <p:txBody>
          <a:bodyPr wrap="square" rtlCol="0">
            <a:spAutoFit/>
          </a:bodyPr>
          <a:lstStyle/>
          <a:p>
            <a:pPr>
              <a:lnSpc>
                <a:spcPct val="70000"/>
              </a:lnSpc>
            </a:pPr>
            <a:r>
              <a:rPr lang="en-US" sz="4000" dirty="0" smtClean="0"/>
              <a:t>The parent can use the tax benefit or income from a CGA or CRT to pay for life insurance</a:t>
            </a:r>
            <a:endParaRPr lang="en-US" sz="4000" dirty="0"/>
          </a:p>
        </p:txBody>
      </p:sp>
      <p:sp>
        <p:nvSpPr>
          <p:cNvPr id="23" name="TextBox 22"/>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Stock_000007909875XSmall.jpg"/>
          <p:cNvPicPr>
            <a:picLocks noChangeAspect="1"/>
          </p:cNvPicPr>
          <p:nvPr/>
        </p:nvPicPr>
        <p:blipFill>
          <a:blip r:embed="rId2" cstate="print">
            <a:clrChange>
              <a:clrFrom>
                <a:srgbClr val="FFFFFF"/>
              </a:clrFrom>
              <a:clrTo>
                <a:srgbClr val="FFFFFF">
                  <a:alpha val="0"/>
                </a:srgbClr>
              </a:clrTo>
            </a:clrChange>
          </a:blip>
          <a:srcRect/>
          <a:stretch>
            <a:fillRect/>
          </a:stretch>
        </p:blipFill>
        <p:spPr>
          <a:xfrm flipH="1">
            <a:off x="4038600" y="3962400"/>
            <a:ext cx="1828800" cy="1996440"/>
          </a:xfrm>
          <a:prstGeom prst="rect">
            <a:avLst/>
          </a:prstGeom>
        </p:spPr>
      </p:pic>
      <p:pic>
        <p:nvPicPr>
          <p:cNvPr id="7" name="Picture 6" descr="iStock_000006720399XSmall.jpg"/>
          <p:cNvPicPr>
            <a:picLocks noChangeAspect="1"/>
          </p:cNvPicPr>
          <p:nvPr/>
        </p:nvPicPr>
        <p:blipFill>
          <a:blip r:embed="rId3"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4" cstate="print"/>
          <a:srcRect/>
          <a:stretch>
            <a:fillRect/>
          </a:stretch>
        </p:blipFill>
        <p:spPr>
          <a:xfrm>
            <a:off x="3733800" y="4337316"/>
            <a:ext cx="1066800" cy="768084"/>
          </a:xfrm>
          <a:prstGeom prst="rect">
            <a:avLst/>
          </a:prstGeom>
        </p:spPr>
      </p:pic>
      <p:pic>
        <p:nvPicPr>
          <p:cNvPr id="9" name="Picture 8" descr="iStock_000006488111XSmall.jpg"/>
          <p:cNvPicPr>
            <a:picLocks noChangeAspect="1"/>
          </p:cNvPicPr>
          <p:nvPr/>
        </p:nvPicPr>
        <p:blipFill>
          <a:blip r:embed="rId5" cstate="print"/>
          <a:srcRect/>
          <a:stretch>
            <a:fillRect/>
          </a:stretch>
        </p:blipFill>
        <p:spPr>
          <a:xfrm>
            <a:off x="6400800" y="3771900"/>
            <a:ext cx="2743200" cy="3086100"/>
          </a:xfrm>
          <a:prstGeom prst="rect">
            <a:avLst/>
          </a:prstGeom>
        </p:spPr>
      </p:pic>
      <p:pic>
        <p:nvPicPr>
          <p:cNvPr id="11" name="Picture 10" descr="iStock_000010214489XSmall.jpg"/>
          <p:cNvPicPr>
            <a:picLocks noChangeAspect="1"/>
          </p:cNvPicPr>
          <p:nvPr/>
        </p:nvPicPr>
        <p:blipFill>
          <a:blip r:embed="rId6" cstate="print"/>
          <a:srcRect/>
          <a:stretch>
            <a:fillRect/>
          </a:stretch>
        </p:blipFill>
        <p:spPr>
          <a:xfrm>
            <a:off x="3505200" y="0"/>
            <a:ext cx="4463143" cy="2590800"/>
          </a:xfrm>
          <a:prstGeom prst="rect">
            <a:avLst/>
          </a:prstGeom>
        </p:spPr>
      </p:pic>
      <p:sp>
        <p:nvSpPr>
          <p:cNvPr id="4" name="TextBox 3"/>
          <p:cNvSpPr txBox="1"/>
          <p:nvPr/>
        </p:nvSpPr>
        <p:spPr>
          <a:xfrm>
            <a:off x="3429000" y="5791200"/>
            <a:ext cx="3048000" cy="1126462"/>
          </a:xfrm>
          <a:prstGeom prst="rect">
            <a:avLst/>
          </a:prstGeom>
          <a:noFill/>
        </p:spPr>
        <p:txBody>
          <a:bodyPr wrap="square" rtlCol="0">
            <a:spAutoFit/>
          </a:bodyPr>
          <a:lstStyle/>
          <a:p>
            <a:pPr algn="ctr">
              <a:lnSpc>
                <a:spcPct val="70000"/>
              </a:lnSpc>
            </a:pPr>
            <a:r>
              <a:rPr lang="en-US" sz="3200" dirty="0" smtClean="0"/>
              <a:t>Irrevocable Life Insurance Trust (ILIT)</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6" name="TextBox 5"/>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iStock_000007909890XSmall.jpg"/>
          <p:cNvPicPr>
            <a:picLocks noChangeAspect="1"/>
          </p:cNvPicPr>
          <p:nvPr/>
        </p:nvPicPr>
        <p:blipFill>
          <a:blip r:embed="rId7" cstate="print"/>
          <a:srcRect/>
          <a:stretch>
            <a:fillRect/>
          </a:stretch>
        </p:blipFill>
        <p:spPr>
          <a:xfrm>
            <a:off x="0" y="990600"/>
            <a:ext cx="2447587" cy="1725168"/>
          </a:xfrm>
          <a:prstGeom prst="rect">
            <a:avLst/>
          </a:prstGeom>
        </p:spPr>
      </p:pic>
      <p:sp>
        <p:nvSpPr>
          <p:cNvPr id="23" name="TextBox 22"/>
          <p:cNvSpPr txBox="1"/>
          <p:nvPr/>
        </p:nvSpPr>
        <p:spPr>
          <a:xfrm>
            <a:off x="0" y="152400"/>
            <a:ext cx="2438400" cy="1148648"/>
          </a:xfrm>
          <a:prstGeom prst="rect">
            <a:avLst/>
          </a:prstGeom>
          <a:noFill/>
        </p:spPr>
        <p:txBody>
          <a:bodyPr wrap="square" rtlCol="0">
            <a:spAutoFit/>
          </a:bodyPr>
          <a:lstStyle/>
          <a:p>
            <a:pPr algn="ctr">
              <a:lnSpc>
                <a:spcPct val="70000"/>
              </a:lnSpc>
            </a:pPr>
            <a:r>
              <a:rPr lang="en-US" sz="3200" dirty="0" smtClean="0"/>
              <a:t>Charitable Remainder Trust (CRT)</a:t>
            </a:r>
            <a:endParaRPr lang="en-US" sz="3200" dirty="0"/>
          </a:p>
        </p:txBody>
      </p:sp>
      <p:sp>
        <p:nvSpPr>
          <p:cNvPr id="24" name="Down Arrow 23"/>
          <p:cNvSpPr/>
          <p:nvPr/>
        </p:nvSpPr>
        <p:spPr>
          <a:xfrm>
            <a:off x="685800" y="2743200"/>
            <a:ext cx="647700" cy="11811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066800" y="2819400"/>
            <a:ext cx="1600200" cy="714939"/>
          </a:xfrm>
          <a:prstGeom prst="rect">
            <a:avLst/>
          </a:prstGeom>
          <a:noFill/>
        </p:spPr>
        <p:txBody>
          <a:bodyPr wrap="square" rtlCol="0">
            <a:spAutoFit/>
          </a:bodyPr>
          <a:lstStyle/>
          <a:p>
            <a:pPr algn="ctr">
              <a:lnSpc>
                <a:spcPct val="70000"/>
              </a:lnSpc>
            </a:pPr>
            <a:r>
              <a:rPr lang="en-US" sz="2800" dirty="0" smtClean="0"/>
              <a:t>Lifetime Income</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Stock_000010214489XSmall.jpg"/>
          <p:cNvPicPr>
            <a:picLocks noChangeAspect="1"/>
          </p:cNvPicPr>
          <p:nvPr/>
        </p:nvPicPr>
        <p:blipFill>
          <a:blip r:embed="rId2" cstate="print"/>
          <a:srcRect/>
          <a:stretch>
            <a:fillRect/>
          </a:stretch>
        </p:blipFill>
        <p:spPr>
          <a:xfrm>
            <a:off x="3505200" y="0"/>
            <a:ext cx="4463143" cy="2590800"/>
          </a:xfrm>
          <a:prstGeom prst="rect">
            <a:avLst/>
          </a:prstGeom>
        </p:spPr>
      </p:pic>
      <p:pic>
        <p:nvPicPr>
          <p:cNvPr id="21" name="Picture 20" descr="iStock_000007909875XSmall.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flipH="1">
            <a:off x="4038600" y="3962400"/>
            <a:ext cx="1828800" cy="1996440"/>
          </a:xfrm>
          <a:prstGeom prst="rect">
            <a:avLst/>
          </a:prstGeom>
        </p:spPr>
      </p:pic>
      <p:pic>
        <p:nvPicPr>
          <p:cNvPr id="7" name="Picture 6" descr="iStock_000006720399XSmall.jpg"/>
          <p:cNvPicPr>
            <a:picLocks noChangeAspect="1"/>
          </p:cNvPicPr>
          <p:nvPr/>
        </p:nvPicPr>
        <p:blipFill>
          <a:blip r:embed="rId4"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5" cstate="print"/>
          <a:srcRect/>
          <a:stretch>
            <a:fillRect/>
          </a:stretch>
        </p:blipFill>
        <p:spPr>
          <a:xfrm>
            <a:off x="3733800" y="4337316"/>
            <a:ext cx="1066800" cy="768084"/>
          </a:xfrm>
          <a:prstGeom prst="rect">
            <a:avLst/>
          </a:prstGeom>
        </p:spPr>
      </p:pic>
      <p:pic>
        <p:nvPicPr>
          <p:cNvPr id="9" name="Picture 8" descr="iStock_000006488111XSmall.jpg"/>
          <p:cNvPicPr>
            <a:picLocks noChangeAspect="1"/>
          </p:cNvPicPr>
          <p:nvPr/>
        </p:nvPicPr>
        <p:blipFill>
          <a:blip r:embed="rId6" cstate="print"/>
          <a:srcRect/>
          <a:stretch>
            <a:fillRect/>
          </a:stretch>
        </p:blipFill>
        <p:spPr>
          <a:xfrm>
            <a:off x="6400800" y="3771900"/>
            <a:ext cx="2743200" cy="3086100"/>
          </a:xfrm>
          <a:prstGeom prst="rect">
            <a:avLst/>
          </a:prstGeom>
        </p:spPr>
      </p:pic>
      <p:sp>
        <p:nvSpPr>
          <p:cNvPr id="4" name="TextBox 3"/>
          <p:cNvSpPr txBox="1"/>
          <p:nvPr/>
        </p:nvSpPr>
        <p:spPr>
          <a:xfrm>
            <a:off x="3429000" y="5791200"/>
            <a:ext cx="3048000" cy="1126462"/>
          </a:xfrm>
          <a:prstGeom prst="rect">
            <a:avLst/>
          </a:prstGeom>
          <a:noFill/>
        </p:spPr>
        <p:txBody>
          <a:bodyPr wrap="square" rtlCol="0">
            <a:spAutoFit/>
          </a:bodyPr>
          <a:lstStyle/>
          <a:p>
            <a:pPr algn="ctr">
              <a:lnSpc>
                <a:spcPct val="70000"/>
              </a:lnSpc>
            </a:pPr>
            <a:r>
              <a:rPr lang="en-US" sz="3200" dirty="0" smtClean="0"/>
              <a:t>Irrevocable Life Insurance Trust (ILIT)</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3124200" cy="3108543"/>
          </a:xfrm>
          <a:prstGeom prst="rect">
            <a:avLst/>
          </a:prstGeom>
          <a:noFill/>
        </p:spPr>
        <p:txBody>
          <a:bodyPr wrap="square" rtlCol="0">
            <a:spAutoFit/>
          </a:bodyPr>
          <a:lstStyle/>
          <a:p>
            <a:pPr>
              <a:lnSpc>
                <a:spcPct val="70000"/>
              </a:lnSpc>
            </a:pPr>
            <a:r>
              <a:rPr lang="en-US" sz="4000" dirty="0" smtClean="0"/>
              <a:t>The child gets a tax free inheritance instead of losing up to 55% in estate taxes</a:t>
            </a:r>
            <a:endParaRPr lang="en-US" sz="4000" dirty="0"/>
          </a:p>
        </p:txBody>
      </p:sp>
      <p:sp>
        <p:nvSpPr>
          <p:cNvPr id="23" name="TextBox 22"/>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7485084XSmall.jpg"/>
          <p:cNvPicPr>
            <a:picLocks noChangeAspect="1"/>
          </p:cNvPicPr>
          <p:nvPr/>
        </p:nvPicPr>
        <p:blipFill>
          <a:blip r:embed="rId2" cstate="print"/>
          <a:stretch>
            <a:fillRect/>
          </a:stretch>
        </p:blipFill>
        <p:spPr>
          <a:xfrm>
            <a:off x="304800" y="1296297"/>
            <a:ext cx="8382000" cy="5561704"/>
          </a:xfrm>
          <a:prstGeom prst="rect">
            <a:avLst/>
          </a:prstGeom>
        </p:spPr>
      </p:pic>
      <p:sp>
        <p:nvSpPr>
          <p:cNvPr id="2" name="TextBox 1"/>
          <p:cNvSpPr txBox="1"/>
          <p:nvPr/>
        </p:nvSpPr>
        <p:spPr>
          <a:xfrm>
            <a:off x="0" y="0"/>
            <a:ext cx="9144000" cy="1569660"/>
          </a:xfrm>
          <a:prstGeom prst="rect">
            <a:avLst/>
          </a:prstGeom>
          <a:noFill/>
        </p:spPr>
        <p:txBody>
          <a:bodyPr wrap="square" rtlCol="0">
            <a:spAutoFit/>
          </a:bodyPr>
          <a:lstStyle/>
          <a:p>
            <a:pPr algn="ctr">
              <a:lnSpc>
                <a:spcPct val="80000"/>
              </a:lnSpc>
            </a:pPr>
            <a:r>
              <a:rPr lang="en-US" sz="4000" dirty="0" smtClean="0"/>
              <a:t>We give the taxable inheritance to charity, and create income to purchase the non-taxable inheritance to give to children</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Stock_000010214489XSmall.jpg"/>
          <p:cNvPicPr>
            <a:picLocks noChangeAspect="1"/>
          </p:cNvPicPr>
          <p:nvPr/>
        </p:nvPicPr>
        <p:blipFill>
          <a:blip r:embed="rId2" cstate="print"/>
          <a:srcRect/>
          <a:stretch>
            <a:fillRect/>
          </a:stretch>
        </p:blipFill>
        <p:spPr>
          <a:xfrm>
            <a:off x="3505200" y="0"/>
            <a:ext cx="4463143" cy="2590800"/>
          </a:xfrm>
          <a:prstGeom prst="rect">
            <a:avLst/>
          </a:prstGeom>
        </p:spPr>
      </p:pic>
      <p:pic>
        <p:nvPicPr>
          <p:cNvPr id="21" name="Picture 20" descr="iStock_000007909875XSmall.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flipH="1">
            <a:off x="4038600" y="3962400"/>
            <a:ext cx="1828800" cy="1996440"/>
          </a:xfrm>
          <a:prstGeom prst="rect">
            <a:avLst/>
          </a:prstGeom>
        </p:spPr>
      </p:pic>
      <p:pic>
        <p:nvPicPr>
          <p:cNvPr id="7" name="Picture 6" descr="iStock_000006720399XSmall.jpg"/>
          <p:cNvPicPr>
            <a:picLocks noChangeAspect="1"/>
          </p:cNvPicPr>
          <p:nvPr/>
        </p:nvPicPr>
        <p:blipFill>
          <a:blip r:embed="rId4"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5" cstate="print"/>
          <a:srcRect/>
          <a:stretch>
            <a:fillRect/>
          </a:stretch>
        </p:blipFill>
        <p:spPr>
          <a:xfrm>
            <a:off x="3733800" y="4337316"/>
            <a:ext cx="1066800" cy="768084"/>
          </a:xfrm>
          <a:prstGeom prst="rect">
            <a:avLst/>
          </a:prstGeom>
        </p:spPr>
      </p:pic>
      <p:pic>
        <p:nvPicPr>
          <p:cNvPr id="9" name="Picture 8" descr="iStock_000006488111XSmall.jpg"/>
          <p:cNvPicPr>
            <a:picLocks noChangeAspect="1"/>
          </p:cNvPicPr>
          <p:nvPr/>
        </p:nvPicPr>
        <p:blipFill>
          <a:blip r:embed="rId6" cstate="print"/>
          <a:srcRect/>
          <a:stretch>
            <a:fillRect/>
          </a:stretch>
        </p:blipFill>
        <p:spPr>
          <a:xfrm>
            <a:off x="6400800" y="3771900"/>
            <a:ext cx="2743200" cy="3086100"/>
          </a:xfrm>
          <a:prstGeom prst="rect">
            <a:avLst/>
          </a:prstGeom>
        </p:spPr>
      </p:pic>
      <p:sp>
        <p:nvSpPr>
          <p:cNvPr id="4" name="TextBox 3"/>
          <p:cNvSpPr txBox="1"/>
          <p:nvPr/>
        </p:nvSpPr>
        <p:spPr>
          <a:xfrm>
            <a:off x="3429000" y="5791200"/>
            <a:ext cx="3048000" cy="1126462"/>
          </a:xfrm>
          <a:prstGeom prst="rect">
            <a:avLst/>
          </a:prstGeom>
          <a:noFill/>
        </p:spPr>
        <p:txBody>
          <a:bodyPr wrap="square" rtlCol="0">
            <a:spAutoFit/>
          </a:bodyPr>
          <a:lstStyle/>
          <a:p>
            <a:pPr algn="ctr">
              <a:lnSpc>
                <a:spcPct val="70000"/>
              </a:lnSpc>
            </a:pPr>
            <a:r>
              <a:rPr lang="en-US" sz="3200" dirty="0" smtClean="0"/>
              <a:t>Irrevocable Life Insurance Trust (ILIT)</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4191000" cy="3280898"/>
          </a:xfrm>
          <a:prstGeom prst="rect">
            <a:avLst/>
          </a:prstGeom>
          <a:noFill/>
        </p:spPr>
        <p:txBody>
          <a:bodyPr wrap="square" rtlCol="0">
            <a:spAutoFit/>
          </a:bodyPr>
          <a:lstStyle/>
          <a:p>
            <a:pPr>
              <a:lnSpc>
                <a:spcPct val="70000"/>
              </a:lnSpc>
            </a:pPr>
            <a:r>
              <a:rPr lang="en-US" sz="4000" dirty="0" smtClean="0"/>
              <a:t>Gifts for premiums can be gift tax free if ≤ $13,000 X beneficiaries X donors annually.  </a:t>
            </a:r>
            <a:r>
              <a:rPr lang="en-US" sz="2400" dirty="0" smtClean="0"/>
              <a:t>(E.g., 2 parents to 2 children, spouses, and 4 grandchildren: 2 X 8 X $13,000 = $208,000 per year using “</a:t>
            </a:r>
            <a:r>
              <a:rPr lang="en-US" sz="2400" dirty="0" err="1" smtClean="0"/>
              <a:t>Crummey</a:t>
            </a:r>
            <a:r>
              <a:rPr lang="en-US" sz="2400" dirty="0" smtClean="0"/>
              <a:t>” powers)</a:t>
            </a:r>
            <a:endParaRPr lang="en-US" sz="4000" dirty="0"/>
          </a:p>
        </p:txBody>
      </p:sp>
      <p:sp>
        <p:nvSpPr>
          <p:cNvPr id="23" name="TextBox 22"/>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9214414XSmall.jpg"/>
          <p:cNvPicPr>
            <a:picLocks noChangeAspect="1"/>
          </p:cNvPicPr>
          <p:nvPr/>
        </p:nvPicPr>
        <p:blipFill>
          <a:blip r:embed="rId2" cstate="print"/>
          <a:srcRect/>
          <a:stretch>
            <a:fillRect/>
          </a:stretch>
        </p:blipFill>
        <p:spPr>
          <a:xfrm>
            <a:off x="5410200" y="745524"/>
            <a:ext cx="3733800" cy="6112476"/>
          </a:xfrm>
          <a:prstGeom prst="rect">
            <a:avLst/>
          </a:prstGeom>
        </p:spPr>
      </p:pic>
      <p:sp>
        <p:nvSpPr>
          <p:cNvPr id="2" name="TextBox 1"/>
          <p:cNvSpPr txBox="1"/>
          <p:nvPr/>
        </p:nvSpPr>
        <p:spPr>
          <a:xfrm>
            <a:off x="228600" y="228600"/>
            <a:ext cx="6019800" cy="6426375"/>
          </a:xfrm>
          <a:prstGeom prst="rect">
            <a:avLst/>
          </a:prstGeom>
          <a:noFill/>
        </p:spPr>
        <p:txBody>
          <a:bodyPr wrap="square" rtlCol="0">
            <a:spAutoFit/>
          </a:bodyPr>
          <a:lstStyle/>
          <a:p>
            <a:pPr algn="ctr">
              <a:lnSpc>
                <a:spcPct val="70000"/>
              </a:lnSpc>
            </a:pPr>
            <a:r>
              <a:rPr lang="en-US" sz="5400" b="1" dirty="0" smtClean="0"/>
              <a:t>Can it pay to be charitable?</a:t>
            </a:r>
          </a:p>
          <a:p>
            <a:pPr>
              <a:lnSpc>
                <a:spcPct val="70000"/>
              </a:lnSpc>
            </a:pPr>
            <a:endParaRPr lang="en-US" sz="4000" dirty="0" smtClean="0"/>
          </a:p>
          <a:p>
            <a:pPr>
              <a:lnSpc>
                <a:spcPct val="70000"/>
              </a:lnSpc>
            </a:pPr>
            <a:r>
              <a:rPr lang="en-US" sz="4000" dirty="0" smtClean="0"/>
              <a:t>Priscilla wants to sell a $1,000,000 non-income producing zero-basis asset then spend the interest income of 5% while </a:t>
            </a:r>
          </a:p>
          <a:p>
            <a:pPr>
              <a:lnSpc>
                <a:spcPct val="70000"/>
              </a:lnSpc>
            </a:pPr>
            <a:r>
              <a:rPr lang="en-US" sz="4000" dirty="0" smtClean="0"/>
              <a:t>leaving principal for heirs.  Her combined state and federal tax rates are: </a:t>
            </a:r>
          </a:p>
          <a:p>
            <a:pPr>
              <a:lnSpc>
                <a:spcPct val="70000"/>
              </a:lnSpc>
            </a:pPr>
            <a:r>
              <a:rPr lang="en-US" sz="4000" dirty="0" smtClean="0"/>
              <a:t>	capital gains (20%) </a:t>
            </a:r>
          </a:p>
          <a:p>
            <a:pPr>
              <a:lnSpc>
                <a:spcPct val="70000"/>
              </a:lnSpc>
            </a:pPr>
            <a:r>
              <a:rPr lang="en-US" sz="4000" dirty="0" smtClean="0"/>
              <a:t>	income (40%) </a:t>
            </a:r>
          </a:p>
          <a:p>
            <a:pPr>
              <a:lnSpc>
                <a:spcPct val="70000"/>
              </a:lnSpc>
            </a:pPr>
            <a:r>
              <a:rPr lang="en-US" sz="4000" dirty="0" smtClean="0"/>
              <a:t>	estate (55%)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5800" y="0"/>
            <a:ext cx="4648200" cy="6858000"/>
          </a:xfrm>
          <a:prstGeom prst="rect">
            <a:avLst/>
          </a:prstGeom>
          <a:solidFill>
            <a:schemeClr val="bg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4495800" cy="6858000"/>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p:cNvSpPr txBox="1"/>
          <p:nvPr/>
        </p:nvSpPr>
        <p:spPr>
          <a:xfrm>
            <a:off x="0" y="0"/>
            <a:ext cx="4495800" cy="6900351"/>
          </a:xfrm>
          <a:prstGeom prst="rect">
            <a:avLst/>
          </a:prstGeom>
          <a:noFill/>
        </p:spPr>
        <p:txBody>
          <a:bodyPr wrap="square" rtlCol="0">
            <a:spAutoFit/>
          </a:bodyPr>
          <a:lstStyle/>
          <a:p>
            <a:pPr algn="ctr">
              <a:lnSpc>
                <a:spcPct val="70000"/>
              </a:lnSpc>
            </a:pPr>
            <a:r>
              <a:rPr lang="en-US" sz="4000" b="1" dirty="0" smtClean="0">
                <a:solidFill>
                  <a:schemeClr val="bg1"/>
                </a:solidFill>
              </a:rPr>
              <a:t>Sale</a:t>
            </a:r>
          </a:p>
          <a:p>
            <a:pPr>
              <a:lnSpc>
                <a:spcPct val="70000"/>
              </a:lnSpc>
            </a:pPr>
            <a:r>
              <a:rPr lang="en-US" sz="2800" dirty="0" smtClean="0">
                <a:solidFill>
                  <a:schemeClr val="bg1"/>
                </a:solidFill>
              </a:rPr>
              <a:t>$1,000,000 asset </a:t>
            </a:r>
          </a:p>
          <a:p>
            <a:pPr>
              <a:lnSpc>
                <a:spcPct val="70000"/>
              </a:lnSpc>
            </a:pPr>
            <a:r>
              <a:rPr lang="en-US" sz="2800" dirty="0" smtClean="0">
                <a:solidFill>
                  <a:schemeClr val="bg1"/>
                </a:solidFill>
              </a:rPr>
              <a:t>  -$200,000 capital gains tax</a:t>
            </a:r>
          </a:p>
          <a:p>
            <a:pPr>
              <a:lnSpc>
                <a:spcPct val="70000"/>
              </a:lnSpc>
            </a:pPr>
            <a:r>
              <a:rPr lang="en-US" sz="2800" dirty="0" smtClean="0">
                <a:solidFill>
                  <a:schemeClr val="bg1"/>
                </a:solidFill>
              </a:rPr>
              <a:t>  </a:t>
            </a: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0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800" dirty="0" smtClean="0">
              <a:solidFill>
                <a:schemeClr val="bg1"/>
              </a:solidFill>
            </a:endParaRPr>
          </a:p>
          <a:p>
            <a:pPr>
              <a:lnSpc>
                <a:spcPct val="70000"/>
              </a:lnSpc>
            </a:pPr>
            <a:endParaRPr lang="en-US" sz="2400" dirty="0" smtClean="0">
              <a:solidFill>
                <a:schemeClr val="bg1"/>
              </a:solidFill>
            </a:endParaRPr>
          </a:p>
          <a:p>
            <a:pPr>
              <a:lnSpc>
                <a:spcPct val="70000"/>
              </a:lnSpc>
            </a:pPr>
            <a:endParaRPr lang="en-US" sz="2400" dirty="0" smtClean="0">
              <a:solidFill>
                <a:schemeClr val="bg1"/>
              </a:solidFill>
            </a:endParaRPr>
          </a:p>
          <a:p>
            <a:pPr>
              <a:lnSpc>
                <a:spcPct val="70000"/>
              </a:lnSpc>
            </a:pPr>
            <a:r>
              <a:rPr lang="en-US" sz="2800" b="1" dirty="0" smtClean="0">
                <a:solidFill>
                  <a:schemeClr val="bg1"/>
                </a:solidFill>
              </a:rPr>
              <a:t>Client uses $40,000/year </a:t>
            </a:r>
            <a:r>
              <a:rPr lang="en-US" sz="2800" dirty="0" smtClean="0">
                <a:solidFill>
                  <a:schemeClr val="bg1"/>
                </a:solidFill>
              </a:rPr>
              <a:t>($800,000 X 5% return)</a:t>
            </a:r>
          </a:p>
          <a:p>
            <a:pPr>
              <a:lnSpc>
                <a:spcPct val="70000"/>
              </a:lnSpc>
            </a:pPr>
            <a:endParaRPr lang="en-US" sz="4400" dirty="0" smtClean="0">
              <a:solidFill>
                <a:schemeClr val="bg1"/>
              </a:solidFill>
            </a:endParaRPr>
          </a:p>
          <a:p>
            <a:pPr>
              <a:lnSpc>
                <a:spcPct val="70000"/>
              </a:lnSpc>
            </a:pPr>
            <a:endParaRPr lang="en-US" sz="6000" dirty="0" smtClean="0">
              <a:solidFill>
                <a:schemeClr val="bg1"/>
              </a:solidFill>
            </a:endParaRPr>
          </a:p>
          <a:p>
            <a:pPr>
              <a:lnSpc>
                <a:spcPct val="70000"/>
              </a:lnSpc>
            </a:pPr>
            <a:r>
              <a:rPr lang="en-US" sz="2800" b="1" dirty="0" smtClean="0">
                <a:solidFill>
                  <a:schemeClr val="bg1"/>
                </a:solidFill>
              </a:rPr>
              <a:t>Heirs receive $360,000 </a:t>
            </a:r>
            <a:r>
              <a:rPr lang="en-US" sz="2800" dirty="0" smtClean="0">
                <a:solidFill>
                  <a:schemeClr val="bg1"/>
                </a:solidFill>
              </a:rPr>
              <a:t>($800,000-$440,000 est. tax)</a:t>
            </a:r>
            <a:endParaRPr lang="en-US" sz="2800" dirty="0">
              <a:solidFill>
                <a:schemeClr val="bg1"/>
              </a:solidFill>
            </a:endParaRPr>
          </a:p>
        </p:txBody>
      </p:sp>
      <p:sp>
        <p:nvSpPr>
          <p:cNvPr id="3" name="TextBox 2"/>
          <p:cNvSpPr txBox="1"/>
          <p:nvPr/>
        </p:nvSpPr>
        <p:spPr>
          <a:xfrm>
            <a:off x="4572000" y="0"/>
            <a:ext cx="4572000" cy="8085290"/>
          </a:xfrm>
          <a:prstGeom prst="rect">
            <a:avLst/>
          </a:prstGeom>
          <a:noFill/>
        </p:spPr>
        <p:txBody>
          <a:bodyPr wrap="square" rtlCol="0">
            <a:spAutoFit/>
          </a:bodyPr>
          <a:lstStyle/>
          <a:p>
            <a:pPr algn="ctr">
              <a:lnSpc>
                <a:spcPct val="70000"/>
              </a:lnSpc>
            </a:pPr>
            <a:r>
              <a:rPr lang="en-US" sz="4000" b="1" dirty="0" smtClean="0"/>
              <a:t>CRUT</a:t>
            </a:r>
          </a:p>
          <a:p>
            <a:pPr>
              <a:lnSpc>
                <a:spcPct val="70000"/>
              </a:lnSpc>
            </a:pPr>
            <a:r>
              <a:rPr lang="en-US" sz="2800" dirty="0" smtClean="0"/>
              <a:t>$1,000,000 asset </a:t>
            </a:r>
          </a:p>
          <a:p>
            <a:pPr>
              <a:lnSpc>
                <a:spcPct val="70000"/>
              </a:lnSpc>
            </a:pPr>
            <a:r>
              <a:rPr lang="en-US" sz="2800" dirty="0" smtClean="0"/>
              <a:t>       </a:t>
            </a:r>
            <a:r>
              <a:rPr lang="en-US" sz="2000" dirty="0" smtClean="0"/>
              <a:t> </a:t>
            </a:r>
            <a:r>
              <a:rPr lang="en-US" sz="2800" dirty="0" smtClean="0"/>
              <a:t>        $0 capital gains tax</a:t>
            </a:r>
            <a:endParaRPr lang="en-US" sz="1600" dirty="0" smtClean="0"/>
          </a:p>
          <a:p>
            <a:pPr>
              <a:lnSpc>
                <a:spcPct val="70000"/>
              </a:lnSpc>
            </a:pPr>
            <a:endParaRPr lang="en-US" sz="1600" dirty="0" smtClean="0"/>
          </a:p>
          <a:p>
            <a:pPr>
              <a:lnSpc>
                <a:spcPct val="70000"/>
              </a:lnSpc>
            </a:pPr>
            <a:r>
              <a:rPr lang="en-US" sz="2800" dirty="0" smtClean="0"/>
              <a:t>$1,000,000 in 5% unitrust pays $50,000 annually + a charitable tax deduction of $300,000 worth $120,000</a:t>
            </a:r>
            <a:endParaRPr lang="en-US" dirty="0" smtClean="0"/>
          </a:p>
          <a:p>
            <a:pPr>
              <a:lnSpc>
                <a:spcPct val="70000"/>
              </a:lnSpc>
            </a:pPr>
            <a:endParaRPr lang="en-US" dirty="0" smtClean="0"/>
          </a:p>
          <a:p>
            <a:pPr algn="ctr">
              <a:lnSpc>
                <a:spcPct val="70000"/>
              </a:lnSpc>
            </a:pPr>
            <a:r>
              <a:rPr lang="en-US" sz="4000" b="1" dirty="0" smtClean="0"/>
              <a:t>+ ILIT</a:t>
            </a:r>
          </a:p>
          <a:p>
            <a:pPr>
              <a:lnSpc>
                <a:spcPct val="70000"/>
              </a:lnSpc>
            </a:pPr>
            <a:r>
              <a:rPr lang="en-US" sz="2800" dirty="0" smtClean="0"/>
              <a:t>Client pays $120,000 initially and $10,000 annually for a $400,000 ILIT-owned policy </a:t>
            </a:r>
            <a:r>
              <a:rPr lang="en-US" sz="1200" dirty="0" smtClean="0"/>
              <a:t>(including post-</a:t>
            </a:r>
            <a:r>
              <a:rPr lang="en-US" sz="1200" dirty="0" err="1" smtClean="0"/>
              <a:t>crummey</a:t>
            </a:r>
            <a:r>
              <a:rPr lang="en-US" sz="1200" dirty="0" smtClean="0"/>
              <a:t> gift taxes)</a:t>
            </a:r>
            <a:endParaRPr lang="en-US" sz="2800" dirty="0" smtClean="0"/>
          </a:p>
          <a:p>
            <a:pPr>
              <a:lnSpc>
                <a:spcPct val="70000"/>
              </a:lnSpc>
            </a:pPr>
            <a:endParaRPr lang="en-US" sz="2000" dirty="0" smtClean="0"/>
          </a:p>
          <a:p>
            <a:pPr>
              <a:lnSpc>
                <a:spcPct val="70000"/>
              </a:lnSpc>
            </a:pPr>
            <a:endParaRPr lang="en-US" sz="1600" dirty="0" smtClean="0"/>
          </a:p>
          <a:p>
            <a:pPr>
              <a:lnSpc>
                <a:spcPct val="70000"/>
              </a:lnSpc>
            </a:pPr>
            <a:r>
              <a:rPr lang="en-US" sz="2800" b="1" dirty="0" smtClean="0"/>
              <a:t>    Client uses $40,000/year</a:t>
            </a:r>
            <a:endParaRPr lang="en-US" b="1" dirty="0" smtClean="0"/>
          </a:p>
          <a:p>
            <a:pPr>
              <a:lnSpc>
                <a:spcPct val="70000"/>
              </a:lnSpc>
            </a:pPr>
            <a:endParaRPr lang="en-US" sz="4400" dirty="0" smtClean="0"/>
          </a:p>
          <a:p>
            <a:pPr>
              <a:lnSpc>
                <a:spcPct val="70000"/>
              </a:lnSpc>
            </a:pPr>
            <a:r>
              <a:rPr lang="en-US" sz="2800" b="1" dirty="0" smtClean="0"/>
              <a:t>    Charity receives $1,000,000</a:t>
            </a:r>
          </a:p>
          <a:p>
            <a:pPr>
              <a:lnSpc>
                <a:spcPct val="70000"/>
              </a:lnSpc>
            </a:pPr>
            <a:r>
              <a:rPr lang="en-US" sz="2800" b="1" dirty="0" smtClean="0"/>
              <a:t>    </a:t>
            </a:r>
            <a:r>
              <a:rPr lang="en-US" sz="2800" dirty="0" smtClean="0"/>
              <a:t>remainder</a:t>
            </a:r>
            <a:endParaRPr lang="en-US" dirty="0" smtClean="0"/>
          </a:p>
          <a:p>
            <a:pPr>
              <a:lnSpc>
                <a:spcPct val="70000"/>
              </a:lnSpc>
            </a:pPr>
            <a:endParaRPr lang="en-US" sz="3200" dirty="0" smtClean="0"/>
          </a:p>
          <a:p>
            <a:pPr>
              <a:lnSpc>
                <a:spcPct val="70000"/>
              </a:lnSpc>
            </a:pPr>
            <a:r>
              <a:rPr lang="en-US" sz="2800" b="1" dirty="0" smtClean="0"/>
              <a:t>    Heirs receive $400,000 </a:t>
            </a:r>
          </a:p>
          <a:p>
            <a:pPr>
              <a:lnSpc>
                <a:spcPct val="70000"/>
              </a:lnSpc>
            </a:pPr>
            <a:r>
              <a:rPr lang="en-US" sz="2800" dirty="0" smtClean="0"/>
              <a:t>    (tax free from ILIT) </a:t>
            </a:r>
          </a:p>
          <a:p>
            <a:pPr>
              <a:lnSpc>
                <a:spcPct val="70000"/>
              </a:lnSpc>
            </a:pPr>
            <a:endParaRPr lang="en-US" sz="2800" dirty="0" smtClean="0"/>
          </a:p>
          <a:p>
            <a:pPr>
              <a:lnSpc>
                <a:spcPct val="70000"/>
              </a:lnSpc>
            </a:pPr>
            <a:endParaRPr lang="en-US" sz="2800" dirty="0" smtClean="0"/>
          </a:p>
          <a:p>
            <a:pPr>
              <a:lnSpc>
                <a:spcPct val="70000"/>
              </a:lnSpc>
            </a:pPr>
            <a:endParaRPr lang="en-US" sz="2800" dirty="0" smtClean="0"/>
          </a:p>
          <a:p>
            <a:pPr>
              <a:lnSpc>
                <a:spcPct val="70000"/>
              </a:lnSpc>
            </a:pPr>
            <a:endParaRPr lang="en-US" sz="2800" dirty="0"/>
          </a:p>
        </p:txBody>
      </p:sp>
      <p:sp>
        <p:nvSpPr>
          <p:cNvPr id="6" name="Left-Right Arrow 5"/>
          <p:cNvSpPr/>
          <p:nvPr/>
        </p:nvSpPr>
        <p:spPr>
          <a:xfrm>
            <a:off x="4114800" y="4419600"/>
            <a:ext cx="762000" cy="381000"/>
          </a:xfrm>
          <a:prstGeom prst="lef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4114800" y="6172200"/>
            <a:ext cx="762000" cy="381000"/>
          </a:xfrm>
          <a:prstGeom prst="lef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4191000"/>
            <a:ext cx="9144000" cy="0"/>
          </a:xfrm>
          <a:prstGeom prst="line">
            <a:avLst/>
          </a:prstGeom>
          <a:ln w="762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4267200" y="5334000"/>
            <a:ext cx="609600" cy="381000"/>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ujames\AppData\Local\Microsoft\Windows\Temporary Internet Files\Content.IE5\S3NC6S0Y\MP900406534[1].jpg"/>
          <p:cNvPicPr>
            <a:picLocks noChangeAspect="1" noChangeArrowheads="1"/>
          </p:cNvPicPr>
          <p:nvPr/>
        </p:nvPicPr>
        <p:blipFill>
          <a:blip r:embed="rId2" cstate="print"/>
          <a:srcRect/>
          <a:stretch>
            <a:fillRect/>
          </a:stretch>
        </p:blipFill>
        <p:spPr bwMode="auto">
          <a:xfrm>
            <a:off x="-3573" y="298"/>
            <a:ext cx="9147573" cy="6857702"/>
          </a:xfrm>
          <a:prstGeom prst="rect">
            <a:avLst/>
          </a:prstGeom>
          <a:noFill/>
        </p:spPr>
      </p:pic>
      <p:sp>
        <p:nvSpPr>
          <p:cNvPr id="2" name="TextBox 1"/>
          <p:cNvSpPr txBox="1"/>
          <p:nvPr/>
        </p:nvSpPr>
        <p:spPr>
          <a:xfrm>
            <a:off x="0" y="0"/>
            <a:ext cx="9144000" cy="2071977"/>
          </a:xfrm>
          <a:prstGeom prst="rect">
            <a:avLst/>
          </a:prstGeom>
          <a:noFill/>
        </p:spPr>
        <p:txBody>
          <a:bodyPr wrap="square" rtlCol="0">
            <a:spAutoFit/>
          </a:bodyPr>
          <a:lstStyle/>
          <a:p>
            <a:pPr>
              <a:lnSpc>
                <a:spcPct val="80000"/>
              </a:lnSpc>
            </a:pPr>
            <a:r>
              <a:rPr lang="en-US" sz="3200" dirty="0" smtClean="0">
                <a:solidFill>
                  <a:schemeClr val="bg1"/>
                </a:solidFill>
              </a:rPr>
              <a:t>John, age 59, owns $100,000 of farmland which he would like to use for the rest of his life then leave to charity, but he also wants to benefit his heirs.  His combined state and federal tax rates are income (40%) and estate (55%).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ujames\AppData\Local\Microsoft\Windows\Temporary Internet Files\Content.IE5\S3NC6S0Y\MP900406534[1].jpg"/>
          <p:cNvPicPr>
            <a:picLocks noChangeAspect="1" noChangeArrowheads="1"/>
          </p:cNvPicPr>
          <p:nvPr/>
        </p:nvPicPr>
        <p:blipFill>
          <a:blip r:embed="rId2" cstate="print"/>
          <a:srcRect/>
          <a:stretch>
            <a:fillRect/>
          </a:stretch>
        </p:blipFill>
        <p:spPr bwMode="auto">
          <a:xfrm>
            <a:off x="-3573" y="298"/>
            <a:ext cx="9147573" cy="6857702"/>
          </a:xfrm>
          <a:prstGeom prst="rect">
            <a:avLst/>
          </a:prstGeom>
          <a:noFill/>
        </p:spPr>
      </p:pic>
      <p:sp>
        <p:nvSpPr>
          <p:cNvPr id="2" name="TextBox 1"/>
          <p:cNvSpPr txBox="1"/>
          <p:nvPr/>
        </p:nvSpPr>
        <p:spPr>
          <a:xfrm>
            <a:off x="0" y="0"/>
            <a:ext cx="9144000" cy="3046988"/>
          </a:xfrm>
          <a:prstGeom prst="rect">
            <a:avLst/>
          </a:prstGeom>
          <a:noFill/>
        </p:spPr>
        <p:txBody>
          <a:bodyPr wrap="square" rtlCol="0">
            <a:spAutoFit/>
          </a:bodyPr>
          <a:lstStyle/>
          <a:p>
            <a:pPr>
              <a:lnSpc>
                <a:spcPct val="80000"/>
              </a:lnSpc>
            </a:pPr>
            <a:r>
              <a:rPr lang="en-US" sz="3200" dirty="0" smtClean="0">
                <a:solidFill>
                  <a:schemeClr val="bg1"/>
                </a:solidFill>
              </a:rPr>
              <a:t>Giving the remainder interest to charity creates a deduction of $65,553 worth $26,221.  This will purchase a paid-up policy of about $50,000. </a:t>
            </a:r>
            <a:r>
              <a:rPr lang="en-US" sz="2000" dirty="0" smtClean="0">
                <a:solidFill>
                  <a:schemeClr val="bg1"/>
                </a:solidFill>
              </a:rPr>
              <a:t>[Using a 2% §7520 rate; the deduction falls as rates rise, but so does the price of the policy]</a:t>
            </a:r>
          </a:p>
          <a:p>
            <a:pPr>
              <a:lnSpc>
                <a:spcPct val="80000"/>
              </a:lnSpc>
            </a:pPr>
            <a:endParaRPr lang="en-US" sz="2800" dirty="0" smtClean="0">
              <a:solidFill>
                <a:schemeClr val="bg1"/>
              </a:solidFill>
            </a:endParaRPr>
          </a:p>
          <a:p>
            <a:pPr>
              <a:lnSpc>
                <a:spcPct val="80000"/>
              </a:lnSpc>
            </a:pPr>
            <a:r>
              <a:rPr lang="en-US" sz="3200" dirty="0" smtClean="0">
                <a:solidFill>
                  <a:schemeClr val="bg1"/>
                </a:solidFill>
              </a:rPr>
              <a:t>John keeps lifetime use of farm</a:t>
            </a:r>
          </a:p>
          <a:p>
            <a:pPr>
              <a:lnSpc>
                <a:spcPct val="80000"/>
              </a:lnSpc>
            </a:pPr>
            <a:r>
              <a:rPr lang="en-US" sz="3200" dirty="0" smtClean="0">
                <a:solidFill>
                  <a:schemeClr val="bg1"/>
                </a:solidFill>
              </a:rPr>
              <a:t>Charity gets farm at death</a:t>
            </a:r>
          </a:p>
          <a:p>
            <a:pPr>
              <a:lnSpc>
                <a:spcPct val="80000"/>
              </a:lnSpc>
            </a:pPr>
            <a:r>
              <a:rPr lang="en-US" sz="3200" dirty="0" smtClean="0">
                <a:solidFill>
                  <a:schemeClr val="bg1"/>
                </a:solidFill>
              </a:rPr>
              <a:t>Heirs get $50,000 tax free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91000"/>
            <a:ext cx="9144000" cy="2018694"/>
          </a:xfrm>
          <a:prstGeom prst="rect">
            <a:avLst/>
          </a:prstGeom>
          <a:noFill/>
        </p:spPr>
        <p:txBody>
          <a:bodyPr wrap="square" rtlCol="0">
            <a:spAutoFit/>
          </a:bodyPr>
          <a:lstStyle/>
          <a:p>
            <a:pPr algn="ctr">
              <a:lnSpc>
                <a:spcPct val="70000"/>
              </a:lnSpc>
            </a:pPr>
            <a:r>
              <a:rPr lang="en-US" sz="4400" dirty="0" smtClean="0"/>
              <a:t>Wealth replacement through ILIT life insurance creates estate tax free inheritance for family members and allows for charitable giving</a:t>
            </a:r>
            <a:endParaRPr lang="en-US" sz="4400" dirty="0"/>
          </a:p>
        </p:txBody>
      </p:sp>
      <p:pic>
        <p:nvPicPr>
          <p:cNvPr id="9" name="Picture 8" descr="iStock_000011690216XSmall.jpg"/>
          <p:cNvPicPr>
            <a:picLocks noChangeAspect="1"/>
          </p:cNvPicPr>
          <p:nvPr/>
        </p:nvPicPr>
        <p:blipFill>
          <a:blip r:embed="rId2" cstate="print"/>
          <a:srcRect/>
          <a:stretch>
            <a:fillRect/>
          </a:stretch>
        </p:blipFill>
        <p:spPr>
          <a:xfrm>
            <a:off x="0" y="0"/>
            <a:ext cx="9144000" cy="3040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3622913XSmall.jpg"/>
          <p:cNvPicPr>
            <a:picLocks noChangeAspect="1"/>
          </p:cNvPicPr>
          <p:nvPr/>
        </p:nvPicPr>
        <p:blipFill>
          <a:blip r:embed="rId2" cstate="print"/>
          <a:stretch>
            <a:fillRect/>
          </a:stretch>
        </p:blipFill>
        <p:spPr>
          <a:xfrm flipH="1">
            <a:off x="3505200" y="1235451"/>
            <a:ext cx="5638800" cy="5622549"/>
          </a:xfrm>
          <a:prstGeom prst="rect">
            <a:avLst/>
          </a:prstGeom>
        </p:spPr>
      </p:pic>
      <p:sp>
        <p:nvSpPr>
          <p:cNvPr id="3" name="Content Placeholder 2"/>
          <p:cNvSpPr>
            <a:spLocks noGrp="1"/>
          </p:cNvSpPr>
          <p:nvPr>
            <p:ph idx="1"/>
          </p:nvPr>
        </p:nvSpPr>
        <p:spPr>
          <a:xfrm>
            <a:off x="0" y="0"/>
            <a:ext cx="4724400" cy="4525963"/>
          </a:xfrm>
        </p:spPr>
        <p:txBody>
          <a:bodyPr>
            <a:noAutofit/>
          </a:bodyPr>
          <a:lstStyle/>
          <a:p>
            <a:pPr marL="514350" indent="-514350">
              <a:buNone/>
            </a:pPr>
            <a:endParaRPr lang="en-US" sz="8000" dirty="0" smtClean="0"/>
          </a:p>
          <a:p>
            <a:pPr marL="514350" indent="-514350">
              <a:lnSpc>
                <a:spcPct val="90000"/>
              </a:lnSpc>
              <a:spcBef>
                <a:spcPts val="0"/>
              </a:spcBef>
              <a:spcAft>
                <a:spcPts val="4000"/>
              </a:spcAft>
              <a:buAutoNum type="arabicPeriod"/>
            </a:pPr>
            <a:r>
              <a:rPr lang="en-US" sz="4800" dirty="0" smtClean="0"/>
              <a:t>Wealth replacement</a:t>
            </a:r>
          </a:p>
          <a:p>
            <a:pPr marL="514350" indent="-514350">
              <a:lnSpc>
                <a:spcPct val="90000"/>
              </a:lnSpc>
              <a:spcBef>
                <a:spcPts val="0"/>
              </a:spcBef>
              <a:spcAft>
                <a:spcPts val="4000"/>
              </a:spcAft>
              <a:buAutoNum type="arabicPeriod"/>
            </a:pPr>
            <a:r>
              <a:rPr lang="en-US" sz="4800" dirty="0" smtClean="0"/>
              <a:t>Gifting existing policies</a:t>
            </a:r>
          </a:p>
          <a:p>
            <a:pPr marL="514350" indent="-514350">
              <a:lnSpc>
                <a:spcPct val="90000"/>
              </a:lnSpc>
              <a:spcBef>
                <a:spcPts val="0"/>
              </a:spcBef>
              <a:spcAft>
                <a:spcPts val="4000"/>
              </a:spcAft>
              <a:buAutoNum type="arabicPeriod"/>
            </a:pPr>
            <a:r>
              <a:rPr lang="en-US" sz="4800" dirty="0" smtClean="0"/>
              <a:t>Creating new policies for the charity</a:t>
            </a:r>
            <a:endParaRPr lang="en-US" sz="4800" dirty="0"/>
          </a:p>
        </p:txBody>
      </p:sp>
      <p:sp>
        <p:nvSpPr>
          <p:cNvPr id="6" name="TextBox 5"/>
          <p:cNvSpPr txBox="1"/>
          <p:nvPr/>
        </p:nvSpPr>
        <p:spPr>
          <a:xfrm>
            <a:off x="1219200" y="0"/>
            <a:ext cx="6629400" cy="1107996"/>
          </a:xfrm>
          <a:prstGeom prst="rect">
            <a:avLst/>
          </a:prstGeom>
          <a:noFill/>
        </p:spPr>
        <p:txBody>
          <a:bodyPr wrap="square" rtlCol="0">
            <a:spAutoFit/>
          </a:bodyPr>
          <a:lstStyle/>
          <a:p>
            <a:pPr algn="ctr"/>
            <a:r>
              <a:rPr lang="en-US" sz="6600" b="1" dirty="0" smtClean="0"/>
              <a:t>Common Uses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267200" cy="5281446"/>
          </a:xfrm>
          <a:prstGeom prst="rect">
            <a:avLst/>
          </a:prstGeom>
          <a:noFill/>
        </p:spPr>
        <p:txBody>
          <a:bodyPr wrap="square" rtlCol="0">
            <a:spAutoFit/>
          </a:bodyPr>
          <a:lstStyle/>
          <a:p>
            <a:pPr algn="ctr">
              <a:lnSpc>
                <a:spcPct val="80000"/>
              </a:lnSpc>
            </a:pPr>
            <a:r>
              <a:rPr lang="en-US" sz="6000" dirty="0" smtClean="0"/>
              <a:t>Part II</a:t>
            </a:r>
          </a:p>
          <a:p>
            <a:pPr algn="ctr">
              <a:lnSpc>
                <a:spcPct val="80000"/>
              </a:lnSpc>
            </a:pPr>
            <a:endParaRPr lang="en-US" sz="6000" dirty="0" smtClean="0"/>
          </a:p>
          <a:p>
            <a:pPr>
              <a:lnSpc>
                <a:spcPct val="80000"/>
              </a:lnSpc>
            </a:pPr>
            <a:r>
              <a:rPr lang="en-US" sz="6000" dirty="0" smtClean="0"/>
              <a:t>Giving Existing Life Insurance Policies to Charity</a:t>
            </a:r>
            <a:endParaRPr lang="en-US" sz="6000" dirty="0"/>
          </a:p>
        </p:txBody>
      </p:sp>
      <p:pic>
        <p:nvPicPr>
          <p:cNvPr id="6" name="Picture 5" descr="iStock_000009390712XSmall.jpg"/>
          <p:cNvPicPr>
            <a:picLocks noChangeAspect="1"/>
          </p:cNvPicPr>
          <p:nvPr/>
        </p:nvPicPr>
        <p:blipFill>
          <a:blip r:embed="rId2" cstate="print"/>
          <a:srcRect/>
          <a:stretch>
            <a:fillRect/>
          </a:stretch>
        </p:blipFill>
        <p:spPr>
          <a:xfrm>
            <a:off x="4495800" y="0"/>
            <a:ext cx="46482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6865836XSmall.jpg"/>
          <p:cNvPicPr>
            <a:picLocks noChangeAspect="1"/>
          </p:cNvPicPr>
          <p:nvPr/>
        </p:nvPicPr>
        <p:blipFill>
          <a:blip r:embed="rId2" cstate="print"/>
          <a:srcRect/>
          <a:stretch>
            <a:fillRect/>
          </a:stretch>
        </p:blipFill>
        <p:spPr>
          <a:xfrm>
            <a:off x="1219200" y="-1"/>
            <a:ext cx="7924800" cy="6844697"/>
          </a:xfrm>
          <a:prstGeom prst="rect">
            <a:avLst/>
          </a:prstGeom>
        </p:spPr>
      </p:pic>
      <p:sp>
        <p:nvSpPr>
          <p:cNvPr id="2" name="TextBox 1"/>
          <p:cNvSpPr txBox="1"/>
          <p:nvPr/>
        </p:nvSpPr>
        <p:spPr>
          <a:xfrm>
            <a:off x="0" y="0"/>
            <a:ext cx="5715000" cy="6001643"/>
          </a:xfrm>
          <a:prstGeom prst="rect">
            <a:avLst/>
          </a:prstGeom>
          <a:noFill/>
        </p:spPr>
        <p:txBody>
          <a:bodyPr wrap="square" rtlCol="0">
            <a:spAutoFit/>
          </a:bodyPr>
          <a:lstStyle/>
          <a:p>
            <a:pPr marL="228600" indent="-228600">
              <a:spcAft>
                <a:spcPts val="2400"/>
              </a:spcAft>
              <a:buFont typeface="Arial" pitchFamily="34" charset="0"/>
              <a:buChar char="•"/>
            </a:pPr>
            <a:r>
              <a:rPr lang="en-US" sz="3600" dirty="0" smtClean="0"/>
              <a:t>Bought too much insurance for actual or current needs</a:t>
            </a:r>
          </a:p>
          <a:p>
            <a:pPr marL="228600" indent="-228600">
              <a:spcAft>
                <a:spcPts val="2400"/>
              </a:spcAft>
              <a:buFont typeface="Arial" pitchFamily="34" charset="0"/>
              <a:buChar char="•"/>
            </a:pPr>
            <a:r>
              <a:rPr lang="en-US" sz="3600" dirty="0" smtClean="0"/>
              <a:t>Bought for children who are no longer dependent</a:t>
            </a:r>
          </a:p>
          <a:p>
            <a:pPr marL="228600" indent="-228600">
              <a:buFont typeface="Arial" pitchFamily="34" charset="0"/>
              <a:buChar char="•"/>
            </a:pPr>
            <a:r>
              <a:rPr lang="en-US" sz="3600" dirty="0" smtClean="0"/>
              <a:t>Bought for an outdated business buy-sell</a:t>
            </a:r>
          </a:p>
          <a:p>
            <a:pPr marL="228600" indent="-228600">
              <a:spcAft>
                <a:spcPts val="2400"/>
              </a:spcAft>
            </a:pPr>
            <a:r>
              <a:rPr lang="en-US" sz="3600" dirty="0" smtClean="0"/>
              <a:t>	agreement</a:t>
            </a:r>
          </a:p>
          <a:p>
            <a:pPr marL="228600" indent="-228600">
              <a:buFont typeface="Arial" pitchFamily="34" charset="0"/>
              <a:buChar char="•"/>
            </a:pPr>
            <a:r>
              <a:rPr lang="en-US" sz="3600" dirty="0" smtClean="0"/>
              <a:t>Doesn’t need </a:t>
            </a:r>
          </a:p>
          <a:p>
            <a:pPr marL="228600" indent="-228600">
              <a:spcAft>
                <a:spcPts val="2400"/>
              </a:spcAft>
            </a:pPr>
            <a:r>
              <a:rPr lang="en-US" sz="3600" dirty="0" smtClean="0"/>
              <a:t>	the cash value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6926363XSmall.jpg"/>
          <p:cNvPicPr>
            <a:picLocks noChangeAspect="1"/>
          </p:cNvPicPr>
          <p:nvPr/>
        </p:nvPicPr>
        <p:blipFill>
          <a:blip r:embed="rId2" cstate="print"/>
          <a:srcRect/>
          <a:stretch>
            <a:fillRect/>
          </a:stretch>
        </p:blipFill>
        <p:spPr>
          <a:xfrm>
            <a:off x="4495800" y="0"/>
            <a:ext cx="4648200" cy="6858001"/>
          </a:xfrm>
          <a:prstGeom prst="rect">
            <a:avLst/>
          </a:prstGeom>
        </p:spPr>
      </p:pic>
      <p:sp>
        <p:nvSpPr>
          <p:cNvPr id="2" name="TextBox 1"/>
          <p:cNvSpPr txBox="1"/>
          <p:nvPr/>
        </p:nvSpPr>
        <p:spPr>
          <a:xfrm>
            <a:off x="0" y="0"/>
            <a:ext cx="5257800" cy="6937284"/>
          </a:xfrm>
          <a:prstGeom prst="rect">
            <a:avLst/>
          </a:prstGeom>
          <a:noFill/>
        </p:spPr>
        <p:txBody>
          <a:bodyPr wrap="square" rtlCol="0">
            <a:spAutoFit/>
          </a:bodyPr>
          <a:lstStyle/>
          <a:p>
            <a:pPr algn="ctr">
              <a:lnSpc>
                <a:spcPct val="80000"/>
              </a:lnSpc>
            </a:pPr>
            <a:r>
              <a:rPr lang="en-US" sz="4400" b="1" dirty="0" smtClean="0"/>
              <a:t>Valuing the gift of a life insurance policy</a:t>
            </a:r>
          </a:p>
          <a:p>
            <a:pPr>
              <a:lnSpc>
                <a:spcPct val="80000"/>
              </a:lnSpc>
            </a:pPr>
            <a:endParaRPr lang="en-US" sz="3600" dirty="0" smtClean="0"/>
          </a:p>
          <a:p>
            <a:pPr>
              <a:lnSpc>
                <a:spcPct val="80000"/>
              </a:lnSpc>
            </a:pPr>
            <a:r>
              <a:rPr lang="en-US" sz="3600" dirty="0" smtClean="0"/>
              <a:t>Lesser of Fair Market Value (</a:t>
            </a:r>
            <a:r>
              <a:rPr lang="en-US" sz="3600" dirty="0" smtClean="0">
                <a:cs typeface="Arial"/>
              </a:rPr>
              <a:t>≈ </a:t>
            </a:r>
            <a:r>
              <a:rPr lang="en-US" sz="3600" dirty="0" smtClean="0"/>
              <a:t>Cash Value) or Donor’s Basis (</a:t>
            </a:r>
            <a:r>
              <a:rPr lang="en-US" sz="3600" dirty="0" smtClean="0">
                <a:cs typeface="Arial"/>
              </a:rPr>
              <a:t>≈</a:t>
            </a:r>
            <a:r>
              <a:rPr lang="en-US" sz="3600" dirty="0" smtClean="0"/>
              <a:t> Net Premiums Paid)</a:t>
            </a:r>
          </a:p>
          <a:p>
            <a:pPr>
              <a:lnSpc>
                <a:spcPct val="80000"/>
              </a:lnSpc>
            </a:pPr>
            <a:endParaRPr lang="en-US" sz="3600" dirty="0" smtClean="0"/>
          </a:p>
          <a:p>
            <a:pPr>
              <a:lnSpc>
                <a:spcPct val="80000"/>
              </a:lnSpc>
            </a:pPr>
            <a:r>
              <a:rPr lang="en-US" sz="3600" dirty="0" smtClean="0"/>
              <a:t>Newly issued policy: use first premium paid for </a:t>
            </a:r>
          </a:p>
          <a:p>
            <a:pPr>
              <a:lnSpc>
                <a:spcPct val="80000"/>
              </a:lnSpc>
            </a:pPr>
            <a:r>
              <a:rPr lang="en-US" sz="3600" dirty="0" smtClean="0"/>
              <a:t>fair market value</a:t>
            </a:r>
          </a:p>
          <a:p>
            <a:pPr>
              <a:lnSpc>
                <a:spcPct val="80000"/>
              </a:lnSpc>
            </a:pPr>
            <a:endParaRPr lang="en-US" sz="3600" dirty="0" smtClean="0"/>
          </a:p>
          <a:p>
            <a:pPr>
              <a:lnSpc>
                <a:spcPct val="80000"/>
              </a:lnSpc>
            </a:pPr>
            <a:r>
              <a:rPr lang="en-US" sz="3600" dirty="0" smtClean="0"/>
              <a:t>Paid-up policy: use replacement policy for </a:t>
            </a:r>
          </a:p>
          <a:p>
            <a:pPr>
              <a:lnSpc>
                <a:spcPct val="80000"/>
              </a:lnSpc>
            </a:pPr>
            <a:r>
              <a:rPr lang="en-US" sz="3600" dirty="0" smtClean="0"/>
              <a:t>fair market value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Stock_000011850396XSmall.jpg"/>
          <p:cNvPicPr>
            <a:picLocks noChangeAspect="1"/>
          </p:cNvPicPr>
          <p:nvPr/>
        </p:nvPicPr>
        <p:blipFill>
          <a:blip r:embed="rId3" cstate="print"/>
          <a:stretch>
            <a:fillRect/>
          </a:stretch>
        </p:blipFill>
        <p:spPr>
          <a:xfrm>
            <a:off x="4000500" y="0"/>
            <a:ext cx="5143500" cy="6858000"/>
          </a:xfrm>
          <a:prstGeom prst="rect">
            <a:avLst/>
          </a:prstGeom>
        </p:spPr>
      </p:pic>
      <p:cxnSp>
        <p:nvCxnSpPr>
          <p:cNvPr id="31" name="Straight Connector 30"/>
          <p:cNvCxnSpPr/>
          <p:nvPr/>
        </p:nvCxnSpPr>
        <p:spPr>
          <a:xfrm rot="5400000">
            <a:off x="2743200" y="31242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6172200" cy="1544718"/>
          </a:xfrm>
          <a:prstGeom prst="rect">
            <a:avLst/>
          </a:prstGeom>
          <a:noFill/>
        </p:spPr>
        <p:txBody>
          <a:bodyPr wrap="square" rtlCol="0">
            <a:spAutoFit/>
          </a:bodyPr>
          <a:lstStyle/>
          <a:p>
            <a:pPr algn="ctr">
              <a:lnSpc>
                <a:spcPct val="70000"/>
              </a:lnSpc>
            </a:pPr>
            <a:r>
              <a:rPr lang="en-US" sz="4400" b="1" dirty="0" smtClean="0"/>
              <a:t>Changes in Valuation Approaches</a:t>
            </a:r>
          </a:p>
          <a:p>
            <a:pPr>
              <a:lnSpc>
                <a:spcPct val="70000"/>
              </a:lnSpc>
            </a:pPr>
            <a:endParaRPr lang="en-US" sz="4400" dirty="0" smtClean="0"/>
          </a:p>
        </p:txBody>
      </p:sp>
      <p:sp>
        <p:nvSpPr>
          <p:cNvPr id="8" name="Rectangle 7"/>
          <p:cNvSpPr/>
          <p:nvPr/>
        </p:nvSpPr>
        <p:spPr>
          <a:xfrm>
            <a:off x="1066800" y="1478442"/>
            <a:ext cx="3962400" cy="1264758"/>
          </a:xfrm>
          <a:prstGeom prst="rect">
            <a:avLst/>
          </a:prstGeom>
          <a:solidFill>
            <a:schemeClr val="tx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1554642"/>
            <a:ext cx="3962400" cy="1126462"/>
          </a:xfrm>
          <a:prstGeom prst="rect">
            <a:avLst/>
          </a:prstGeom>
          <a:noFill/>
        </p:spPr>
        <p:txBody>
          <a:bodyPr wrap="square" rtlCol="0">
            <a:spAutoFit/>
          </a:bodyPr>
          <a:lstStyle/>
          <a:p>
            <a:pPr algn="ctr">
              <a:lnSpc>
                <a:spcPct val="70000"/>
              </a:lnSpc>
            </a:pPr>
            <a:r>
              <a:rPr lang="en-US" sz="3200" b="1" dirty="0" smtClean="0">
                <a:solidFill>
                  <a:schemeClr val="bg1"/>
                </a:solidFill>
              </a:rPr>
              <a:t>Old rule</a:t>
            </a:r>
          </a:p>
          <a:p>
            <a:pPr>
              <a:lnSpc>
                <a:spcPct val="70000"/>
              </a:lnSpc>
            </a:pPr>
            <a:r>
              <a:rPr lang="en-US" sz="3200" dirty="0" smtClean="0">
                <a:solidFill>
                  <a:schemeClr val="bg1"/>
                </a:solidFill>
              </a:rPr>
              <a:t>Basis is premiums paid – refunds – loans</a:t>
            </a:r>
          </a:p>
        </p:txBody>
      </p:sp>
      <p:sp>
        <p:nvSpPr>
          <p:cNvPr id="11" name="Rectangle 10"/>
          <p:cNvSpPr/>
          <p:nvPr/>
        </p:nvSpPr>
        <p:spPr>
          <a:xfrm>
            <a:off x="152400" y="3429000"/>
            <a:ext cx="5943600" cy="3124200"/>
          </a:xfrm>
          <a:prstGeom prst="rect">
            <a:avLst/>
          </a:prstGeom>
          <a:solidFill>
            <a:srgbClr val="C0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3505200"/>
            <a:ext cx="5943600" cy="1600200"/>
          </a:xfrm>
          <a:prstGeom prst="rect">
            <a:avLst/>
          </a:prstGeom>
          <a:noFill/>
        </p:spPr>
        <p:txBody>
          <a:bodyPr wrap="square" rtlCol="0">
            <a:noAutofit/>
          </a:bodyPr>
          <a:lstStyle/>
          <a:p>
            <a:pPr algn="ctr">
              <a:lnSpc>
                <a:spcPct val="70000"/>
              </a:lnSpc>
            </a:pPr>
            <a:r>
              <a:rPr lang="en-US" sz="3200" b="1" dirty="0" smtClean="0">
                <a:solidFill>
                  <a:schemeClr val="bg1"/>
                </a:solidFill>
              </a:rPr>
              <a:t>New addition</a:t>
            </a:r>
            <a:endParaRPr lang="en-US" sz="500" b="1" dirty="0" smtClean="0">
              <a:solidFill>
                <a:schemeClr val="bg1"/>
              </a:solidFill>
            </a:endParaRPr>
          </a:p>
          <a:p>
            <a:pPr algn="ctr">
              <a:lnSpc>
                <a:spcPct val="70000"/>
              </a:lnSpc>
            </a:pPr>
            <a:endParaRPr lang="en-US" sz="400" b="1" dirty="0" smtClean="0">
              <a:solidFill>
                <a:schemeClr val="bg1"/>
              </a:solidFill>
            </a:endParaRPr>
          </a:p>
          <a:p>
            <a:pPr algn="ctr">
              <a:lnSpc>
                <a:spcPct val="70000"/>
              </a:lnSpc>
            </a:pPr>
            <a:endParaRPr lang="en-US" sz="500" b="1" dirty="0" smtClean="0">
              <a:solidFill>
                <a:schemeClr val="bg1"/>
              </a:solidFill>
            </a:endParaRPr>
          </a:p>
          <a:p>
            <a:pPr>
              <a:lnSpc>
                <a:spcPct val="70000"/>
              </a:lnSpc>
            </a:pPr>
            <a:r>
              <a:rPr lang="en-US" sz="3200" dirty="0" smtClean="0">
                <a:solidFill>
                  <a:schemeClr val="bg1"/>
                </a:solidFill>
              </a:rPr>
              <a:t>Rev. Rul. 2009-13 reduces basis by “the </a:t>
            </a:r>
            <a:r>
              <a:rPr lang="en-US" sz="4000" b="1" dirty="0" smtClean="0">
                <a:solidFill>
                  <a:schemeClr val="bg1"/>
                </a:solidFill>
              </a:rPr>
              <a:t>cost of insurance</a:t>
            </a:r>
            <a:r>
              <a:rPr lang="en-US" sz="4000" dirty="0" smtClean="0">
                <a:solidFill>
                  <a:schemeClr val="bg1"/>
                </a:solidFill>
              </a:rPr>
              <a:t> </a:t>
            </a:r>
            <a:r>
              <a:rPr lang="en-US" sz="3200" dirty="0" smtClean="0">
                <a:solidFill>
                  <a:schemeClr val="bg1"/>
                </a:solidFill>
              </a:rPr>
              <a:t>protection that was enjoyed by the policyholder.” E.g., a term policy would have no basis except the unused part of the most recent premium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2360513XSmall.jpg"/>
          <p:cNvPicPr>
            <a:picLocks noChangeAspect="1"/>
          </p:cNvPicPr>
          <p:nvPr/>
        </p:nvPicPr>
        <p:blipFill>
          <a:blip r:embed="rId2" cstate="print"/>
          <a:srcRect/>
          <a:stretch>
            <a:fillRect/>
          </a:stretch>
        </p:blipFill>
        <p:spPr>
          <a:xfrm>
            <a:off x="0" y="0"/>
            <a:ext cx="5029200" cy="6858000"/>
          </a:xfrm>
          <a:prstGeom prst="rect">
            <a:avLst/>
          </a:prstGeom>
        </p:spPr>
      </p:pic>
      <p:sp>
        <p:nvSpPr>
          <p:cNvPr id="2" name="TextBox 1"/>
          <p:cNvSpPr txBox="1"/>
          <p:nvPr/>
        </p:nvSpPr>
        <p:spPr>
          <a:xfrm>
            <a:off x="4724400" y="0"/>
            <a:ext cx="4419600" cy="6986528"/>
          </a:xfrm>
          <a:prstGeom prst="rect">
            <a:avLst/>
          </a:prstGeom>
          <a:noFill/>
        </p:spPr>
        <p:txBody>
          <a:bodyPr wrap="square" rtlCol="0">
            <a:spAutoFit/>
          </a:bodyPr>
          <a:lstStyle/>
          <a:p>
            <a:pPr>
              <a:lnSpc>
                <a:spcPct val="70000"/>
              </a:lnSpc>
            </a:pPr>
            <a:r>
              <a:rPr lang="en-US" sz="4000" dirty="0" smtClean="0"/>
              <a:t>For universal life policies, “Cost of Insurance” is reported to the policyholder.</a:t>
            </a:r>
          </a:p>
          <a:p>
            <a:pPr>
              <a:lnSpc>
                <a:spcPct val="70000"/>
              </a:lnSpc>
            </a:pPr>
            <a:endParaRPr lang="en-US" sz="4000" dirty="0" smtClean="0"/>
          </a:p>
          <a:p>
            <a:pPr>
              <a:lnSpc>
                <a:spcPct val="70000"/>
              </a:lnSpc>
            </a:pPr>
            <a:r>
              <a:rPr lang="en-US" sz="4000" dirty="0" smtClean="0"/>
              <a:t>For traditional whole life policies, “Cost of Insurance” may not be reported or easily determined.</a:t>
            </a:r>
          </a:p>
          <a:p>
            <a:pPr>
              <a:lnSpc>
                <a:spcPct val="70000"/>
              </a:lnSpc>
            </a:pPr>
            <a:endParaRPr lang="en-US" sz="4000" dirty="0" smtClean="0"/>
          </a:p>
          <a:p>
            <a:pPr>
              <a:lnSpc>
                <a:spcPct val="70000"/>
              </a:lnSpc>
            </a:pPr>
            <a:r>
              <a:rPr lang="en-US" sz="4000" dirty="0" smtClean="0"/>
              <a:t>For term insurance, “Cost of Insurance” is the premium.</a:t>
            </a:r>
          </a:p>
        </p:txBody>
      </p:sp>
      <p:sp>
        <p:nvSpPr>
          <p:cNvPr id="4" name="TextBox 3"/>
          <p:cNvSpPr txBox="1"/>
          <p:nvPr/>
        </p:nvSpPr>
        <p:spPr>
          <a:xfrm rot="21170570">
            <a:off x="325229" y="4816818"/>
            <a:ext cx="2509975" cy="1126462"/>
          </a:xfrm>
          <a:prstGeom prst="rect">
            <a:avLst/>
          </a:prstGeom>
          <a:noFill/>
        </p:spPr>
        <p:txBody>
          <a:bodyPr wrap="square" rtlCol="0">
            <a:spAutoFit/>
            <a:scene3d>
              <a:camera prst="isometricOffAxis1Right"/>
              <a:lightRig rig="threePt" dir="t"/>
            </a:scene3d>
          </a:bodyPr>
          <a:lstStyle/>
          <a:p>
            <a:pPr>
              <a:lnSpc>
                <a:spcPct val="70000"/>
              </a:lnSpc>
            </a:pPr>
            <a:r>
              <a:rPr lang="en-US" sz="2800" b="1" spc="-150" dirty="0" smtClean="0">
                <a:solidFill>
                  <a:srgbClr val="1A1A1A"/>
                </a:solidFill>
              </a:rPr>
              <a:t>     </a:t>
            </a:r>
            <a:r>
              <a:rPr lang="en-US" sz="3200" b="1" spc="-150" dirty="0" smtClean="0">
                <a:solidFill>
                  <a:srgbClr val="1A1A1A"/>
                </a:solidFill>
              </a:rPr>
              <a:t>Your Cost </a:t>
            </a:r>
          </a:p>
          <a:p>
            <a:pPr>
              <a:lnSpc>
                <a:spcPct val="70000"/>
              </a:lnSpc>
            </a:pPr>
            <a:r>
              <a:rPr lang="en-US" sz="3200" b="1" spc="-150" dirty="0" smtClean="0">
                <a:solidFill>
                  <a:srgbClr val="1A1A1A"/>
                </a:solidFill>
              </a:rPr>
              <a:t>               of  </a:t>
            </a:r>
          </a:p>
          <a:p>
            <a:pPr>
              <a:lnSpc>
                <a:spcPct val="70000"/>
              </a:lnSpc>
            </a:pPr>
            <a:r>
              <a:rPr lang="en-US" sz="3200" b="1" spc="-150" dirty="0" smtClean="0">
                <a:solidFill>
                  <a:srgbClr val="1A1A1A"/>
                </a:solidFill>
              </a:rPr>
              <a:t>          Insurance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Stock_000011850393XSmall.jpg"/>
          <p:cNvPicPr>
            <a:picLocks noChangeAspect="1"/>
          </p:cNvPicPr>
          <p:nvPr/>
        </p:nvPicPr>
        <p:blipFill>
          <a:blip r:embed="rId3" cstate="print"/>
          <a:srcRect/>
          <a:stretch>
            <a:fillRect/>
          </a:stretch>
        </p:blipFill>
        <p:spPr>
          <a:xfrm>
            <a:off x="3810000" y="-16933"/>
            <a:ext cx="5334000" cy="6874933"/>
          </a:xfrm>
          <a:prstGeom prst="rect">
            <a:avLst/>
          </a:prstGeom>
        </p:spPr>
      </p:pic>
      <p:cxnSp>
        <p:nvCxnSpPr>
          <p:cNvPr id="26" name="Straight Connector 25"/>
          <p:cNvCxnSpPr/>
          <p:nvPr/>
        </p:nvCxnSpPr>
        <p:spPr>
          <a:xfrm rot="5400000">
            <a:off x="3086100" y="2933700"/>
            <a:ext cx="114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52600" y="533400"/>
            <a:ext cx="3886200" cy="2057400"/>
          </a:xfrm>
          <a:prstGeom prst="rect">
            <a:avLst/>
          </a:prstGeom>
          <a:solidFill>
            <a:srgbClr val="C0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3429000"/>
            <a:ext cx="3886200" cy="2286000"/>
          </a:xfrm>
          <a:prstGeom prst="rect">
            <a:avLst/>
          </a:prstGeom>
          <a:solidFill>
            <a:schemeClr val="tx1"/>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685800"/>
            <a:ext cx="3627120" cy="1905000"/>
          </a:xfrm>
          <a:prstGeom prst="rect">
            <a:avLst/>
          </a:prstGeom>
          <a:noFill/>
        </p:spPr>
        <p:txBody>
          <a:bodyPr wrap="square" rtlCol="0">
            <a:noAutofit/>
          </a:bodyPr>
          <a:lstStyle/>
          <a:p>
            <a:pPr algn="ctr">
              <a:lnSpc>
                <a:spcPct val="70000"/>
              </a:lnSpc>
            </a:pPr>
            <a:r>
              <a:rPr lang="en-US" sz="3200" b="1" dirty="0" smtClean="0">
                <a:solidFill>
                  <a:schemeClr val="bg1"/>
                </a:solidFill>
              </a:rPr>
              <a:t>New addition</a:t>
            </a:r>
            <a:endParaRPr lang="en-US" sz="600" b="1" dirty="0" smtClean="0">
              <a:solidFill>
                <a:schemeClr val="bg1"/>
              </a:solidFill>
            </a:endParaRPr>
          </a:p>
          <a:p>
            <a:pPr algn="ctr">
              <a:lnSpc>
                <a:spcPct val="70000"/>
              </a:lnSpc>
            </a:pPr>
            <a:endParaRPr lang="en-US" sz="500" b="1" dirty="0" smtClean="0">
              <a:solidFill>
                <a:schemeClr val="bg1"/>
              </a:solidFill>
            </a:endParaRPr>
          </a:p>
          <a:p>
            <a:pPr>
              <a:lnSpc>
                <a:spcPct val="70000"/>
              </a:lnSpc>
            </a:pPr>
            <a:r>
              <a:rPr lang="en-US" sz="3200" dirty="0" smtClean="0">
                <a:solidFill>
                  <a:schemeClr val="bg1"/>
                </a:solidFill>
              </a:rPr>
              <a:t>Some policies can now be sold for more in the life settlement market</a:t>
            </a:r>
          </a:p>
        </p:txBody>
      </p:sp>
      <p:sp>
        <p:nvSpPr>
          <p:cNvPr id="7" name="TextBox 6"/>
          <p:cNvSpPr txBox="1"/>
          <p:nvPr/>
        </p:nvSpPr>
        <p:spPr>
          <a:xfrm>
            <a:off x="1752600" y="3505200"/>
            <a:ext cx="3886200" cy="2160591"/>
          </a:xfrm>
          <a:prstGeom prst="rect">
            <a:avLst/>
          </a:prstGeom>
          <a:noFill/>
        </p:spPr>
        <p:txBody>
          <a:bodyPr wrap="square" rtlCol="0">
            <a:spAutoFit/>
          </a:bodyPr>
          <a:lstStyle/>
          <a:p>
            <a:pPr algn="ctr">
              <a:lnSpc>
                <a:spcPct val="70000"/>
              </a:lnSpc>
            </a:pPr>
            <a:r>
              <a:rPr lang="en-US" sz="3200" b="1" dirty="0" smtClean="0">
                <a:solidFill>
                  <a:schemeClr val="bg1"/>
                </a:solidFill>
              </a:rPr>
              <a:t>Old rule</a:t>
            </a:r>
          </a:p>
          <a:p>
            <a:pPr>
              <a:lnSpc>
                <a:spcPct val="70000"/>
              </a:lnSpc>
            </a:pPr>
            <a:r>
              <a:rPr lang="en-US" sz="3200" dirty="0" smtClean="0">
                <a:solidFill>
                  <a:schemeClr val="bg1"/>
                </a:solidFill>
              </a:rPr>
              <a:t>FMV (</a:t>
            </a:r>
            <a:r>
              <a:rPr lang="en-US" sz="3200" dirty="0" smtClean="0">
                <a:solidFill>
                  <a:schemeClr val="bg1"/>
                </a:solidFill>
                <a:cs typeface="Arial"/>
              </a:rPr>
              <a:t>≈ </a:t>
            </a:r>
            <a:r>
              <a:rPr lang="en-US" sz="3200" dirty="0" smtClean="0">
                <a:solidFill>
                  <a:schemeClr val="bg1"/>
                </a:solidFill>
              </a:rPr>
              <a:t>Cash Value) is “Interpolated Terminal Reserve” + Unused Part of Last Premium – Loans</a:t>
            </a:r>
          </a:p>
        </p:txBody>
      </p:sp>
      <p:sp>
        <p:nvSpPr>
          <p:cNvPr id="20" name="TextBox 19"/>
          <p:cNvSpPr txBox="1"/>
          <p:nvPr/>
        </p:nvSpPr>
        <p:spPr>
          <a:xfrm rot="16200000">
            <a:off x="-2024270" y="2176671"/>
            <a:ext cx="6172200" cy="2123658"/>
          </a:xfrm>
          <a:prstGeom prst="rect">
            <a:avLst/>
          </a:prstGeom>
          <a:noFill/>
        </p:spPr>
        <p:txBody>
          <a:bodyPr wrap="square" rtlCol="0">
            <a:spAutoFit/>
          </a:bodyPr>
          <a:lstStyle/>
          <a:p>
            <a:pPr algn="ctr"/>
            <a:r>
              <a:rPr lang="en-US" sz="4400" b="1" dirty="0" smtClean="0"/>
              <a:t>Changes in Valuation Approaches</a:t>
            </a:r>
          </a:p>
          <a:p>
            <a:endParaRPr lang="en-US" sz="4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 name="Picture 8" descr="Sticky Note A-New Top.bmp"/>
          <p:cNvPicPr>
            <a:picLocks noChangeAspect="1"/>
          </p:cNvPicPr>
          <p:nvPr/>
        </p:nvPicPr>
        <p:blipFill>
          <a:blip r:embed="rId3" cstate="print"/>
          <a:stretch>
            <a:fillRect/>
          </a:stretch>
        </p:blipFill>
        <p:spPr>
          <a:xfrm rot="20883307">
            <a:off x="7153331" y="4816079"/>
            <a:ext cx="963930" cy="745682"/>
          </a:xfrm>
          <a:prstGeom prst="rect">
            <a:avLst/>
          </a:prstGeom>
        </p:spPr>
      </p:pic>
      <p:pic>
        <p:nvPicPr>
          <p:cNvPr id="20" name="Picture 19" descr="Yellow Note Top.bmp"/>
          <p:cNvPicPr>
            <a:picLocks noChangeAspect="1"/>
          </p:cNvPicPr>
          <p:nvPr/>
        </p:nvPicPr>
        <p:blipFill>
          <a:blip r:embed="rId4"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5" cstate="print"/>
          <a:stretch>
            <a:fillRect/>
          </a:stretch>
        </p:blipFill>
        <p:spPr>
          <a:xfrm>
            <a:off x="4495800" y="533400"/>
            <a:ext cx="4194618" cy="4169871"/>
          </a:xfrm>
          <a:prstGeom prst="rect">
            <a:avLst/>
          </a:prstGeom>
        </p:spPr>
      </p:pic>
      <p:pic>
        <p:nvPicPr>
          <p:cNvPr id="15362" name="Picture 2"/>
          <p:cNvPicPr>
            <a:picLocks noChangeAspect="1" noChangeArrowheads="1"/>
          </p:cNvPicPr>
          <p:nvPr/>
        </p:nvPicPr>
        <p:blipFill>
          <a:blip r:embed="rId6" cstate="print"/>
          <a:srcRect/>
          <a:stretch>
            <a:fillRect/>
          </a:stretch>
        </p:blipFill>
        <p:spPr bwMode="auto">
          <a:xfrm>
            <a:off x="228600" y="1981200"/>
            <a:ext cx="3733800" cy="4814168"/>
          </a:xfrm>
          <a:prstGeom prst="rect">
            <a:avLst/>
          </a:prstGeom>
          <a:noFill/>
          <a:ln w="9525">
            <a:noFill/>
            <a:miter lim="800000"/>
            <a:headEnd/>
            <a:tailEnd/>
          </a:ln>
        </p:spPr>
      </p:pic>
      <p:pic>
        <p:nvPicPr>
          <p:cNvPr id="6" name="Picture 5" descr="Sticky Note A.bmp"/>
          <p:cNvPicPr>
            <a:picLocks noChangeAspect="1"/>
          </p:cNvPicPr>
          <p:nvPr/>
        </p:nvPicPr>
        <p:blipFill>
          <a:blip r:embed="rId7" cstate="print"/>
          <a:stretch>
            <a:fillRect/>
          </a:stretch>
        </p:blipFill>
        <p:spPr>
          <a:xfrm>
            <a:off x="6172200" y="5105400"/>
            <a:ext cx="2819400" cy="1617749"/>
          </a:xfrm>
          <a:prstGeom prst="rect">
            <a:avLst/>
          </a:prstGeom>
        </p:spPr>
      </p:pic>
      <p:pic>
        <p:nvPicPr>
          <p:cNvPr id="12" name="Picture 11" descr="iStock_000002937800XSmall.jpg"/>
          <p:cNvPicPr>
            <a:picLocks noChangeAspect="1"/>
          </p:cNvPicPr>
          <p:nvPr/>
        </p:nvPicPr>
        <p:blipFill>
          <a:blip r:embed="rId8" cstate="print"/>
          <a:stretch>
            <a:fillRect/>
          </a:stretch>
        </p:blipFill>
        <p:spPr>
          <a:xfrm>
            <a:off x="381000" y="4114800"/>
            <a:ext cx="3377023" cy="2562464"/>
          </a:xfrm>
          <a:prstGeom prst="rect">
            <a:avLst/>
          </a:prstGeom>
        </p:spPr>
      </p:pic>
      <p:sp>
        <p:nvSpPr>
          <p:cNvPr id="13" name="TextBox 12"/>
          <p:cNvSpPr txBox="1"/>
          <p:nvPr/>
        </p:nvSpPr>
        <p:spPr>
          <a:xfrm>
            <a:off x="609600" y="4495800"/>
            <a:ext cx="3048000" cy="1815882"/>
          </a:xfrm>
          <a:prstGeom prst="rect">
            <a:avLst/>
          </a:prstGeom>
          <a:noFill/>
        </p:spPr>
        <p:txBody>
          <a:bodyPr wrap="square" rtlCol="0">
            <a:spAutoFit/>
          </a:bodyPr>
          <a:lstStyle/>
          <a:p>
            <a:r>
              <a:rPr lang="en-US" sz="2800" dirty="0" smtClean="0"/>
              <a:t>Summary of qualified </a:t>
            </a:r>
            <a:r>
              <a:rPr lang="en-US" sz="2800" dirty="0"/>
              <a:t>a</a:t>
            </a:r>
            <a:r>
              <a:rPr lang="en-US" sz="2800" dirty="0" smtClean="0"/>
              <a:t>ppraisal </a:t>
            </a:r>
            <a:r>
              <a:rPr lang="en-US" sz="2800" dirty="0"/>
              <a:t>a</a:t>
            </a:r>
            <a:r>
              <a:rPr lang="en-US" sz="2800" dirty="0" smtClean="0"/>
              <a:t>ttached to </a:t>
            </a:r>
          </a:p>
          <a:p>
            <a:r>
              <a:rPr lang="en-US" sz="2800" dirty="0" smtClean="0"/>
              <a:t>tax return</a:t>
            </a:r>
            <a:endParaRPr lang="en-US" sz="2400" dirty="0"/>
          </a:p>
        </p:txBody>
      </p:sp>
      <p:pic>
        <p:nvPicPr>
          <p:cNvPr id="14" name="Picture 13" descr="Sticky Note A-New Top.bmp"/>
          <p:cNvPicPr>
            <a:picLocks noChangeAspect="1"/>
          </p:cNvPicPr>
          <p:nvPr/>
        </p:nvPicPr>
        <p:blipFill>
          <a:blip r:embed="rId9" cstate="print"/>
          <a:srcRect/>
          <a:stretch>
            <a:fillRect/>
          </a:stretch>
        </p:blipFill>
        <p:spPr>
          <a:xfrm rot="21000036">
            <a:off x="2782537" y="1739718"/>
            <a:ext cx="769602" cy="460641"/>
          </a:xfrm>
          <a:prstGeom prst="rect">
            <a:avLst/>
          </a:prstGeom>
        </p:spPr>
      </p:pic>
      <p:pic>
        <p:nvPicPr>
          <p:cNvPr id="15" name="Picture 14" descr="Sticky Note A-New Top.bmp"/>
          <p:cNvPicPr>
            <a:picLocks noChangeAspect="1"/>
          </p:cNvPicPr>
          <p:nvPr/>
        </p:nvPicPr>
        <p:blipFill>
          <a:blip r:embed="rId10" cstate="print"/>
          <a:srcRect/>
          <a:stretch>
            <a:fillRect/>
          </a:stretch>
        </p:blipFill>
        <p:spPr>
          <a:xfrm rot="21000036">
            <a:off x="872347" y="1739717"/>
            <a:ext cx="769602" cy="460641"/>
          </a:xfrm>
          <a:prstGeom prst="rect">
            <a:avLst/>
          </a:prstGeom>
        </p:spPr>
      </p:pic>
      <p:pic>
        <p:nvPicPr>
          <p:cNvPr id="19" name="Picture 18" descr="Sticky Note A-New Top.bmp"/>
          <p:cNvPicPr>
            <a:picLocks noChangeAspect="1"/>
          </p:cNvPicPr>
          <p:nvPr/>
        </p:nvPicPr>
        <p:blipFill>
          <a:blip r:embed="rId11" cstate="print"/>
          <a:srcRect/>
          <a:stretch>
            <a:fillRect/>
          </a:stretch>
        </p:blipFill>
        <p:spPr>
          <a:xfrm rot="20948319">
            <a:off x="1408447" y="4027222"/>
            <a:ext cx="731804" cy="460641"/>
          </a:xfrm>
          <a:prstGeom prst="rect">
            <a:avLst/>
          </a:prstGeom>
        </p:spPr>
      </p:pic>
      <p:sp>
        <p:nvSpPr>
          <p:cNvPr id="21" name="Rectangle 20"/>
          <p:cNvSpPr/>
          <p:nvPr/>
        </p:nvSpPr>
        <p:spPr>
          <a:xfrm>
            <a:off x="3733800" y="4014216"/>
            <a:ext cx="228600" cy="304800"/>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0" y="457200"/>
            <a:ext cx="43434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Documenting Property Gifts $5,000+</a:t>
            </a:r>
            <a:endParaRPr lang="en-US" b="1" spc="150" dirty="0">
              <a:ln w="11430"/>
              <a:effectLst>
                <a:outerShdw blurRad="25400" algn="tl" rotWithShape="0">
                  <a:srgbClr val="000000">
                    <a:alpha val="43000"/>
                  </a:srgbClr>
                </a:outerShdw>
              </a:effectLst>
              <a:latin typeface="+mn-lt"/>
            </a:endParaRPr>
          </a:p>
        </p:txBody>
      </p:sp>
      <p:sp>
        <p:nvSpPr>
          <p:cNvPr id="28"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sp>
        <p:nvSpPr>
          <p:cNvPr id="17" name="TextBox 16"/>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4267200" cy="5909310"/>
          </a:xfrm>
          <a:prstGeom prst="rect">
            <a:avLst/>
          </a:prstGeom>
          <a:noFill/>
        </p:spPr>
        <p:txBody>
          <a:bodyPr wrap="square" rtlCol="0">
            <a:spAutoFit/>
          </a:bodyPr>
          <a:lstStyle/>
          <a:p>
            <a:r>
              <a:rPr lang="en-US" sz="4000" dirty="0" smtClean="0"/>
              <a:t>Neither the insurance agent who sold the policy nor the insurance company may prepare the appraisal because they are parties to the transaction</a:t>
            </a:r>
          </a:p>
          <a:p>
            <a:endParaRPr lang="en-US" dirty="0" smtClean="0"/>
          </a:p>
        </p:txBody>
      </p:sp>
      <p:pic>
        <p:nvPicPr>
          <p:cNvPr id="54276" name="Picture 4" descr="C:\Users\rujames\AppData\Local\Microsoft\Windows\Temporary Internet Files\Content.IE5\WB3FE3RO\MP900443331[1].jpg"/>
          <p:cNvPicPr>
            <a:picLocks noChangeAspect="1" noChangeArrowheads="1"/>
          </p:cNvPicPr>
          <p:nvPr/>
        </p:nvPicPr>
        <p:blipFill>
          <a:blip r:embed="rId2" cstate="print"/>
          <a:srcRect/>
          <a:stretch>
            <a:fillRect/>
          </a:stretch>
        </p:blipFill>
        <p:spPr bwMode="auto">
          <a:xfrm>
            <a:off x="4259836" y="-1"/>
            <a:ext cx="4884165" cy="6858001"/>
          </a:xfrm>
          <a:prstGeom prst="rect">
            <a:avLst/>
          </a:prstGeom>
          <a:noFill/>
        </p:spPr>
      </p:pic>
      <p:sp>
        <p:nvSpPr>
          <p:cNvPr id="7" name="&quot;No&quot; Symbol 6"/>
          <p:cNvSpPr/>
          <p:nvPr/>
        </p:nvSpPr>
        <p:spPr>
          <a:xfrm>
            <a:off x="4800600" y="1143000"/>
            <a:ext cx="4191000" cy="4191000"/>
          </a:xfrm>
          <a:prstGeom prst="noSmoking">
            <a:avLst>
              <a:gd name="adj" fmla="val 415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3121858XSmall.jpg"/>
          <p:cNvPicPr>
            <a:picLocks noChangeAspect="1"/>
          </p:cNvPicPr>
          <p:nvPr/>
        </p:nvPicPr>
        <p:blipFill>
          <a:blip r:embed="rId2" cstate="print"/>
          <a:srcRect/>
          <a:stretch>
            <a:fillRect/>
          </a:stretch>
        </p:blipFill>
        <p:spPr>
          <a:xfrm>
            <a:off x="4381500" y="0"/>
            <a:ext cx="4762500" cy="6858000"/>
          </a:xfrm>
          <a:prstGeom prst="rect">
            <a:avLst/>
          </a:prstGeom>
        </p:spPr>
      </p:pic>
      <p:sp>
        <p:nvSpPr>
          <p:cNvPr id="2" name="TextBox 1"/>
          <p:cNvSpPr txBox="1"/>
          <p:nvPr/>
        </p:nvSpPr>
        <p:spPr>
          <a:xfrm>
            <a:off x="0" y="118437"/>
            <a:ext cx="6096000" cy="6771084"/>
          </a:xfrm>
          <a:prstGeom prst="rect">
            <a:avLst/>
          </a:prstGeom>
          <a:noFill/>
        </p:spPr>
        <p:txBody>
          <a:bodyPr wrap="square" rtlCol="0">
            <a:spAutoFit/>
          </a:bodyPr>
          <a:lstStyle/>
          <a:p>
            <a:pPr algn="ctr">
              <a:lnSpc>
                <a:spcPct val="70000"/>
              </a:lnSpc>
            </a:pPr>
            <a:r>
              <a:rPr lang="en-US" sz="4800" dirty="0" smtClean="0"/>
              <a:t>Donating a policy with outstanding loans is bad planning!</a:t>
            </a:r>
          </a:p>
          <a:p>
            <a:pPr>
              <a:lnSpc>
                <a:spcPct val="70000"/>
              </a:lnSpc>
            </a:pPr>
            <a:endParaRPr lang="en-US" sz="2800" dirty="0" smtClean="0"/>
          </a:p>
          <a:p>
            <a:pPr marL="457200" indent="-457200">
              <a:lnSpc>
                <a:spcPct val="70000"/>
              </a:lnSpc>
              <a:buFont typeface="Arial" pitchFamily="34" charset="0"/>
              <a:buChar char="•"/>
            </a:pPr>
            <a:r>
              <a:rPr lang="en-US" sz="3200" dirty="0" smtClean="0"/>
              <a:t>In a normal bargain sale, the donation FMV is reduced by </a:t>
            </a:r>
          </a:p>
          <a:p>
            <a:pPr marL="457200" indent="-457200">
              <a:lnSpc>
                <a:spcPct val="70000"/>
              </a:lnSpc>
            </a:pPr>
            <a:r>
              <a:rPr lang="en-US" sz="3200" dirty="0" smtClean="0"/>
              <a:t>	the loan amount.  But, </a:t>
            </a:r>
          </a:p>
          <a:p>
            <a:pPr marL="457200" indent="-457200">
              <a:lnSpc>
                <a:spcPct val="70000"/>
              </a:lnSpc>
            </a:pPr>
            <a:r>
              <a:rPr lang="en-US" sz="3200" dirty="0" smtClean="0"/>
              <a:t>   	under new charitable </a:t>
            </a:r>
          </a:p>
          <a:p>
            <a:pPr marL="457200" indent="-457200">
              <a:lnSpc>
                <a:spcPct val="70000"/>
              </a:lnSpc>
            </a:pPr>
            <a:r>
              <a:rPr lang="en-US" sz="3200" dirty="0" smtClean="0"/>
              <a:t>	split-dollar rules the </a:t>
            </a:r>
          </a:p>
          <a:p>
            <a:pPr marL="457200" indent="-457200">
              <a:lnSpc>
                <a:spcPct val="70000"/>
              </a:lnSpc>
            </a:pPr>
            <a:r>
              <a:rPr lang="en-US" sz="3200" dirty="0" smtClean="0"/>
              <a:t>	deduction (for gift or </a:t>
            </a:r>
          </a:p>
          <a:p>
            <a:pPr marL="457200" indent="-457200">
              <a:lnSpc>
                <a:spcPct val="70000"/>
              </a:lnSpc>
            </a:pPr>
            <a:r>
              <a:rPr lang="en-US" sz="3200" dirty="0" smtClean="0"/>
              <a:t>	future premiums) </a:t>
            </a:r>
          </a:p>
          <a:p>
            <a:pPr marL="457200" indent="-457200">
              <a:lnSpc>
                <a:spcPct val="70000"/>
              </a:lnSpc>
            </a:pPr>
            <a:r>
              <a:rPr lang="en-US" sz="3200" dirty="0" smtClean="0"/>
              <a:t>	will be entirely lost.</a:t>
            </a:r>
          </a:p>
          <a:p>
            <a:pPr marL="457200" indent="-457200">
              <a:lnSpc>
                <a:spcPct val="70000"/>
              </a:lnSpc>
              <a:buFont typeface="Arial" pitchFamily="34" charset="0"/>
              <a:buChar char="•"/>
            </a:pPr>
            <a:endParaRPr lang="en-US" sz="3200" dirty="0" smtClean="0"/>
          </a:p>
          <a:p>
            <a:pPr marL="457200" indent="-457200">
              <a:lnSpc>
                <a:spcPct val="70000"/>
              </a:lnSpc>
              <a:buFont typeface="Arial" pitchFamily="34" charset="0"/>
              <a:buChar char="•"/>
            </a:pPr>
            <a:r>
              <a:rPr lang="en-US" sz="3200" dirty="0" smtClean="0"/>
              <a:t>Donor is taxed on </a:t>
            </a:r>
            <a:r>
              <a:rPr lang="en-US" sz="3200" i="1" dirty="0" smtClean="0"/>
              <a:t>ordinary income </a:t>
            </a:r>
            <a:r>
              <a:rPr lang="en-US" sz="3200" dirty="0" smtClean="0"/>
              <a:t>in the amount of loan less the applicable basis, which is loan amount X (policy basis/policy FMV)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3621214XSmall.jpg"/>
          <p:cNvPicPr>
            <a:picLocks noChangeAspect="1"/>
          </p:cNvPicPr>
          <p:nvPr/>
        </p:nvPicPr>
        <p:blipFill>
          <a:blip r:embed="rId2" cstate="print"/>
          <a:stretch>
            <a:fillRect/>
          </a:stretch>
        </p:blipFill>
        <p:spPr>
          <a:xfrm>
            <a:off x="0" y="667883"/>
            <a:ext cx="9144000" cy="6190118"/>
          </a:xfrm>
          <a:prstGeom prst="rect">
            <a:avLst/>
          </a:prstGeom>
        </p:spPr>
      </p:pic>
      <p:sp>
        <p:nvSpPr>
          <p:cNvPr id="2" name="TextBox 1"/>
          <p:cNvSpPr txBox="1"/>
          <p:nvPr/>
        </p:nvSpPr>
        <p:spPr>
          <a:xfrm>
            <a:off x="0" y="76200"/>
            <a:ext cx="9144000" cy="1421928"/>
          </a:xfrm>
          <a:prstGeom prst="rect">
            <a:avLst/>
          </a:prstGeom>
          <a:noFill/>
        </p:spPr>
        <p:txBody>
          <a:bodyPr wrap="square" rtlCol="0">
            <a:spAutoFit/>
          </a:bodyPr>
          <a:lstStyle/>
          <a:p>
            <a:pPr algn="ctr">
              <a:lnSpc>
                <a:spcPct val="90000"/>
              </a:lnSpc>
            </a:pPr>
            <a:r>
              <a:rPr lang="en-US" sz="4800" dirty="0" smtClean="0"/>
              <a:t>Don’t give life insurance with outstanding loans!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3684041XSmall.jpg"/>
          <p:cNvPicPr>
            <a:picLocks noChangeAspect="1"/>
          </p:cNvPicPr>
          <p:nvPr/>
        </p:nvPicPr>
        <p:blipFill>
          <a:blip r:embed="rId2" cstate="print"/>
          <a:srcRect/>
          <a:stretch>
            <a:fillRect/>
          </a:stretch>
        </p:blipFill>
        <p:spPr>
          <a:xfrm>
            <a:off x="4191000" y="0"/>
            <a:ext cx="4683512" cy="6858000"/>
          </a:xfrm>
          <a:prstGeom prst="rect">
            <a:avLst/>
          </a:prstGeom>
        </p:spPr>
      </p:pic>
      <p:sp>
        <p:nvSpPr>
          <p:cNvPr id="2" name="Title 1"/>
          <p:cNvSpPr>
            <a:spLocks noGrp="1"/>
          </p:cNvSpPr>
          <p:nvPr>
            <p:ph type="title"/>
          </p:nvPr>
        </p:nvSpPr>
        <p:spPr>
          <a:xfrm>
            <a:off x="0" y="2514600"/>
            <a:ext cx="4572000" cy="1143000"/>
          </a:xfrm>
        </p:spPr>
        <p:txBody>
          <a:bodyPr>
            <a:noAutofit/>
          </a:bodyPr>
          <a:lstStyle/>
          <a:p>
            <a:r>
              <a:rPr lang="en-US" sz="4800" dirty="0" smtClean="0"/>
              <a:t>Using Life Insurance as Wealth Replacement in Charitable Planning</a:t>
            </a:r>
            <a:endParaRPr lang="en-US"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1205780XSmall.jpg"/>
          <p:cNvPicPr>
            <a:picLocks noChangeAspect="1"/>
          </p:cNvPicPr>
          <p:nvPr/>
        </p:nvPicPr>
        <p:blipFill>
          <a:blip r:embed="rId2" cstate="print"/>
          <a:srcRect/>
          <a:stretch>
            <a:fillRect/>
          </a:stretch>
        </p:blipFill>
        <p:spPr>
          <a:xfrm>
            <a:off x="2209800" y="1694234"/>
            <a:ext cx="6934200" cy="5163766"/>
          </a:xfrm>
          <a:prstGeom prst="rect">
            <a:avLst/>
          </a:prstGeom>
        </p:spPr>
      </p:pic>
      <p:sp>
        <p:nvSpPr>
          <p:cNvPr id="2" name="TextBox 1"/>
          <p:cNvSpPr txBox="1"/>
          <p:nvPr/>
        </p:nvSpPr>
        <p:spPr>
          <a:xfrm>
            <a:off x="0" y="0"/>
            <a:ext cx="9144000" cy="5278368"/>
          </a:xfrm>
          <a:prstGeom prst="rect">
            <a:avLst/>
          </a:prstGeom>
          <a:noFill/>
        </p:spPr>
        <p:txBody>
          <a:bodyPr wrap="square" rtlCol="0">
            <a:spAutoFit/>
          </a:bodyPr>
          <a:lstStyle/>
          <a:p>
            <a:pPr algn="ctr">
              <a:spcAft>
                <a:spcPts val="600"/>
              </a:spcAft>
            </a:pPr>
            <a:r>
              <a:rPr lang="en-US" sz="4000" b="1" dirty="0" smtClean="0"/>
              <a:t>After getting a policy the charity may</a:t>
            </a:r>
          </a:p>
          <a:p>
            <a:pPr marL="342900" indent="-342900">
              <a:spcAft>
                <a:spcPts val="1200"/>
              </a:spcAft>
              <a:buFont typeface="Arial" pitchFamily="34" charset="0"/>
              <a:buChar char="•"/>
            </a:pPr>
            <a:r>
              <a:rPr lang="en-US" sz="3600" dirty="0" smtClean="0"/>
              <a:t>Ask donor to continue to pay premiums</a:t>
            </a:r>
          </a:p>
          <a:p>
            <a:pPr marL="342900" indent="-342900">
              <a:spcAft>
                <a:spcPts val="1200"/>
              </a:spcAft>
              <a:buFont typeface="Arial" pitchFamily="34" charset="0"/>
              <a:buChar char="•"/>
            </a:pPr>
            <a:r>
              <a:rPr lang="en-US" sz="3600" dirty="0" smtClean="0"/>
              <a:t>Surrender it for cash value</a:t>
            </a:r>
          </a:p>
          <a:p>
            <a:pPr marL="342900" indent="-342900">
              <a:spcAft>
                <a:spcPts val="1200"/>
              </a:spcAft>
              <a:buFont typeface="Arial" pitchFamily="34" charset="0"/>
              <a:buChar char="•"/>
            </a:pPr>
            <a:r>
              <a:rPr lang="en-US" sz="3600" dirty="0" smtClean="0"/>
              <a:t>Pay premiums from </a:t>
            </a:r>
          </a:p>
          <a:p>
            <a:pPr marL="342900" indent="-342900">
              <a:spcAft>
                <a:spcPts val="1200"/>
              </a:spcAft>
            </a:pPr>
            <a:r>
              <a:rPr lang="en-US" sz="3600" dirty="0" smtClean="0"/>
              <a:t>	charity’s funds</a:t>
            </a:r>
          </a:p>
          <a:p>
            <a:pPr marL="342900" indent="-342900">
              <a:buFont typeface="Arial" pitchFamily="34" charset="0"/>
              <a:buChar char="•"/>
            </a:pPr>
            <a:r>
              <a:rPr lang="en-US" sz="3600" dirty="0" smtClean="0"/>
              <a:t>Sell in the life </a:t>
            </a:r>
          </a:p>
          <a:p>
            <a:pPr marL="342900" indent="-342900"/>
            <a:r>
              <a:rPr lang="en-US" sz="3600" dirty="0" smtClean="0"/>
              <a:t>  	settlement </a:t>
            </a:r>
          </a:p>
          <a:p>
            <a:pPr marL="342900" indent="-342900"/>
            <a:r>
              <a:rPr lang="en-US" sz="3600" dirty="0" smtClean="0"/>
              <a:t>	market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4065603XSmall.jpg"/>
          <p:cNvPicPr>
            <a:picLocks noChangeAspect="1"/>
          </p:cNvPicPr>
          <p:nvPr/>
        </p:nvPicPr>
        <p:blipFill>
          <a:blip r:embed="rId2" cstate="print"/>
          <a:srcRect/>
          <a:stretch>
            <a:fillRect/>
          </a:stretch>
        </p:blipFill>
        <p:spPr>
          <a:xfrm>
            <a:off x="4180563" y="0"/>
            <a:ext cx="4963437" cy="6858000"/>
          </a:xfrm>
          <a:prstGeom prst="rect">
            <a:avLst/>
          </a:prstGeom>
        </p:spPr>
      </p:pic>
      <p:sp>
        <p:nvSpPr>
          <p:cNvPr id="3" name="TextBox 2"/>
          <p:cNvSpPr txBox="1"/>
          <p:nvPr/>
        </p:nvSpPr>
        <p:spPr>
          <a:xfrm>
            <a:off x="0" y="0"/>
            <a:ext cx="4267200" cy="3785652"/>
          </a:xfrm>
          <a:prstGeom prst="rect">
            <a:avLst/>
          </a:prstGeom>
          <a:noFill/>
        </p:spPr>
        <p:txBody>
          <a:bodyPr wrap="square" rtlCol="0">
            <a:spAutoFit/>
          </a:bodyPr>
          <a:lstStyle/>
          <a:p>
            <a:pPr algn="ctr">
              <a:lnSpc>
                <a:spcPct val="80000"/>
              </a:lnSpc>
            </a:pPr>
            <a:r>
              <a:rPr lang="en-US" sz="6000" dirty="0" smtClean="0"/>
              <a:t>Part III</a:t>
            </a:r>
          </a:p>
          <a:p>
            <a:pPr algn="ctr">
              <a:lnSpc>
                <a:spcPct val="80000"/>
              </a:lnSpc>
            </a:pPr>
            <a:endParaRPr lang="en-US" sz="6000" dirty="0" smtClean="0"/>
          </a:p>
          <a:p>
            <a:pPr>
              <a:lnSpc>
                <a:spcPct val="80000"/>
              </a:lnSpc>
            </a:pPr>
            <a:r>
              <a:rPr lang="en-US" sz="6000" dirty="0" smtClean="0"/>
              <a:t>Creating new policies for the charity</a:t>
            </a:r>
            <a:endParaRPr lang="en-US" sz="6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Gifts to be used for premiums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0" name="TextBox 79"/>
          <p:cNvSpPr txBox="1"/>
          <p:nvPr/>
        </p:nvSpPr>
        <p:spPr>
          <a:xfrm rot="20548788">
            <a:off x="4288056" y="1588108"/>
            <a:ext cx="1676400" cy="626005"/>
          </a:xfrm>
          <a:prstGeom prst="rect">
            <a:avLst/>
          </a:prstGeom>
          <a:noFill/>
        </p:spPr>
        <p:txBody>
          <a:bodyPr wrap="square" rtlCol="0">
            <a:spAutoFit/>
          </a:bodyP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20556392">
            <a:off x="4720643" y="2063166"/>
            <a:ext cx="1066800"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p:cNvSpPr/>
          <p:nvPr/>
        </p:nvSpPr>
        <p:spPr>
          <a:xfrm rot="16200000">
            <a:off x="3486233" y="3676567"/>
            <a:ext cx="685799"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4495800" cy="1255728"/>
          </a:xfrm>
          <a:prstGeom prst="rect">
            <a:avLst/>
          </a:prstGeom>
          <a:noFill/>
        </p:spPr>
        <p:txBody>
          <a:bodyPr wrap="square" rtlCol="0">
            <a:spAutoFit/>
          </a:bodyPr>
          <a:lstStyle/>
          <a:p>
            <a:pPr>
              <a:lnSpc>
                <a:spcPct val="70000"/>
              </a:lnSpc>
            </a:pPr>
            <a:r>
              <a:rPr lang="en-US" sz="3600" b="1" dirty="0" smtClean="0">
                <a:solidFill>
                  <a:srgbClr val="663300"/>
                </a:solidFill>
              </a:rPr>
              <a:t>Option 1: Donor makes gifts to be used as premium payments</a:t>
            </a:r>
            <a:endParaRPr lang="en-US" sz="3600" b="1" dirty="0">
              <a:solidFill>
                <a:srgbClr val="663300"/>
              </a:solidFill>
            </a:endParaRPr>
          </a:p>
        </p:txBody>
      </p:sp>
      <p:sp>
        <p:nvSpPr>
          <p:cNvPr id="27" name="TextBox 26"/>
          <p:cNvSpPr txBox="1"/>
          <p:nvPr/>
        </p:nvSpPr>
        <p:spPr>
          <a:xfrm>
            <a:off x="0" y="5029200"/>
            <a:ext cx="1925427" cy="1401602"/>
          </a:xfrm>
          <a:prstGeom prst="rect">
            <a:avLst/>
          </a:prstGeom>
          <a:noFill/>
        </p:spPr>
        <p:txBody>
          <a:bodyPr wrap="square" rtlCol="0">
            <a:spAutoFit/>
          </a:bodyPr>
          <a:lstStyle/>
          <a:p>
            <a:pPr algn="ctr">
              <a:lnSpc>
                <a:spcPct val="70000"/>
              </a:lnSpc>
            </a:pPr>
            <a:r>
              <a:rPr lang="en-US" sz="2400" b="1" dirty="0" smtClean="0">
                <a:solidFill>
                  <a:srgbClr val="663300"/>
                </a:solidFill>
              </a:rPr>
              <a:t>Gifts are deductible if donor keeps no rights in the policy</a:t>
            </a:r>
            <a:endParaRPr lang="en-US" sz="2400" b="1" dirty="0">
              <a:solidFill>
                <a:srgbClr val="663300"/>
              </a:solidFill>
            </a:endParaRPr>
          </a:p>
        </p:txBody>
      </p:sp>
      <p:sp>
        <p:nvSpPr>
          <p:cNvPr id="28" name="Rectangular Callout 27"/>
          <p:cNvSpPr/>
          <p:nvPr/>
        </p:nvSpPr>
        <p:spPr>
          <a:xfrm>
            <a:off x="76200" y="5029200"/>
            <a:ext cx="1905000" cy="1371600"/>
          </a:xfrm>
          <a:prstGeom prst="wedgeRectCallout">
            <a:avLst>
              <a:gd name="adj1" fmla="val 47709"/>
              <a:gd name="adj2" fmla="val -83905"/>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4495800" cy="1280672"/>
          </a:xfrm>
          <a:prstGeom prst="rect">
            <a:avLst/>
          </a:prstGeom>
          <a:noFill/>
        </p:spPr>
        <p:txBody>
          <a:bodyPr wrap="square" rtlCol="0">
            <a:spAutoFit/>
          </a:bodyPr>
          <a:lstStyle/>
          <a:p>
            <a:pPr>
              <a:lnSpc>
                <a:spcPct val="70000"/>
              </a:lnSpc>
            </a:pPr>
            <a:r>
              <a:rPr lang="en-US" sz="3600" b="1" dirty="0" smtClean="0">
                <a:solidFill>
                  <a:srgbClr val="663300"/>
                </a:solidFill>
              </a:rPr>
              <a:t>Option 2: Donor pays premiums on charity-owned policy</a:t>
            </a:r>
            <a:endParaRPr lang="en-US" sz="3600" b="1" dirty="0">
              <a:solidFill>
                <a:srgbClr val="663300"/>
              </a:solidFill>
            </a:endParaRPr>
          </a:p>
        </p:txBody>
      </p:sp>
      <p:sp>
        <p:nvSpPr>
          <p:cNvPr id="26" name="Bent Arrow 25"/>
          <p:cNvSpPr/>
          <p:nvPr/>
        </p:nvSpPr>
        <p:spPr>
          <a:xfrm rot="5400000" flipH="1">
            <a:off x="6172200" y="1981200"/>
            <a:ext cx="2362200" cy="3124200"/>
          </a:xfrm>
          <a:prstGeom prst="bentArrow">
            <a:avLst>
              <a:gd name="adj1" fmla="val 13672"/>
              <a:gd name="adj2" fmla="val 16016"/>
              <a:gd name="adj3" fmla="val 13281"/>
              <a:gd name="adj4" fmla="val 43750"/>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0" y="5029200"/>
            <a:ext cx="1925427" cy="1401602"/>
          </a:xfrm>
          <a:prstGeom prst="rect">
            <a:avLst/>
          </a:prstGeom>
          <a:noFill/>
        </p:spPr>
        <p:txBody>
          <a:bodyPr wrap="square" rtlCol="0">
            <a:spAutoFit/>
          </a:bodyPr>
          <a:lstStyle/>
          <a:p>
            <a:pPr algn="ctr">
              <a:lnSpc>
                <a:spcPct val="70000"/>
              </a:lnSpc>
            </a:pPr>
            <a:r>
              <a:rPr lang="en-US" sz="2400" b="1" dirty="0" smtClean="0">
                <a:solidFill>
                  <a:srgbClr val="663300"/>
                </a:solidFill>
              </a:rPr>
              <a:t>Gifts are deductible if donor keeps no rights in the policy</a:t>
            </a:r>
            <a:endParaRPr lang="en-US" sz="2400" b="1" dirty="0">
              <a:solidFill>
                <a:srgbClr val="663300"/>
              </a:solidFill>
            </a:endParaRPr>
          </a:p>
        </p:txBody>
      </p:sp>
      <p:sp>
        <p:nvSpPr>
          <p:cNvPr id="27" name="Rectangular Callout 26"/>
          <p:cNvSpPr/>
          <p:nvPr/>
        </p:nvSpPr>
        <p:spPr>
          <a:xfrm>
            <a:off x="76200" y="5029200"/>
            <a:ext cx="1905000" cy="1371600"/>
          </a:xfrm>
          <a:prstGeom prst="wedgeRectCallout">
            <a:avLst>
              <a:gd name="adj1" fmla="val 47709"/>
              <a:gd name="adj2" fmla="val -83905"/>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Gifts to be used for premiums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0" name="TextBox 79"/>
          <p:cNvSpPr txBox="1"/>
          <p:nvPr/>
        </p:nvSpPr>
        <p:spPr>
          <a:xfrm rot="20548788">
            <a:off x="4288056" y="1588108"/>
            <a:ext cx="1676400" cy="626005"/>
          </a:xfrm>
          <a:prstGeom prst="rect">
            <a:avLst/>
          </a:prstGeom>
          <a:noFill/>
        </p:spPr>
        <p:txBody>
          <a:bodyPr wrap="square" rtlCol="0">
            <a:spAutoFit/>
          </a:bodyP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20556392">
            <a:off x="4720643" y="2063166"/>
            <a:ext cx="1066800"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p:cNvSpPr/>
          <p:nvPr/>
        </p:nvSpPr>
        <p:spPr>
          <a:xfrm rot="16200000">
            <a:off x="3486233" y="3676567"/>
            <a:ext cx="685799"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4495800" cy="1280672"/>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1. Deductible so long as donor retains no rights in the policy</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rot="5400000" flipH="1">
            <a:off x="6172200" y="1981200"/>
            <a:ext cx="2362200" cy="3124200"/>
          </a:xfrm>
          <a:prstGeom prst="bentArrow">
            <a:avLst>
              <a:gd name="adj1" fmla="val 13672"/>
              <a:gd name="adj2" fmla="val 16016"/>
              <a:gd name="adj3" fmla="val 13281"/>
              <a:gd name="adj4" fmla="val 43750"/>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0" y="0"/>
            <a:ext cx="4495800" cy="1280672"/>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2. Deductible so long as donor retains no rights in the policy</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Gifts to be used for premiums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0" name="TextBox 79"/>
          <p:cNvSpPr txBox="1"/>
          <p:nvPr/>
        </p:nvSpPr>
        <p:spPr>
          <a:xfrm rot="20548788">
            <a:off x="4288056" y="1588108"/>
            <a:ext cx="1676400" cy="626005"/>
          </a:xfrm>
          <a:prstGeom prst="rect">
            <a:avLst/>
          </a:prstGeom>
          <a:noFill/>
        </p:spPr>
        <p:txBody>
          <a:bodyPr wrap="square" rtlCol="0">
            <a:spAutoFit/>
          </a:bodyP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20556392">
            <a:off x="4720643" y="2063166"/>
            <a:ext cx="1066800"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p:cNvSpPr/>
          <p:nvPr/>
        </p:nvSpPr>
        <p:spPr>
          <a:xfrm rot="16200000">
            <a:off x="3486233" y="3676567"/>
            <a:ext cx="685799"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4648200" cy="480131"/>
          </a:xfrm>
          <a:prstGeom prst="rect">
            <a:avLst/>
          </a:prstGeom>
          <a:noFill/>
        </p:spPr>
        <p:txBody>
          <a:bodyPr wrap="square" rtlCol="0">
            <a:spAutoFit/>
          </a:bodyPr>
          <a:lstStyle/>
          <a:p>
            <a:pPr>
              <a:lnSpc>
                <a:spcPct val="70000"/>
              </a:lnSpc>
            </a:pPr>
            <a:r>
              <a:rPr lang="en-US" sz="3600" b="1" dirty="0" smtClean="0">
                <a:solidFill>
                  <a:srgbClr val="663300"/>
                </a:solidFill>
              </a:rPr>
              <a:t>1. Standard gift receipt</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rot="5400000" flipH="1">
            <a:off x="6172200" y="1981200"/>
            <a:ext cx="2362200" cy="3124200"/>
          </a:xfrm>
          <a:prstGeom prst="bentArrow">
            <a:avLst>
              <a:gd name="adj1" fmla="val 13672"/>
              <a:gd name="adj2" fmla="val 16016"/>
              <a:gd name="adj3" fmla="val 13281"/>
              <a:gd name="adj4" fmla="val 43750"/>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0" y="0"/>
            <a:ext cx="5181600" cy="892873"/>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2. Gift receipting practice depends on charity</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Gifts to be used for premiums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0" name="TextBox 79"/>
          <p:cNvSpPr txBox="1"/>
          <p:nvPr/>
        </p:nvSpPr>
        <p:spPr>
          <a:xfrm rot="20548788">
            <a:off x="4288056" y="1588108"/>
            <a:ext cx="1676400" cy="626005"/>
          </a:xfrm>
          <a:prstGeom prst="rect">
            <a:avLst/>
          </a:prstGeom>
          <a:noFill/>
        </p:spPr>
        <p:txBody>
          <a:bodyPr wrap="square" rtlCol="0">
            <a:spAutoFit/>
          </a:bodyP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20556392">
            <a:off x="4720643" y="2063166"/>
            <a:ext cx="1066800"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p:cNvSpPr/>
          <p:nvPr/>
        </p:nvSpPr>
        <p:spPr>
          <a:xfrm rot="16200000">
            <a:off x="3486233" y="3676567"/>
            <a:ext cx="685799"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5334000" cy="867930"/>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1. Donor can give appreciated property</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rot="5400000" flipH="1">
            <a:off x="6172200" y="1981200"/>
            <a:ext cx="2362200" cy="3124200"/>
          </a:xfrm>
          <a:prstGeom prst="bentArrow">
            <a:avLst>
              <a:gd name="adj1" fmla="val 13672"/>
              <a:gd name="adj2" fmla="val 16016"/>
              <a:gd name="adj3" fmla="val 13281"/>
              <a:gd name="adj4" fmla="val 43750"/>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0" y="0"/>
            <a:ext cx="4876800" cy="480131"/>
          </a:xfrm>
          <a:prstGeom prst="rect">
            <a:avLst/>
          </a:prstGeom>
          <a:noFill/>
        </p:spPr>
        <p:txBody>
          <a:bodyPr wrap="square" rtlCol="0">
            <a:spAutoFit/>
          </a:bodyPr>
          <a:lstStyle/>
          <a:p>
            <a:pPr>
              <a:lnSpc>
                <a:spcPct val="70000"/>
              </a:lnSpc>
            </a:pPr>
            <a:r>
              <a:rPr lang="en-US" sz="3600" b="1" dirty="0" smtClean="0">
                <a:solidFill>
                  <a:srgbClr val="663300"/>
                </a:solidFill>
              </a:rPr>
              <a:t>2. Donor must give cash</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10567623XSmall.jpg"/>
          <p:cNvPicPr>
            <a:picLocks noChangeAspect="1"/>
          </p:cNvPicPr>
          <p:nvPr/>
        </p:nvPicPr>
        <p:blipFill>
          <a:blip r:embed="rId2" cstate="print"/>
          <a:srcRect/>
          <a:stretch>
            <a:fillRect/>
          </a:stretch>
        </p:blipFill>
        <p:spPr>
          <a:xfrm>
            <a:off x="3409179" y="0"/>
            <a:ext cx="5734821" cy="6858000"/>
          </a:xfrm>
          <a:prstGeom prst="rect">
            <a:avLst/>
          </a:prstGeom>
        </p:spPr>
      </p:pic>
      <p:sp>
        <p:nvSpPr>
          <p:cNvPr id="4" name="TextBox 3"/>
          <p:cNvSpPr txBox="1"/>
          <p:nvPr/>
        </p:nvSpPr>
        <p:spPr>
          <a:xfrm>
            <a:off x="152400" y="228600"/>
            <a:ext cx="4495800" cy="5853910"/>
          </a:xfrm>
          <a:prstGeom prst="rect">
            <a:avLst/>
          </a:prstGeom>
          <a:noFill/>
        </p:spPr>
        <p:txBody>
          <a:bodyPr wrap="square" rtlCol="0">
            <a:spAutoFit/>
          </a:bodyPr>
          <a:lstStyle/>
          <a:p>
            <a:pPr>
              <a:lnSpc>
                <a:spcPct val="80000"/>
              </a:lnSpc>
            </a:pPr>
            <a:r>
              <a:rPr lang="en-US" sz="3600" dirty="0" smtClean="0"/>
              <a:t>Charitable planning devices such as Charitable Gift Annuities, Gifts of Remainder Interests in Homes and Farms, and Charitable Remainder Trusts produce amazing tax advantages, reducing income taxes, capital gain taxes, and estate taxes</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Gifts to be used for premiums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0" name="TextBox 79"/>
          <p:cNvSpPr txBox="1"/>
          <p:nvPr/>
        </p:nvSpPr>
        <p:spPr>
          <a:xfrm rot="20548788">
            <a:off x="4288056" y="1588108"/>
            <a:ext cx="1676400" cy="626005"/>
          </a:xfrm>
          <a:prstGeom prst="rect">
            <a:avLst/>
          </a:prstGeom>
          <a:noFill/>
        </p:spPr>
        <p:txBody>
          <a:bodyPr wrap="square" rtlCol="0">
            <a:spAutoFit/>
          </a:bodyP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ight Arrow 88"/>
          <p:cNvSpPr/>
          <p:nvPr/>
        </p:nvSpPr>
        <p:spPr>
          <a:xfrm rot="20556392">
            <a:off x="4720643" y="2063166"/>
            <a:ext cx="1066800"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Arrow 90"/>
          <p:cNvSpPr/>
          <p:nvPr/>
        </p:nvSpPr>
        <p:spPr>
          <a:xfrm rot="16200000">
            <a:off x="3486233" y="3676567"/>
            <a:ext cx="685799"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4495800" cy="892873"/>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1. Income limitation of 50% for cash gifts</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iStock_000010214489XSmall.jpg"/>
          <p:cNvPicPr>
            <a:picLocks noChangeAspect="1"/>
          </p:cNvPicPr>
          <p:nvPr/>
        </p:nvPicPr>
        <p:blipFill>
          <a:blip r:embed="rId2" cstate="print"/>
          <a:srcRect/>
          <a:stretch>
            <a:fillRect/>
          </a:stretch>
        </p:blipFill>
        <p:spPr>
          <a:xfrm>
            <a:off x="5214257" y="470727"/>
            <a:ext cx="3929743" cy="2133600"/>
          </a:xfrm>
          <a:prstGeom prst="rect">
            <a:avLst/>
          </a:prstGeom>
        </p:spPr>
      </p:pic>
      <p:sp>
        <p:nvSpPr>
          <p:cNvPr id="60" name="TextBox 59"/>
          <p:cNvSpPr txBox="1"/>
          <p:nvPr/>
        </p:nvSpPr>
        <p:spPr>
          <a:xfrm>
            <a:off x="5791200" y="775527"/>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pic>
        <p:nvPicPr>
          <p:cNvPr id="44" name="Picture 43" descr="iStock_000006781069XSmall.jpg"/>
          <p:cNvPicPr>
            <a:picLocks noChangeAspect="1"/>
          </p:cNvPicPr>
          <p:nvPr/>
        </p:nvPicPr>
        <p:blipFill>
          <a:blip r:embed="rId3" cstate="print"/>
          <a:srcRect/>
          <a:stretch>
            <a:fillRect/>
          </a:stretch>
        </p:blipFill>
        <p:spPr>
          <a:xfrm>
            <a:off x="6832600" y="5276850"/>
            <a:ext cx="2311400" cy="1428750"/>
          </a:xfrm>
          <a:prstGeom prst="rect">
            <a:avLst/>
          </a:prstGeom>
        </p:spPr>
      </p:pic>
      <p:pic>
        <p:nvPicPr>
          <p:cNvPr id="42" name="Picture 41" descr="iStock_000006720399XSmall.jpg"/>
          <p:cNvPicPr>
            <a:picLocks noChangeAspect="1"/>
          </p:cNvPicPr>
          <p:nvPr/>
        </p:nvPicPr>
        <p:blipFill>
          <a:blip r:embed="rId4" cstate="print"/>
          <a:srcRect/>
          <a:stretch>
            <a:fillRect/>
          </a:stretch>
        </p:blipFill>
        <p:spPr>
          <a:xfrm>
            <a:off x="0" y="1853419"/>
            <a:ext cx="2286000" cy="2057400"/>
          </a:xfrm>
          <a:prstGeom prst="rect">
            <a:avLst/>
          </a:prstGeom>
        </p:spPr>
      </p:pic>
      <p:sp>
        <p:nvSpPr>
          <p:cNvPr id="56" name="TextBox 55"/>
          <p:cNvSpPr txBox="1"/>
          <p:nvPr/>
        </p:nvSpPr>
        <p:spPr>
          <a:xfrm>
            <a:off x="1143000" y="1929619"/>
            <a:ext cx="1676400" cy="867930"/>
          </a:xfrm>
          <a:prstGeom prst="rect">
            <a:avLst/>
          </a:prstGeom>
          <a:noFill/>
        </p:spPr>
        <p:txBody>
          <a:bodyPr wrap="square" rtlCol="0">
            <a:spAutoFit/>
          </a:bodyPr>
          <a:lstStyle/>
          <a:p>
            <a:pPr algn="ctr">
              <a:lnSpc>
                <a:spcPct val="70000"/>
              </a:lnSpc>
            </a:pPr>
            <a:r>
              <a:rPr lang="en-US" sz="2400" b="1" dirty="0" smtClean="0">
                <a:solidFill>
                  <a:srgbClr val="663300"/>
                </a:solidFill>
              </a:rPr>
              <a:t>Creation or Transfer of New Policy</a:t>
            </a:r>
            <a:endParaRPr lang="en-US" sz="2400" b="1" dirty="0">
              <a:solidFill>
                <a:srgbClr val="663300"/>
              </a:solidFill>
            </a:endParaRPr>
          </a:p>
        </p:txBody>
      </p:sp>
      <p:pic>
        <p:nvPicPr>
          <p:cNvPr id="32"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3048000" y="1656909"/>
            <a:ext cx="1557417" cy="2025310"/>
          </a:xfrm>
          <a:prstGeom prst="rect">
            <a:avLst/>
          </a:prstGeom>
          <a:noFill/>
        </p:spPr>
      </p:pic>
      <p:sp>
        <p:nvSpPr>
          <p:cNvPr id="63" name="TextBox 62"/>
          <p:cNvSpPr txBox="1"/>
          <p:nvPr/>
        </p:nvSpPr>
        <p:spPr>
          <a:xfrm>
            <a:off x="152400" y="3823527"/>
            <a:ext cx="914400" cy="367473"/>
          </a:xfrm>
          <a:prstGeom prst="rect">
            <a:avLst/>
          </a:prstGeom>
          <a:noFill/>
        </p:spPr>
        <p:txBody>
          <a:bodyPr wrap="square" rtlCol="0">
            <a:spAutoFit/>
          </a:bodyPr>
          <a:lstStyle/>
          <a:p>
            <a:pPr>
              <a:lnSpc>
                <a:spcPct val="70000"/>
              </a:lnSpc>
            </a:pPr>
            <a:r>
              <a:rPr lang="en-US" sz="2400" b="1" dirty="0" smtClean="0">
                <a:solidFill>
                  <a:srgbClr val="663300"/>
                </a:solidFill>
              </a:rPr>
              <a:t>2010</a:t>
            </a:r>
            <a:endParaRPr lang="en-US" sz="2400" b="1" dirty="0">
              <a:solidFill>
                <a:srgbClr val="663300"/>
              </a:solidFill>
            </a:endParaRPr>
          </a:p>
        </p:txBody>
      </p:sp>
      <p:pic>
        <p:nvPicPr>
          <p:cNvPr id="55" name="Picture 54" descr="iStock_000006488111XSmall.jpg"/>
          <p:cNvPicPr>
            <a:picLocks noChangeAspect="1"/>
          </p:cNvPicPr>
          <p:nvPr/>
        </p:nvPicPr>
        <p:blipFill>
          <a:blip r:embed="rId6" cstate="print"/>
          <a:srcRect/>
          <a:stretch>
            <a:fillRect/>
          </a:stretch>
        </p:blipFill>
        <p:spPr>
          <a:xfrm>
            <a:off x="3962400" y="5029200"/>
            <a:ext cx="1625600" cy="1828800"/>
          </a:xfrm>
          <a:prstGeom prst="rect">
            <a:avLst/>
          </a:prstGeom>
        </p:spPr>
      </p:pic>
      <p:pic>
        <p:nvPicPr>
          <p:cNvPr id="57" name="Picture 56" descr="iStock_000006488111XSmall.jpg"/>
          <p:cNvPicPr>
            <a:picLocks noChangeAspect="1"/>
          </p:cNvPicPr>
          <p:nvPr/>
        </p:nvPicPr>
        <p:blipFill>
          <a:blip r:embed="rId7" cstate="print"/>
          <a:srcRect/>
          <a:stretch>
            <a:fillRect/>
          </a:stretch>
        </p:blipFill>
        <p:spPr>
          <a:xfrm>
            <a:off x="3124200" y="5029200"/>
            <a:ext cx="1524000" cy="1828800"/>
          </a:xfrm>
          <a:prstGeom prst="rect">
            <a:avLst/>
          </a:prstGeom>
        </p:spPr>
      </p:pic>
      <p:pic>
        <p:nvPicPr>
          <p:cNvPr id="61" name="Picture 60" descr="iStock_000006488111XSmall.jpg"/>
          <p:cNvPicPr>
            <a:picLocks noChangeAspect="1"/>
          </p:cNvPicPr>
          <p:nvPr/>
        </p:nvPicPr>
        <p:blipFill>
          <a:blip r:embed="rId7" cstate="print"/>
          <a:srcRect/>
          <a:stretch>
            <a:fillRect/>
          </a:stretch>
        </p:blipFill>
        <p:spPr>
          <a:xfrm>
            <a:off x="2286000" y="5029200"/>
            <a:ext cx="1524000" cy="1828800"/>
          </a:xfrm>
          <a:prstGeom prst="rect">
            <a:avLst/>
          </a:prstGeom>
        </p:spPr>
      </p:pic>
      <p:pic>
        <p:nvPicPr>
          <p:cNvPr id="64" name="Picture 63" descr="iStock_000006488111XSmall.jpg"/>
          <p:cNvPicPr>
            <a:picLocks noChangeAspect="1"/>
          </p:cNvPicPr>
          <p:nvPr/>
        </p:nvPicPr>
        <p:blipFill>
          <a:blip r:embed="rId7" cstate="print"/>
          <a:srcRect/>
          <a:stretch>
            <a:fillRect/>
          </a:stretch>
        </p:blipFill>
        <p:spPr>
          <a:xfrm>
            <a:off x="1447800" y="5029200"/>
            <a:ext cx="1524000" cy="1828800"/>
          </a:xfrm>
          <a:prstGeom prst="rect">
            <a:avLst/>
          </a:prstGeom>
        </p:spPr>
      </p:pic>
      <p:sp>
        <p:nvSpPr>
          <p:cNvPr id="4" name="TextBox 3"/>
          <p:cNvSpPr txBox="1"/>
          <p:nvPr/>
        </p:nvSpPr>
        <p:spPr>
          <a:xfrm>
            <a:off x="2057400" y="6472535"/>
            <a:ext cx="6705600" cy="461665"/>
          </a:xfrm>
          <a:prstGeom prst="rect">
            <a:avLst/>
          </a:prstGeom>
          <a:noFill/>
          <a:ln>
            <a:noFill/>
          </a:ln>
        </p:spPr>
        <p:txBody>
          <a:bodyPr wrap="square" rtlCol="0">
            <a:spAutoFit/>
          </a:bodyPr>
          <a:lstStyle/>
          <a:p>
            <a:r>
              <a:rPr lang="en-US" sz="2400" b="1" dirty="0" smtClean="0">
                <a:solidFill>
                  <a:srgbClr val="663300"/>
                </a:solidFill>
              </a:rPr>
              <a:t>   2011   2012    2013   2014   …        		Death</a:t>
            </a:r>
            <a:endParaRPr lang="en-US" sz="2400" b="1" dirty="0">
              <a:solidFill>
                <a:srgbClr val="663300"/>
              </a:solidFill>
            </a:endParaRPr>
          </a:p>
        </p:txBody>
      </p:sp>
      <p:sp>
        <p:nvSpPr>
          <p:cNvPr id="69" name="Rectangle 68"/>
          <p:cNvSpPr/>
          <p:nvPr/>
        </p:nvSpPr>
        <p:spPr>
          <a:xfrm>
            <a:off x="1981200" y="4343400"/>
            <a:ext cx="3810000" cy="381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70000"/>
              </a:lnSpc>
            </a:pPr>
            <a:r>
              <a:rPr lang="en-US" sz="2400" b="1" dirty="0" smtClean="0">
                <a:solidFill>
                  <a:srgbClr val="663300"/>
                </a:solidFill>
              </a:rPr>
              <a:t>Premium Payments</a:t>
            </a:r>
            <a:endParaRPr lang="en-US" sz="2400" b="1" dirty="0">
              <a:solidFill>
                <a:srgbClr val="663300"/>
              </a:solidFill>
            </a:endParaRPr>
          </a:p>
        </p:txBody>
      </p:sp>
      <p:cxnSp>
        <p:nvCxnSpPr>
          <p:cNvPr id="72" name="Straight Arrow Connector 71"/>
          <p:cNvCxnSpPr/>
          <p:nvPr/>
        </p:nvCxnSpPr>
        <p:spPr>
          <a:xfrm rot="5400000" flipH="1" flipV="1">
            <a:off x="2439195" y="4952205"/>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flipH="1" flipV="1">
            <a:off x="32758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rot="5400000" flipH="1" flipV="1">
            <a:off x="41140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rot="5400000" flipH="1" flipV="1">
            <a:off x="4952206" y="4952206"/>
            <a:ext cx="457199" cy="1588"/>
          </a:xfrm>
          <a:prstGeom prst="straightConnector1">
            <a:avLst/>
          </a:prstGeom>
          <a:ln w="57150">
            <a:solidFill>
              <a:srgbClr val="7E492A"/>
            </a:solidFill>
            <a:tailEnd type="arrow"/>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sp>
        <p:nvSpPr>
          <p:cNvPr id="86" name="TextBox 85"/>
          <p:cNvSpPr txBox="1"/>
          <p:nvPr/>
        </p:nvSpPr>
        <p:spPr>
          <a:xfrm>
            <a:off x="6172200" y="2375727"/>
            <a:ext cx="1392027" cy="1126462"/>
          </a:xfrm>
          <a:prstGeom prst="rect">
            <a:avLst/>
          </a:prstGeom>
          <a:noFill/>
        </p:spPr>
        <p:txBody>
          <a:bodyPr wrap="square" rtlCol="0">
            <a:spAutoFit/>
          </a:bodyPr>
          <a:lstStyle/>
          <a:p>
            <a:pPr algn="ctr">
              <a:lnSpc>
                <a:spcPct val="70000"/>
              </a:lnSpc>
            </a:pPr>
            <a:r>
              <a:rPr lang="en-US" sz="2400" b="1" dirty="0" smtClean="0">
                <a:solidFill>
                  <a:srgbClr val="663300"/>
                </a:solidFill>
              </a:rPr>
              <a:t>Death Benefit to Charity</a:t>
            </a:r>
            <a:endParaRPr lang="en-US" sz="2400" b="1" dirty="0">
              <a:solidFill>
                <a:srgbClr val="663300"/>
              </a:solidFill>
            </a:endParaRPr>
          </a:p>
        </p:txBody>
      </p:sp>
      <p:sp>
        <p:nvSpPr>
          <p:cNvPr id="88" name="Bent Arrow 87"/>
          <p:cNvSpPr/>
          <p:nvPr/>
        </p:nvSpPr>
        <p:spPr>
          <a:xfrm rot="10800000">
            <a:off x="4648200" y="2375727"/>
            <a:ext cx="1752600" cy="1143000"/>
          </a:xfrm>
          <a:prstGeom prst="bentArrow">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ight Arrow 89"/>
          <p:cNvSpPr/>
          <p:nvPr/>
        </p:nvSpPr>
        <p:spPr>
          <a:xfrm>
            <a:off x="1291644" y="2615419"/>
            <a:ext cx="1832556" cy="647863"/>
          </a:xfrm>
          <a:prstGeom prst="rightArrow">
            <a:avLst/>
          </a:prstGeom>
          <a:solidFill>
            <a:srgbClr val="66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ent Arrow 25"/>
          <p:cNvSpPr/>
          <p:nvPr/>
        </p:nvSpPr>
        <p:spPr>
          <a:xfrm rot="5400000" flipH="1">
            <a:off x="6172200" y="1981200"/>
            <a:ext cx="2362200" cy="3124200"/>
          </a:xfrm>
          <a:prstGeom prst="bentArrow">
            <a:avLst>
              <a:gd name="adj1" fmla="val 13672"/>
              <a:gd name="adj2" fmla="val 16016"/>
              <a:gd name="adj3" fmla="val 13281"/>
              <a:gd name="adj4" fmla="val 43750"/>
            </a:avLst>
          </a:prstGeom>
          <a:solidFill>
            <a:srgbClr val="6633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0" y="0"/>
            <a:ext cx="5410200" cy="892873"/>
          </a:xfrm>
          <a:prstGeom prst="rect">
            <a:avLst/>
          </a:prstGeom>
          <a:noFill/>
        </p:spPr>
        <p:txBody>
          <a:bodyPr wrap="square" rtlCol="0">
            <a:spAutoFit/>
          </a:bodyPr>
          <a:lstStyle/>
          <a:p>
            <a:pPr marL="457200" indent="-457200">
              <a:lnSpc>
                <a:spcPct val="70000"/>
              </a:lnSpc>
            </a:pPr>
            <a:r>
              <a:rPr lang="en-US" sz="3600" b="1" dirty="0" smtClean="0">
                <a:solidFill>
                  <a:srgbClr val="663300"/>
                </a:solidFill>
              </a:rPr>
              <a:t>2. Income limitation of 30% “for the use of” charity</a:t>
            </a:r>
            <a:endParaRPr lang="en-US" sz="3600" b="1" dirty="0">
              <a:solidFill>
                <a:srgbClr val="6633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673829XSmall.jpg"/>
          <p:cNvPicPr>
            <a:picLocks noChangeAspect="1"/>
          </p:cNvPicPr>
          <p:nvPr/>
        </p:nvPicPr>
        <p:blipFill>
          <a:blip r:embed="rId2" cstate="print"/>
          <a:stretch>
            <a:fillRect/>
          </a:stretch>
        </p:blipFill>
        <p:spPr>
          <a:xfrm>
            <a:off x="0" y="631372"/>
            <a:ext cx="9144000" cy="6226628"/>
          </a:xfrm>
          <a:prstGeom prst="rect">
            <a:avLst/>
          </a:prstGeom>
        </p:spPr>
      </p:pic>
      <p:sp>
        <p:nvSpPr>
          <p:cNvPr id="4" name="TextBox 3"/>
          <p:cNvSpPr txBox="1"/>
          <p:nvPr/>
        </p:nvSpPr>
        <p:spPr>
          <a:xfrm>
            <a:off x="0" y="0"/>
            <a:ext cx="9144000" cy="1200329"/>
          </a:xfrm>
          <a:prstGeom prst="rect">
            <a:avLst/>
          </a:prstGeom>
          <a:noFill/>
        </p:spPr>
        <p:txBody>
          <a:bodyPr wrap="square" rtlCol="0">
            <a:spAutoFit/>
          </a:bodyPr>
          <a:lstStyle/>
          <a:p>
            <a:pPr algn="ctr">
              <a:lnSpc>
                <a:spcPct val="90000"/>
              </a:lnSpc>
            </a:pPr>
            <a:r>
              <a:rPr lang="en-US" sz="4000" b="1" dirty="0" smtClean="0"/>
              <a:t>Potential Advantages and Problems </a:t>
            </a:r>
          </a:p>
          <a:p>
            <a:pPr algn="ctr">
              <a:lnSpc>
                <a:spcPct val="90000"/>
              </a:lnSpc>
            </a:pPr>
            <a:r>
              <a:rPr lang="en-US" sz="4000" b="1" dirty="0" smtClean="0"/>
              <a:t>for Charities and Donors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4846062XSmall.jpg"/>
          <p:cNvPicPr>
            <a:picLocks noChangeAspect="1"/>
          </p:cNvPicPr>
          <p:nvPr/>
        </p:nvPicPr>
        <p:blipFill>
          <a:blip r:embed="rId2" cstate="print"/>
          <a:srcRect/>
          <a:stretch>
            <a:fillRect/>
          </a:stretch>
        </p:blipFill>
        <p:spPr>
          <a:xfrm flipH="1">
            <a:off x="4215142" y="0"/>
            <a:ext cx="4928858" cy="6858001"/>
          </a:xfrm>
          <a:prstGeom prst="rect">
            <a:avLst/>
          </a:prstGeom>
        </p:spPr>
      </p:pic>
      <p:sp>
        <p:nvSpPr>
          <p:cNvPr id="2" name="TextBox 1"/>
          <p:cNvSpPr txBox="1"/>
          <p:nvPr/>
        </p:nvSpPr>
        <p:spPr>
          <a:xfrm>
            <a:off x="0" y="1600200"/>
            <a:ext cx="4267200" cy="2554545"/>
          </a:xfrm>
          <a:prstGeom prst="rect">
            <a:avLst/>
          </a:prstGeom>
          <a:noFill/>
        </p:spPr>
        <p:txBody>
          <a:bodyPr wrap="square" rtlCol="0">
            <a:spAutoFit/>
          </a:bodyPr>
          <a:lstStyle/>
          <a:p>
            <a:pPr algn="ctr"/>
            <a:r>
              <a:rPr lang="en-US" sz="4000" dirty="0" smtClean="0"/>
              <a:t>Donor with small income can fund a large posthumous project </a:t>
            </a:r>
            <a:endParaRPr lang="en-US" sz="4000" dirty="0"/>
          </a:p>
        </p:txBody>
      </p:sp>
      <p:sp>
        <p:nvSpPr>
          <p:cNvPr id="3" name="TextBox 2"/>
          <p:cNvSpPr txBox="1"/>
          <p:nvPr/>
        </p:nvSpPr>
        <p:spPr>
          <a:xfrm>
            <a:off x="0" y="0"/>
            <a:ext cx="5105400" cy="707886"/>
          </a:xfrm>
          <a:prstGeom prst="rect">
            <a:avLst/>
          </a:prstGeom>
          <a:noFill/>
        </p:spPr>
        <p:txBody>
          <a:bodyPr wrap="square" rtlCol="0">
            <a:spAutoFit/>
          </a:bodyPr>
          <a:lstStyle/>
          <a:p>
            <a:pPr algn="ctr"/>
            <a:r>
              <a:rPr lang="en-US" sz="4000" b="1" dirty="0" smtClean="0"/>
              <a:t>Potential Advantages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0545326XSmall.jpg"/>
          <p:cNvPicPr>
            <a:picLocks noChangeAspect="1"/>
          </p:cNvPicPr>
          <p:nvPr/>
        </p:nvPicPr>
        <p:blipFill>
          <a:blip r:embed="rId2" cstate="print"/>
          <a:stretch>
            <a:fillRect/>
          </a:stretch>
        </p:blipFill>
        <p:spPr>
          <a:xfrm>
            <a:off x="3927083" y="0"/>
            <a:ext cx="5216917" cy="6858000"/>
          </a:xfrm>
          <a:prstGeom prst="rect">
            <a:avLst/>
          </a:prstGeom>
        </p:spPr>
      </p:pic>
      <p:sp>
        <p:nvSpPr>
          <p:cNvPr id="2" name="TextBox 1"/>
          <p:cNvSpPr txBox="1"/>
          <p:nvPr/>
        </p:nvSpPr>
        <p:spPr>
          <a:xfrm>
            <a:off x="381000" y="1219200"/>
            <a:ext cx="4038600" cy="4401205"/>
          </a:xfrm>
          <a:prstGeom prst="rect">
            <a:avLst/>
          </a:prstGeom>
          <a:noFill/>
        </p:spPr>
        <p:txBody>
          <a:bodyPr wrap="square" rtlCol="0">
            <a:spAutoFit/>
          </a:bodyPr>
          <a:lstStyle/>
          <a:p>
            <a:r>
              <a:rPr lang="en-US" sz="4000" dirty="0" smtClean="0"/>
              <a:t>Donor receives a bill from the life insurance company instead of ongoing donation requests from charity</a:t>
            </a:r>
            <a:endParaRPr lang="en-US" sz="4000" dirty="0"/>
          </a:p>
        </p:txBody>
      </p:sp>
      <p:sp>
        <p:nvSpPr>
          <p:cNvPr id="5" name="TextBox 4"/>
          <p:cNvSpPr txBox="1"/>
          <p:nvPr/>
        </p:nvSpPr>
        <p:spPr>
          <a:xfrm>
            <a:off x="0" y="0"/>
            <a:ext cx="5105400" cy="707886"/>
          </a:xfrm>
          <a:prstGeom prst="rect">
            <a:avLst/>
          </a:prstGeom>
          <a:noFill/>
        </p:spPr>
        <p:txBody>
          <a:bodyPr wrap="square" rtlCol="0">
            <a:spAutoFit/>
          </a:bodyPr>
          <a:lstStyle/>
          <a:p>
            <a:pPr algn="ctr"/>
            <a:r>
              <a:rPr lang="en-US" sz="4000" b="1" dirty="0" smtClean="0"/>
              <a:t>Potential Advantages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0823753XSmall.jpg"/>
          <p:cNvPicPr>
            <a:picLocks noChangeAspect="1"/>
          </p:cNvPicPr>
          <p:nvPr/>
        </p:nvPicPr>
        <p:blipFill>
          <a:blip r:embed="rId2" cstate="print"/>
          <a:srcRect/>
          <a:stretch>
            <a:fillRect/>
          </a:stretch>
        </p:blipFill>
        <p:spPr>
          <a:xfrm>
            <a:off x="4295912" y="1"/>
            <a:ext cx="4848088" cy="6858000"/>
          </a:xfrm>
          <a:prstGeom prst="rect">
            <a:avLst/>
          </a:prstGeom>
        </p:spPr>
      </p:pic>
      <p:sp>
        <p:nvSpPr>
          <p:cNvPr id="2" name="TextBox 1"/>
          <p:cNvSpPr txBox="1"/>
          <p:nvPr/>
        </p:nvSpPr>
        <p:spPr>
          <a:xfrm>
            <a:off x="228600" y="990600"/>
            <a:ext cx="4114800" cy="3170099"/>
          </a:xfrm>
          <a:prstGeom prst="rect">
            <a:avLst/>
          </a:prstGeom>
          <a:noFill/>
        </p:spPr>
        <p:txBody>
          <a:bodyPr wrap="square" rtlCol="0">
            <a:spAutoFit/>
          </a:bodyPr>
          <a:lstStyle/>
          <a:p>
            <a:r>
              <a:rPr lang="en-US" sz="4000" dirty="0" smtClean="0"/>
              <a:t>Insurance agents may help to “sell” the idea instead of requiring charity fundraiser time</a:t>
            </a:r>
            <a:endParaRPr lang="en-US" sz="4000" dirty="0"/>
          </a:p>
        </p:txBody>
      </p:sp>
      <p:sp>
        <p:nvSpPr>
          <p:cNvPr id="4" name="TextBox 3"/>
          <p:cNvSpPr txBox="1"/>
          <p:nvPr/>
        </p:nvSpPr>
        <p:spPr>
          <a:xfrm>
            <a:off x="0" y="0"/>
            <a:ext cx="5105400" cy="707886"/>
          </a:xfrm>
          <a:prstGeom prst="rect">
            <a:avLst/>
          </a:prstGeom>
          <a:noFill/>
        </p:spPr>
        <p:txBody>
          <a:bodyPr wrap="square" rtlCol="0">
            <a:spAutoFit/>
          </a:bodyPr>
          <a:lstStyle/>
          <a:p>
            <a:pPr algn="ctr"/>
            <a:r>
              <a:rPr lang="en-US" sz="4000" b="1" dirty="0" smtClean="0"/>
              <a:t>Potential Advantages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3837453XSmall.jpg"/>
          <p:cNvPicPr>
            <a:picLocks noChangeAspect="1"/>
          </p:cNvPicPr>
          <p:nvPr/>
        </p:nvPicPr>
        <p:blipFill>
          <a:blip r:embed="rId2" cstate="print"/>
          <a:srcRect/>
          <a:stretch>
            <a:fillRect/>
          </a:stretch>
        </p:blipFill>
        <p:spPr>
          <a:xfrm flipH="1">
            <a:off x="0" y="0"/>
            <a:ext cx="7282399" cy="6858000"/>
          </a:xfrm>
          <a:prstGeom prst="rect">
            <a:avLst/>
          </a:prstGeom>
        </p:spPr>
      </p:pic>
      <p:sp>
        <p:nvSpPr>
          <p:cNvPr id="2" name="TextBox 1"/>
          <p:cNvSpPr txBox="1"/>
          <p:nvPr/>
        </p:nvSpPr>
        <p:spPr>
          <a:xfrm>
            <a:off x="3733800" y="990600"/>
            <a:ext cx="5410200" cy="1938992"/>
          </a:xfrm>
          <a:prstGeom prst="rect">
            <a:avLst/>
          </a:prstGeom>
          <a:noFill/>
        </p:spPr>
        <p:txBody>
          <a:bodyPr wrap="square" rtlCol="0">
            <a:spAutoFit/>
          </a:bodyPr>
          <a:lstStyle/>
          <a:p>
            <a:r>
              <a:rPr lang="en-US" sz="4000" dirty="0" smtClean="0"/>
              <a:t>Insurance agents may “oversell” risking long-term donor relationships</a:t>
            </a:r>
            <a:endParaRPr lang="en-US" sz="4000" dirty="0"/>
          </a:p>
        </p:txBody>
      </p:sp>
      <p:sp>
        <p:nvSpPr>
          <p:cNvPr id="5" name="TextBox 4"/>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4466759XSmall.jpg"/>
          <p:cNvPicPr>
            <a:picLocks noChangeAspect="1"/>
          </p:cNvPicPr>
          <p:nvPr/>
        </p:nvPicPr>
        <p:blipFill>
          <a:blip r:embed="rId2" cstate="print"/>
          <a:srcRect/>
          <a:stretch>
            <a:fillRect/>
          </a:stretch>
        </p:blipFill>
        <p:spPr>
          <a:xfrm>
            <a:off x="0" y="-2"/>
            <a:ext cx="4134446" cy="6858002"/>
          </a:xfrm>
          <a:prstGeom prst="rect">
            <a:avLst/>
          </a:prstGeom>
        </p:spPr>
      </p:pic>
      <p:sp>
        <p:nvSpPr>
          <p:cNvPr id="2" name="TextBox 1"/>
          <p:cNvSpPr txBox="1"/>
          <p:nvPr/>
        </p:nvSpPr>
        <p:spPr>
          <a:xfrm>
            <a:off x="3886200" y="2057400"/>
            <a:ext cx="5257800" cy="3170099"/>
          </a:xfrm>
          <a:prstGeom prst="rect">
            <a:avLst/>
          </a:prstGeom>
          <a:noFill/>
        </p:spPr>
        <p:txBody>
          <a:bodyPr wrap="square" rtlCol="0">
            <a:spAutoFit/>
          </a:bodyPr>
          <a:lstStyle/>
          <a:p>
            <a:r>
              <a:rPr lang="en-US" sz="4000" dirty="0" smtClean="0"/>
              <a:t>Depending on policy structure, donor may give for years, and charity receives nothing due to later policy lapse</a:t>
            </a:r>
            <a:endParaRPr lang="en-US" sz="4000" dirty="0"/>
          </a:p>
        </p:txBody>
      </p:sp>
      <p:sp>
        <p:nvSpPr>
          <p:cNvPr id="8" name="TextBox 7"/>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7940305XSmall.jpg"/>
          <p:cNvPicPr>
            <a:picLocks noChangeAspect="1"/>
          </p:cNvPicPr>
          <p:nvPr/>
        </p:nvPicPr>
        <p:blipFill>
          <a:blip r:embed="rId2" cstate="print"/>
          <a:srcRect/>
          <a:stretch>
            <a:fillRect/>
          </a:stretch>
        </p:blipFill>
        <p:spPr>
          <a:xfrm flipH="1">
            <a:off x="0" y="1"/>
            <a:ext cx="7897238" cy="6858000"/>
          </a:xfrm>
          <a:prstGeom prst="rect">
            <a:avLst/>
          </a:prstGeom>
        </p:spPr>
      </p:pic>
      <p:sp>
        <p:nvSpPr>
          <p:cNvPr id="2" name="TextBox 1"/>
          <p:cNvSpPr txBox="1"/>
          <p:nvPr/>
        </p:nvSpPr>
        <p:spPr>
          <a:xfrm>
            <a:off x="5257800" y="609600"/>
            <a:ext cx="3886200" cy="5016758"/>
          </a:xfrm>
          <a:prstGeom prst="rect">
            <a:avLst/>
          </a:prstGeom>
          <a:noFill/>
        </p:spPr>
        <p:txBody>
          <a:bodyPr wrap="square" rtlCol="0">
            <a:spAutoFit/>
          </a:bodyPr>
          <a:lstStyle/>
          <a:p>
            <a:r>
              <a:rPr lang="en-US" sz="4000" dirty="0" smtClean="0"/>
              <a:t>Some policies may benefit insurance companies and 		   agents 		 		more 			than 			charity</a:t>
            </a:r>
            <a:endParaRPr lang="en-US" sz="4000" dirty="0"/>
          </a:p>
        </p:txBody>
      </p:sp>
      <p:sp>
        <p:nvSpPr>
          <p:cNvPr id="4" name="TextBox 3"/>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2274469"/>
          </a:xfrm>
          <a:prstGeom prst="rect">
            <a:avLst/>
          </a:prstGeom>
          <a:noFill/>
        </p:spPr>
        <p:txBody>
          <a:bodyPr wrap="square" rtlCol="0">
            <a:spAutoFit/>
          </a:bodyPr>
          <a:lstStyle/>
          <a:p>
            <a:pPr>
              <a:lnSpc>
                <a:spcPct val="70000"/>
              </a:lnSpc>
            </a:pPr>
            <a:r>
              <a:rPr lang="en-US" sz="4000" b="1" i="1" dirty="0" smtClean="0"/>
              <a:t>Insurable Interest: </a:t>
            </a:r>
            <a:r>
              <a:rPr lang="en-US" sz="4000" dirty="0" smtClean="0"/>
              <a:t>Does the charity have sufficient financial interest in the donor’s life to allow it to take out a new policy of this size?  (Absence may eliminate deductions and death benefit.)</a:t>
            </a:r>
          </a:p>
        </p:txBody>
      </p:sp>
      <p:sp>
        <p:nvSpPr>
          <p:cNvPr id="4" name="TextBox 3"/>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pic>
        <p:nvPicPr>
          <p:cNvPr id="5" name="Picture 4" descr="iStock_000006720399XSmall.jpg"/>
          <p:cNvPicPr>
            <a:picLocks noChangeAspect="1"/>
          </p:cNvPicPr>
          <p:nvPr/>
        </p:nvPicPr>
        <p:blipFill>
          <a:blip r:embed="rId2" cstate="print"/>
          <a:srcRect/>
          <a:stretch>
            <a:fillRect/>
          </a:stretch>
        </p:blipFill>
        <p:spPr>
          <a:xfrm>
            <a:off x="0" y="2880360"/>
            <a:ext cx="4419600" cy="3977640"/>
          </a:xfrm>
          <a:prstGeom prst="rect">
            <a:avLst/>
          </a:prstGeom>
        </p:spPr>
      </p:pic>
      <p:pic>
        <p:nvPicPr>
          <p:cNvPr id="7"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6324600" y="3276600"/>
            <a:ext cx="2395617" cy="3115329"/>
          </a:xfrm>
          <a:prstGeom prst="rect">
            <a:avLst/>
          </a:prstGeom>
          <a:noFill/>
        </p:spPr>
      </p:pic>
      <p:sp>
        <p:nvSpPr>
          <p:cNvPr id="11" name="Left-Right Arrow 10"/>
          <p:cNvSpPr/>
          <p:nvPr/>
        </p:nvSpPr>
        <p:spPr>
          <a:xfrm>
            <a:off x="2895600" y="4343400"/>
            <a:ext cx="2819400" cy="1295400"/>
          </a:xfrm>
          <a:prstGeom prst="leftRightArrow">
            <a:avLst/>
          </a:prstGeom>
          <a:solidFill>
            <a:srgbClr val="C00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t>
            </a:r>
            <a:endParaRPr lang="en-US" sz="7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522246XSmall.jpg"/>
          <p:cNvPicPr>
            <a:picLocks noChangeAspect="1"/>
          </p:cNvPicPr>
          <p:nvPr/>
        </p:nvPicPr>
        <p:blipFill>
          <a:blip r:embed="rId2" cstate="print"/>
          <a:stretch>
            <a:fillRect/>
          </a:stretch>
        </p:blipFill>
        <p:spPr>
          <a:xfrm>
            <a:off x="457200" y="685800"/>
            <a:ext cx="8229600" cy="6172200"/>
          </a:xfrm>
          <a:prstGeom prst="rect">
            <a:avLst/>
          </a:prstGeom>
        </p:spPr>
      </p:pic>
      <p:sp>
        <p:nvSpPr>
          <p:cNvPr id="4" name="TextBox 3"/>
          <p:cNvSpPr txBox="1"/>
          <p:nvPr/>
        </p:nvSpPr>
        <p:spPr>
          <a:xfrm>
            <a:off x="0" y="228600"/>
            <a:ext cx="9144000" cy="546625"/>
          </a:xfrm>
          <a:prstGeom prst="rect">
            <a:avLst/>
          </a:prstGeom>
          <a:noFill/>
        </p:spPr>
        <p:txBody>
          <a:bodyPr wrap="square" rtlCol="0">
            <a:spAutoFit/>
          </a:bodyPr>
          <a:lstStyle/>
          <a:p>
            <a:pPr algn="ctr">
              <a:lnSpc>
                <a:spcPct val="80000"/>
              </a:lnSpc>
            </a:pPr>
            <a:r>
              <a:rPr lang="en-US" sz="3600" dirty="0" smtClean="0"/>
              <a:t>But, they also reduce heirs’ inheritance</a:t>
            </a:r>
            <a:endParaRPr lang="en-US" sz="3600" dirty="0"/>
          </a:p>
        </p:txBody>
      </p:sp>
      <p:sp>
        <p:nvSpPr>
          <p:cNvPr id="7" name="TextBox 6"/>
          <p:cNvSpPr txBox="1"/>
          <p:nvPr/>
        </p:nvSpPr>
        <p:spPr>
          <a:xfrm>
            <a:off x="2286000" y="5791200"/>
            <a:ext cx="914400" cy="584775"/>
          </a:xfrm>
          <a:prstGeom prst="rect">
            <a:avLst/>
          </a:prstGeom>
          <a:noFill/>
        </p:spPr>
        <p:txBody>
          <a:bodyPr wrap="square" rtlCol="0">
            <a:spAutoFit/>
          </a:bodyPr>
          <a:lstStyle/>
          <a:p>
            <a:r>
              <a:rPr lang="en-US" sz="3200" dirty="0" smtClean="0"/>
              <a:t>Heir</a:t>
            </a:r>
            <a:endParaRPr lang="en-US" sz="3200" dirty="0"/>
          </a:p>
        </p:txBody>
      </p:sp>
      <p:sp>
        <p:nvSpPr>
          <p:cNvPr id="9" name="TextBox 8"/>
          <p:cNvSpPr txBox="1"/>
          <p:nvPr/>
        </p:nvSpPr>
        <p:spPr>
          <a:xfrm>
            <a:off x="3657600" y="5587425"/>
            <a:ext cx="1371600" cy="584775"/>
          </a:xfrm>
          <a:prstGeom prst="rect">
            <a:avLst/>
          </a:prstGeom>
          <a:noFill/>
        </p:spPr>
        <p:txBody>
          <a:bodyPr wrap="square" rtlCol="0">
            <a:spAutoFit/>
          </a:bodyPr>
          <a:lstStyle/>
          <a:p>
            <a:r>
              <a:rPr lang="en-US" sz="3200" dirty="0" smtClean="0"/>
              <a:t>Charity</a:t>
            </a:r>
            <a:endParaRPr lang="en-US" sz="3200" dirty="0"/>
          </a:p>
        </p:txBody>
      </p:sp>
      <p:sp>
        <p:nvSpPr>
          <p:cNvPr id="10" name="TextBox 9"/>
          <p:cNvSpPr txBox="1"/>
          <p:nvPr/>
        </p:nvSpPr>
        <p:spPr>
          <a:xfrm>
            <a:off x="5334000" y="5587425"/>
            <a:ext cx="1371600" cy="584775"/>
          </a:xfrm>
          <a:prstGeom prst="rect">
            <a:avLst/>
          </a:prstGeom>
          <a:noFill/>
        </p:spPr>
        <p:txBody>
          <a:bodyPr wrap="square" rtlCol="0">
            <a:spAutoFit/>
          </a:bodyPr>
          <a:lstStyle/>
          <a:p>
            <a:r>
              <a:rPr lang="en-US" sz="3200" dirty="0" smtClean="0"/>
              <a:t>Donor</a:t>
            </a:r>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700791XSmall.jpg"/>
          <p:cNvPicPr>
            <a:picLocks noChangeAspect="1"/>
          </p:cNvPicPr>
          <p:nvPr/>
        </p:nvPicPr>
        <p:blipFill>
          <a:blip r:embed="rId2" cstate="print"/>
          <a:stretch>
            <a:fillRect/>
          </a:stretch>
        </p:blipFill>
        <p:spPr>
          <a:xfrm>
            <a:off x="0" y="790687"/>
            <a:ext cx="9144000" cy="6067313"/>
          </a:xfrm>
          <a:prstGeom prst="rect">
            <a:avLst/>
          </a:prstGeom>
        </p:spPr>
      </p:pic>
      <p:pic>
        <p:nvPicPr>
          <p:cNvPr id="8" name="Picture 7" descr="iStock_000001700791XSmall.jpg"/>
          <p:cNvPicPr>
            <a:picLocks noChangeAspect="1"/>
          </p:cNvPicPr>
          <p:nvPr/>
        </p:nvPicPr>
        <p:blipFill>
          <a:blip r:embed="rId3" cstate="print"/>
          <a:srcRect/>
          <a:stretch>
            <a:fillRect/>
          </a:stretch>
        </p:blipFill>
        <p:spPr>
          <a:xfrm flipV="1">
            <a:off x="0" y="0"/>
            <a:ext cx="9144000" cy="809513"/>
          </a:xfrm>
          <a:prstGeom prst="rect">
            <a:avLst/>
          </a:prstGeom>
        </p:spPr>
      </p:pic>
      <p:sp>
        <p:nvSpPr>
          <p:cNvPr id="2" name="TextBox 1"/>
          <p:cNvSpPr txBox="1"/>
          <p:nvPr/>
        </p:nvSpPr>
        <p:spPr>
          <a:xfrm>
            <a:off x="0" y="816114"/>
            <a:ext cx="8686800" cy="707886"/>
          </a:xfrm>
          <a:prstGeom prst="rect">
            <a:avLst/>
          </a:prstGeom>
          <a:noFill/>
        </p:spPr>
        <p:txBody>
          <a:bodyPr wrap="square" rtlCol="0">
            <a:spAutoFit/>
          </a:bodyPr>
          <a:lstStyle/>
          <a:p>
            <a:r>
              <a:rPr lang="en-US" sz="4000" dirty="0" smtClean="0"/>
              <a:t>The charity may prefer funds today</a:t>
            </a:r>
            <a:endParaRPr lang="en-US" sz="4000" dirty="0"/>
          </a:p>
        </p:txBody>
      </p:sp>
      <p:sp>
        <p:nvSpPr>
          <p:cNvPr id="4" name="TextBox 3"/>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75705XSmall.jpg"/>
          <p:cNvPicPr>
            <a:picLocks noChangeAspect="1"/>
          </p:cNvPicPr>
          <p:nvPr/>
        </p:nvPicPr>
        <p:blipFill>
          <a:blip r:embed="rId2" cstate="print"/>
          <a:stretch>
            <a:fillRect/>
          </a:stretch>
        </p:blipFill>
        <p:spPr>
          <a:xfrm>
            <a:off x="0" y="790687"/>
            <a:ext cx="9144000" cy="6067313"/>
          </a:xfrm>
          <a:prstGeom prst="rect">
            <a:avLst/>
          </a:prstGeom>
        </p:spPr>
      </p:pic>
      <p:sp>
        <p:nvSpPr>
          <p:cNvPr id="2" name="TextBox 1"/>
          <p:cNvSpPr txBox="1"/>
          <p:nvPr/>
        </p:nvSpPr>
        <p:spPr>
          <a:xfrm>
            <a:off x="0" y="990600"/>
            <a:ext cx="9144000" cy="707886"/>
          </a:xfrm>
          <a:prstGeom prst="rect">
            <a:avLst/>
          </a:prstGeom>
          <a:noFill/>
        </p:spPr>
        <p:txBody>
          <a:bodyPr wrap="square" rtlCol="0">
            <a:spAutoFit/>
          </a:bodyPr>
          <a:lstStyle/>
          <a:p>
            <a:r>
              <a:rPr lang="en-US" sz="4000" dirty="0" smtClean="0"/>
              <a:t>The donor never sees the impact of his gift.</a:t>
            </a:r>
            <a:endParaRPr lang="en-US" sz="4000" dirty="0"/>
          </a:p>
        </p:txBody>
      </p:sp>
      <p:sp>
        <p:nvSpPr>
          <p:cNvPr id="4" name="TextBox 3"/>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332586XSmall.jpg"/>
          <p:cNvPicPr>
            <a:picLocks noChangeAspect="1"/>
          </p:cNvPicPr>
          <p:nvPr/>
        </p:nvPicPr>
        <p:blipFill>
          <a:blip r:embed="rId2" cstate="print"/>
          <a:stretch>
            <a:fillRect/>
          </a:stretch>
        </p:blipFill>
        <p:spPr>
          <a:xfrm>
            <a:off x="0" y="1658471"/>
            <a:ext cx="9144000" cy="5199529"/>
          </a:xfrm>
          <a:prstGeom prst="rect">
            <a:avLst/>
          </a:prstGeom>
        </p:spPr>
      </p:pic>
      <p:sp>
        <p:nvSpPr>
          <p:cNvPr id="2" name="TextBox 1"/>
          <p:cNvSpPr txBox="1"/>
          <p:nvPr/>
        </p:nvSpPr>
        <p:spPr>
          <a:xfrm>
            <a:off x="0" y="926913"/>
            <a:ext cx="9144000" cy="597087"/>
          </a:xfrm>
          <a:prstGeom prst="rect">
            <a:avLst/>
          </a:prstGeom>
          <a:noFill/>
        </p:spPr>
        <p:txBody>
          <a:bodyPr wrap="square" rtlCol="0">
            <a:spAutoFit/>
          </a:bodyPr>
          <a:lstStyle/>
          <a:p>
            <a:pPr>
              <a:lnSpc>
                <a:spcPct val="80000"/>
              </a:lnSpc>
            </a:pPr>
            <a:r>
              <a:rPr lang="en-US" sz="4000" dirty="0" smtClean="0"/>
              <a:t>Donors cannibalize giving to pay premiums</a:t>
            </a:r>
            <a:endParaRPr lang="en-US" sz="4000" dirty="0"/>
          </a:p>
        </p:txBody>
      </p:sp>
      <p:sp>
        <p:nvSpPr>
          <p:cNvPr id="5" name="TextBox 4"/>
          <p:cNvSpPr txBox="1"/>
          <p:nvPr/>
        </p:nvSpPr>
        <p:spPr>
          <a:xfrm>
            <a:off x="4038600" y="0"/>
            <a:ext cx="5105400" cy="707886"/>
          </a:xfrm>
          <a:prstGeom prst="rect">
            <a:avLst/>
          </a:prstGeom>
          <a:noFill/>
        </p:spPr>
        <p:txBody>
          <a:bodyPr wrap="square" rtlCol="0">
            <a:spAutoFit/>
          </a:bodyPr>
          <a:lstStyle/>
          <a:p>
            <a:pPr algn="ctr"/>
            <a:r>
              <a:rPr lang="en-US" sz="4000" b="1" dirty="0" smtClean="0"/>
              <a:t>Potential Problems </a:t>
            </a:r>
          </a:p>
        </p:txBody>
      </p:sp>
      <p:sp>
        <p:nvSpPr>
          <p:cNvPr id="6" name="TextBox 5"/>
          <p:cNvSpPr txBox="1"/>
          <p:nvPr/>
        </p:nvSpPr>
        <p:spPr>
          <a:xfrm>
            <a:off x="4648200" y="1981200"/>
            <a:ext cx="1981200" cy="830997"/>
          </a:xfrm>
          <a:prstGeom prst="rect">
            <a:avLst/>
          </a:prstGeom>
          <a:noFill/>
        </p:spPr>
        <p:txBody>
          <a:bodyPr wrap="square" rtlCol="0">
            <a:spAutoFit/>
          </a:bodyPr>
          <a:lstStyle/>
          <a:p>
            <a:pPr algn="ctr"/>
            <a:r>
              <a:rPr lang="en-US" sz="2400" b="1" dirty="0" smtClean="0">
                <a:solidFill>
                  <a:schemeClr val="bg1"/>
                </a:solidFill>
              </a:rPr>
              <a:t>Regular giving to charity</a:t>
            </a:r>
            <a:endParaRPr lang="en-US" sz="2400" b="1" dirty="0">
              <a:solidFill>
                <a:schemeClr val="bg1"/>
              </a:solidFill>
            </a:endParaRPr>
          </a:p>
        </p:txBody>
      </p:sp>
      <p:sp>
        <p:nvSpPr>
          <p:cNvPr id="7" name="TextBox 6"/>
          <p:cNvSpPr txBox="1"/>
          <p:nvPr/>
        </p:nvSpPr>
        <p:spPr>
          <a:xfrm>
            <a:off x="2590800" y="1981200"/>
            <a:ext cx="1981200" cy="830997"/>
          </a:xfrm>
          <a:prstGeom prst="rect">
            <a:avLst/>
          </a:prstGeom>
          <a:noFill/>
        </p:spPr>
        <p:txBody>
          <a:bodyPr wrap="square" rtlCol="0">
            <a:spAutoFit/>
          </a:bodyPr>
          <a:lstStyle/>
          <a:p>
            <a:pPr algn="ctr"/>
            <a:r>
              <a:rPr lang="en-US" sz="2400" b="1" dirty="0" smtClean="0">
                <a:solidFill>
                  <a:schemeClr val="bg1"/>
                </a:solidFill>
              </a:rPr>
              <a:t>Premium Payments</a:t>
            </a:r>
            <a:endParaRPr lang="en-US" sz="2400" b="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rujames\AppData\Local\Microsoft\Windows\Temporary Internet Files\Content.IE5\9A16IBCU\MP900386108[1].jpg"/>
          <p:cNvPicPr>
            <a:picLocks noChangeAspect="1" noChangeArrowheads="1"/>
          </p:cNvPicPr>
          <p:nvPr/>
        </p:nvPicPr>
        <p:blipFill>
          <a:blip r:embed="rId2" cstate="print"/>
          <a:srcRect l="11667"/>
          <a:stretch>
            <a:fillRect/>
          </a:stretch>
        </p:blipFill>
        <p:spPr bwMode="auto">
          <a:xfrm>
            <a:off x="0" y="0"/>
            <a:ext cx="4038600" cy="6858000"/>
          </a:xfrm>
          <a:prstGeom prst="rect">
            <a:avLst/>
          </a:prstGeom>
          <a:noFill/>
        </p:spPr>
      </p:pic>
      <p:pic>
        <p:nvPicPr>
          <p:cNvPr id="6" name="Picture 1" descr="C:\Users\rujames\AppData\Local\Microsoft\Windows\Temporary Internet Files\Content.IE5\9A16IBCU\MP900386108[1].jpg"/>
          <p:cNvPicPr>
            <a:picLocks noChangeAspect="1" noChangeArrowheads="1"/>
          </p:cNvPicPr>
          <p:nvPr/>
        </p:nvPicPr>
        <p:blipFill>
          <a:blip r:embed="rId3" cstate="print"/>
          <a:srcRect/>
          <a:stretch>
            <a:fillRect/>
          </a:stretch>
        </p:blipFill>
        <p:spPr bwMode="auto">
          <a:xfrm flipH="1">
            <a:off x="4038600" y="0"/>
            <a:ext cx="5105400" cy="6858000"/>
          </a:xfrm>
          <a:prstGeom prst="rect">
            <a:avLst/>
          </a:prstGeom>
          <a:noFill/>
        </p:spPr>
      </p:pic>
      <p:sp>
        <p:nvSpPr>
          <p:cNvPr id="2" name="TextBox 1"/>
          <p:cNvSpPr txBox="1"/>
          <p:nvPr/>
        </p:nvSpPr>
        <p:spPr>
          <a:xfrm>
            <a:off x="3886200" y="560892"/>
            <a:ext cx="5257800" cy="6297108"/>
          </a:xfrm>
          <a:prstGeom prst="rect">
            <a:avLst/>
          </a:prstGeom>
          <a:noFill/>
        </p:spPr>
        <p:txBody>
          <a:bodyPr wrap="square" rtlCol="0">
            <a:spAutoFit/>
          </a:bodyPr>
          <a:lstStyle/>
          <a:p>
            <a:pPr>
              <a:lnSpc>
                <a:spcPct val="80000"/>
              </a:lnSpc>
            </a:pPr>
            <a:r>
              <a:rPr lang="en-US" sz="3600" b="1" dirty="0" smtClean="0">
                <a:effectLst>
                  <a:glow rad="101600">
                    <a:schemeClr val="bg1">
                      <a:alpha val="60000"/>
                    </a:schemeClr>
                  </a:glow>
                </a:effectLst>
              </a:rPr>
              <a:t>A charity can prevent problems by refusing to accept policy gifts that don’t meet its guidelines.</a:t>
            </a:r>
          </a:p>
          <a:p>
            <a:pPr>
              <a:lnSpc>
                <a:spcPct val="80000"/>
              </a:lnSpc>
            </a:pPr>
            <a:endParaRPr lang="en-US" sz="3600" b="1" dirty="0" smtClean="0">
              <a:effectLst>
                <a:glow rad="101600">
                  <a:schemeClr val="bg1">
                    <a:alpha val="60000"/>
                  </a:schemeClr>
                </a:glow>
              </a:effectLst>
            </a:endParaRPr>
          </a:p>
          <a:p>
            <a:pPr>
              <a:lnSpc>
                <a:spcPct val="80000"/>
              </a:lnSpc>
            </a:pPr>
            <a:r>
              <a:rPr lang="en-US" sz="3600" b="1" dirty="0" smtClean="0">
                <a:effectLst>
                  <a:glow rad="101600">
                    <a:schemeClr val="bg1">
                      <a:alpha val="60000"/>
                    </a:schemeClr>
                  </a:glow>
                </a:effectLst>
              </a:rPr>
              <a:t>Assume cannibalization of gift income and require</a:t>
            </a:r>
          </a:p>
          <a:p>
            <a:pPr marL="800100" lvl="1" indent="-342900">
              <a:lnSpc>
                <a:spcPct val="80000"/>
              </a:lnSpc>
              <a:buFont typeface="Arial" pitchFamily="34" charset="0"/>
              <a:buChar char="•"/>
            </a:pPr>
            <a:r>
              <a:rPr lang="en-US" sz="3600" b="1" dirty="0" smtClean="0">
                <a:effectLst>
                  <a:glow rad="101600">
                    <a:schemeClr val="bg1">
                      <a:alpha val="60000"/>
                    </a:schemeClr>
                  </a:glow>
                </a:effectLst>
              </a:rPr>
              <a:t>Short-term (e.g., 10 year) to projected paid up status to age 100</a:t>
            </a:r>
          </a:p>
          <a:p>
            <a:pPr marL="800100" lvl="1" indent="-342900">
              <a:lnSpc>
                <a:spcPct val="80000"/>
              </a:lnSpc>
              <a:buFont typeface="Arial" pitchFamily="34" charset="0"/>
              <a:buChar char="•"/>
            </a:pPr>
            <a:r>
              <a:rPr lang="en-US" sz="3600" b="1" dirty="0" smtClean="0">
                <a:effectLst>
                  <a:glow rad="101600">
                    <a:schemeClr val="bg1">
                      <a:alpha val="60000"/>
                    </a:schemeClr>
                  </a:glow>
                </a:effectLst>
              </a:rPr>
              <a:t>Top companies</a:t>
            </a:r>
          </a:p>
          <a:p>
            <a:pPr marL="800100" lvl="1" indent="-342900">
              <a:lnSpc>
                <a:spcPct val="80000"/>
              </a:lnSpc>
              <a:buFont typeface="Arial" pitchFamily="34" charset="0"/>
              <a:buChar char="•"/>
            </a:pPr>
            <a:r>
              <a:rPr lang="en-US" sz="3600" b="1" dirty="0" smtClean="0">
                <a:effectLst>
                  <a:glow rad="101600">
                    <a:schemeClr val="bg1">
                      <a:alpha val="60000"/>
                    </a:schemeClr>
                  </a:glow>
                </a:effectLst>
              </a:rPr>
              <a:t>Reasonable interest rate projections</a:t>
            </a:r>
            <a:endParaRPr lang="en-US" sz="3200" dirty="0">
              <a:effectLst>
                <a:glow rad="101600">
                  <a:schemeClr val="bg1">
                    <a:alpha val="60000"/>
                  </a:schemeClr>
                </a:glo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4236848XSmall.jpg"/>
          <p:cNvPicPr>
            <a:picLocks noChangeAspect="1"/>
          </p:cNvPicPr>
          <p:nvPr/>
        </p:nvPicPr>
        <p:blipFill>
          <a:blip r:embed="rId2" cstate="print"/>
          <a:stretch>
            <a:fillRect/>
          </a:stretch>
        </p:blipFill>
        <p:spPr>
          <a:xfrm>
            <a:off x="0" y="790687"/>
            <a:ext cx="9144000" cy="6067313"/>
          </a:xfrm>
          <a:prstGeom prst="rect">
            <a:avLst/>
          </a:prstGeom>
        </p:spPr>
      </p:pic>
      <p:sp>
        <p:nvSpPr>
          <p:cNvPr id="2" name="TextBox 1"/>
          <p:cNvSpPr txBox="1"/>
          <p:nvPr/>
        </p:nvSpPr>
        <p:spPr>
          <a:xfrm>
            <a:off x="0" y="457200"/>
            <a:ext cx="9144000" cy="925190"/>
          </a:xfrm>
          <a:prstGeom prst="rect">
            <a:avLst/>
          </a:prstGeom>
          <a:noFill/>
        </p:spPr>
        <p:txBody>
          <a:bodyPr wrap="square" rtlCol="0">
            <a:spAutoFit/>
          </a:bodyPr>
          <a:lstStyle/>
          <a:p>
            <a:pPr algn="ctr">
              <a:lnSpc>
                <a:spcPct val="80000"/>
              </a:lnSpc>
            </a:pPr>
            <a:r>
              <a:rPr lang="en-US" sz="6600" dirty="0" smtClean="0"/>
              <a:t>Otherwise, just say “No!”</a:t>
            </a:r>
          </a:p>
        </p:txBody>
      </p:sp>
      <p:sp>
        <p:nvSpPr>
          <p:cNvPr id="4" name="TextBox 3"/>
          <p:cNvSpPr txBox="1"/>
          <p:nvPr/>
        </p:nvSpPr>
        <p:spPr>
          <a:xfrm>
            <a:off x="0" y="5638800"/>
            <a:ext cx="6019800" cy="1280672"/>
          </a:xfrm>
          <a:prstGeom prst="rect">
            <a:avLst/>
          </a:prstGeom>
          <a:noFill/>
        </p:spPr>
        <p:txBody>
          <a:bodyPr wrap="square" rtlCol="0">
            <a:spAutoFit/>
          </a:bodyPr>
          <a:lstStyle/>
          <a:p>
            <a:pPr>
              <a:lnSpc>
                <a:spcPct val="70000"/>
              </a:lnSpc>
            </a:pPr>
            <a:r>
              <a:rPr lang="en-US" sz="3600" dirty="0" smtClean="0"/>
              <a:t>It isn’t “free” if the donors will be paying premiums instead of giving to your organization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3622913XSmall.jpg"/>
          <p:cNvPicPr>
            <a:picLocks noChangeAspect="1"/>
          </p:cNvPicPr>
          <p:nvPr/>
        </p:nvPicPr>
        <p:blipFill>
          <a:blip r:embed="rId2" cstate="print"/>
          <a:stretch>
            <a:fillRect/>
          </a:stretch>
        </p:blipFill>
        <p:spPr>
          <a:xfrm flipH="1">
            <a:off x="3505200" y="1235451"/>
            <a:ext cx="5638800" cy="5622549"/>
          </a:xfrm>
          <a:prstGeom prst="rect">
            <a:avLst/>
          </a:prstGeom>
        </p:spPr>
      </p:pic>
      <p:sp>
        <p:nvSpPr>
          <p:cNvPr id="3" name="Content Placeholder 2"/>
          <p:cNvSpPr>
            <a:spLocks noGrp="1"/>
          </p:cNvSpPr>
          <p:nvPr>
            <p:ph idx="1"/>
          </p:nvPr>
        </p:nvSpPr>
        <p:spPr>
          <a:xfrm>
            <a:off x="0" y="0"/>
            <a:ext cx="4724400" cy="4525963"/>
          </a:xfrm>
        </p:spPr>
        <p:txBody>
          <a:bodyPr>
            <a:noAutofit/>
          </a:bodyPr>
          <a:lstStyle/>
          <a:p>
            <a:pPr marL="514350" indent="-514350">
              <a:buNone/>
            </a:pPr>
            <a:endParaRPr lang="en-US" sz="8000" dirty="0" smtClean="0"/>
          </a:p>
          <a:p>
            <a:pPr marL="514350" indent="-514350">
              <a:lnSpc>
                <a:spcPct val="90000"/>
              </a:lnSpc>
              <a:spcBef>
                <a:spcPts val="0"/>
              </a:spcBef>
              <a:spcAft>
                <a:spcPts val="4000"/>
              </a:spcAft>
              <a:buAutoNum type="arabicPeriod"/>
            </a:pPr>
            <a:r>
              <a:rPr lang="en-US" sz="4800" dirty="0" smtClean="0"/>
              <a:t>Wealth replacement</a:t>
            </a:r>
          </a:p>
          <a:p>
            <a:pPr marL="514350" indent="-514350">
              <a:lnSpc>
                <a:spcPct val="90000"/>
              </a:lnSpc>
              <a:spcBef>
                <a:spcPts val="0"/>
              </a:spcBef>
              <a:spcAft>
                <a:spcPts val="4000"/>
              </a:spcAft>
              <a:buAutoNum type="arabicPeriod"/>
            </a:pPr>
            <a:r>
              <a:rPr lang="en-US" sz="4800" dirty="0" smtClean="0"/>
              <a:t>Gifting existing policies</a:t>
            </a:r>
          </a:p>
          <a:p>
            <a:pPr marL="514350" indent="-514350">
              <a:lnSpc>
                <a:spcPct val="90000"/>
              </a:lnSpc>
              <a:spcBef>
                <a:spcPts val="0"/>
              </a:spcBef>
              <a:spcAft>
                <a:spcPts val="4000"/>
              </a:spcAft>
              <a:buAutoNum type="arabicPeriod"/>
            </a:pPr>
            <a:r>
              <a:rPr lang="en-US" sz="4800" dirty="0" smtClean="0"/>
              <a:t>Creating new policies for the charity</a:t>
            </a:r>
            <a:endParaRPr lang="en-US" sz="4800" dirty="0"/>
          </a:p>
        </p:txBody>
      </p:sp>
      <p:sp>
        <p:nvSpPr>
          <p:cNvPr id="6" name="TextBox 5"/>
          <p:cNvSpPr txBox="1"/>
          <p:nvPr/>
        </p:nvSpPr>
        <p:spPr>
          <a:xfrm>
            <a:off x="1219200" y="0"/>
            <a:ext cx="6629400" cy="1107996"/>
          </a:xfrm>
          <a:prstGeom prst="rect">
            <a:avLst/>
          </a:prstGeom>
          <a:noFill/>
        </p:spPr>
        <p:txBody>
          <a:bodyPr wrap="square" rtlCol="0">
            <a:spAutoFit/>
          </a:bodyPr>
          <a:lstStyle/>
          <a:p>
            <a:pPr algn="ctr"/>
            <a:r>
              <a:rPr lang="en-US" sz="6600" b="1" dirty="0" smtClean="0"/>
              <a:t>Common Uses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731936XSmall.jpg"/>
          <p:cNvPicPr>
            <a:picLocks noChangeAspect="1"/>
          </p:cNvPicPr>
          <p:nvPr/>
        </p:nvPicPr>
        <p:blipFill>
          <a:blip r:embed="rId2" cstate="print"/>
          <a:srcRect/>
          <a:stretch>
            <a:fillRect/>
          </a:stretch>
        </p:blipFill>
        <p:spPr>
          <a:xfrm>
            <a:off x="533401" y="-973"/>
            <a:ext cx="8610600" cy="6858973"/>
          </a:xfrm>
          <a:prstGeom prst="rect">
            <a:avLst/>
          </a:prstGeom>
        </p:spPr>
      </p:pic>
      <p:sp>
        <p:nvSpPr>
          <p:cNvPr id="2" name="Title 1"/>
          <p:cNvSpPr>
            <a:spLocks noGrp="1"/>
          </p:cNvSpPr>
          <p:nvPr>
            <p:ph type="ctrTitle"/>
          </p:nvPr>
        </p:nvSpPr>
        <p:spPr>
          <a:xfrm>
            <a:off x="0" y="4038600"/>
            <a:ext cx="5410200" cy="1470025"/>
          </a:xfrm>
        </p:spPr>
        <p:txBody>
          <a:bodyPr>
            <a:noAutofit/>
          </a:bodyPr>
          <a:lstStyle/>
          <a:p>
            <a:pPr algn="l">
              <a:lnSpc>
                <a:spcPct val="70000"/>
              </a:lnSpc>
            </a:pPr>
            <a:r>
              <a:rPr lang="en-US" sz="8000" b="1" spc="-150" dirty="0" smtClean="0"/>
              <a:t>Using Life Insurance in Charitable Planning</a:t>
            </a:r>
            <a:endParaRPr lang="en-US" sz="8000" b="1" spc="-150" dirty="0"/>
          </a:p>
        </p:txBody>
      </p:sp>
      <p:sp>
        <p:nvSpPr>
          <p:cNvPr id="4" name="TextBox 3"/>
          <p:cNvSpPr txBox="1"/>
          <p:nvPr/>
        </p:nvSpPr>
        <p:spPr>
          <a:xfrm>
            <a:off x="0" y="6589016"/>
            <a:ext cx="9144000" cy="294183"/>
          </a:xfrm>
          <a:prstGeom prst="rect">
            <a:avLst/>
          </a:prstGeom>
          <a:noFill/>
        </p:spPr>
        <p:txBody>
          <a:bodyPr wrap="square" rtlCol="0">
            <a:spAutoFit/>
          </a:bodyPr>
          <a:lstStyle/>
          <a:p>
            <a:pPr>
              <a:lnSpc>
                <a:spcPct val="80000"/>
              </a:lnSpc>
            </a:pPr>
            <a:r>
              <a:rPr lang="en-US" sz="1600" dirty="0" smtClean="0"/>
              <a:t>Russell James, J.D., Ph.D., CFP®, Director of Graduate Studies in Charitable Planning, Texas Tech University</a:t>
            </a:r>
            <a:endParaRPr lang="en-US" sz="1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522171XSmall.jpg"/>
          <p:cNvPicPr>
            <a:picLocks noChangeAspect="1"/>
          </p:cNvPicPr>
          <p:nvPr/>
        </p:nvPicPr>
        <p:blipFill>
          <a:blip r:embed="rId2" cstate="print"/>
          <a:srcRect/>
          <a:stretch>
            <a:fillRect/>
          </a:stretch>
        </p:blipFill>
        <p:spPr>
          <a:xfrm>
            <a:off x="0" y="838200"/>
            <a:ext cx="7543800" cy="5943600"/>
          </a:xfrm>
          <a:prstGeom prst="rect">
            <a:avLst/>
          </a:prstGeom>
        </p:spPr>
      </p:pic>
      <p:sp>
        <p:nvSpPr>
          <p:cNvPr id="4" name="TextBox 3"/>
          <p:cNvSpPr txBox="1"/>
          <p:nvPr/>
        </p:nvSpPr>
        <p:spPr>
          <a:xfrm>
            <a:off x="0" y="228600"/>
            <a:ext cx="9144000" cy="546625"/>
          </a:xfrm>
          <a:prstGeom prst="rect">
            <a:avLst/>
          </a:prstGeom>
          <a:noFill/>
        </p:spPr>
        <p:txBody>
          <a:bodyPr wrap="square" rtlCol="0">
            <a:spAutoFit/>
          </a:bodyPr>
          <a:lstStyle/>
          <a:p>
            <a:pPr algn="ctr">
              <a:lnSpc>
                <a:spcPct val="80000"/>
              </a:lnSpc>
            </a:pPr>
            <a:r>
              <a:rPr lang="en-US" sz="3600" dirty="0" smtClean="0"/>
              <a:t>Life insurance can diminish this concern</a:t>
            </a:r>
            <a:endParaRPr lang="en-US" sz="3600" dirty="0"/>
          </a:p>
        </p:txBody>
      </p:sp>
      <p:sp>
        <p:nvSpPr>
          <p:cNvPr id="5" name="Rectangle 4"/>
          <p:cNvSpPr/>
          <p:nvPr/>
        </p:nvSpPr>
        <p:spPr>
          <a:xfrm rot="21357716">
            <a:off x="4907166" y="3634427"/>
            <a:ext cx="2149067" cy="938205"/>
          </a:xfrm>
          <a:prstGeom prst="rect">
            <a:avLst/>
          </a:prstGeom>
          <a:solidFill>
            <a:schemeClr val="bg1"/>
          </a:solid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2800" dirty="0" smtClean="0">
                <a:solidFill>
                  <a:sysClr val="windowText" lastClr="000000"/>
                </a:solidFill>
              </a:rPr>
              <a:t>Tax Free Life Insurance</a:t>
            </a:r>
            <a:endParaRPr lang="en-US" sz="2800" dirty="0">
              <a:solidFill>
                <a:sysClr val="windowText" lastClr="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6720399XSmall.jpg"/>
          <p:cNvPicPr>
            <a:picLocks noChangeAspect="1"/>
          </p:cNvPicPr>
          <p:nvPr/>
        </p:nvPicPr>
        <p:blipFill>
          <a:blip r:embed="rId2" cstate="print"/>
          <a:srcRect/>
          <a:stretch>
            <a:fillRect/>
          </a:stretch>
        </p:blipFill>
        <p:spPr>
          <a:xfrm flipH="1">
            <a:off x="5942197" y="3352800"/>
            <a:ext cx="3201803" cy="3505200"/>
          </a:xfrm>
          <a:prstGeom prst="rect">
            <a:avLst/>
          </a:prstGeom>
        </p:spPr>
      </p:pic>
      <p:pic>
        <p:nvPicPr>
          <p:cNvPr id="5" name="Picture 4" descr="iStock_000006488111XSmall.jpg"/>
          <p:cNvPicPr>
            <a:picLocks noChangeAspect="1"/>
          </p:cNvPicPr>
          <p:nvPr/>
        </p:nvPicPr>
        <p:blipFill>
          <a:blip r:embed="rId3" cstate="print"/>
          <a:srcRect/>
          <a:stretch>
            <a:fillRect/>
          </a:stretch>
        </p:blipFill>
        <p:spPr>
          <a:xfrm>
            <a:off x="5562600" y="533400"/>
            <a:ext cx="3581400" cy="3048000"/>
          </a:xfrm>
          <a:prstGeom prst="rect">
            <a:avLst/>
          </a:prstGeom>
        </p:spPr>
      </p:pic>
      <p:sp>
        <p:nvSpPr>
          <p:cNvPr id="4" name="TextBox 3"/>
          <p:cNvSpPr txBox="1"/>
          <p:nvPr/>
        </p:nvSpPr>
        <p:spPr>
          <a:xfrm>
            <a:off x="0" y="1447800"/>
            <a:ext cx="6019800" cy="5583067"/>
          </a:xfrm>
          <a:prstGeom prst="rect">
            <a:avLst/>
          </a:prstGeom>
          <a:noFill/>
        </p:spPr>
        <p:txBody>
          <a:bodyPr wrap="square" rtlCol="0">
            <a:spAutoFit/>
          </a:bodyPr>
          <a:lstStyle/>
          <a:p>
            <a:pPr marL="742950" indent="-742950">
              <a:lnSpc>
                <a:spcPct val="80000"/>
              </a:lnSpc>
              <a:spcAft>
                <a:spcPts val="2400"/>
              </a:spcAft>
              <a:buAutoNum type="arabicPeriod"/>
            </a:pPr>
            <a:r>
              <a:rPr lang="en-US" sz="3600" dirty="0" smtClean="0"/>
              <a:t>Anything you own is taxable at death unless it goes to a spouse or charity</a:t>
            </a:r>
          </a:p>
          <a:p>
            <a:pPr marL="742950" indent="-742950">
              <a:lnSpc>
                <a:spcPct val="80000"/>
              </a:lnSpc>
              <a:spcAft>
                <a:spcPts val="2400"/>
              </a:spcAft>
            </a:pPr>
            <a:endParaRPr lang="en-US" sz="3200" dirty="0" smtClean="0"/>
          </a:p>
          <a:p>
            <a:pPr marL="742950" indent="-742950">
              <a:lnSpc>
                <a:spcPct val="80000"/>
              </a:lnSpc>
              <a:spcAft>
                <a:spcPts val="2400"/>
              </a:spcAft>
            </a:pPr>
            <a:r>
              <a:rPr lang="en-US" sz="3600" dirty="0" smtClean="0"/>
              <a:t>2. 	If your life insurance is owned by another person or an Irrevocable Life Insurance Trust (ILIT) it is not taxable at your death (unless given in prior 3 years).</a:t>
            </a:r>
            <a:endParaRPr lang="en-US" sz="3600" dirty="0"/>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t>Estate tax law made simple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Stock_000010214489XSmall.jpg"/>
          <p:cNvPicPr>
            <a:picLocks noChangeAspect="1"/>
          </p:cNvPicPr>
          <p:nvPr/>
        </p:nvPicPr>
        <p:blipFill>
          <a:blip r:embed="rId2" cstate="print"/>
          <a:srcRect/>
          <a:stretch>
            <a:fillRect/>
          </a:stretch>
        </p:blipFill>
        <p:spPr>
          <a:xfrm>
            <a:off x="3505200" y="0"/>
            <a:ext cx="4463143" cy="2590800"/>
          </a:xfrm>
          <a:prstGeom prst="rect">
            <a:avLst/>
          </a:prstGeom>
        </p:spPr>
      </p:pic>
      <p:pic>
        <p:nvPicPr>
          <p:cNvPr id="7" name="Picture 6" descr="iStock_000006720399XSmall.jpg"/>
          <p:cNvPicPr>
            <a:picLocks noChangeAspect="1"/>
          </p:cNvPicPr>
          <p:nvPr/>
        </p:nvPicPr>
        <p:blipFill>
          <a:blip r:embed="rId3"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4" cstate="print"/>
          <a:stretch>
            <a:fillRect/>
          </a:stretch>
        </p:blipFill>
        <p:spPr>
          <a:xfrm>
            <a:off x="2819400" y="3886200"/>
            <a:ext cx="3759200" cy="2819400"/>
          </a:xfrm>
          <a:prstGeom prst="rect">
            <a:avLst/>
          </a:prstGeom>
        </p:spPr>
      </p:pic>
      <p:pic>
        <p:nvPicPr>
          <p:cNvPr id="9" name="Picture 8" descr="iStock_000006488111XSmall.jpg"/>
          <p:cNvPicPr>
            <a:picLocks noChangeAspect="1"/>
          </p:cNvPicPr>
          <p:nvPr/>
        </p:nvPicPr>
        <p:blipFill>
          <a:blip r:embed="rId5" cstate="print"/>
          <a:srcRect/>
          <a:stretch>
            <a:fillRect/>
          </a:stretch>
        </p:blipFill>
        <p:spPr>
          <a:xfrm>
            <a:off x="6400800" y="3771900"/>
            <a:ext cx="2743200" cy="3086100"/>
          </a:xfrm>
          <a:prstGeom prst="rect">
            <a:avLst/>
          </a:prstGeom>
        </p:spPr>
      </p:pic>
      <p:sp>
        <p:nvSpPr>
          <p:cNvPr id="4" name="TextBox 3"/>
          <p:cNvSpPr txBox="1"/>
          <p:nvPr/>
        </p:nvSpPr>
        <p:spPr>
          <a:xfrm>
            <a:off x="3886200" y="6477000"/>
            <a:ext cx="24384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2895600" cy="2705356"/>
          </a:xfrm>
          <a:prstGeom prst="rect">
            <a:avLst/>
          </a:prstGeom>
          <a:noFill/>
        </p:spPr>
        <p:txBody>
          <a:bodyPr wrap="square" rtlCol="0">
            <a:spAutoFit/>
          </a:bodyPr>
          <a:lstStyle/>
          <a:p>
            <a:pPr>
              <a:lnSpc>
                <a:spcPct val="70000"/>
              </a:lnSpc>
            </a:pPr>
            <a:r>
              <a:rPr lang="en-US" sz="4000" dirty="0" smtClean="0"/>
              <a:t>Because the parent does not own the policy, it is not taxed in his estate</a:t>
            </a:r>
            <a:endParaRPr lang="en-US" sz="4000" dirty="0"/>
          </a:p>
        </p:txBody>
      </p:sp>
      <p:sp>
        <p:nvSpPr>
          <p:cNvPr id="22" name="TextBox 21"/>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Stock_000010214489XSmall.jpg"/>
          <p:cNvPicPr>
            <a:picLocks noChangeAspect="1"/>
          </p:cNvPicPr>
          <p:nvPr/>
        </p:nvPicPr>
        <p:blipFill>
          <a:blip r:embed="rId2" cstate="print"/>
          <a:srcRect/>
          <a:stretch>
            <a:fillRect/>
          </a:stretch>
        </p:blipFill>
        <p:spPr>
          <a:xfrm>
            <a:off x="3505200" y="0"/>
            <a:ext cx="4463143" cy="2590800"/>
          </a:xfrm>
          <a:prstGeom prst="rect">
            <a:avLst/>
          </a:prstGeom>
        </p:spPr>
      </p:pic>
      <p:pic>
        <p:nvPicPr>
          <p:cNvPr id="21" name="Picture 20" descr="iStock_000007909875XSmall.jp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flipH="1">
            <a:off x="4038600" y="3962400"/>
            <a:ext cx="1828800" cy="1996440"/>
          </a:xfrm>
          <a:prstGeom prst="rect">
            <a:avLst/>
          </a:prstGeom>
        </p:spPr>
      </p:pic>
      <p:pic>
        <p:nvPicPr>
          <p:cNvPr id="7" name="Picture 6" descr="iStock_000006720399XSmall.jpg"/>
          <p:cNvPicPr>
            <a:picLocks noChangeAspect="1"/>
          </p:cNvPicPr>
          <p:nvPr/>
        </p:nvPicPr>
        <p:blipFill>
          <a:blip r:embed="rId4" cstate="print"/>
          <a:srcRect/>
          <a:stretch>
            <a:fillRect/>
          </a:stretch>
        </p:blipFill>
        <p:spPr>
          <a:xfrm>
            <a:off x="0" y="3589663"/>
            <a:ext cx="3245678" cy="3268337"/>
          </a:xfrm>
          <a:prstGeom prst="rect">
            <a:avLst/>
          </a:prstGeom>
          <a:noFill/>
          <a:ln>
            <a:noFill/>
          </a:ln>
        </p:spPr>
      </p:pic>
      <p:pic>
        <p:nvPicPr>
          <p:cNvPr id="10" name="Picture 9" descr="iStock_000006957574XSmall.jpg"/>
          <p:cNvPicPr>
            <a:picLocks noChangeAspect="1"/>
          </p:cNvPicPr>
          <p:nvPr/>
        </p:nvPicPr>
        <p:blipFill>
          <a:blip r:embed="rId5" cstate="print"/>
          <a:srcRect/>
          <a:stretch>
            <a:fillRect/>
          </a:stretch>
        </p:blipFill>
        <p:spPr>
          <a:xfrm>
            <a:off x="3733800" y="4337316"/>
            <a:ext cx="1066800" cy="768084"/>
          </a:xfrm>
          <a:prstGeom prst="rect">
            <a:avLst/>
          </a:prstGeom>
        </p:spPr>
      </p:pic>
      <p:pic>
        <p:nvPicPr>
          <p:cNvPr id="9" name="Picture 8" descr="iStock_000006488111XSmall.jpg"/>
          <p:cNvPicPr>
            <a:picLocks noChangeAspect="1"/>
          </p:cNvPicPr>
          <p:nvPr/>
        </p:nvPicPr>
        <p:blipFill>
          <a:blip r:embed="rId6" cstate="print"/>
          <a:srcRect/>
          <a:stretch>
            <a:fillRect/>
          </a:stretch>
        </p:blipFill>
        <p:spPr>
          <a:xfrm>
            <a:off x="6400800" y="3771900"/>
            <a:ext cx="2743200" cy="3086100"/>
          </a:xfrm>
          <a:prstGeom prst="rect">
            <a:avLst/>
          </a:prstGeom>
        </p:spPr>
      </p:pic>
      <p:sp>
        <p:nvSpPr>
          <p:cNvPr id="4" name="TextBox 3"/>
          <p:cNvSpPr txBox="1"/>
          <p:nvPr/>
        </p:nvSpPr>
        <p:spPr>
          <a:xfrm>
            <a:off x="3429000" y="5791200"/>
            <a:ext cx="3048000" cy="1126462"/>
          </a:xfrm>
          <a:prstGeom prst="rect">
            <a:avLst/>
          </a:prstGeom>
          <a:noFill/>
        </p:spPr>
        <p:txBody>
          <a:bodyPr wrap="square" rtlCol="0">
            <a:spAutoFit/>
          </a:bodyPr>
          <a:lstStyle/>
          <a:p>
            <a:pPr algn="ctr">
              <a:lnSpc>
                <a:spcPct val="70000"/>
              </a:lnSpc>
            </a:pPr>
            <a:r>
              <a:rPr lang="en-US" sz="3200" dirty="0" smtClean="0"/>
              <a:t>Irrevocable Life Insurance Trust (ILIT)</a:t>
            </a:r>
            <a:endParaRPr lang="en-US" sz="3200" dirty="0"/>
          </a:p>
        </p:txBody>
      </p:sp>
      <p:sp>
        <p:nvSpPr>
          <p:cNvPr id="3" name="TextBox 2"/>
          <p:cNvSpPr txBox="1"/>
          <p:nvPr/>
        </p:nvSpPr>
        <p:spPr>
          <a:xfrm>
            <a:off x="0" y="6477000"/>
            <a:ext cx="2057400" cy="437043"/>
          </a:xfrm>
          <a:prstGeom prst="rect">
            <a:avLst/>
          </a:prstGeom>
          <a:noFill/>
        </p:spPr>
        <p:txBody>
          <a:bodyPr wrap="square" rtlCol="0">
            <a:spAutoFit/>
          </a:bodyPr>
          <a:lstStyle/>
          <a:p>
            <a:pPr algn="ctr">
              <a:lnSpc>
                <a:spcPct val="70000"/>
              </a:lnSpc>
            </a:pPr>
            <a:r>
              <a:rPr lang="en-US" sz="3200" dirty="0" smtClean="0"/>
              <a:t>Parent</a:t>
            </a:r>
            <a:endParaRPr lang="en-US" sz="3200" dirty="0"/>
          </a:p>
        </p:txBody>
      </p:sp>
      <p:sp>
        <p:nvSpPr>
          <p:cNvPr id="5" name="TextBox 4"/>
          <p:cNvSpPr txBox="1"/>
          <p:nvPr/>
        </p:nvSpPr>
        <p:spPr>
          <a:xfrm>
            <a:off x="7696200" y="6477000"/>
            <a:ext cx="1371600" cy="437043"/>
          </a:xfrm>
          <a:prstGeom prst="rect">
            <a:avLst/>
          </a:prstGeom>
          <a:noFill/>
        </p:spPr>
        <p:txBody>
          <a:bodyPr wrap="square" rtlCol="0">
            <a:spAutoFit/>
          </a:bodyPr>
          <a:lstStyle/>
          <a:p>
            <a:pPr algn="ctr">
              <a:lnSpc>
                <a:spcPct val="70000"/>
              </a:lnSpc>
            </a:pPr>
            <a:r>
              <a:rPr lang="en-US" sz="3200" dirty="0" smtClean="0"/>
              <a:t>Child</a:t>
            </a:r>
            <a:endParaRPr lang="en-US" sz="3200" dirty="0"/>
          </a:p>
        </p:txBody>
      </p:sp>
      <p:sp>
        <p:nvSpPr>
          <p:cNvPr id="8" name="Down Arrow 7"/>
          <p:cNvSpPr/>
          <p:nvPr/>
        </p:nvSpPr>
        <p:spPr>
          <a:xfrm rot="16200000">
            <a:off x="2400300" y="3848100"/>
            <a:ext cx="609600" cy="17526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71600" y="4953000"/>
            <a:ext cx="2514600" cy="695575"/>
          </a:xfrm>
          <a:prstGeom prst="rect">
            <a:avLst/>
          </a:prstGeom>
          <a:noFill/>
        </p:spPr>
        <p:txBody>
          <a:bodyPr wrap="square" rtlCol="0">
            <a:spAutoFit/>
          </a:bodyPr>
          <a:lstStyle/>
          <a:p>
            <a:pPr algn="ctr">
              <a:lnSpc>
                <a:spcPct val="70000"/>
              </a:lnSpc>
            </a:pPr>
            <a:r>
              <a:rPr lang="en-US" sz="2800" dirty="0" smtClean="0"/>
              <a:t>Money to Pay Premiums</a:t>
            </a:r>
            <a:endParaRPr lang="en-US" sz="2800" dirty="0"/>
          </a:p>
        </p:txBody>
      </p:sp>
      <p:sp>
        <p:nvSpPr>
          <p:cNvPr id="15" name="TextBox 14"/>
          <p:cNvSpPr txBox="1"/>
          <p:nvPr/>
        </p:nvSpPr>
        <p:spPr>
          <a:xfrm>
            <a:off x="4419600" y="3124200"/>
            <a:ext cx="1600200" cy="714939"/>
          </a:xfrm>
          <a:prstGeom prst="rect">
            <a:avLst/>
          </a:prstGeom>
          <a:noFill/>
        </p:spPr>
        <p:txBody>
          <a:bodyPr wrap="square" rtlCol="0">
            <a:spAutoFit/>
          </a:bodyPr>
          <a:lstStyle/>
          <a:p>
            <a:pPr algn="ctr">
              <a:lnSpc>
                <a:spcPct val="70000"/>
              </a:lnSpc>
            </a:pPr>
            <a:r>
              <a:rPr lang="en-US" sz="2800" dirty="0" smtClean="0"/>
              <a:t>Premium Payments</a:t>
            </a:r>
            <a:endParaRPr lang="en-US" sz="2800" dirty="0"/>
          </a:p>
        </p:txBody>
      </p:sp>
      <p:sp>
        <p:nvSpPr>
          <p:cNvPr id="16" name="TextBox 15"/>
          <p:cNvSpPr txBox="1"/>
          <p:nvPr/>
        </p:nvSpPr>
        <p:spPr>
          <a:xfrm>
            <a:off x="6781800" y="2209800"/>
            <a:ext cx="2057400" cy="997196"/>
          </a:xfrm>
          <a:prstGeom prst="rect">
            <a:avLst/>
          </a:prstGeom>
          <a:noFill/>
        </p:spPr>
        <p:txBody>
          <a:bodyPr wrap="square" rtlCol="0">
            <a:spAutoFit/>
          </a:bodyPr>
          <a:lstStyle/>
          <a:p>
            <a:pPr algn="ctr">
              <a:lnSpc>
                <a:spcPct val="70000"/>
              </a:lnSpc>
            </a:pPr>
            <a:r>
              <a:rPr lang="en-US" sz="2800" dirty="0" smtClean="0"/>
              <a:t>Estate Tax Free Death Benefit</a:t>
            </a:r>
            <a:endParaRPr lang="en-US" sz="2800" dirty="0"/>
          </a:p>
        </p:txBody>
      </p:sp>
      <p:sp>
        <p:nvSpPr>
          <p:cNvPr id="17" name="TextBox 16"/>
          <p:cNvSpPr txBox="1"/>
          <p:nvPr/>
        </p:nvSpPr>
        <p:spPr>
          <a:xfrm>
            <a:off x="3733800" y="4366736"/>
            <a:ext cx="1143000" cy="738664"/>
          </a:xfrm>
          <a:prstGeom prst="rect">
            <a:avLst/>
          </a:prstGeom>
          <a:noFill/>
        </p:spPr>
        <p:txBody>
          <a:bodyPr wrap="square" rtlCol="0">
            <a:spAutoFit/>
          </a:bodyPr>
          <a:lstStyle/>
          <a:p>
            <a:pPr algn="ctr">
              <a:lnSpc>
                <a:spcPct val="70000"/>
              </a:lnSpc>
            </a:pPr>
            <a:r>
              <a:rPr lang="en-US" sz="2000" dirty="0" smtClean="0"/>
              <a:t>Policy on Parent’s </a:t>
            </a:r>
          </a:p>
          <a:p>
            <a:pPr algn="ctr">
              <a:lnSpc>
                <a:spcPct val="70000"/>
              </a:lnSpc>
            </a:pPr>
            <a:r>
              <a:rPr lang="en-US" sz="2000" dirty="0" smtClean="0"/>
              <a:t>Life</a:t>
            </a:r>
            <a:endParaRPr lang="en-US" sz="2000" dirty="0"/>
          </a:p>
        </p:txBody>
      </p:sp>
      <p:sp>
        <p:nvSpPr>
          <p:cNvPr id="18" name="Down Arrow 17"/>
          <p:cNvSpPr/>
          <p:nvPr/>
        </p:nvSpPr>
        <p:spPr>
          <a:xfrm rot="10800000">
            <a:off x="3962400" y="2590800"/>
            <a:ext cx="647700" cy="1333500"/>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9076643">
            <a:off x="6972922" y="2392946"/>
            <a:ext cx="647700" cy="1891666"/>
          </a:xfrm>
          <a:prstGeom prst="down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2895600" cy="2705356"/>
          </a:xfrm>
          <a:prstGeom prst="rect">
            <a:avLst/>
          </a:prstGeom>
          <a:noFill/>
        </p:spPr>
        <p:txBody>
          <a:bodyPr wrap="square" rtlCol="0">
            <a:spAutoFit/>
          </a:bodyPr>
          <a:lstStyle/>
          <a:p>
            <a:pPr>
              <a:lnSpc>
                <a:spcPct val="70000"/>
              </a:lnSpc>
            </a:pPr>
            <a:r>
              <a:rPr lang="en-US" sz="4000" dirty="0" smtClean="0"/>
              <a:t>Because the parent does not own the policy, it is not taxed in his estate</a:t>
            </a:r>
            <a:endParaRPr lang="en-US" sz="4000" dirty="0"/>
          </a:p>
        </p:txBody>
      </p:sp>
      <p:sp>
        <p:nvSpPr>
          <p:cNvPr id="23" name="TextBox 22"/>
          <p:cNvSpPr txBox="1"/>
          <p:nvPr/>
        </p:nvSpPr>
        <p:spPr>
          <a:xfrm>
            <a:off x="4114800" y="381000"/>
            <a:ext cx="3429000" cy="546625"/>
          </a:xfrm>
          <a:prstGeom prst="rect">
            <a:avLst/>
          </a:prstGeom>
          <a:noFill/>
        </p:spPr>
        <p:txBody>
          <a:bodyPr wrap="square" rtlCol="0">
            <a:spAutoFit/>
          </a:bodyPr>
          <a:lstStyle/>
          <a:p>
            <a:pPr algn="ctr">
              <a:lnSpc>
                <a:spcPct val="80000"/>
              </a:lnSpc>
            </a:pPr>
            <a:r>
              <a:rPr lang="en-US" sz="3600" b="1" dirty="0" smtClean="0">
                <a:solidFill>
                  <a:srgbClr val="996633"/>
                </a:solidFill>
                <a:effectLst>
                  <a:glow rad="101600">
                    <a:schemeClr val="bg1">
                      <a:alpha val="60000"/>
                    </a:schemeClr>
                  </a:glow>
                </a:effectLst>
              </a:rPr>
              <a:t>Insurance Inc.</a:t>
            </a:r>
            <a:endParaRPr lang="en-US" sz="3600" b="1" dirty="0">
              <a:solidFill>
                <a:srgbClr val="996633"/>
              </a:solidFill>
              <a:effectLst>
                <a:glow rad="101600">
                  <a:schemeClr val="bg1">
                    <a:alpha val="60000"/>
                  </a:schemeClr>
                </a:glo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28085&quot;&gt;&lt;object type=&quot;3&quot; unique_id=&quot;28087&quot;&gt;&lt;property id=&quot;20148&quot; value=&quot;5&quot;/&gt;&lt;property id=&quot;20300&quot; value=&quot;Slide 2&quot;/&gt;&lt;property id=&quot;20307&quot; value=&quot;257&quot;/&gt;&lt;/object&gt;&lt;object type=&quot;3&quot; unique_id=&quot;28128&quot;&gt;&lt;property id=&quot;20148&quot; value=&quot;5&quot;/&gt;&lt;property id=&quot;20300&quot; value=&quot;Slide 4&quot;/&gt;&lt;property id=&quot;20307&quot; value=&quot;258&quot;/&gt;&lt;/object&gt;&lt;object type=&quot;3&quot; unique_id=&quot;28129&quot;&gt;&lt;property id=&quot;20148&quot; value=&quot;5&quot;/&gt;&lt;property id=&quot;20300&quot; value=&quot;Slide 5&quot;/&gt;&lt;property id=&quot;20307&quot; value=&quot;261&quot;/&gt;&lt;/object&gt;&lt;object type=&quot;3&quot; unique_id=&quot;28130&quot;&gt;&lt;property id=&quot;20148&quot; value=&quot;5&quot;/&gt;&lt;property id=&quot;20300&quot; value=&quot;Slide 6&quot;/&gt;&lt;property id=&quot;20307&quot; value=&quot;263&quot;/&gt;&lt;/object&gt;&lt;object type=&quot;3&quot; unique_id=&quot;28131&quot;&gt;&lt;property id=&quot;20148&quot; value=&quot;5&quot;/&gt;&lt;property id=&quot;20300&quot; value=&quot;Slide 7&quot;/&gt;&lt;property id=&quot;20307&quot; value=&quot;265&quot;/&gt;&lt;/object&gt;&lt;object type=&quot;3&quot; unique_id=&quot;28133&quot;&gt;&lt;property id=&quot;20148&quot; value=&quot;5&quot;/&gt;&lt;property id=&quot;20300&quot; value=&quot;Slide 13&quot;/&gt;&lt;property id=&quot;20307&quot; value=&quot;264&quot;/&gt;&lt;/object&gt;&lt;object type=&quot;3&quot; unique_id=&quot;28134&quot;&gt;&lt;property id=&quot;20148&quot; value=&quot;5&quot;/&gt;&lt;property id=&quot;20300&quot; value=&quot;Slide 16&quot;/&gt;&lt;property id=&quot;20307&quot; value=&quot;262&quot;/&gt;&lt;/object&gt;&lt;object type=&quot;3&quot; unique_id=&quot;28136&quot;&gt;&lt;property id=&quot;20148&quot; value=&quot;5&quot;/&gt;&lt;property id=&quot;20300&quot; value=&quot;Slide 19&quot;/&gt;&lt;property id=&quot;20307&quot; value=&quot;260&quot;/&gt;&lt;/object&gt;&lt;object type=&quot;3&quot; unique_id=&quot;28306&quot;&gt;&lt;property id=&quot;20148&quot; value=&quot;5&quot;/&gt;&lt;property id=&quot;20300&quot; value=&quot;Slide 9&quot;/&gt;&lt;property id=&quot;20307&quot; value=&quot;267&quot;/&gt;&lt;/object&gt;&lt;object type=&quot;3&quot; unique_id=&quot;28307&quot;&gt;&lt;property id=&quot;20148&quot; value=&quot;5&quot;/&gt;&lt;property id=&quot;20300&quot; value=&quot;Slide 10&quot;/&gt;&lt;property id=&quot;20307&quot; value=&quot;268&quot;/&gt;&lt;/object&gt;&lt;object type=&quot;3&quot; unique_id=&quot;28308&quot;&gt;&lt;property id=&quot;20148&quot; value=&quot;5&quot;/&gt;&lt;property id=&quot;20300&quot; value=&quot;Slide 11&quot;/&gt;&lt;property id=&quot;20307&quot; value=&quot;272&quot;/&gt;&lt;/object&gt;&lt;object type=&quot;3&quot; unique_id=&quot;28309&quot;&gt;&lt;property id=&quot;20148&quot; value=&quot;5&quot;/&gt;&lt;property id=&quot;20300&quot; value=&quot;Slide 12&quot;/&gt;&lt;property id=&quot;20307&quot; value=&quot;269&quot;/&gt;&lt;/object&gt;&lt;object type=&quot;3&quot; unique_id=&quot;28361&quot;&gt;&lt;property id=&quot;20148&quot; value=&quot;5&quot;/&gt;&lt;property id=&quot;20300&quot; value=&quot;Slide 15&quot;/&gt;&lt;property id=&quot;20307&quot; value=&quot;273&quot;/&gt;&lt;/object&gt;&lt;object type=&quot;3&quot; unique_id=&quot;28431&quot;&gt;&lt;property id=&quot;20148&quot; value=&quot;5&quot;/&gt;&lt;property id=&quot;20300&quot; value=&quot;Slide 3 - &amp;quot;Using Life Insurance as Wealth Replacement in Charitable Planning&amp;quot;&quot;/&gt;&lt;property id=&quot;20307&quot; value=&quot;274&quot;/&gt;&lt;/object&gt;&lt;object type=&quot;3&quot; unique_id=&quot;28432&quot;&gt;&lt;property id=&quot;20148&quot; value=&quot;5&quot;/&gt;&lt;property id=&quot;20300&quot; value=&quot;Slide 17&quot;/&gt;&lt;property id=&quot;20307&quot; value=&quot;276&quot;/&gt;&lt;/object&gt;&lt;object type=&quot;3&quot; unique_id=&quot;28433&quot;&gt;&lt;property id=&quot;20148&quot; value=&quot;5&quot;/&gt;&lt;property id=&quot;20300&quot; value=&quot;Slide 18&quot;/&gt;&lt;property id=&quot;20307&quot; value=&quot;277&quot;/&gt;&lt;/object&gt;&lt;object type=&quot;3&quot; unique_id=&quot;28834&quot;&gt;&lt;property id=&quot;20148&quot; value=&quot;5&quot;/&gt;&lt;property id=&quot;20300&quot; value=&quot;Slide 1 - &amp;quot;Using Life Insurance in Charitable Planning&amp;quot;&quot;/&gt;&lt;property id=&quot;20307&quot; value=&quot;286&quot;/&gt;&lt;/object&gt;&lt;object type=&quot;3&quot; unique_id=&quot;28835&quot;&gt;&lt;property id=&quot;20148&quot; value=&quot;5&quot;/&gt;&lt;property id=&quot;20300&quot; value=&quot;Slide 14&quot;/&gt;&lt;property id=&quot;20307&quot; value=&quot;287&quot;/&gt;&lt;/object&gt;&lt;object type=&quot;3&quot; unique_id=&quot;28836&quot;&gt;&lt;property id=&quot;20148&quot; value=&quot;5&quot;/&gt;&lt;property id=&quot;20300&quot; value=&quot;Slide 20&quot;/&gt;&lt;property id=&quot;20307&quot; value=&quot;278&quot;/&gt;&lt;/object&gt;&lt;object type=&quot;3&quot; unique_id=&quot;28837&quot;&gt;&lt;property id=&quot;20148&quot; value=&quot;5&quot;/&gt;&lt;property id=&quot;20300&quot; value=&quot;Slide 21&quot;/&gt;&lt;property id=&quot;20307&quot; value=&quot;279&quot;/&gt;&lt;/object&gt;&lt;object type=&quot;3&quot; unique_id=&quot;28838&quot;&gt;&lt;property id=&quot;20148&quot; value=&quot;5&quot;/&gt;&lt;property id=&quot;20300&quot; value=&quot;Slide 22&quot;/&gt;&lt;property id=&quot;20307&quot; value=&quot;280&quot;/&gt;&lt;/object&gt;&lt;object type=&quot;3&quot; unique_id=&quot;28840&quot;&gt;&lt;property id=&quot;20148&quot; value=&quot;5&quot;/&gt;&lt;property id=&quot;20300&quot; value=&quot;Slide 27&quot;/&gt;&lt;property id=&quot;20307&quot; value=&quot;289&quot;/&gt;&lt;/object&gt;&lt;object type=&quot;3&quot; unique_id=&quot;28841&quot;&gt;&lt;property id=&quot;20148&quot; value=&quot;5&quot;/&gt;&lt;property id=&quot;20300&quot; value=&quot;Slide 30&quot;/&gt;&lt;property id=&quot;20307&quot; value=&quot;281&quot;/&gt;&lt;/object&gt;&lt;object type=&quot;3&quot; unique_id=&quot;29546&quot;&gt;&lt;property id=&quot;20148&quot; value=&quot;5&quot;/&gt;&lt;property id=&quot;20300&quot; value=&quot;Slide 28&quot;/&gt;&lt;property id=&quot;20307&quot; value=&quot;290&quot;/&gt;&lt;/object&gt;&lt;object type=&quot;3&quot; unique_id=&quot;29547&quot;&gt;&lt;property id=&quot;20148&quot; value=&quot;5&quot;/&gt;&lt;property id=&quot;20300&quot; value=&quot;Slide 31&quot;/&gt;&lt;property id=&quot;20307&quot; value=&quot;291&quot;/&gt;&lt;/object&gt;&lt;object type=&quot;3&quot; unique_id=&quot;29550&quot;&gt;&lt;property id=&quot;20148&quot; value=&quot;5&quot;/&gt;&lt;property id=&quot;20300&quot; value=&quot;Slide 43&quot;/&gt;&lt;property id=&quot;20307&quot; value=&quot;307&quot;/&gt;&lt;/object&gt;&lt;object type=&quot;3&quot; unique_id=&quot;29551&quot;&gt;&lt;property id=&quot;20148&quot; value=&quot;5&quot;/&gt;&lt;property id=&quot;20300&quot; value=&quot;Slide 44&quot;/&gt;&lt;property id=&quot;20307&quot; value=&quot;295&quot;/&gt;&lt;/object&gt;&lt;object type=&quot;3&quot; unique_id=&quot;29552&quot;&gt;&lt;property id=&quot;20148&quot; value=&quot;5&quot;/&gt;&lt;property id=&quot;20300&quot; value=&quot;Slide 45&quot;/&gt;&lt;property id=&quot;20307&quot; value=&quot;296&quot;/&gt;&lt;/object&gt;&lt;object type=&quot;3&quot; unique_id=&quot;29553&quot;&gt;&lt;property id=&quot;20148&quot; value=&quot;5&quot;/&gt;&lt;property id=&quot;20300&quot; value=&quot;Slide 46&quot;/&gt;&lt;property id=&quot;20307&quot; value=&quot;297&quot;/&gt;&lt;/object&gt;&lt;object type=&quot;3&quot; unique_id=&quot;29554&quot;&gt;&lt;property id=&quot;20148&quot; value=&quot;5&quot;/&gt;&lt;property id=&quot;20300&quot; value=&quot;Slide 47&quot;/&gt;&lt;property id=&quot;20307&quot; value=&quot;300&quot;/&gt;&lt;/object&gt;&lt;object type=&quot;3&quot; unique_id=&quot;29555&quot;&gt;&lt;property id=&quot;20148&quot; value=&quot;5&quot;/&gt;&lt;property id=&quot;20300&quot; value=&quot;Slide 48&quot;/&gt;&lt;property id=&quot;20307&quot; value=&quot;304&quot;/&gt;&lt;/object&gt;&lt;object type=&quot;3&quot; unique_id=&quot;29556&quot;&gt;&lt;property id=&quot;20148&quot; value=&quot;5&quot;/&gt;&lt;property id=&quot;20300&quot; value=&quot;Slide 49&quot;/&gt;&lt;property id=&quot;20307&quot; value=&quot;308&quot;/&gt;&lt;/object&gt;&lt;object type=&quot;3&quot; unique_id=&quot;29557&quot;&gt;&lt;property id=&quot;20148&quot; value=&quot;5&quot;/&gt;&lt;property id=&quot;20300&quot; value=&quot;Slide 50&quot;/&gt;&lt;property id=&quot;20307&quot; value=&quot;301&quot;/&gt;&lt;/object&gt;&lt;object type=&quot;3&quot; unique_id=&quot;29558&quot;&gt;&lt;property id=&quot;20148&quot; value=&quot;5&quot;/&gt;&lt;property id=&quot;20300&quot; value=&quot;Slide 51&quot;/&gt;&lt;property id=&quot;20307&quot; value=&quot;302&quot;/&gt;&lt;/object&gt;&lt;object type=&quot;3&quot; unique_id=&quot;29559&quot;&gt;&lt;property id=&quot;20148&quot; value=&quot;5&quot;/&gt;&lt;property id=&quot;20300&quot; value=&quot;Slide 52&quot;/&gt;&lt;property id=&quot;20307&quot; value=&quot;303&quot;/&gt;&lt;/object&gt;&lt;object type=&quot;3&quot; unique_id=&quot;29560&quot;&gt;&lt;property id=&quot;20148&quot; value=&quot;5&quot;/&gt;&lt;property id=&quot;20300&quot; value=&quot;Slide 53&quot;/&gt;&lt;property id=&quot;20307&quot; value=&quot;305&quot;/&gt;&lt;/object&gt;&lt;object type=&quot;3&quot; unique_id=&quot;29561&quot;&gt;&lt;property id=&quot;20148&quot; value=&quot;5&quot;/&gt;&lt;property id=&quot;20300&quot; value=&quot;Slide 54&quot;/&gt;&lt;property id=&quot;20307&quot; value=&quot;293&quot;/&gt;&lt;/object&gt;&lt;object type=&quot;3&quot; unique_id=&quot;30044&quot;&gt;&lt;property id=&quot;20148&quot; value=&quot;5&quot;/&gt;&lt;property id=&quot;20300&quot; value=&quot;Slide 26 - &amp;quot;Documenting Property Gifts $5,000+&amp;quot;&quot;/&gt;&lt;property id=&quot;20307&quot; value=&quot;310&quot;/&gt;&lt;/object&gt;&lt;object type=&quot;3&quot; unique_id=&quot;30405&quot;&gt;&lt;property id=&quot;20148&quot; value=&quot;5&quot;/&gt;&lt;property id=&quot;20300&quot; value=&quot;Slide 23&quot;/&gt;&lt;property id=&quot;20307&quot; value=&quot;313&quot;/&gt;&lt;/object&gt;&lt;object type=&quot;3&quot; unique_id=&quot;30406&quot;&gt;&lt;property id=&quot;20148&quot; value=&quot;5&quot;/&gt;&lt;property id=&quot;20300&quot; value=&quot;Slide 24&quot;/&gt;&lt;property id=&quot;20307&quot; value=&quot;314&quot;/&gt;&lt;/object&gt;&lt;object type=&quot;3&quot; unique_id=&quot;30407&quot;&gt;&lt;property id=&quot;20148&quot; value=&quot;5&quot;/&gt;&lt;property id=&quot;20300&quot; value=&quot;Slide 25&quot;/&gt;&lt;property id=&quot;20307&quot; value=&quot;312&quot;/&gt;&lt;/object&gt;&lt;object type=&quot;3&quot; unique_id=&quot;30642&quot;&gt;&lt;property id=&quot;20148&quot; value=&quot;5&quot;/&gt;&lt;property id=&quot;20300&quot; value=&quot;Slide 29&quot;/&gt;&lt;property id=&quot;20307&quot; value=&quot;315&quot;/&gt;&lt;/object&gt;&lt;object type=&quot;3&quot; unique_id=&quot;31167&quot;&gt;&lt;property id=&quot;20148&quot; value=&quot;5&quot;/&gt;&lt;property id=&quot;20300&quot; value=&quot;Slide 8&quot;/&gt;&lt;property id=&quot;20307&quot; value=&quot;317&quot;/&gt;&lt;/object&gt;&lt;object type=&quot;3&quot; unique_id=&quot;31169&quot;&gt;&lt;property id=&quot;20148&quot; value=&quot;5&quot;/&gt;&lt;property id=&quot;20300&quot; value=&quot;Slide 32&quot;/&gt;&lt;property id=&quot;20307&quot; value=&quot;319&quot;/&gt;&lt;/object&gt;&lt;object type=&quot;3&quot; unique_id=&quot;31771&quot;&gt;&lt;property id=&quot;20148&quot; value=&quot;5&quot;/&gt;&lt;property id=&quot;20300&quot; value=&quot;Slide 33&quot;/&gt;&lt;property id=&quot;20307&quot; value=&quot;321&quot;/&gt;&lt;/object&gt;&lt;object type=&quot;3&quot; unique_id=&quot;31772&quot;&gt;&lt;property id=&quot;20148&quot; value=&quot;5&quot;/&gt;&lt;property id=&quot;20300&quot; value=&quot;Slide 34&quot;/&gt;&lt;property id=&quot;20307&quot; value=&quot;322&quot;/&gt;&lt;/object&gt;&lt;object type=&quot;3&quot; unique_id=&quot;31773&quot;&gt;&lt;property id=&quot;20148&quot; value=&quot;5&quot;/&gt;&lt;property id=&quot;20300&quot; value=&quot;Slide 35&quot;/&gt;&lt;property id=&quot;20307&quot; value=&quot;323&quot;/&gt;&lt;/object&gt;&lt;object type=&quot;3&quot; unique_id=&quot;31774&quot;&gt;&lt;property id=&quot;20148&quot; value=&quot;5&quot;/&gt;&lt;property id=&quot;20300&quot; value=&quot;Slide 36&quot;/&gt;&lt;property id=&quot;20307&quot; value=&quot;324&quot;/&gt;&lt;/object&gt;&lt;object type=&quot;3&quot; unique_id=&quot;31775&quot;&gt;&lt;property id=&quot;20148&quot; value=&quot;5&quot;/&gt;&lt;property id=&quot;20300&quot; value=&quot;Slide 37&quot;/&gt;&lt;property id=&quot;20307&quot; value=&quot;325&quot;/&gt;&lt;/object&gt;&lt;object type=&quot;3&quot; unique_id=&quot;31776&quot;&gt;&lt;property id=&quot;20148&quot; value=&quot;5&quot;/&gt;&lt;property id=&quot;20300&quot; value=&quot;Slide 38&quot;/&gt;&lt;property id=&quot;20307&quot; value=&quot;326&quot;/&gt;&lt;/object&gt;&lt;object type=&quot;3&quot; unique_id=&quot;31777&quot;&gt;&lt;property id=&quot;20148&quot; value=&quot;5&quot;/&gt;&lt;property id=&quot;20300&quot; value=&quot;Slide 39&quot;/&gt;&lt;property id=&quot;20307&quot; value=&quot;327&quot;/&gt;&lt;/object&gt;&lt;object type=&quot;3&quot; unique_id=&quot;31778&quot;&gt;&lt;property id=&quot;20148&quot; value=&quot;5&quot;/&gt;&lt;property id=&quot;20300&quot; value=&quot;Slide 40&quot;/&gt;&lt;property id=&quot;20307&quot; value=&quot;328&quot;/&gt;&lt;/object&gt;&lt;object type=&quot;3&quot; unique_id=&quot;31779&quot;&gt;&lt;property id=&quot;20148&quot; value=&quot;5&quot;/&gt;&lt;property id=&quot;20300&quot; value=&quot;Slide 41&quot;/&gt;&lt;property id=&quot;20307&quot; value=&quot;329&quot;/&gt;&lt;/object&gt;&lt;object type=&quot;3&quot; unique_id=&quot;31953&quot;&gt;&lt;property id=&quot;20148&quot; value=&quot;5&quot;/&gt;&lt;property id=&quot;20300&quot; value=&quot;Slide 42&quot;/&gt;&lt;property id=&quot;20307&quot; value=&quot;330&quot;/&gt;&lt;/object&gt;&lt;object type=&quot;3&quot; unique_id=&quot;32476&quot;&gt;&lt;property id=&quot;20148&quot; value=&quot;5&quot;/&gt;&lt;property id=&quot;20300&quot; value=&quot;Slide 55&quot;/&gt;&lt;property id=&quot;20307&quot; value=&quot;331&quot;/&gt;&lt;/object&gt;&lt;object type=&quot;3&quot; unique_id=&quot;36290&quot;&gt;&lt;property id=&quot;20148&quot; value=&quot;5&quot;/&gt;&lt;property id=&quot;20300&quot; value=&quot;Slide 56 - &amp;quot;Using Life Insurance in Charitable Planning&amp;quot;&quot;/&gt;&lt;property id=&quot;20307&quot; value=&quot;332&quot;/&gt;&lt;/object&gt;&lt;object type=&quot;3&quot; unique_id=&quot;36291&quot;&gt;&lt;property id=&quot;20148&quot; value=&quot;5&quot;/&gt;&lt;property id=&quot;20300&quot; value=&quot;Slide 57&quot;/&gt;&lt;property id=&quot;20307&quot; value=&quot;333&quot;/&gt;&lt;/object&gt;&lt;object type=&quot;3&quot; unique_id=&quot;36292&quot;&gt;&lt;property id=&quot;20148&quot; value=&quot;5&quot;/&gt;&lt;property id=&quot;20300&quot; value=&quot;Slide 58&quot;/&gt;&lt;property id=&quot;20307&quot; value=&quot;334&quot;/&gt;&lt;/object&gt;&lt;object type=&quot;3&quot; unique_id=&quot;36293&quot;&gt;&lt;property id=&quot;20148&quot; value=&quot;5&quot;/&gt;&lt;property id=&quot;20300&quot; value=&quot;Slide 59&quot;/&gt;&lt;property id=&quot;20307&quot; value=&quot;335&quot;/&gt;&lt;/object&gt;&lt;object type=&quot;3&quot; unique_id=&quot;36294&quot;&gt;&lt;property id=&quot;20148&quot; value=&quot;5&quot;/&gt;&lt;property id=&quot;20300&quot; value=&quot;Slide 60&quot;/&gt;&lt;property id=&quot;20307&quot; value=&quot;336&quot;/&gt;&lt;/object&gt;&lt;object type=&quot;3&quot; unique_id=&quot;36295&quot;&gt;&lt;property id=&quot;20148&quot; value=&quot;5&quot;/&gt;&lt;property id=&quot;20300&quot; value=&quot;Slide 61&quot;/&gt;&lt;property id=&quot;20307&quot; value=&quot;337&quot;/&gt;&lt;/object&gt;&lt;object type=&quot;3&quot; unique_id=&quot;36296&quot;&gt;&lt;property id=&quot;20148&quot; value=&quot;5&quot;/&gt;&lt;property id=&quot;20300&quot; value=&quot;Slide 62&quot;/&gt;&lt;property id=&quot;20307&quot; value=&quot;338&quot;/&gt;&lt;/object&gt;&lt;/object&gt;&lt;object type=&quot;8&quot; unique_id=&quot;2809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2010</Words>
  <Application>Microsoft Office PowerPoint</Application>
  <PresentationFormat>On-screen Show (4:3)</PresentationFormat>
  <Paragraphs>373</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Using Life Insurance in Charitable Planning</vt:lpstr>
      <vt:lpstr>Slide 2</vt:lpstr>
      <vt:lpstr>Using Life Insurance as Wealth Replacement in Charitable Planning</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Documenting Property Gifts $5,000+</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Using Life Insurance in Charitable Planning</vt:lpstr>
      <vt:lpstr>Slide 57</vt:lpstr>
      <vt:lpstr>Slide 58</vt:lpstr>
      <vt:lpstr>Slide 59</vt:lpstr>
      <vt:lpstr>Slide 60</vt:lpstr>
      <vt:lpstr>Slide 61</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Life Insurance in Charitable Planning</dc:title>
  <dc:creator>rujames</dc:creator>
  <cp:lastModifiedBy>rujames</cp:lastModifiedBy>
  <cp:revision>167</cp:revision>
  <dcterms:created xsi:type="dcterms:W3CDTF">2010-11-08T13:43:16Z</dcterms:created>
  <dcterms:modified xsi:type="dcterms:W3CDTF">2010-12-07T18:31:09Z</dcterms:modified>
</cp:coreProperties>
</file>