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73" r:id="rId2"/>
    <p:sldId id="274" r:id="rId3"/>
    <p:sldId id="275" r:id="rId4"/>
    <p:sldId id="276" r:id="rId5"/>
    <p:sldId id="348" r:id="rId6"/>
    <p:sldId id="349" r:id="rId7"/>
    <p:sldId id="350" r:id="rId8"/>
    <p:sldId id="297" r:id="rId9"/>
    <p:sldId id="301" r:id="rId10"/>
    <p:sldId id="302" r:id="rId11"/>
    <p:sldId id="303" r:id="rId12"/>
    <p:sldId id="304" r:id="rId13"/>
    <p:sldId id="306" r:id="rId14"/>
    <p:sldId id="307" r:id="rId15"/>
    <p:sldId id="311" r:id="rId16"/>
    <p:sldId id="312" r:id="rId17"/>
    <p:sldId id="313" r:id="rId18"/>
    <p:sldId id="308" r:id="rId19"/>
    <p:sldId id="314" r:id="rId20"/>
    <p:sldId id="315" r:id="rId21"/>
    <p:sldId id="316" r:id="rId22"/>
    <p:sldId id="317" r:id="rId23"/>
    <p:sldId id="318" r:id="rId24"/>
    <p:sldId id="325" r:id="rId25"/>
    <p:sldId id="319" r:id="rId26"/>
    <p:sldId id="342" r:id="rId27"/>
    <p:sldId id="320" r:id="rId28"/>
    <p:sldId id="321" r:id="rId29"/>
    <p:sldId id="322" r:id="rId30"/>
    <p:sldId id="323" r:id="rId31"/>
    <p:sldId id="324" r:id="rId32"/>
    <p:sldId id="351" r:id="rId33"/>
    <p:sldId id="327" r:id="rId34"/>
    <p:sldId id="328" r:id="rId35"/>
    <p:sldId id="329" r:id="rId36"/>
    <p:sldId id="330" r:id="rId37"/>
    <p:sldId id="331" r:id="rId38"/>
    <p:sldId id="298" r:id="rId39"/>
    <p:sldId id="278" r:id="rId40"/>
    <p:sldId id="280" r:id="rId41"/>
    <p:sldId id="279" r:id="rId42"/>
    <p:sldId id="282" r:id="rId43"/>
    <p:sldId id="283" r:id="rId44"/>
    <p:sldId id="281" r:id="rId45"/>
    <p:sldId id="289" r:id="rId46"/>
    <p:sldId id="352" r:id="rId47"/>
    <p:sldId id="332" r:id="rId48"/>
    <p:sldId id="333" r:id="rId49"/>
    <p:sldId id="334" r:id="rId50"/>
    <p:sldId id="335" r:id="rId51"/>
    <p:sldId id="336" r:id="rId52"/>
    <p:sldId id="337" r:id="rId53"/>
    <p:sldId id="339" r:id="rId54"/>
    <p:sldId id="340" r:id="rId55"/>
    <p:sldId id="343" r:id="rId56"/>
    <p:sldId id="285" r:id="rId57"/>
    <p:sldId id="345" r:id="rId58"/>
    <p:sldId id="346" r:id="rId59"/>
    <p:sldId id="344" r:id="rId60"/>
    <p:sldId id="272" r:id="rId61"/>
    <p:sldId id="354" r:id="rId62"/>
    <p:sldId id="356" r:id="rId63"/>
    <p:sldId id="358" r:id="rId64"/>
    <p:sldId id="360" r:id="rId65"/>
    <p:sldId id="361" r:id="rId66"/>
    <p:sldId id="362" r:id="rId67"/>
    <p:sldId id="363" r:id="rId68"/>
    <p:sldId id="364" r:id="rId69"/>
    <p:sldId id="365" r:id="rId70"/>
    <p:sldId id="366" r:id="rId71"/>
    <p:sldId id="367" r:id="rId72"/>
  </p:sldIdLst>
  <p:sldSz cx="9144000" cy="6858000" type="screen4x3"/>
  <p:notesSz cx="6858000" cy="9144000"/>
  <p:custDataLst>
    <p:tags r:id="rId7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00"/>
    <a:srgbClr val="CC0000"/>
    <a:srgbClr val="996600"/>
    <a:srgbClr val="FF3300"/>
    <a:srgbClr val="1C1C1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4234" autoAdjust="0"/>
  </p:normalViewPr>
  <p:slideViewPr>
    <p:cSldViewPr>
      <p:cViewPr varScale="1">
        <p:scale>
          <a:sx n="85" d="100"/>
          <a:sy n="85" d="100"/>
        </p:scale>
        <p:origin x="-117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image" Target="../media/image14.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pieChart>
        <c:varyColors val="1"/>
        <c:ser>
          <c:idx val="0"/>
          <c:order val="0"/>
          <c:dPt>
            <c:idx val="0"/>
            <c:spPr>
              <a:solidFill>
                <a:sysClr val="window" lastClr="FFFFFF"/>
              </a:solidFill>
            </c:spPr>
          </c:dPt>
          <c:dPt>
            <c:idx val="1"/>
            <c:spPr>
              <a:blipFill>
                <a:blip xmlns:r="http://schemas.openxmlformats.org/officeDocument/2006/relationships" r:embed="rId1"/>
                <a:stretch>
                  <a:fillRect/>
                </a:stretch>
              </a:blipFill>
            </c:spPr>
          </c:dPt>
          <c:dLbls>
            <c:dLbl>
              <c:idx val="1"/>
              <c:layout/>
              <c:tx>
                <c:rich>
                  <a:bodyPr/>
                  <a:lstStyle/>
                  <a:p>
                    <a:pPr>
                      <a:defRPr>
                        <a:effectLst>
                          <a:glow rad="228600">
                            <a:schemeClr val="accent4">
                              <a:satMod val="175000"/>
                              <a:alpha val="40000"/>
                            </a:schemeClr>
                          </a:glow>
                        </a:effectLst>
                      </a:defRPr>
                    </a:pPr>
                    <a:r>
                      <a:rPr lang="en-US">
                        <a:solidFill>
                          <a:schemeClr val="bg1"/>
                        </a:solidFill>
                        <a:effectLst>
                          <a:glow rad="228600">
                            <a:schemeClr val="accent4">
                              <a:satMod val="175000"/>
                              <a:alpha val="40000"/>
                            </a:schemeClr>
                          </a:glow>
                        </a:effectLst>
                      </a:rPr>
                      <a:t>90%</a:t>
                    </a:r>
                  </a:p>
                </c:rich>
              </c:tx>
              <c:spPr/>
              <c:showPercent val="1"/>
            </c:dLbl>
            <c:showPercent val="1"/>
            <c:showLeaderLines val="1"/>
          </c:dLbls>
          <c:val>
            <c:numRef>
              <c:f>Sheet1!$D$6:$D$7</c:f>
              <c:numCache>
                <c:formatCode>0%</c:formatCode>
                <c:ptCount val="2"/>
                <c:pt idx="0">
                  <c:v>0.1</c:v>
                </c:pt>
                <c:pt idx="1">
                  <c:v>0.9</c:v>
                </c:pt>
              </c:numCache>
            </c:numRef>
          </c:val>
        </c:ser>
        <c:dLbls>
          <c:showPercent val="1"/>
        </c:dLbls>
        <c:firstSliceAng val="0"/>
      </c:pieChart>
    </c:plotArea>
    <c:plotVisOnly val="1"/>
  </c:chart>
  <c:txPr>
    <a:bodyPr/>
    <a:lstStyle/>
    <a:p>
      <a:pPr>
        <a:defRPr sz="3600"/>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670648-F08D-41EE-93D2-8498D4AA8A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10DA8139-C927-455F-A65E-912D56D4B5A5}"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0596309-CE19-4F97-974A-47B5C1C12AA3}" type="slidenum">
              <a:rPr lang="en-US" smtClean="0"/>
              <a:pPr/>
              <a:t>44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http://network.bestfriends.org/groups/animalworldusa/news/archive/2006/02/25/biggame-hunting-brings-big-tax-breaks.aspx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0596309-CE19-4F97-974A-47B5C1C12AA3}" type="slidenum">
              <a:rPr lang="en-US" smtClean="0"/>
              <a:pPr/>
              <a:t>55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http://network.bestfriends.org/groups/animalworldusa/news/archive/2006/02/25/biggame-hunting-brings-big-tax-breaks.aspx</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2B610-2761-426D-9EC0-67CA09BBFF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407F9F-F65B-4718-906D-20074DBC4A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0A7A8F-CAF8-47F9-8C1F-5EB9E6ACD3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36499-5830-48F6-A230-C8D8CB5C9E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5545C1-F546-4717-953A-341A76C2D0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A7F836-1A5D-4BF4-B4AF-4DFF781335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1C588B-F6AA-4349-BBCD-565B13CC8D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9C1DA3-68CB-496D-83E7-E2D33B08A4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D27869-F0AE-416C-97EA-98A42B0C13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5FCF53-CF72-480D-8F6A-2083648387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D1E71B-BCAD-4C26-8738-CC03B42BE4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3954EB-C481-4E95-97F6-65BF076A06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facebook.com/album.php?profile=1&amp;id=10117712230" TargetMode="Externa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2/28/Bill_og_Melinda_Gates_2009-06-03_(bilde_01).JPG"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image" Target="../media/image22.jpeg"/><Relationship Id="rId16"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iStock_000001074632XSmal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ctrTitle"/>
          </p:nvPr>
        </p:nvSpPr>
        <p:spPr>
          <a:xfrm>
            <a:off x="0" y="762000"/>
            <a:ext cx="5486400" cy="2895600"/>
          </a:xfrm>
        </p:spPr>
        <p:txBody>
          <a:bodyPr/>
          <a:lstStyle/>
          <a:p>
            <a:pPr algn="l" eaLnBrk="1" hangingPunct="1"/>
            <a:r>
              <a:rPr lang="en-US" sz="6000" dirty="0" smtClean="0"/>
              <a:t>Valuing charitable gifts of property:</a:t>
            </a:r>
            <a:br>
              <a:rPr lang="en-US" sz="6000" dirty="0" smtClean="0"/>
            </a:br>
            <a:r>
              <a:rPr lang="en-US" sz="6000" dirty="0" smtClean="0"/>
              <a:t>How much deduction?</a:t>
            </a:r>
          </a:p>
        </p:txBody>
      </p:sp>
      <p:sp>
        <p:nvSpPr>
          <p:cNvPr id="4" name="TextBox 3"/>
          <p:cNvSpPr txBox="1"/>
          <p:nvPr/>
        </p:nvSpPr>
        <p:spPr>
          <a:xfrm>
            <a:off x="0" y="6248602"/>
            <a:ext cx="5486400" cy="609398"/>
          </a:xfrm>
          <a:prstGeom prst="rect">
            <a:avLst/>
          </a:prstGeom>
          <a:noFill/>
        </p:spPr>
        <p:txBody>
          <a:bodyPr wrap="square" rtlCol="0">
            <a:spAutoFit/>
          </a:bodyPr>
          <a:lstStyle/>
          <a:p>
            <a:pPr>
              <a:lnSpc>
                <a:spcPct val="80000"/>
              </a:lnSpc>
            </a:pPr>
            <a:r>
              <a:rPr lang="en-US" sz="1400" dirty="0" smtClean="0"/>
              <a:t>Russell James, J.D., Ph.D., CFP®</a:t>
            </a:r>
          </a:p>
          <a:p>
            <a:pPr>
              <a:lnSpc>
                <a:spcPct val="80000"/>
              </a:lnSpc>
            </a:pPr>
            <a:r>
              <a:rPr lang="en-US" sz="1400" dirty="0" smtClean="0"/>
              <a:t>Director of Graduate Studies in Charitable Planning</a:t>
            </a:r>
          </a:p>
          <a:p>
            <a:pPr>
              <a:lnSpc>
                <a:spcPct val="80000"/>
              </a:lnSpc>
            </a:pPr>
            <a:r>
              <a:rPr lang="en-US" sz="1400" dirty="0" smtClean="0"/>
              <a:t>Texas Tech University</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1447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pic>
        <p:nvPicPr>
          <p:cNvPr id="12" name="Picture 2" descr="http://patrickandmonica.net/uploads/images/stocks/microsoft.jpg"/>
          <p:cNvPicPr>
            <a:picLocks noChangeAspect="1" noChangeArrowheads="1"/>
          </p:cNvPicPr>
          <p:nvPr/>
        </p:nvPicPr>
        <p:blipFill>
          <a:blip r:embed="rId2" cstate="print"/>
          <a:srcRect/>
          <a:stretch>
            <a:fillRect/>
          </a:stretch>
        </p:blipFill>
        <p:spPr bwMode="auto">
          <a:xfrm>
            <a:off x="152400" y="2133600"/>
            <a:ext cx="1873130" cy="1249363"/>
          </a:xfrm>
          <a:prstGeom prst="rect">
            <a:avLst/>
          </a:prstGeom>
          <a:noFill/>
          <a:ln w="9525">
            <a:noFill/>
            <a:miter lim="800000"/>
            <a:headEnd/>
            <a:tailEnd/>
          </a:ln>
        </p:spPr>
      </p:pic>
      <p:sp>
        <p:nvSpPr>
          <p:cNvPr id="15" name="TextBox 14"/>
          <p:cNvSpPr txBox="1"/>
          <p:nvPr/>
        </p:nvSpPr>
        <p:spPr>
          <a:xfrm>
            <a:off x="0" y="3276600"/>
            <a:ext cx="2209800" cy="400110"/>
          </a:xfrm>
          <a:prstGeom prst="rect">
            <a:avLst/>
          </a:prstGeom>
          <a:noFill/>
        </p:spPr>
        <p:txBody>
          <a:bodyPr wrap="square" rtlCol="0">
            <a:spAutoFit/>
          </a:bodyPr>
          <a:lstStyle/>
          <a:p>
            <a:pPr algn="ctr"/>
            <a:r>
              <a:rPr lang="en-US" sz="2000" dirty="0" smtClean="0"/>
              <a:t>1990 Paid $1 </a:t>
            </a:r>
          </a:p>
        </p:txBody>
      </p:sp>
      <p:sp>
        <p:nvSpPr>
          <p:cNvPr id="16" name="TextBox 15"/>
          <p:cNvSpPr txBox="1"/>
          <p:nvPr/>
        </p:nvSpPr>
        <p:spPr>
          <a:xfrm>
            <a:off x="0" y="1828800"/>
            <a:ext cx="2438400" cy="400110"/>
          </a:xfrm>
          <a:prstGeom prst="rect">
            <a:avLst/>
          </a:prstGeom>
          <a:noFill/>
        </p:spPr>
        <p:txBody>
          <a:bodyPr wrap="square" rtlCol="0">
            <a:spAutoFit/>
          </a:bodyPr>
          <a:lstStyle/>
          <a:p>
            <a:r>
              <a:rPr lang="en-US" sz="2000" dirty="0" smtClean="0"/>
              <a:t>Current Value: $25</a:t>
            </a:r>
            <a:endParaRPr lang="en-US" sz="2000" dirty="0"/>
          </a:p>
        </p:txBody>
      </p:sp>
      <p:pic>
        <p:nvPicPr>
          <p:cNvPr id="17"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3276600" y="2209800"/>
            <a:ext cx="871617" cy="1133476"/>
          </a:xfrm>
          <a:prstGeom prst="rect">
            <a:avLst/>
          </a:prstGeom>
          <a:noFill/>
        </p:spPr>
      </p:pic>
      <p:cxnSp>
        <p:nvCxnSpPr>
          <p:cNvPr id="18" name="Straight Arrow Connector 17"/>
          <p:cNvCxnSpPr/>
          <p:nvPr/>
        </p:nvCxnSpPr>
        <p:spPr>
          <a:xfrm>
            <a:off x="2209800" y="2819400"/>
            <a:ext cx="914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1447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0000"/>
              </a:solidFill>
            </a:endParaRPr>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pic>
        <p:nvPicPr>
          <p:cNvPr id="12" name="Picture 2" descr="http://patrickandmonica.net/uploads/images/stocks/microsoft.jpg"/>
          <p:cNvPicPr>
            <a:picLocks noChangeAspect="1" noChangeArrowheads="1"/>
          </p:cNvPicPr>
          <p:nvPr/>
        </p:nvPicPr>
        <p:blipFill>
          <a:blip r:embed="rId2" cstate="print"/>
          <a:srcRect/>
          <a:stretch>
            <a:fillRect/>
          </a:stretch>
        </p:blipFill>
        <p:spPr bwMode="auto">
          <a:xfrm>
            <a:off x="152400" y="2133600"/>
            <a:ext cx="1873130" cy="1249363"/>
          </a:xfrm>
          <a:prstGeom prst="rect">
            <a:avLst/>
          </a:prstGeom>
          <a:noFill/>
          <a:ln w="9525">
            <a:noFill/>
            <a:miter lim="800000"/>
            <a:headEnd/>
            <a:tailEnd/>
          </a:ln>
        </p:spPr>
      </p:pic>
      <p:sp>
        <p:nvSpPr>
          <p:cNvPr id="15" name="TextBox 14"/>
          <p:cNvSpPr txBox="1"/>
          <p:nvPr/>
        </p:nvSpPr>
        <p:spPr>
          <a:xfrm>
            <a:off x="0" y="3276600"/>
            <a:ext cx="2209800" cy="400110"/>
          </a:xfrm>
          <a:prstGeom prst="rect">
            <a:avLst/>
          </a:prstGeom>
          <a:noFill/>
        </p:spPr>
        <p:txBody>
          <a:bodyPr wrap="square" rtlCol="0">
            <a:spAutoFit/>
          </a:bodyPr>
          <a:lstStyle/>
          <a:p>
            <a:pPr algn="ctr"/>
            <a:r>
              <a:rPr lang="en-US" sz="2000" dirty="0" smtClean="0"/>
              <a:t>1990 Paid $1 </a:t>
            </a:r>
          </a:p>
        </p:txBody>
      </p:sp>
      <p:sp>
        <p:nvSpPr>
          <p:cNvPr id="16" name="TextBox 15"/>
          <p:cNvSpPr txBox="1"/>
          <p:nvPr/>
        </p:nvSpPr>
        <p:spPr>
          <a:xfrm>
            <a:off x="0" y="1828800"/>
            <a:ext cx="2438400" cy="400110"/>
          </a:xfrm>
          <a:prstGeom prst="rect">
            <a:avLst/>
          </a:prstGeom>
          <a:noFill/>
        </p:spPr>
        <p:txBody>
          <a:bodyPr wrap="square" rtlCol="0">
            <a:spAutoFit/>
          </a:bodyPr>
          <a:lstStyle/>
          <a:p>
            <a:r>
              <a:rPr lang="en-US" sz="2000" dirty="0" smtClean="0"/>
              <a:t>Current Value: $25</a:t>
            </a:r>
            <a:endParaRPr lang="en-US" sz="2000" dirty="0"/>
          </a:p>
        </p:txBody>
      </p:sp>
      <p:pic>
        <p:nvPicPr>
          <p:cNvPr id="17"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3276600" y="2209800"/>
            <a:ext cx="871617" cy="1133476"/>
          </a:xfrm>
          <a:prstGeom prst="rect">
            <a:avLst/>
          </a:prstGeom>
          <a:noFill/>
        </p:spPr>
      </p:pic>
      <p:cxnSp>
        <p:nvCxnSpPr>
          <p:cNvPr id="18" name="Straight Arrow Connector 17"/>
          <p:cNvCxnSpPr/>
          <p:nvPr/>
        </p:nvCxnSpPr>
        <p:spPr>
          <a:xfrm>
            <a:off x="2209800" y="2819400"/>
            <a:ext cx="914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1447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a:t>
            </a:r>
            <a:r>
              <a:rPr lang="en-US" sz="4400" b="1" strike="sngStrik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unless…</a:t>
            </a:r>
            <a:endParaRPr lang="en-US" sz="4400" b="1" strike="sngStrik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To a </a:t>
            </a:r>
            <a:r>
              <a:rPr kumimoji="0" lang="en-US" sz="2400" b="1" i="0" u="none" strike="sngStrike" kern="0" cap="none" spc="0" normalizeH="0" noProof="0" dirty="0" smtClean="0">
                <a:ln>
                  <a:noFill/>
                </a:ln>
                <a:solidFill>
                  <a:schemeClr val="tx1"/>
                </a:solidFill>
                <a:effectLst/>
                <a:uLnTx/>
                <a:uFillTx/>
                <a:latin typeface="+mn-lt"/>
                <a:ea typeface="+mn-ea"/>
                <a:cs typeface="+mn-cs"/>
              </a:rPr>
              <a:t>private foundation </a:t>
            </a:r>
            <a:r>
              <a:rPr kumimoji="0" lang="en-US" sz="2400" b="0" i="0" u="none" strike="sngStrike" kern="0" cap="none" spc="0" normalizeH="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a:t>
            </a:r>
            <a:r>
              <a:rPr kumimoji="0" lang="en-US" sz="2400" b="1" i="0" u="none" strike="sngStrike" kern="0" cap="none" spc="0" normalizeH="0" noProof="0" dirty="0" smtClean="0">
                <a:ln>
                  <a:noFill/>
                </a:ln>
                <a:solidFill>
                  <a:schemeClr val="tx1"/>
                </a:solidFill>
                <a:effectLst/>
                <a:uLnTx/>
                <a:uFillTx/>
                <a:latin typeface="+mn-lt"/>
                <a:ea typeface="+mn-ea"/>
                <a:cs typeface="+mn-cs"/>
              </a:rPr>
              <a:t>Special election</a:t>
            </a:r>
            <a:r>
              <a:rPr kumimoji="0" lang="en-US" sz="2400" b="0" i="0" u="none" strike="sngStrike" kern="0" cap="none" spc="0" normalizeH="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sngStrike" kern="0" cap="none" spc="0" normalizeH="0" noProof="0" dirty="0" smtClean="0">
                <a:ln>
                  <a:noFill/>
                </a:ln>
                <a:solidFill>
                  <a:schemeClr val="tx1"/>
                </a:solidFill>
                <a:effectLst/>
                <a:uLnTx/>
                <a:uFillTx/>
                <a:latin typeface="+mn-lt"/>
                <a:ea typeface="+mn-ea"/>
                <a:cs typeface="+mn-cs"/>
              </a:rPr>
              <a:t>Unrelated use </a:t>
            </a:r>
            <a:r>
              <a:rPr kumimoji="0" lang="en-US" sz="2400" b="0" i="0" u="none" strike="sngStrike" kern="0" cap="none" spc="0" normalizeH="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0000"/>
              </a:solidFill>
            </a:endParaRPr>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pic>
        <p:nvPicPr>
          <p:cNvPr id="12" name="Picture 2" descr="http://patrickandmonica.net/uploads/images/stocks/microsoft.jpg"/>
          <p:cNvPicPr>
            <a:picLocks noChangeAspect="1" noChangeArrowheads="1"/>
          </p:cNvPicPr>
          <p:nvPr/>
        </p:nvPicPr>
        <p:blipFill>
          <a:blip r:embed="rId2" cstate="print"/>
          <a:srcRect/>
          <a:stretch>
            <a:fillRect/>
          </a:stretch>
        </p:blipFill>
        <p:spPr bwMode="auto">
          <a:xfrm>
            <a:off x="152400" y="2133600"/>
            <a:ext cx="1873130" cy="1249363"/>
          </a:xfrm>
          <a:prstGeom prst="rect">
            <a:avLst/>
          </a:prstGeom>
          <a:noFill/>
          <a:ln w="9525">
            <a:noFill/>
            <a:miter lim="800000"/>
            <a:headEnd/>
            <a:tailEnd/>
          </a:ln>
        </p:spPr>
      </p:pic>
      <p:sp>
        <p:nvSpPr>
          <p:cNvPr id="15" name="TextBox 14"/>
          <p:cNvSpPr txBox="1"/>
          <p:nvPr/>
        </p:nvSpPr>
        <p:spPr>
          <a:xfrm>
            <a:off x="0" y="3276600"/>
            <a:ext cx="2209800" cy="400110"/>
          </a:xfrm>
          <a:prstGeom prst="rect">
            <a:avLst/>
          </a:prstGeom>
          <a:noFill/>
        </p:spPr>
        <p:txBody>
          <a:bodyPr wrap="square" rtlCol="0">
            <a:spAutoFit/>
          </a:bodyPr>
          <a:lstStyle/>
          <a:p>
            <a:pPr algn="ctr"/>
            <a:r>
              <a:rPr lang="en-US" sz="2000" dirty="0" smtClean="0"/>
              <a:t>1990 Paid $1 </a:t>
            </a:r>
          </a:p>
        </p:txBody>
      </p:sp>
      <p:sp>
        <p:nvSpPr>
          <p:cNvPr id="16" name="TextBox 15"/>
          <p:cNvSpPr txBox="1"/>
          <p:nvPr/>
        </p:nvSpPr>
        <p:spPr>
          <a:xfrm>
            <a:off x="0" y="1828800"/>
            <a:ext cx="2438400" cy="400110"/>
          </a:xfrm>
          <a:prstGeom prst="rect">
            <a:avLst/>
          </a:prstGeom>
          <a:noFill/>
        </p:spPr>
        <p:txBody>
          <a:bodyPr wrap="square" rtlCol="0">
            <a:spAutoFit/>
          </a:bodyPr>
          <a:lstStyle/>
          <a:p>
            <a:r>
              <a:rPr lang="en-US" sz="2000" dirty="0" smtClean="0"/>
              <a:t>Current Value: $25</a:t>
            </a:r>
            <a:endParaRPr lang="en-US" sz="2000" dirty="0"/>
          </a:p>
        </p:txBody>
      </p:sp>
      <p:pic>
        <p:nvPicPr>
          <p:cNvPr id="17"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3276600" y="2209800"/>
            <a:ext cx="871617" cy="1133476"/>
          </a:xfrm>
          <a:prstGeom prst="rect">
            <a:avLst/>
          </a:prstGeom>
          <a:noFill/>
        </p:spPr>
      </p:pic>
      <p:cxnSp>
        <p:nvCxnSpPr>
          <p:cNvPr id="18" name="Straight Arrow Connector 17"/>
          <p:cNvCxnSpPr/>
          <p:nvPr/>
        </p:nvCxnSpPr>
        <p:spPr>
          <a:xfrm>
            <a:off x="2209800" y="2819400"/>
            <a:ext cx="914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191000" y="152400"/>
            <a:ext cx="15240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76600"/>
            <a:ext cx="2209800" cy="584775"/>
          </a:xfrm>
          <a:prstGeom prst="rect">
            <a:avLst/>
          </a:prstGeom>
          <a:noFill/>
        </p:spPr>
        <p:txBody>
          <a:bodyPr wrap="square" rtlCol="0">
            <a:spAutoFit/>
          </a:bodyPr>
          <a:lstStyle/>
          <a:p>
            <a:pPr algn="ctr">
              <a:lnSpc>
                <a:spcPct val="80000"/>
              </a:lnSpc>
            </a:pPr>
            <a:r>
              <a:rPr lang="en-US" sz="2000" dirty="0" smtClean="0"/>
              <a:t>1990 Paid $600/acre </a:t>
            </a:r>
          </a:p>
        </p:txBody>
      </p:sp>
      <p:sp>
        <p:nvSpPr>
          <p:cNvPr id="16" name="TextBox 15"/>
          <p:cNvSpPr txBox="1"/>
          <p:nvPr/>
        </p:nvSpPr>
        <p:spPr>
          <a:xfrm>
            <a:off x="228600" y="1676400"/>
            <a:ext cx="1828800" cy="584775"/>
          </a:xfrm>
          <a:prstGeom prst="rect">
            <a:avLst/>
          </a:prstGeom>
          <a:noFill/>
        </p:spPr>
        <p:txBody>
          <a:bodyPr wrap="square" rtlCol="0">
            <a:spAutoFit/>
          </a:bodyPr>
          <a:lstStyle/>
          <a:p>
            <a:pPr algn="ctr">
              <a:lnSpc>
                <a:spcPct val="80000"/>
              </a:lnSpc>
            </a:pPr>
            <a:r>
              <a:rPr lang="en-US" sz="2000" dirty="0" smtClean="0"/>
              <a:t>Current Value: $1800/acre</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descr="C:\Users\rujames\AppData\Local\Microsoft\Windows\Temporary Internet Files\Content.IE5\9A16IBCU\MP900443965[1].jpg"/>
          <p:cNvPicPr>
            <a:picLocks noChangeAspect="1" noChangeArrowheads="1"/>
          </p:cNvPicPr>
          <p:nvPr/>
        </p:nvPicPr>
        <p:blipFill>
          <a:blip r:embed="rId4" cstate="print"/>
          <a:srcRect/>
          <a:stretch>
            <a:fillRect/>
          </a:stretch>
        </p:blipFill>
        <p:spPr bwMode="auto">
          <a:xfrm>
            <a:off x="228600" y="2209800"/>
            <a:ext cx="1855304" cy="1066800"/>
          </a:xfrm>
          <a:prstGeom prst="rect">
            <a:avLst/>
          </a:prstGeom>
          <a:noFill/>
        </p:spPr>
      </p:pic>
      <p:pic>
        <p:nvPicPr>
          <p:cNvPr id="24"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76600"/>
            <a:ext cx="2209800" cy="584775"/>
          </a:xfrm>
          <a:prstGeom prst="rect">
            <a:avLst/>
          </a:prstGeom>
          <a:noFill/>
        </p:spPr>
        <p:txBody>
          <a:bodyPr wrap="square" rtlCol="0">
            <a:spAutoFit/>
          </a:bodyPr>
          <a:lstStyle/>
          <a:p>
            <a:pPr algn="ctr">
              <a:lnSpc>
                <a:spcPct val="80000"/>
              </a:lnSpc>
            </a:pPr>
            <a:r>
              <a:rPr lang="en-US" sz="2000" dirty="0" smtClean="0"/>
              <a:t>1990 Paid $600/acre </a:t>
            </a:r>
          </a:p>
        </p:txBody>
      </p:sp>
      <p:sp>
        <p:nvSpPr>
          <p:cNvPr id="16" name="TextBox 15"/>
          <p:cNvSpPr txBox="1"/>
          <p:nvPr/>
        </p:nvSpPr>
        <p:spPr>
          <a:xfrm>
            <a:off x="228600" y="1676400"/>
            <a:ext cx="1828800" cy="584775"/>
          </a:xfrm>
          <a:prstGeom prst="rect">
            <a:avLst/>
          </a:prstGeom>
          <a:noFill/>
        </p:spPr>
        <p:txBody>
          <a:bodyPr wrap="square" rtlCol="0">
            <a:spAutoFit/>
          </a:bodyPr>
          <a:lstStyle/>
          <a:p>
            <a:pPr algn="ctr">
              <a:lnSpc>
                <a:spcPct val="80000"/>
              </a:lnSpc>
            </a:pPr>
            <a:r>
              <a:rPr lang="en-US" sz="2000" dirty="0" smtClean="0"/>
              <a:t>Current Value: $1800/acre</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descr="C:\Users\rujames\AppData\Local\Microsoft\Windows\Temporary Internet Files\Content.IE5\9A16IBCU\MP900443965[1].jpg"/>
          <p:cNvPicPr>
            <a:picLocks noChangeAspect="1" noChangeArrowheads="1"/>
          </p:cNvPicPr>
          <p:nvPr/>
        </p:nvPicPr>
        <p:blipFill>
          <a:blip r:embed="rId4" cstate="print"/>
          <a:srcRect/>
          <a:stretch>
            <a:fillRect/>
          </a:stretch>
        </p:blipFill>
        <p:spPr bwMode="auto">
          <a:xfrm>
            <a:off x="228600" y="2209800"/>
            <a:ext cx="1855304" cy="1066800"/>
          </a:xfrm>
          <a:prstGeom prst="rect">
            <a:avLst/>
          </a:prstGeom>
          <a:noFill/>
        </p:spPr>
      </p:pic>
      <p:pic>
        <p:nvPicPr>
          <p:cNvPr id="24"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76600"/>
            <a:ext cx="2209800" cy="584775"/>
          </a:xfrm>
          <a:prstGeom prst="rect">
            <a:avLst/>
          </a:prstGeom>
          <a:noFill/>
        </p:spPr>
        <p:txBody>
          <a:bodyPr wrap="square" rtlCol="0">
            <a:spAutoFit/>
          </a:bodyPr>
          <a:lstStyle/>
          <a:p>
            <a:pPr algn="ctr">
              <a:lnSpc>
                <a:spcPct val="80000"/>
              </a:lnSpc>
            </a:pPr>
            <a:r>
              <a:rPr lang="en-US" sz="2000" dirty="0" smtClean="0"/>
              <a:t>1990 Paid $600/acre </a:t>
            </a:r>
          </a:p>
        </p:txBody>
      </p:sp>
      <p:sp>
        <p:nvSpPr>
          <p:cNvPr id="16" name="TextBox 15"/>
          <p:cNvSpPr txBox="1"/>
          <p:nvPr/>
        </p:nvSpPr>
        <p:spPr>
          <a:xfrm>
            <a:off x="228600" y="1676400"/>
            <a:ext cx="1828800" cy="584775"/>
          </a:xfrm>
          <a:prstGeom prst="rect">
            <a:avLst/>
          </a:prstGeom>
          <a:noFill/>
        </p:spPr>
        <p:txBody>
          <a:bodyPr wrap="square" rtlCol="0">
            <a:spAutoFit/>
          </a:bodyPr>
          <a:lstStyle/>
          <a:p>
            <a:pPr algn="ctr">
              <a:lnSpc>
                <a:spcPct val="80000"/>
              </a:lnSpc>
            </a:pPr>
            <a:r>
              <a:rPr lang="en-US" sz="2000" dirty="0" smtClean="0"/>
              <a:t>Current Value: $1800/acre</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descr="C:\Users\rujames\AppData\Local\Microsoft\Windows\Temporary Internet Files\Content.IE5\9A16IBCU\MP900443965[1].jpg"/>
          <p:cNvPicPr>
            <a:picLocks noChangeAspect="1" noChangeArrowheads="1"/>
          </p:cNvPicPr>
          <p:nvPr/>
        </p:nvPicPr>
        <p:blipFill>
          <a:blip r:embed="rId4" cstate="print"/>
          <a:srcRect/>
          <a:stretch>
            <a:fillRect/>
          </a:stretch>
        </p:blipFill>
        <p:spPr bwMode="auto">
          <a:xfrm>
            <a:off x="228600" y="2209800"/>
            <a:ext cx="1855304" cy="1066800"/>
          </a:xfrm>
          <a:prstGeom prst="rect">
            <a:avLst/>
          </a:prstGeom>
          <a:noFill/>
        </p:spPr>
      </p:pic>
      <p:pic>
        <p:nvPicPr>
          <p:cNvPr id="24"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 unless…</a:t>
            </a:r>
            <a:endParaRPr lang="en-US" sz="4400" b="1" dirty="0">
              <a:ln w="11430"/>
              <a:solidFill>
                <a:srgbClr val="FF0000"/>
              </a:soli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FF0000"/>
                </a:solidFill>
                <a:effectLst/>
                <a:uLnTx/>
                <a:uFillTx/>
                <a:latin typeface="+mn-lt"/>
                <a:ea typeface="+mn-ea"/>
                <a:cs typeface="+mn-cs"/>
              </a:rPr>
              <a:t>To a </a:t>
            </a:r>
            <a:r>
              <a:rPr kumimoji="0" lang="en-US" sz="2400" b="1" i="0" u="none" strike="noStrike" kern="0" cap="none" spc="0" normalizeH="0" baseline="0" noProof="0" dirty="0" smtClean="0">
                <a:ln>
                  <a:noFill/>
                </a:ln>
                <a:solidFill>
                  <a:srgbClr val="FF0000"/>
                </a:solidFill>
                <a:effectLst/>
                <a:uLnTx/>
                <a:uFillTx/>
                <a:latin typeface="+mn-lt"/>
                <a:ea typeface="+mn-ea"/>
                <a:cs typeface="+mn-cs"/>
              </a:rPr>
              <a:t>private foundation </a:t>
            </a:r>
            <a:r>
              <a:rPr kumimoji="0" lang="en-US" sz="2400" b="0" i="0" u="none" strike="sngStrike" kern="0" cap="none" spc="0" normalizeH="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a:t>
            </a:r>
            <a:r>
              <a:rPr kumimoji="0" lang="en-US" sz="2400" b="1" i="0" u="none" strike="sngStrike" kern="0" cap="none" spc="0" normalizeH="0" noProof="0" dirty="0" smtClean="0">
                <a:ln>
                  <a:noFill/>
                </a:ln>
                <a:solidFill>
                  <a:schemeClr val="tx1"/>
                </a:solidFill>
                <a:effectLst/>
                <a:uLnTx/>
                <a:uFillTx/>
                <a:latin typeface="+mn-lt"/>
                <a:ea typeface="+mn-ea"/>
                <a:cs typeface="+mn-cs"/>
              </a:rPr>
              <a:t>Special election</a:t>
            </a:r>
            <a:r>
              <a:rPr kumimoji="0" lang="en-US" sz="2400" b="0" i="0" u="none" strike="sngStrike" kern="0" cap="none" spc="0" normalizeH="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sngStrike" kern="0" cap="none" spc="0" normalizeH="0" noProof="0" dirty="0" smtClean="0">
                <a:ln>
                  <a:noFill/>
                </a:ln>
                <a:solidFill>
                  <a:schemeClr val="tx1"/>
                </a:solidFill>
                <a:effectLst/>
                <a:uLnTx/>
                <a:uFillTx/>
                <a:latin typeface="+mn-lt"/>
                <a:ea typeface="+mn-ea"/>
                <a:cs typeface="+mn-cs"/>
              </a:rPr>
              <a:t>Unrelated use </a:t>
            </a:r>
            <a:r>
              <a:rPr kumimoji="0" lang="en-US" sz="2400" b="0" i="0" u="none" strike="sngStrike" kern="0" cap="none" spc="0" normalizeH="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76600"/>
            <a:ext cx="2209800" cy="584775"/>
          </a:xfrm>
          <a:prstGeom prst="rect">
            <a:avLst/>
          </a:prstGeom>
          <a:noFill/>
        </p:spPr>
        <p:txBody>
          <a:bodyPr wrap="square" rtlCol="0">
            <a:spAutoFit/>
          </a:bodyPr>
          <a:lstStyle/>
          <a:p>
            <a:pPr algn="ctr">
              <a:lnSpc>
                <a:spcPct val="80000"/>
              </a:lnSpc>
            </a:pPr>
            <a:r>
              <a:rPr lang="en-US" sz="2000" dirty="0" smtClean="0"/>
              <a:t>1990 Paid $600/acre </a:t>
            </a:r>
          </a:p>
        </p:txBody>
      </p:sp>
      <p:sp>
        <p:nvSpPr>
          <p:cNvPr id="16" name="TextBox 15"/>
          <p:cNvSpPr txBox="1"/>
          <p:nvPr/>
        </p:nvSpPr>
        <p:spPr>
          <a:xfrm>
            <a:off x="228600" y="1676400"/>
            <a:ext cx="1828800" cy="584775"/>
          </a:xfrm>
          <a:prstGeom prst="rect">
            <a:avLst/>
          </a:prstGeom>
          <a:noFill/>
        </p:spPr>
        <p:txBody>
          <a:bodyPr wrap="square" rtlCol="0">
            <a:spAutoFit/>
          </a:bodyPr>
          <a:lstStyle/>
          <a:p>
            <a:pPr algn="ctr">
              <a:lnSpc>
                <a:spcPct val="80000"/>
              </a:lnSpc>
            </a:pPr>
            <a:r>
              <a:rPr lang="en-US" sz="2000" dirty="0" smtClean="0"/>
              <a:t>Current Value: $1800/acre</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descr="C:\Users\rujames\AppData\Local\Microsoft\Windows\Temporary Internet Files\Content.IE5\9A16IBCU\MP900443965[1].jpg"/>
          <p:cNvPicPr>
            <a:picLocks noChangeAspect="1" noChangeArrowheads="1"/>
          </p:cNvPicPr>
          <p:nvPr/>
        </p:nvPicPr>
        <p:blipFill>
          <a:blip r:embed="rId4" cstate="print"/>
          <a:srcRect/>
          <a:stretch>
            <a:fillRect/>
          </a:stretch>
        </p:blipFill>
        <p:spPr bwMode="auto">
          <a:xfrm>
            <a:off x="228600" y="2209800"/>
            <a:ext cx="1855304" cy="1066800"/>
          </a:xfrm>
          <a:prstGeom prst="rect">
            <a:avLst/>
          </a:prstGeom>
          <a:noFill/>
        </p:spPr>
      </p:pic>
      <p:pic>
        <p:nvPicPr>
          <p:cNvPr id="24"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0000"/>
                </a:solidFill>
                <a:effectLst>
                  <a:outerShdw blurRad="50800" dist="39000" dir="5460000" algn="tl">
                    <a:srgbClr val="000000">
                      <a:alpha val="38000"/>
                    </a:srgbClr>
                  </a:outerShdw>
                </a:effectLst>
              </a:rPr>
              <a:t>Cost basis</a:t>
            </a:r>
            <a:endParaRPr lang="en-US" sz="4400" b="1" dirty="0">
              <a:ln w="11430"/>
              <a:solidFill>
                <a:srgbClr val="FF0000"/>
              </a:soli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 unless…</a:t>
            </a:r>
            <a:endParaRPr lang="en-US" sz="4400" b="1" dirty="0">
              <a:ln w="11430"/>
              <a:solidFill>
                <a:srgbClr val="FF0000"/>
              </a:soli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FF0000"/>
                </a:solidFill>
                <a:effectLst/>
                <a:uLnTx/>
                <a:uFillTx/>
                <a:latin typeface="+mn-lt"/>
                <a:ea typeface="+mn-ea"/>
                <a:cs typeface="+mn-cs"/>
              </a:rPr>
              <a:t>To a </a:t>
            </a:r>
            <a:r>
              <a:rPr kumimoji="0" lang="en-US" sz="2400" b="1" i="0" u="none" strike="noStrike" kern="0" cap="none" spc="0" normalizeH="0" baseline="0" noProof="0" dirty="0" smtClean="0">
                <a:ln>
                  <a:noFill/>
                </a:ln>
                <a:solidFill>
                  <a:srgbClr val="FF0000"/>
                </a:solidFill>
                <a:effectLst/>
                <a:uLnTx/>
                <a:uFillTx/>
                <a:latin typeface="+mn-lt"/>
                <a:ea typeface="+mn-ea"/>
                <a:cs typeface="+mn-cs"/>
              </a:rPr>
              <a:t>private foundation </a:t>
            </a:r>
            <a:r>
              <a:rPr kumimoji="0" lang="en-US" sz="2400" b="0" i="0" u="none" strike="sngStrike" kern="0" cap="none" spc="0" normalizeH="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a:t>
            </a:r>
            <a:r>
              <a:rPr kumimoji="0" lang="en-US" sz="2400" b="1" i="0" u="none" strike="sngStrike" kern="0" cap="none" spc="0" normalizeH="0" noProof="0" dirty="0" smtClean="0">
                <a:ln>
                  <a:noFill/>
                </a:ln>
                <a:solidFill>
                  <a:schemeClr val="tx1"/>
                </a:solidFill>
                <a:effectLst/>
                <a:uLnTx/>
                <a:uFillTx/>
                <a:latin typeface="+mn-lt"/>
                <a:ea typeface="+mn-ea"/>
                <a:cs typeface="+mn-cs"/>
              </a:rPr>
              <a:t>Special election</a:t>
            </a:r>
            <a:r>
              <a:rPr kumimoji="0" lang="en-US" sz="2400" b="0" i="0" u="none" strike="sngStrike" kern="0" cap="none" spc="0" normalizeH="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sngStrike" kern="0" cap="none" spc="0" normalizeH="0" noProof="0" dirty="0" smtClean="0">
                <a:ln>
                  <a:noFill/>
                </a:ln>
                <a:solidFill>
                  <a:schemeClr val="tx1"/>
                </a:solidFill>
                <a:effectLst/>
                <a:uLnTx/>
                <a:uFillTx/>
                <a:latin typeface="+mn-lt"/>
                <a:ea typeface="+mn-ea"/>
                <a:cs typeface="+mn-cs"/>
              </a:rPr>
              <a:t>Unrelated use </a:t>
            </a:r>
            <a:r>
              <a:rPr kumimoji="0" lang="en-US" sz="2400" b="0" i="0" u="none" strike="sngStrike" kern="0" cap="none" spc="0" normalizeH="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76600"/>
            <a:ext cx="2209800" cy="584775"/>
          </a:xfrm>
          <a:prstGeom prst="rect">
            <a:avLst/>
          </a:prstGeom>
          <a:noFill/>
        </p:spPr>
        <p:txBody>
          <a:bodyPr wrap="square" rtlCol="0">
            <a:spAutoFit/>
          </a:bodyPr>
          <a:lstStyle/>
          <a:p>
            <a:pPr algn="ctr">
              <a:lnSpc>
                <a:spcPct val="80000"/>
              </a:lnSpc>
            </a:pPr>
            <a:r>
              <a:rPr lang="en-US" sz="2000" dirty="0" smtClean="0"/>
              <a:t>1990 Paid $600/acre </a:t>
            </a:r>
          </a:p>
        </p:txBody>
      </p:sp>
      <p:sp>
        <p:nvSpPr>
          <p:cNvPr id="16" name="TextBox 15"/>
          <p:cNvSpPr txBox="1"/>
          <p:nvPr/>
        </p:nvSpPr>
        <p:spPr>
          <a:xfrm>
            <a:off x="228600" y="1676400"/>
            <a:ext cx="1828800" cy="584775"/>
          </a:xfrm>
          <a:prstGeom prst="rect">
            <a:avLst/>
          </a:prstGeom>
          <a:noFill/>
        </p:spPr>
        <p:txBody>
          <a:bodyPr wrap="square" rtlCol="0">
            <a:spAutoFit/>
          </a:bodyPr>
          <a:lstStyle/>
          <a:p>
            <a:pPr algn="ctr">
              <a:lnSpc>
                <a:spcPct val="80000"/>
              </a:lnSpc>
            </a:pPr>
            <a:r>
              <a:rPr lang="en-US" sz="2000" dirty="0" smtClean="0"/>
              <a:t>Current Value: $1800/acre</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descr="C:\Users\rujames\AppData\Local\Microsoft\Windows\Temporary Internet Files\Content.IE5\9A16IBCU\MP900443965[1].jpg"/>
          <p:cNvPicPr>
            <a:picLocks noChangeAspect="1" noChangeArrowheads="1"/>
          </p:cNvPicPr>
          <p:nvPr/>
        </p:nvPicPr>
        <p:blipFill>
          <a:blip r:embed="rId4" cstate="print"/>
          <a:srcRect/>
          <a:stretch>
            <a:fillRect/>
          </a:stretch>
        </p:blipFill>
        <p:spPr bwMode="auto">
          <a:xfrm>
            <a:off x="228600" y="2209800"/>
            <a:ext cx="1855304" cy="1066800"/>
          </a:xfrm>
          <a:prstGeom prst="rect">
            <a:avLst/>
          </a:prstGeom>
          <a:noFill/>
        </p:spPr>
      </p:pic>
      <p:pic>
        <p:nvPicPr>
          <p:cNvPr id="24" name="Picture 2" descr="http://blog.acumenfund.org/wp-content/uploads/2009/02/gates-foundation-logo.jpg"/>
          <p:cNvPicPr>
            <a:picLocks noChangeAspect="1" noChangeArrowheads="1"/>
          </p:cNvPicPr>
          <p:nvPr/>
        </p:nvPicPr>
        <p:blipFill>
          <a:blip r:embed="rId5"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48200" y="4572000"/>
            <a:ext cx="3352800" cy="1143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584775"/>
          </a:xfrm>
          <a:prstGeom prst="rect">
            <a:avLst/>
          </a:prstGeom>
          <a:noFill/>
        </p:spPr>
        <p:txBody>
          <a:bodyPr wrap="square" rtlCol="0">
            <a:spAutoFit/>
          </a:bodyPr>
          <a:lstStyle/>
          <a:p>
            <a:pPr algn="ctr">
              <a:lnSpc>
                <a:spcPct val="80000"/>
              </a:lnSpc>
            </a:pPr>
            <a:r>
              <a:rPr lang="en-US" sz="2000" dirty="0" smtClean="0"/>
              <a:t>6 Weeks Ago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26" name="TextBox 25"/>
          <p:cNvSpPr txBox="1"/>
          <p:nvPr/>
        </p:nvSpPr>
        <p:spPr>
          <a:xfrm>
            <a:off x="2514600" y="3352800"/>
            <a:ext cx="2209800" cy="584775"/>
          </a:xfrm>
          <a:prstGeom prst="rect">
            <a:avLst/>
          </a:prstGeom>
          <a:noFill/>
        </p:spPr>
        <p:txBody>
          <a:bodyPr wrap="square" rtlCol="0">
            <a:spAutoFit/>
          </a:bodyPr>
          <a:lstStyle/>
          <a:p>
            <a:pPr algn="ctr">
              <a:lnSpc>
                <a:spcPct val="80000"/>
              </a:lnSpc>
            </a:pPr>
            <a:r>
              <a:rPr lang="en-US" sz="2000" dirty="0" smtClean="0"/>
              <a:t>Charity displays toy in collection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solidFill>
                  <a:srgbClr val="FF0000"/>
                </a:solidFill>
              </a:rPr>
              <a:t>Short-term capital gain</a:t>
            </a:r>
          </a:p>
          <a:p>
            <a:pPr marL="227013" indent="-227013"/>
            <a:r>
              <a:rPr lang="en-US" sz="2400" strike="sngStrike"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solidFill>
                  <a:srgbClr val="FF0000"/>
                </a:soli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solidFill>
                  <a:srgbClr val="FF0000"/>
                </a:soli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solidFill>
                <a:srgbClr val="FF0000"/>
              </a:soli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584775"/>
          </a:xfrm>
          <a:prstGeom prst="rect">
            <a:avLst/>
          </a:prstGeom>
          <a:noFill/>
        </p:spPr>
        <p:txBody>
          <a:bodyPr wrap="square" rtlCol="0">
            <a:spAutoFit/>
          </a:bodyPr>
          <a:lstStyle/>
          <a:p>
            <a:pPr algn="ctr">
              <a:lnSpc>
                <a:spcPct val="80000"/>
              </a:lnSpc>
            </a:pPr>
            <a:r>
              <a:rPr lang="en-US" sz="2000" dirty="0" smtClean="0"/>
              <a:t>6 Weeks Ago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TextBox 16"/>
          <p:cNvSpPr txBox="1"/>
          <p:nvPr/>
        </p:nvSpPr>
        <p:spPr>
          <a:xfrm>
            <a:off x="2514600" y="3352800"/>
            <a:ext cx="2209800" cy="584775"/>
          </a:xfrm>
          <a:prstGeom prst="rect">
            <a:avLst/>
          </a:prstGeom>
          <a:noFill/>
        </p:spPr>
        <p:txBody>
          <a:bodyPr wrap="square" rtlCol="0">
            <a:spAutoFit/>
          </a:bodyPr>
          <a:lstStyle/>
          <a:p>
            <a:pPr algn="ctr">
              <a:lnSpc>
                <a:spcPct val="80000"/>
              </a:lnSpc>
            </a:pPr>
            <a:r>
              <a:rPr lang="en-US" sz="2000" dirty="0" smtClean="0"/>
              <a:t>Charity displays toy in collection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C:\Users\rujames\AppData\Local\Microsoft\Windows\Temporary Internet Files\Content.IE5\9A16IBCU\MP900227478[1].jpg"/>
          <p:cNvPicPr>
            <a:picLocks noChangeAspect="1" noChangeArrowheads="1"/>
          </p:cNvPicPr>
          <p:nvPr/>
        </p:nvPicPr>
        <p:blipFill>
          <a:blip r:embed="rId2" cstate="print"/>
          <a:srcRect l="5667" r="5667"/>
          <a:stretch>
            <a:fillRect/>
          </a:stretch>
        </p:blipFill>
        <p:spPr bwMode="auto">
          <a:xfrm>
            <a:off x="0" y="0"/>
            <a:ext cx="9144000" cy="6858000"/>
          </a:xfrm>
          <a:prstGeom prst="rect">
            <a:avLst/>
          </a:prstGeom>
          <a:noFill/>
          <a:ln w="9525">
            <a:noFill/>
            <a:miter lim="800000"/>
            <a:headEnd/>
            <a:tailEnd/>
          </a:ln>
        </p:spPr>
      </p:pic>
      <p:sp>
        <p:nvSpPr>
          <p:cNvPr id="20483" name="Rectangle 3"/>
          <p:cNvSpPr>
            <a:spLocks noGrp="1" noChangeArrowheads="1"/>
          </p:cNvSpPr>
          <p:nvPr>
            <p:ph type="body" idx="1"/>
          </p:nvPr>
        </p:nvSpPr>
        <p:spPr>
          <a:xfrm>
            <a:off x="990600" y="0"/>
            <a:ext cx="5638800" cy="4525963"/>
          </a:xfrm>
        </p:spPr>
        <p:txBody>
          <a:bodyPr/>
          <a:lstStyle/>
          <a:p>
            <a:pPr marL="0" indent="0" algn="ctr" eaLnBrk="1" hangingPunct="1">
              <a:buFontTx/>
              <a:buNone/>
              <a:defRPr/>
            </a:pPr>
            <a:r>
              <a:rPr lang="en-US" sz="4400" dirty="0" smtClean="0">
                <a:solidFill>
                  <a:schemeClr val="bg1"/>
                </a:solidFill>
              </a:rPr>
              <a:t>Giving cash requires no valuation</a:t>
            </a:r>
          </a:p>
          <a:p>
            <a:pPr eaLnBrk="1" hangingPunct="1">
              <a:buFontTx/>
              <a:buNone/>
              <a:defRPr/>
            </a:pPr>
            <a:endParaRPr lang="en-US" dirty="0" smtClean="0"/>
          </a:p>
          <a:p>
            <a:pPr eaLnBrk="1" hangingPunct="1">
              <a:buFontTx/>
              <a:buNone/>
              <a:defRPr/>
            </a:pPr>
            <a:endParaRPr lang="en-US" dirty="0" smtClean="0"/>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solidFill>
                  <a:srgbClr val="FF0000"/>
                </a:solidFill>
              </a:rPr>
              <a:t>Short-term capital gain</a:t>
            </a:r>
          </a:p>
          <a:p>
            <a:pPr marL="227013" indent="-227013"/>
            <a:r>
              <a:rPr lang="en-US" sz="2400" strike="sngStrike"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0000"/>
                </a:solidFill>
                <a:effectLst>
                  <a:outerShdw blurRad="50800" dist="39000" dir="5460000" algn="tl">
                    <a:srgbClr val="000000">
                      <a:alpha val="38000"/>
                    </a:srgbClr>
                  </a:outerShdw>
                </a:effectLst>
              </a:rPr>
              <a:t>Cost basis</a:t>
            </a:r>
            <a:endParaRPr lang="en-US" sz="4400" b="1" dirty="0">
              <a:ln w="11430"/>
              <a:solidFill>
                <a:srgbClr val="FF0000"/>
              </a:soli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solidFill>
                  <a:srgbClr val="FF0000"/>
                </a:soli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solidFill>
                  <a:srgbClr val="FF0000"/>
                </a:soli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solidFill>
                <a:srgbClr val="FF0000"/>
              </a:soli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584775"/>
          </a:xfrm>
          <a:prstGeom prst="rect">
            <a:avLst/>
          </a:prstGeom>
          <a:noFill/>
        </p:spPr>
        <p:txBody>
          <a:bodyPr wrap="square" rtlCol="0">
            <a:spAutoFit/>
          </a:bodyPr>
          <a:lstStyle/>
          <a:p>
            <a:pPr algn="ctr">
              <a:lnSpc>
                <a:spcPct val="80000"/>
              </a:lnSpc>
            </a:pPr>
            <a:r>
              <a:rPr lang="en-US" sz="2000" dirty="0" smtClean="0"/>
              <a:t>6 Weeks Ago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Oval 16"/>
          <p:cNvSpPr/>
          <p:nvPr/>
        </p:nvSpPr>
        <p:spPr>
          <a:xfrm>
            <a:off x="4648200" y="4572000"/>
            <a:ext cx="3352800" cy="1143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514600" y="3352800"/>
            <a:ext cx="2209800" cy="584775"/>
          </a:xfrm>
          <a:prstGeom prst="rect">
            <a:avLst/>
          </a:prstGeom>
          <a:noFill/>
        </p:spPr>
        <p:txBody>
          <a:bodyPr wrap="square" rtlCol="0">
            <a:spAutoFit/>
          </a:bodyPr>
          <a:lstStyle/>
          <a:p>
            <a:pPr algn="ctr">
              <a:lnSpc>
                <a:spcPct val="80000"/>
              </a:lnSpc>
            </a:pPr>
            <a:r>
              <a:rPr lang="en-US" sz="2000" dirty="0" smtClean="0"/>
              <a:t>Charity displays toy in collection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b="1" dirty="0" smtClean="0">
                <a:solidFill>
                  <a:srgbClr val="FF0000"/>
                </a:solidFill>
              </a:rPr>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TextBox 16"/>
          <p:cNvSpPr txBox="1"/>
          <p:nvPr/>
        </p:nvSpPr>
        <p:spPr>
          <a:xfrm>
            <a:off x="2514600" y="3352800"/>
            <a:ext cx="2209800" cy="584775"/>
          </a:xfrm>
          <a:prstGeom prst="rect">
            <a:avLst/>
          </a:prstGeom>
          <a:noFill/>
        </p:spPr>
        <p:txBody>
          <a:bodyPr wrap="square" rtlCol="0">
            <a:spAutoFit/>
          </a:bodyPr>
          <a:lstStyle/>
          <a:p>
            <a:pPr algn="ctr">
              <a:lnSpc>
                <a:spcPct val="80000"/>
              </a:lnSpc>
            </a:pPr>
            <a:r>
              <a:rPr lang="en-US" sz="2000" dirty="0" smtClean="0"/>
              <a:t>Charity displays toy in collection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b="1" dirty="0" smtClean="0">
                <a:solidFill>
                  <a:srgbClr val="FF0000"/>
                </a:solidFill>
              </a:rPr>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TextBox 16"/>
          <p:cNvSpPr txBox="1"/>
          <p:nvPr/>
        </p:nvSpPr>
        <p:spPr>
          <a:xfrm>
            <a:off x="2514600" y="3352800"/>
            <a:ext cx="2209800" cy="584775"/>
          </a:xfrm>
          <a:prstGeom prst="rect">
            <a:avLst/>
          </a:prstGeom>
          <a:noFill/>
        </p:spPr>
        <p:txBody>
          <a:bodyPr wrap="square" rtlCol="0">
            <a:spAutoFit/>
          </a:bodyPr>
          <a:lstStyle/>
          <a:p>
            <a:pPr algn="ctr">
              <a:lnSpc>
                <a:spcPct val="80000"/>
              </a:lnSpc>
            </a:pPr>
            <a:r>
              <a:rPr lang="en-US" sz="2000" dirty="0" smtClean="0"/>
              <a:t>Charity displays toy in collection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b="1" dirty="0" smtClean="0">
                <a:solidFill>
                  <a:srgbClr val="FF0000"/>
                </a:solidFill>
              </a:rPr>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TextBox 16"/>
          <p:cNvSpPr txBox="1"/>
          <p:nvPr/>
        </p:nvSpPr>
        <p:spPr>
          <a:xfrm>
            <a:off x="2514600" y="3352800"/>
            <a:ext cx="2209800" cy="584775"/>
          </a:xfrm>
          <a:prstGeom prst="rect">
            <a:avLst/>
          </a:prstGeom>
          <a:noFill/>
        </p:spPr>
        <p:txBody>
          <a:bodyPr wrap="square" rtlCol="0">
            <a:spAutoFit/>
          </a:bodyPr>
          <a:lstStyle/>
          <a:p>
            <a:pPr algn="ctr">
              <a:lnSpc>
                <a:spcPct val="80000"/>
              </a:lnSpc>
            </a:pPr>
            <a:r>
              <a:rPr lang="en-US" sz="2000" dirty="0" smtClean="0"/>
              <a:t>Charity displays toy in collection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400" b="1" strike="sngStrik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unless…</a:t>
            </a:r>
            <a:endParaRPr lang="en-US" sz="4400" b="1" strike="sngStrik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To a </a:t>
            </a:r>
            <a:r>
              <a:rPr kumimoji="0" lang="en-US" sz="2400" b="1" i="0" u="none" strike="sngStrike" kern="0" cap="none" spc="0" normalizeH="0" noProof="0" dirty="0" smtClean="0">
                <a:ln>
                  <a:noFill/>
                </a:ln>
                <a:solidFill>
                  <a:schemeClr val="tx1"/>
                </a:solidFill>
                <a:effectLst/>
                <a:uLnTx/>
                <a:uFillTx/>
                <a:latin typeface="+mn-lt"/>
                <a:ea typeface="+mn-ea"/>
                <a:cs typeface="+mn-cs"/>
              </a:rPr>
              <a:t>private foundation </a:t>
            </a:r>
            <a:r>
              <a:rPr kumimoji="0" lang="en-US" sz="2400" b="0" i="0" u="none" strike="sngStrike" kern="0" cap="none" spc="0" normalizeH="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a:t>
            </a:r>
            <a:r>
              <a:rPr kumimoji="0" lang="en-US" sz="2400" b="1" i="0" u="none" strike="sngStrike" kern="0" cap="none" spc="0" normalizeH="0" noProof="0" dirty="0" smtClean="0">
                <a:ln>
                  <a:noFill/>
                </a:ln>
                <a:solidFill>
                  <a:schemeClr val="tx1"/>
                </a:solidFill>
                <a:effectLst/>
                <a:uLnTx/>
                <a:uFillTx/>
                <a:latin typeface="+mn-lt"/>
                <a:ea typeface="+mn-ea"/>
                <a:cs typeface="+mn-cs"/>
              </a:rPr>
              <a:t>Special election</a:t>
            </a:r>
            <a:r>
              <a:rPr kumimoji="0" lang="en-US" sz="2400" b="0" i="0" u="none" strike="sngStrike" kern="0" cap="none" spc="0" normalizeH="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sngStrike" kern="0" cap="none" spc="0" normalizeH="0" noProof="0" dirty="0" smtClean="0">
                <a:ln>
                  <a:noFill/>
                </a:ln>
                <a:solidFill>
                  <a:schemeClr val="tx1"/>
                </a:solidFill>
                <a:effectLst/>
                <a:uLnTx/>
                <a:uFillTx/>
                <a:latin typeface="+mn-lt"/>
                <a:ea typeface="+mn-ea"/>
                <a:cs typeface="+mn-cs"/>
              </a:rPr>
              <a:t>Unrelated use </a:t>
            </a:r>
            <a:r>
              <a:rPr kumimoji="0" lang="en-US" sz="2400" b="0" i="0" u="none" strike="sngStrike" kern="0" cap="none" spc="0" normalizeH="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b="1" dirty="0" smtClean="0">
                <a:solidFill>
                  <a:srgbClr val="FF0000"/>
                </a:solidFill>
              </a:rPr>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9" name="TextBox 18"/>
          <p:cNvSpPr txBox="1"/>
          <p:nvPr/>
        </p:nvSpPr>
        <p:spPr>
          <a:xfrm>
            <a:off x="2514600" y="3352800"/>
            <a:ext cx="2209800" cy="584775"/>
          </a:xfrm>
          <a:prstGeom prst="rect">
            <a:avLst/>
          </a:prstGeom>
          <a:noFill/>
        </p:spPr>
        <p:txBody>
          <a:bodyPr wrap="square" rtlCol="0">
            <a:spAutoFit/>
          </a:bodyPr>
          <a:lstStyle/>
          <a:p>
            <a:pPr algn="ctr">
              <a:lnSpc>
                <a:spcPct val="80000"/>
              </a:lnSpc>
            </a:pPr>
            <a:r>
              <a:rPr lang="en-US" sz="2000" dirty="0" smtClean="0"/>
              <a:t>Charity displays toy in collection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400" b="1" strike="sngStrik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unless…</a:t>
            </a:r>
            <a:endParaRPr lang="en-US" sz="4400" b="1" strike="sngStrik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To a </a:t>
            </a:r>
            <a:r>
              <a:rPr kumimoji="0" lang="en-US" sz="2400" b="1" i="0" u="none" strike="sngStrike" kern="0" cap="none" spc="0" normalizeH="0" noProof="0" dirty="0" smtClean="0">
                <a:ln>
                  <a:noFill/>
                </a:ln>
                <a:solidFill>
                  <a:schemeClr val="tx1"/>
                </a:solidFill>
                <a:effectLst/>
                <a:uLnTx/>
                <a:uFillTx/>
                <a:latin typeface="+mn-lt"/>
                <a:ea typeface="+mn-ea"/>
                <a:cs typeface="+mn-cs"/>
              </a:rPr>
              <a:t>private foundation </a:t>
            </a:r>
            <a:r>
              <a:rPr kumimoji="0" lang="en-US" sz="2400" b="0" i="0" u="none" strike="sngStrike" kern="0" cap="none" spc="0" normalizeH="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a:t>
            </a:r>
            <a:r>
              <a:rPr kumimoji="0" lang="en-US" sz="2400" b="1" i="0" u="none" strike="sngStrike" kern="0" cap="none" spc="0" normalizeH="0" noProof="0" dirty="0" smtClean="0">
                <a:ln>
                  <a:noFill/>
                </a:ln>
                <a:solidFill>
                  <a:schemeClr val="tx1"/>
                </a:solidFill>
                <a:effectLst/>
                <a:uLnTx/>
                <a:uFillTx/>
                <a:latin typeface="+mn-lt"/>
                <a:ea typeface="+mn-ea"/>
                <a:cs typeface="+mn-cs"/>
              </a:rPr>
              <a:t>Special election</a:t>
            </a:r>
            <a:r>
              <a:rPr kumimoji="0" lang="en-US" sz="2400" b="0" i="0" u="none" strike="sngStrike" kern="0" cap="none" spc="0" normalizeH="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sngStrike" kern="0" cap="none" spc="0" normalizeH="0" noProof="0" dirty="0" smtClean="0">
                <a:ln>
                  <a:noFill/>
                </a:ln>
                <a:solidFill>
                  <a:schemeClr val="tx1"/>
                </a:solidFill>
                <a:effectLst/>
                <a:uLnTx/>
                <a:uFillTx/>
                <a:latin typeface="+mn-lt"/>
                <a:ea typeface="+mn-ea"/>
                <a:cs typeface="+mn-cs"/>
              </a:rPr>
              <a:t>Unrelated use </a:t>
            </a:r>
            <a:r>
              <a:rPr kumimoji="0" lang="en-US" sz="2400" b="0" i="0" u="none" strike="sngStrike" kern="0" cap="none" spc="0" normalizeH="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b="1" dirty="0" smtClean="0">
                <a:solidFill>
                  <a:srgbClr val="FF0000"/>
                </a:solidFill>
              </a:rPr>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Oval 16"/>
          <p:cNvSpPr/>
          <p:nvPr/>
        </p:nvSpPr>
        <p:spPr>
          <a:xfrm>
            <a:off x="4191000" y="152400"/>
            <a:ext cx="15240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514600" y="3352800"/>
            <a:ext cx="2209800" cy="584775"/>
          </a:xfrm>
          <a:prstGeom prst="rect">
            <a:avLst/>
          </a:prstGeom>
          <a:noFill/>
        </p:spPr>
        <p:txBody>
          <a:bodyPr wrap="square" rtlCol="0">
            <a:spAutoFit/>
          </a:bodyPr>
          <a:lstStyle/>
          <a:p>
            <a:pPr algn="ctr">
              <a:lnSpc>
                <a:spcPct val="80000"/>
              </a:lnSpc>
            </a:pPr>
            <a:r>
              <a:rPr lang="en-US" sz="2000" dirty="0" smtClean="0"/>
              <a:t>Charity displays toy in collection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400" b="1" strike="sngStrik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unless…</a:t>
            </a:r>
            <a:endParaRPr lang="en-US" sz="4400" b="1" strike="sngStrik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lvl="0" algn="ctr" eaLnBrk="0" hangingPunct="0">
              <a:spcBef>
                <a:spcPct val="20000"/>
              </a:spcBef>
              <a:defRPr/>
            </a:pPr>
            <a:r>
              <a:rPr lang="en-US" sz="2000" b="1" dirty="0" smtClean="0"/>
              <a:t>Recapture</a:t>
            </a:r>
          </a:p>
          <a:p>
            <a:pPr lvl="0" eaLnBrk="0" hangingPunct="0">
              <a:spcBef>
                <a:spcPct val="20000"/>
              </a:spcBef>
              <a:defRPr/>
            </a:pPr>
            <a:r>
              <a:rPr lang="en-US" sz="2000" dirty="0" smtClean="0"/>
              <a:t>If </a:t>
            </a:r>
            <a:r>
              <a:rPr lang="en-US" sz="2000" dirty="0"/>
              <a:t>charity </a:t>
            </a:r>
            <a:r>
              <a:rPr lang="en-US" sz="2000" dirty="0" smtClean="0"/>
              <a:t>transfers donor’s </a:t>
            </a:r>
            <a:r>
              <a:rPr lang="en-US" sz="2000" dirty="0"/>
              <a:t>“related use” tangible personal property &gt;$5,000 </a:t>
            </a:r>
            <a:r>
              <a:rPr lang="en-US" sz="2000" dirty="0" smtClean="0"/>
              <a:t>within </a:t>
            </a:r>
            <a:r>
              <a:rPr lang="en-US" sz="2000" dirty="0"/>
              <a:t>3 years, </a:t>
            </a:r>
            <a:r>
              <a:rPr lang="en-US" sz="2000" dirty="0" smtClean="0"/>
              <a:t>it must </a:t>
            </a:r>
            <a:r>
              <a:rPr lang="en-US" sz="2000" dirty="0"/>
              <a:t>certify substantial related use (or that intended use became impossible</a:t>
            </a:r>
            <a:r>
              <a:rPr lang="en-US" sz="2000" dirty="0" smtClean="0"/>
              <a:t>), otherwise valuation changes to cost basis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b="1" dirty="0" smtClean="0">
                <a:solidFill>
                  <a:srgbClr val="FF0000"/>
                </a:solidFill>
              </a:rPr>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Oval 16"/>
          <p:cNvSpPr/>
          <p:nvPr/>
        </p:nvSpPr>
        <p:spPr>
          <a:xfrm>
            <a:off x="4191000" y="152400"/>
            <a:ext cx="15240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514600" y="3352800"/>
            <a:ext cx="2209800" cy="584775"/>
          </a:xfrm>
          <a:prstGeom prst="rect">
            <a:avLst/>
          </a:prstGeom>
          <a:noFill/>
        </p:spPr>
        <p:txBody>
          <a:bodyPr wrap="square" rtlCol="0">
            <a:spAutoFit/>
          </a:bodyPr>
          <a:lstStyle/>
          <a:p>
            <a:pPr algn="ctr">
              <a:lnSpc>
                <a:spcPct val="80000"/>
              </a:lnSpc>
            </a:pPr>
            <a:r>
              <a:rPr lang="en-US" sz="2000" dirty="0" smtClean="0"/>
              <a:t>Charity displays toy in collection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dirty="0" smtClean="0"/>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TextBox 16"/>
          <p:cNvSpPr txBox="1"/>
          <p:nvPr/>
        </p:nvSpPr>
        <p:spPr>
          <a:xfrm>
            <a:off x="2514600" y="3352800"/>
            <a:ext cx="2209800" cy="830997"/>
          </a:xfrm>
          <a:prstGeom prst="rect">
            <a:avLst/>
          </a:prstGeom>
          <a:noFill/>
        </p:spPr>
        <p:txBody>
          <a:bodyPr wrap="square" rtlCol="0">
            <a:spAutoFit/>
          </a:bodyPr>
          <a:lstStyle/>
          <a:p>
            <a:pPr algn="ctr">
              <a:lnSpc>
                <a:spcPct val="80000"/>
              </a:lnSpc>
            </a:pPr>
            <a:r>
              <a:rPr lang="en-US" sz="2000" b="1" dirty="0" smtClean="0">
                <a:solidFill>
                  <a:srgbClr val="FF0000"/>
                </a:solidFill>
              </a:rPr>
              <a:t>Charity sells toy at annual benefit auction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dirty="0" smtClean="0"/>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TextBox 16"/>
          <p:cNvSpPr txBox="1"/>
          <p:nvPr/>
        </p:nvSpPr>
        <p:spPr>
          <a:xfrm>
            <a:off x="2514600" y="3352800"/>
            <a:ext cx="2209800" cy="830997"/>
          </a:xfrm>
          <a:prstGeom prst="rect">
            <a:avLst/>
          </a:prstGeom>
          <a:noFill/>
        </p:spPr>
        <p:txBody>
          <a:bodyPr wrap="square" rtlCol="0">
            <a:spAutoFit/>
          </a:bodyPr>
          <a:lstStyle/>
          <a:p>
            <a:pPr algn="ctr">
              <a:lnSpc>
                <a:spcPct val="80000"/>
              </a:lnSpc>
            </a:pPr>
            <a:r>
              <a:rPr lang="en-US" sz="2000" b="1" dirty="0" smtClean="0">
                <a:solidFill>
                  <a:srgbClr val="FF0000"/>
                </a:solidFill>
              </a:rPr>
              <a:t>Charity sells toy at annual benefit auction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dirty="0" smtClean="0"/>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TextBox 16"/>
          <p:cNvSpPr txBox="1"/>
          <p:nvPr/>
        </p:nvSpPr>
        <p:spPr>
          <a:xfrm>
            <a:off x="2514600" y="3352800"/>
            <a:ext cx="2209800" cy="830997"/>
          </a:xfrm>
          <a:prstGeom prst="rect">
            <a:avLst/>
          </a:prstGeom>
          <a:noFill/>
        </p:spPr>
        <p:txBody>
          <a:bodyPr wrap="square" rtlCol="0">
            <a:spAutoFit/>
          </a:bodyPr>
          <a:lstStyle/>
          <a:p>
            <a:pPr algn="ctr">
              <a:lnSpc>
                <a:spcPct val="80000"/>
              </a:lnSpc>
            </a:pPr>
            <a:r>
              <a:rPr lang="en-US" sz="2000" b="1" dirty="0" smtClean="0">
                <a:solidFill>
                  <a:srgbClr val="FF0000"/>
                </a:solidFill>
              </a:rPr>
              <a:t>Charity sells toy at annual benefit auction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iStock_000010668492XSmall.jpg"/>
          <p:cNvPicPr>
            <a:picLocks noChangeAspect="1"/>
          </p:cNvPicPr>
          <p:nvPr/>
        </p:nvPicPr>
        <p:blipFill>
          <a:blip r:embed="rId3" cstate="print"/>
          <a:srcRect/>
          <a:stretch>
            <a:fillRect/>
          </a:stretch>
        </p:blipFill>
        <p:spPr bwMode="auto">
          <a:xfrm>
            <a:off x="0" y="838200"/>
            <a:ext cx="8539163" cy="6019800"/>
          </a:xfrm>
          <a:prstGeom prst="rect">
            <a:avLst/>
          </a:prstGeom>
          <a:noFill/>
          <a:ln w="9525">
            <a:noFill/>
            <a:miter lim="800000"/>
            <a:headEnd/>
            <a:tailEnd/>
          </a:ln>
        </p:spPr>
      </p:pic>
      <p:pic>
        <p:nvPicPr>
          <p:cNvPr id="4099" name="Picture 19" descr="C:\Users\rujames\AppData\Local\Microsoft\Windows\Temporary Internet Files\Content.IE5\WU72GFP2\MP900314245[1].jpg"/>
          <p:cNvPicPr>
            <a:picLocks noChangeAspect="1" noChangeArrowheads="1"/>
          </p:cNvPicPr>
          <p:nvPr/>
        </p:nvPicPr>
        <p:blipFill>
          <a:blip r:embed="rId4" cstate="print"/>
          <a:srcRect l="14172" r="14928" b="6250"/>
          <a:stretch>
            <a:fillRect/>
          </a:stretch>
        </p:blipFill>
        <p:spPr bwMode="auto">
          <a:xfrm>
            <a:off x="5791200" y="1143000"/>
            <a:ext cx="1447800" cy="2605088"/>
          </a:xfrm>
          <a:prstGeom prst="rect">
            <a:avLst/>
          </a:prstGeom>
          <a:noFill/>
          <a:ln w="9525">
            <a:noFill/>
            <a:miter lim="800000"/>
            <a:headEnd/>
            <a:tailEnd/>
          </a:ln>
        </p:spPr>
      </p:pic>
      <p:sp>
        <p:nvSpPr>
          <p:cNvPr id="4100" name="Rectangle 3"/>
          <p:cNvSpPr>
            <a:spLocks noGrp="1" noChangeArrowheads="1"/>
          </p:cNvSpPr>
          <p:nvPr>
            <p:ph type="body" idx="1"/>
          </p:nvPr>
        </p:nvSpPr>
        <p:spPr>
          <a:xfrm>
            <a:off x="-76200" y="0"/>
            <a:ext cx="9144000" cy="2362200"/>
          </a:xfrm>
        </p:spPr>
        <p:txBody>
          <a:bodyPr/>
          <a:lstStyle/>
          <a:p>
            <a:pPr marL="0" indent="0" algn="ctr" eaLnBrk="1" hangingPunct="1">
              <a:buFontTx/>
              <a:buNone/>
            </a:pPr>
            <a:r>
              <a:rPr lang="en-US" sz="4400" dirty="0" smtClean="0"/>
              <a:t>Valuing gifts of property can be more complex</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 unless…</a:t>
            </a:r>
            <a:endParaRPr lang="en-US" sz="4400" b="1" dirty="0">
              <a:ln w="11430"/>
              <a:solidFill>
                <a:srgbClr val="FF0000"/>
              </a:soli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To a </a:t>
            </a:r>
            <a:r>
              <a:rPr kumimoji="0" lang="en-US" sz="2400" b="1" i="0" u="none" strike="sngStrike" kern="0" cap="none" spc="0" normalizeH="0" noProof="0" dirty="0" smtClean="0">
                <a:ln>
                  <a:noFill/>
                </a:ln>
                <a:solidFill>
                  <a:schemeClr val="tx1"/>
                </a:solidFill>
                <a:effectLst/>
                <a:uLnTx/>
                <a:uFillTx/>
                <a:latin typeface="+mn-lt"/>
                <a:ea typeface="+mn-ea"/>
                <a:cs typeface="+mn-cs"/>
              </a:rPr>
              <a:t>private foundation </a:t>
            </a:r>
            <a:r>
              <a:rPr kumimoji="0" lang="en-US" sz="2400" b="0" i="0" u="none" strike="sngStrike" kern="0" cap="none" spc="0" normalizeH="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a:t>
            </a:r>
            <a:r>
              <a:rPr kumimoji="0" lang="en-US" sz="2400" b="1" i="0" u="none" strike="sngStrike" kern="0" cap="none" spc="0" normalizeH="0" noProof="0" dirty="0" smtClean="0">
                <a:ln>
                  <a:noFill/>
                </a:ln>
                <a:solidFill>
                  <a:schemeClr val="tx1"/>
                </a:solidFill>
                <a:effectLst/>
                <a:uLnTx/>
                <a:uFillTx/>
                <a:latin typeface="+mn-lt"/>
                <a:ea typeface="+mn-ea"/>
                <a:cs typeface="+mn-cs"/>
              </a:rPr>
              <a:t>Special election</a:t>
            </a:r>
            <a:r>
              <a:rPr kumimoji="0" lang="en-US" sz="2400" b="0" i="0" u="none" strike="sngStrike" kern="0" cap="none" spc="0" normalizeH="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Unrelated use </a:t>
            </a:r>
            <a:r>
              <a:rPr kumimoji="0" lang="en-US" sz="2400" b="0" i="0" u="none" strike="noStrike" kern="0" cap="none" spc="0" normalizeH="0" baseline="0" noProof="0" dirty="0" smtClean="0">
                <a:ln>
                  <a:noFill/>
                </a:ln>
                <a:solidFill>
                  <a:srgbClr val="FF0000"/>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dirty="0" smtClean="0"/>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TextBox 16"/>
          <p:cNvSpPr txBox="1"/>
          <p:nvPr/>
        </p:nvSpPr>
        <p:spPr>
          <a:xfrm>
            <a:off x="2514600" y="3352800"/>
            <a:ext cx="2209800" cy="830997"/>
          </a:xfrm>
          <a:prstGeom prst="rect">
            <a:avLst/>
          </a:prstGeom>
          <a:noFill/>
        </p:spPr>
        <p:txBody>
          <a:bodyPr wrap="square" rtlCol="0">
            <a:spAutoFit/>
          </a:bodyPr>
          <a:lstStyle/>
          <a:p>
            <a:pPr algn="ctr">
              <a:lnSpc>
                <a:spcPct val="80000"/>
              </a:lnSpc>
            </a:pPr>
            <a:r>
              <a:rPr lang="en-US" sz="2000" b="1" dirty="0" smtClean="0">
                <a:solidFill>
                  <a:srgbClr val="FF0000"/>
                </a:solidFill>
              </a:rPr>
              <a:t>Charity sells toy at annual benefit auction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C:\Users\rujames\AppData\Local\Microsoft\Windows\Temporary Internet Files\Content.IE5\V30YHRQ9\MP900315473[1].jpg"/>
          <p:cNvPicPr>
            <a:picLocks noChangeAspect="1" noChangeArrowheads="1"/>
          </p:cNvPicPr>
          <p:nvPr/>
        </p:nvPicPr>
        <p:blipFill>
          <a:blip r:embed="rId2" cstate="print"/>
          <a:srcRect/>
          <a:stretch>
            <a:fillRect/>
          </a:stretch>
        </p:blipFill>
        <p:spPr bwMode="auto">
          <a:xfrm>
            <a:off x="304800" y="2209800"/>
            <a:ext cx="1415753" cy="1009904"/>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0000"/>
                </a:solidFill>
                <a:effectLst>
                  <a:outerShdw blurRad="50800" dist="39000" dir="5460000" algn="tl">
                    <a:srgbClr val="000000">
                      <a:alpha val="38000"/>
                    </a:srgbClr>
                  </a:outerShdw>
                </a:effectLst>
              </a:rPr>
              <a:t>Cost basis</a:t>
            </a:r>
            <a:endParaRPr lang="en-US" sz="4400" b="1" dirty="0">
              <a:ln w="11430"/>
              <a:solidFill>
                <a:srgbClr val="FF0000"/>
              </a:soli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 unless…</a:t>
            </a:r>
            <a:endParaRPr lang="en-US" sz="4400" b="1" dirty="0">
              <a:ln w="11430"/>
              <a:solidFill>
                <a:srgbClr val="FF0000"/>
              </a:soli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To a </a:t>
            </a:r>
            <a:r>
              <a:rPr kumimoji="0" lang="en-US" sz="2400" b="1" i="0" u="none" strike="sngStrike" kern="0" cap="none" spc="0" normalizeH="0" noProof="0" dirty="0" smtClean="0">
                <a:ln>
                  <a:noFill/>
                </a:ln>
                <a:solidFill>
                  <a:schemeClr val="tx1"/>
                </a:solidFill>
                <a:effectLst/>
                <a:uLnTx/>
                <a:uFillTx/>
                <a:latin typeface="+mn-lt"/>
                <a:ea typeface="+mn-ea"/>
                <a:cs typeface="+mn-cs"/>
              </a:rPr>
              <a:t>private foundation </a:t>
            </a:r>
            <a:r>
              <a:rPr kumimoji="0" lang="en-US" sz="2400" b="0" i="0" u="none" strike="sngStrike" kern="0" cap="none" spc="0" normalizeH="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a:t>
            </a:r>
            <a:r>
              <a:rPr kumimoji="0" lang="en-US" sz="2400" b="1" i="0" u="none" strike="sngStrike" kern="0" cap="none" spc="0" normalizeH="0" noProof="0" dirty="0" smtClean="0">
                <a:ln>
                  <a:noFill/>
                </a:ln>
                <a:solidFill>
                  <a:schemeClr val="tx1"/>
                </a:solidFill>
                <a:effectLst/>
                <a:uLnTx/>
                <a:uFillTx/>
                <a:latin typeface="+mn-lt"/>
                <a:ea typeface="+mn-ea"/>
                <a:cs typeface="+mn-cs"/>
              </a:rPr>
              <a:t>Special election</a:t>
            </a:r>
            <a:r>
              <a:rPr kumimoji="0" lang="en-US" sz="2400" b="0" i="0" u="none" strike="sngStrike" kern="0" cap="none" spc="0" normalizeH="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Unrelated use </a:t>
            </a:r>
            <a:r>
              <a:rPr kumimoji="0" lang="en-US" sz="2400" b="0" i="0" u="none" strike="noStrike" kern="0" cap="none" spc="0" normalizeH="0" baseline="0" noProof="0" dirty="0" smtClean="0">
                <a:ln>
                  <a:noFill/>
                </a:ln>
                <a:solidFill>
                  <a:srgbClr val="FF0000"/>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
        <p:nvSpPr>
          <p:cNvPr id="15" name="TextBox 14"/>
          <p:cNvSpPr txBox="1"/>
          <p:nvPr/>
        </p:nvSpPr>
        <p:spPr>
          <a:xfrm>
            <a:off x="0" y="3200400"/>
            <a:ext cx="2209800" cy="338554"/>
          </a:xfrm>
          <a:prstGeom prst="rect">
            <a:avLst/>
          </a:prstGeom>
          <a:noFill/>
        </p:spPr>
        <p:txBody>
          <a:bodyPr wrap="square" rtlCol="0">
            <a:spAutoFit/>
          </a:bodyPr>
          <a:lstStyle/>
          <a:p>
            <a:pPr algn="ctr">
              <a:lnSpc>
                <a:spcPct val="80000"/>
              </a:lnSpc>
            </a:pPr>
            <a:r>
              <a:rPr lang="en-US" sz="2000" dirty="0" smtClean="0"/>
              <a:t>1990 Paid $1 </a:t>
            </a:r>
          </a:p>
        </p:txBody>
      </p:sp>
      <p:sp>
        <p:nvSpPr>
          <p:cNvPr id="16" name="TextBox 15"/>
          <p:cNvSpPr txBox="1"/>
          <p:nvPr/>
        </p:nvSpPr>
        <p:spPr>
          <a:xfrm>
            <a:off x="0" y="2023646"/>
            <a:ext cx="2438400" cy="338554"/>
          </a:xfrm>
          <a:prstGeom prst="rect">
            <a:avLst/>
          </a:prstGeom>
          <a:noFill/>
        </p:spPr>
        <p:txBody>
          <a:bodyPr wrap="square" rtlCol="0">
            <a:spAutoFit/>
          </a:bodyPr>
          <a:lstStyle/>
          <a:p>
            <a:pPr algn="ctr">
              <a:lnSpc>
                <a:spcPct val="80000"/>
              </a:lnSpc>
            </a:pPr>
            <a:r>
              <a:rPr lang="en-US" sz="2000" dirty="0" smtClean="0"/>
              <a:t>Current Value: $25</a:t>
            </a:r>
            <a:endParaRPr lang="en-US" sz="2000" dirty="0"/>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www.sbstransit.com.sg/SeasonPass/images/privileges/priv-mintMuseum.jpg"/>
          <p:cNvPicPr>
            <a:picLocks noChangeAspect="1" noChangeArrowheads="1"/>
          </p:cNvPicPr>
          <p:nvPr/>
        </p:nvPicPr>
        <p:blipFill>
          <a:blip r:embed="rId3" cstate="print"/>
          <a:srcRect/>
          <a:stretch>
            <a:fillRect/>
          </a:stretch>
        </p:blipFill>
        <p:spPr bwMode="auto">
          <a:xfrm>
            <a:off x="3048000" y="2057400"/>
            <a:ext cx="990600" cy="561340"/>
          </a:xfrm>
          <a:prstGeom prst="rect">
            <a:avLst/>
          </a:prstGeom>
          <a:noFill/>
        </p:spPr>
      </p:pic>
      <p:pic>
        <p:nvPicPr>
          <p:cNvPr id="22" name="Picture 2" descr="Mint Museum of Toys">
            <a:hlinkClick r:id="rId4"/>
          </p:cNvPr>
          <p:cNvPicPr>
            <a:picLocks noChangeAspect="1" noChangeArrowheads="1"/>
          </p:cNvPicPr>
          <p:nvPr/>
        </p:nvPicPr>
        <p:blipFill>
          <a:blip r:embed="rId5" cstate="print"/>
          <a:srcRect t="23529"/>
          <a:stretch>
            <a:fillRect/>
          </a:stretch>
        </p:blipFill>
        <p:spPr bwMode="auto">
          <a:xfrm>
            <a:off x="2819400" y="2590800"/>
            <a:ext cx="1396315" cy="838200"/>
          </a:xfrm>
          <a:prstGeom prst="rect">
            <a:avLst/>
          </a:prstGeom>
          <a:noFill/>
        </p:spPr>
      </p:pic>
      <p:sp>
        <p:nvSpPr>
          <p:cNvPr id="17" name="TextBox 16"/>
          <p:cNvSpPr txBox="1"/>
          <p:nvPr/>
        </p:nvSpPr>
        <p:spPr>
          <a:xfrm>
            <a:off x="2514600" y="3352800"/>
            <a:ext cx="2209800" cy="830997"/>
          </a:xfrm>
          <a:prstGeom prst="rect">
            <a:avLst/>
          </a:prstGeom>
          <a:noFill/>
        </p:spPr>
        <p:txBody>
          <a:bodyPr wrap="square" rtlCol="0">
            <a:spAutoFit/>
          </a:bodyPr>
          <a:lstStyle/>
          <a:p>
            <a:pPr algn="ctr">
              <a:lnSpc>
                <a:spcPct val="80000"/>
              </a:lnSpc>
            </a:pPr>
            <a:r>
              <a:rPr lang="en-US" sz="2000" b="1" dirty="0" smtClean="0">
                <a:solidFill>
                  <a:srgbClr val="FF0000"/>
                </a:solidFill>
              </a:rPr>
              <a:t>Charity sells toy at annual benefit auction</a:t>
            </a:r>
          </a:p>
        </p:txBody>
      </p:sp>
      <p:sp>
        <p:nvSpPr>
          <p:cNvPr id="19" name="Oval 18"/>
          <p:cNvSpPr/>
          <p:nvPr/>
        </p:nvSpPr>
        <p:spPr>
          <a:xfrm>
            <a:off x="4648200" y="4572000"/>
            <a:ext cx="3352800" cy="1143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990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Content Placeholder 11"/>
          <p:cNvSpPr>
            <a:spLocks noGrp="1"/>
          </p:cNvSpPr>
          <p:nvPr>
            <p:ph sz="half" idx="1"/>
          </p:nvPr>
        </p:nvSpPr>
        <p:spPr>
          <a:xfrm>
            <a:off x="152400" y="2332037"/>
            <a:ext cx="4038600" cy="4525963"/>
          </a:xfrm>
        </p:spPr>
        <p:txBody>
          <a:bodyPr/>
          <a:lstStyle/>
          <a:p>
            <a:r>
              <a:rPr lang="en-US" dirty="0" smtClean="0"/>
              <a:t>Market quotations available</a:t>
            </a:r>
          </a:p>
          <a:p>
            <a:r>
              <a:rPr lang="en-US" dirty="0" smtClean="0"/>
              <a:t>Not more than 10% of company given to the foundation (counting all family member transfers)</a:t>
            </a:r>
          </a:p>
          <a:p>
            <a:pPr>
              <a:buNone/>
            </a:pPr>
            <a:endParaRPr lang="en-US" dirty="0"/>
          </a:p>
        </p:txBody>
      </p:sp>
      <p:graphicFrame>
        <p:nvGraphicFramePr>
          <p:cNvPr id="15" name="Chart 14"/>
          <p:cNvGraphicFramePr/>
          <p:nvPr/>
        </p:nvGraphicFramePr>
        <p:xfrm>
          <a:off x="3048000" y="1828800"/>
          <a:ext cx="6858000"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Arrow Connector 16"/>
          <p:cNvCxnSpPr/>
          <p:nvPr/>
        </p:nvCxnSpPr>
        <p:spPr>
          <a:xfrm rot="10800000" flipV="1">
            <a:off x="3886200" y="1828800"/>
            <a:ext cx="243840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096000" y="1371600"/>
            <a:ext cx="24384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http://blog.acumenfund.org/wp-content/uploads/2009/02/gates-foundation-logo.jpg"/>
          <p:cNvPicPr>
            <a:picLocks noChangeAspect="1" noChangeArrowheads="1"/>
          </p:cNvPicPr>
          <p:nvPr/>
        </p:nvPicPr>
        <p:blipFill>
          <a:blip r:embed="rId4"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patrickandmonica.net/uploads/images/stocks/microsoft.jpg"/>
          <p:cNvPicPr>
            <a:picLocks noChangeAspect="1" noChangeArrowheads="1"/>
          </p:cNvPicPr>
          <p:nvPr/>
        </p:nvPicPr>
        <p:blipFill>
          <a:blip r:embed="rId5" cstate="print"/>
          <a:srcRect/>
          <a:stretch>
            <a:fillRect/>
          </a:stretch>
        </p:blipFill>
        <p:spPr bwMode="auto">
          <a:xfrm>
            <a:off x="152400" y="2133600"/>
            <a:ext cx="1873130" cy="1249363"/>
          </a:xfrm>
          <a:prstGeom prst="rect">
            <a:avLst/>
          </a:prstGeom>
          <a:noFill/>
          <a:ln w="9525">
            <a:noFill/>
            <a:miter lim="800000"/>
            <a:headEnd/>
            <a:tailEnd/>
          </a:ln>
        </p:spPr>
      </p:pic>
      <p:sp>
        <p:nvSpPr>
          <p:cNvPr id="21" name="TextBox 20"/>
          <p:cNvSpPr txBox="1"/>
          <p:nvPr/>
        </p:nvSpPr>
        <p:spPr>
          <a:xfrm>
            <a:off x="0" y="3276600"/>
            <a:ext cx="2209800" cy="707886"/>
          </a:xfrm>
          <a:prstGeom prst="rect">
            <a:avLst/>
          </a:prstGeom>
          <a:noFill/>
        </p:spPr>
        <p:txBody>
          <a:bodyPr wrap="square" rtlCol="0">
            <a:spAutoFit/>
          </a:bodyPr>
          <a:lstStyle/>
          <a:p>
            <a:pPr algn="ctr"/>
            <a:r>
              <a:rPr lang="en-US" sz="2000" dirty="0" smtClean="0"/>
              <a:t>1990 Paid $1</a:t>
            </a:r>
          </a:p>
          <a:p>
            <a:pPr algn="ctr"/>
            <a:r>
              <a:rPr lang="en-US" sz="2000" dirty="0" smtClean="0"/>
              <a:t>10,000 Shares </a:t>
            </a:r>
          </a:p>
        </p:txBody>
      </p:sp>
      <p:sp>
        <p:nvSpPr>
          <p:cNvPr id="22" name="TextBox 21"/>
          <p:cNvSpPr txBox="1"/>
          <p:nvPr/>
        </p:nvSpPr>
        <p:spPr>
          <a:xfrm>
            <a:off x="0" y="1828800"/>
            <a:ext cx="2438400" cy="400110"/>
          </a:xfrm>
          <a:prstGeom prst="rect">
            <a:avLst/>
          </a:prstGeom>
          <a:noFill/>
        </p:spPr>
        <p:txBody>
          <a:bodyPr wrap="square" rtlCol="0">
            <a:spAutoFit/>
          </a:bodyPr>
          <a:lstStyle/>
          <a:p>
            <a:r>
              <a:rPr lang="en-US" sz="2000" dirty="0" smtClean="0"/>
              <a:t>Current Value: $25</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http://blog.acumenfund.org/wp-content/uploads/2009/02/gates-foundation-logo.jpg"/>
          <p:cNvPicPr>
            <a:picLocks noChangeAspect="1" noChangeArrowheads="1"/>
          </p:cNvPicPr>
          <p:nvPr/>
        </p:nvPicPr>
        <p:blipFill>
          <a:blip r:embed="rId4"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patrickandmonica.net/uploads/images/stocks/microsoft.jpg"/>
          <p:cNvPicPr>
            <a:picLocks noChangeAspect="1" noChangeArrowheads="1"/>
          </p:cNvPicPr>
          <p:nvPr/>
        </p:nvPicPr>
        <p:blipFill>
          <a:blip r:embed="rId5" cstate="print"/>
          <a:srcRect/>
          <a:stretch>
            <a:fillRect/>
          </a:stretch>
        </p:blipFill>
        <p:spPr bwMode="auto">
          <a:xfrm>
            <a:off x="152400" y="2133600"/>
            <a:ext cx="1873130" cy="1249363"/>
          </a:xfrm>
          <a:prstGeom prst="rect">
            <a:avLst/>
          </a:prstGeom>
          <a:noFill/>
          <a:ln w="9525">
            <a:noFill/>
            <a:miter lim="800000"/>
            <a:headEnd/>
            <a:tailEnd/>
          </a:ln>
        </p:spPr>
      </p:pic>
      <p:sp>
        <p:nvSpPr>
          <p:cNvPr id="21" name="TextBox 20"/>
          <p:cNvSpPr txBox="1"/>
          <p:nvPr/>
        </p:nvSpPr>
        <p:spPr>
          <a:xfrm>
            <a:off x="0" y="3276600"/>
            <a:ext cx="2209800" cy="707886"/>
          </a:xfrm>
          <a:prstGeom prst="rect">
            <a:avLst/>
          </a:prstGeom>
          <a:noFill/>
        </p:spPr>
        <p:txBody>
          <a:bodyPr wrap="square" rtlCol="0">
            <a:spAutoFit/>
          </a:bodyPr>
          <a:lstStyle/>
          <a:p>
            <a:pPr algn="ctr"/>
            <a:r>
              <a:rPr lang="en-US" sz="2000" dirty="0" smtClean="0"/>
              <a:t>1990 Paid $1</a:t>
            </a:r>
          </a:p>
          <a:p>
            <a:pPr algn="ctr"/>
            <a:r>
              <a:rPr lang="en-US" sz="2000" dirty="0" smtClean="0"/>
              <a:t>10,000 Shares </a:t>
            </a:r>
          </a:p>
        </p:txBody>
      </p:sp>
      <p:sp>
        <p:nvSpPr>
          <p:cNvPr id="22" name="TextBox 21"/>
          <p:cNvSpPr txBox="1"/>
          <p:nvPr/>
        </p:nvSpPr>
        <p:spPr>
          <a:xfrm>
            <a:off x="0" y="1828800"/>
            <a:ext cx="2438400" cy="400110"/>
          </a:xfrm>
          <a:prstGeom prst="rect">
            <a:avLst/>
          </a:prstGeom>
          <a:noFill/>
        </p:spPr>
        <p:txBody>
          <a:bodyPr wrap="square" rtlCol="0">
            <a:spAutoFit/>
          </a:bodyPr>
          <a:lstStyle/>
          <a:p>
            <a:r>
              <a:rPr lang="en-US" sz="2000" dirty="0" smtClean="0"/>
              <a:t>Current Value: $25</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http://blog.acumenfund.org/wp-content/uploads/2009/02/gates-foundation-logo.jpg"/>
          <p:cNvPicPr>
            <a:picLocks noChangeAspect="1" noChangeArrowheads="1"/>
          </p:cNvPicPr>
          <p:nvPr/>
        </p:nvPicPr>
        <p:blipFill>
          <a:blip r:embed="rId4"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patrickandmonica.net/uploads/images/stocks/microsoft.jpg"/>
          <p:cNvPicPr>
            <a:picLocks noChangeAspect="1" noChangeArrowheads="1"/>
          </p:cNvPicPr>
          <p:nvPr/>
        </p:nvPicPr>
        <p:blipFill>
          <a:blip r:embed="rId5" cstate="print"/>
          <a:srcRect/>
          <a:stretch>
            <a:fillRect/>
          </a:stretch>
        </p:blipFill>
        <p:spPr bwMode="auto">
          <a:xfrm>
            <a:off x="152400" y="2133600"/>
            <a:ext cx="1873130" cy="1249363"/>
          </a:xfrm>
          <a:prstGeom prst="rect">
            <a:avLst/>
          </a:prstGeom>
          <a:noFill/>
          <a:ln w="9525">
            <a:noFill/>
            <a:miter lim="800000"/>
            <a:headEnd/>
            <a:tailEnd/>
          </a:ln>
        </p:spPr>
      </p:pic>
      <p:sp>
        <p:nvSpPr>
          <p:cNvPr id="21" name="TextBox 20"/>
          <p:cNvSpPr txBox="1"/>
          <p:nvPr/>
        </p:nvSpPr>
        <p:spPr>
          <a:xfrm>
            <a:off x="0" y="3276600"/>
            <a:ext cx="2209800" cy="707886"/>
          </a:xfrm>
          <a:prstGeom prst="rect">
            <a:avLst/>
          </a:prstGeom>
          <a:noFill/>
        </p:spPr>
        <p:txBody>
          <a:bodyPr wrap="square" rtlCol="0">
            <a:spAutoFit/>
          </a:bodyPr>
          <a:lstStyle/>
          <a:p>
            <a:pPr algn="ctr"/>
            <a:r>
              <a:rPr lang="en-US" sz="2000" dirty="0" smtClean="0"/>
              <a:t>1990 Paid $1</a:t>
            </a:r>
          </a:p>
          <a:p>
            <a:pPr algn="ctr"/>
            <a:r>
              <a:rPr lang="en-US" sz="2000" dirty="0" smtClean="0"/>
              <a:t>10,000 Shares </a:t>
            </a:r>
          </a:p>
        </p:txBody>
      </p:sp>
      <p:sp>
        <p:nvSpPr>
          <p:cNvPr id="22" name="TextBox 21"/>
          <p:cNvSpPr txBox="1"/>
          <p:nvPr/>
        </p:nvSpPr>
        <p:spPr>
          <a:xfrm>
            <a:off x="0" y="1828800"/>
            <a:ext cx="2438400" cy="400110"/>
          </a:xfrm>
          <a:prstGeom prst="rect">
            <a:avLst/>
          </a:prstGeom>
          <a:noFill/>
        </p:spPr>
        <p:txBody>
          <a:bodyPr wrap="square" rtlCol="0">
            <a:spAutoFit/>
          </a:bodyPr>
          <a:lstStyle/>
          <a:p>
            <a:r>
              <a:rPr lang="en-US" sz="2000" dirty="0" smtClean="0"/>
              <a:t>Current Value: $25</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 unless…</a:t>
            </a:r>
            <a:endParaRPr lang="en-US" sz="4400" b="1" dirty="0">
              <a:ln w="11430"/>
              <a:solidFill>
                <a:srgbClr val="FF0000"/>
              </a:soli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FF0000"/>
                </a:solidFill>
                <a:effectLst/>
                <a:uLnTx/>
                <a:uFillTx/>
                <a:latin typeface="+mn-lt"/>
                <a:ea typeface="+mn-ea"/>
                <a:cs typeface="+mn-cs"/>
              </a:rPr>
              <a:t>To a </a:t>
            </a:r>
            <a:r>
              <a:rPr kumimoji="0" lang="en-US" sz="2400" b="1" i="0" u="none" strike="noStrike" kern="0" cap="none" spc="0" normalizeH="0" baseline="0" noProof="0" dirty="0" smtClean="0">
                <a:ln>
                  <a:noFill/>
                </a:ln>
                <a:solidFill>
                  <a:srgbClr val="FF0000"/>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a:t>
            </a:r>
            <a:r>
              <a:rPr kumimoji="0" lang="en-US" sz="2400" b="1" i="0" u="none" strike="sngStrike" kern="0" cap="none" spc="0" normalizeH="0" noProof="0" dirty="0" smtClean="0">
                <a:ln>
                  <a:noFill/>
                </a:ln>
                <a:solidFill>
                  <a:schemeClr val="tx1"/>
                </a:solidFill>
                <a:effectLst/>
                <a:uLnTx/>
                <a:uFillTx/>
                <a:latin typeface="+mn-lt"/>
                <a:ea typeface="+mn-ea"/>
                <a:cs typeface="+mn-cs"/>
              </a:rPr>
              <a:t>Special election</a:t>
            </a:r>
            <a:r>
              <a:rPr kumimoji="0" lang="en-US" sz="2400" b="0" i="0" u="none" strike="sngStrike" kern="0" cap="none" spc="0" normalizeH="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sngStrike" kern="0" cap="none" spc="0" normalizeH="0" noProof="0" dirty="0" smtClean="0">
                <a:ln>
                  <a:noFill/>
                </a:ln>
                <a:solidFill>
                  <a:schemeClr val="tx1"/>
                </a:solidFill>
                <a:effectLst/>
                <a:uLnTx/>
                <a:uFillTx/>
                <a:latin typeface="+mn-lt"/>
                <a:ea typeface="+mn-ea"/>
                <a:cs typeface="+mn-cs"/>
              </a:rPr>
              <a:t>Unrelated use </a:t>
            </a:r>
            <a:r>
              <a:rPr kumimoji="0" lang="en-US" sz="2400" b="0" i="0" u="none" strike="sngStrike" kern="0" cap="none" spc="0" normalizeH="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http://blog.acumenfund.org/wp-content/uploads/2009/02/gates-foundation-logo.jpg"/>
          <p:cNvPicPr>
            <a:picLocks noChangeAspect="1" noChangeArrowheads="1"/>
          </p:cNvPicPr>
          <p:nvPr/>
        </p:nvPicPr>
        <p:blipFill>
          <a:blip r:embed="rId4"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patrickandmonica.net/uploads/images/stocks/microsoft.jpg"/>
          <p:cNvPicPr>
            <a:picLocks noChangeAspect="1" noChangeArrowheads="1"/>
          </p:cNvPicPr>
          <p:nvPr/>
        </p:nvPicPr>
        <p:blipFill>
          <a:blip r:embed="rId5" cstate="print"/>
          <a:srcRect/>
          <a:stretch>
            <a:fillRect/>
          </a:stretch>
        </p:blipFill>
        <p:spPr bwMode="auto">
          <a:xfrm>
            <a:off x="152400" y="2133600"/>
            <a:ext cx="1873130" cy="1249363"/>
          </a:xfrm>
          <a:prstGeom prst="rect">
            <a:avLst/>
          </a:prstGeom>
          <a:noFill/>
          <a:ln w="9525">
            <a:noFill/>
            <a:miter lim="800000"/>
            <a:headEnd/>
            <a:tailEnd/>
          </a:ln>
        </p:spPr>
      </p:pic>
      <p:sp>
        <p:nvSpPr>
          <p:cNvPr id="21" name="TextBox 20"/>
          <p:cNvSpPr txBox="1"/>
          <p:nvPr/>
        </p:nvSpPr>
        <p:spPr>
          <a:xfrm>
            <a:off x="0" y="3276600"/>
            <a:ext cx="2209800" cy="707886"/>
          </a:xfrm>
          <a:prstGeom prst="rect">
            <a:avLst/>
          </a:prstGeom>
          <a:noFill/>
        </p:spPr>
        <p:txBody>
          <a:bodyPr wrap="square" rtlCol="0">
            <a:spAutoFit/>
          </a:bodyPr>
          <a:lstStyle/>
          <a:p>
            <a:pPr algn="ctr"/>
            <a:r>
              <a:rPr lang="en-US" sz="2000" dirty="0" smtClean="0"/>
              <a:t>1990 Paid $1</a:t>
            </a:r>
          </a:p>
          <a:p>
            <a:pPr algn="ctr"/>
            <a:r>
              <a:rPr lang="en-US" sz="2000" dirty="0" smtClean="0"/>
              <a:t>10,000 Shares </a:t>
            </a:r>
          </a:p>
        </p:txBody>
      </p:sp>
      <p:sp>
        <p:nvSpPr>
          <p:cNvPr id="22" name="TextBox 21"/>
          <p:cNvSpPr txBox="1"/>
          <p:nvPr/>
        </p:nvSpPr>
        <p:spPr>
          <a:xfrm>
            <a:off x="0" y="1828800"/>
            <a:ext cx="2438400" cy="400110"/>
          </a:xfrm>
          <a:prstGeom prst="rect">
            <a:avLst/>
          </a:prstGeom>
          <a:noFill/>
        </p:spPr>
        <p:txBody>
          <a:bodyPr wrap="square" rtlCol="0">
            <a:spAutoFit/>
          </a:bodyPr>
          <a:lstStyle/>
          <a:p>
            <a:r>
              <a:rPr lang="en-US" sz="2000" dirty="0" smtClean="0"/>
              <a:t>Current Value: $25</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File:Bill og Melinda Gates 2009-06-03 (bilde 01).JPG">
            <a:hlinkClick r:id="rId2"/>
          </p:cNvPr>
          <p:cNvPicPr>
            <a:picLocks noChangeAspect="1" noChangeArrowheads="1"/>
          </p:cNvPicPr>
          <p:nvPr/>
        </p:nvPicPr>
        <p:blipFill>
          <a:blip r:embed="rId3" cstate="print"/>
          <a:srcRect/>
          <a:stretch>
            <a:fillRect/>
          </a:stretch>
        </p:blipFill>
        <p:spPr bwMode="auto">
          <a:xfrm>
            <a:off x="2819399" y="2362199"/>
            <a:ext cx="1219201" cy="770021"/>
          </a:xfrm>
          <a:prstGeom prst="rect">
            <a:avLst/>
          </a:prstGeom>
          <a:noFill/>
        </p:spPr>
      </p:pic>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solidFill>
                  <a:srgbClr val="FF0000"/>
                </a:solidFill>
                <a:effectLst>
                  <a:outerShdw blurRad="50800" dist="39000" dir="5460000" algn="tl">
                    <a:srgbClr val="000000">
                      <a:alpha val="38000"/>
                    </a:srgbClr>
                  </a:outerShdw>
                </a:effectLst>
              </a:rPr>
              <a:t>FMV, unless…</a:t>
            </a:r>
            <a:endParaRPr lang="en-US" sz="4400" b="1" dirty="0">
              <a:ln w="11430"/>
              <a:solidFill>
                <a:srgbClr val="FF0000"/>
              </a:soli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FF0000"/>
                </a:solidFill>
                <a:effectLst/>
                <a:uLnTx/>
                <a:uFillTx/>
                <a:latin typeface="+mn-lt"/>
                <a:ea typeface="+mn-ea"/>
                <a:cs typeface="+mn-cs"/>
              </a:rPr>
              <a:t>To a </a:t>
            </a:r>
            <a:r>
              <a:rPr kumimoji="0" lang="en-US" sz="2400" b="1" i="0" u="none" strike="noStrike" kern="0" cap="none" spc="0" normalizeH="0" baseline="0" noProof="0" dirty="0" smtClean="0">
                <a:ln>
                  <a:noFill/>
                </a:ln>
                <a:solidFill>
                  <a:srgbClr val="FF0000"/>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rgbClr val="FF0000"/>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sngStrike" kern="0" cap="none" spc="0" normalizeH="0" noProof="0" dirty="0" smtClean="0">
                <a:ln>
                  <a:noFill/>
                </a:ln>
                <a:solidFill>
                  <a:schemeClr val="tx1"/>
                </a:solidFill>
                <a:effectLst/>
                <a:uLnTx/>
                <a:uFillTx/>
                <a:latin typeface="+mn-lt"/>
                <a:ea typeface="+mn-ea"/>
                <a:cs typeface="+mn-cs"/>
              </a:rPr>
              <a:t>“</a:t>
            </a:r>
            <a:r>
              <a:rPr kumimoji="0" lang="en-US" sz="2400" b="1" i="0" u="none" strike="sngStrike" kern="0" cap="none" spc="0" normalizeH="0" noProof="0" dirty="0" smtClean="0">
                <a:ln>
                  <a:noFill/>
                </a:ln>
                <a:solidFill>
                  <a:schemeClr val="tx1"/>
                </a:solidFill>
                <a:effectLst/>
                <a:uLnTx/>
                <a:uFillTx/>
                <a:latin typeface="+mn-lt"/>
                <a:ea typeface="+mn-ea"/>
                <a:cs typeface="+mn-cs"/>
              </a:rPr>
              <a:t>Special election</a:t>
            </a:r>
            <a:r>
              <a:rPr kumimoji="0" lang="en-US" sz="2400" b="0" i="0" u="none" strike="sngStrike" kern="0" cap="none" spc="0" normalizeH="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sngStrike" kern="0" cap="none" spc="0" normalizeH="0" noProof="0" dirty="0" smtClean="0">
                <a:ln>
                  <a:noFill/>
                </a:ln>
                <a:solidFill>
                  <a:schemeClr val="tx1"/>
                </a:solidFill>
                <a:effectLst/>
                <a:uLnTx/>
                <a:uFillTx/>
                <a:latin typeface="+mn-lt"/>
                <a:ea typeface="+mn-ea"/>
                <a:cs typeface="+mn-cs"/>
              </a:rPr>
              <a:t>Unrelated use </a:t>
            </a:r>
            <a:r>
              <a:rPr kumimoji="0" lang="en-US" sz="2400" b="0" i="0" u="none" strike="sngStrike" kern="0" cap="none" spc="0" normalizeH="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cxnSp>
        <p:nvCxnSpPr>
          <p:cNvPr id="18" name="Straight Arrow Connector 17"/>
          <p:cNvCxnSpPr/>
          <p:nvPr/>
        </p:nvCxnSpPr>
        <p:spPr>
          <a:xfrm>
            <a:off x="2133600" y="2819400"/>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http://blog.acumenfund.org/wp-content/uploads/2009/02/gates-foundation-logo.jpg"/>
          <p:cNvPicPr>
            <a:picLocks noChangeAspect="1" noChangeArrowheads="1"/>
          </p:cNvPicPr>
          <p:nvPr/>
        </p:nvPicPr>
        <p:blipFill>
          <a:blip r:embed="rId4" cstate="print"/>
          <a:srcRect l="16522" t="32432" r="15072" b="40541"/>
          <a:stretch>
            <a:fillRect/>
          </a:stretch>
        </p:blipFill>
        <p:spPr bwMode="auto">
          <a:xfrm>
            <a:off x="2839719" y="3048000"/>
            <a:ext cx="1198881" cy="304800"/>
          </a:xfrm>
          <a:prstGeom prst="rect">
            <a:avLst/>
          </a:prstGeom>
          <a:noFill/>
        </p:spPr>
      </p:pic>
      <p:sp>
        <p:nvSpPr>
          <p:cNvPr id="25" name="Rectangle 24"/>
          <p:cNvSpPr/>
          <p:nvPr/>
        </p:nvSpPr>
        <p:spPr>
          <a:xfrm>
            <a:off x="2819400" y="2362200"/>
            <a:ext cx="1219200" cy="9906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patrickandmonica.net/uploads/images/stocks/microsoft.jpg"/>
          <p:cNvPicPr>
            <a:picLocks noChangeAspect="1" noChangeArrowheads="1"/>
          </p:cNvPicPr>
          <p:nvPr/>
        </p:nvPicPr>
        <p:blipFill>
          <a:blip r:embed="rId5" cstate="print"/>
          <a:srcRect/>
          <a:stretch>
            <a:fillRect/>
          </a:stretch>
        </p:blipFill>
        <p:spPr bwMode="auto">
          <a:xfrm>
            <a:off x="152400" y="2133600"/>
            <a:ext cx="1873130" cy="1249363"/>
          </a:xfrm>
          <a:prstGeom prst="rect">
            <a:avLst/>
          </a:prstGeom>
          <a:noFill/>
          <a:ln w="9525">
            <a:noFill/>
            <a:miter lim="800000"/>
            <a:headEnd/>
            <a:tailEnd/>
          </a:ln>
        </p:spPr>
      </p:pic>
      <p:sp>
        <p:nvSpPr>
          <p:cNvPr id="21" name="TextBox 20"/>
          <p:cNvSpPr txBox="1"/>
          <p:nvPr/>
        </p:nvSpPr>
        <p:spPr>
          <a:xfrm>
            <a:off x="0" y="3276600"/>
            <a:ext cx="2209800" cy="707886"/>
          </a:xfrm>
          <a:prstGeom prst="rect">
            <a:avLst/>
          </a:prstGeom>
          <a:noFill/>
        </p:spPr>
        <p:txBody>
          <a:bodyPr wrap="square" rtlCol="0">
            <a:spAutoFit/>
          </a:bodyPr>
          <a:lstStyle/>
          <a:p>
            <a:pPr algn="ctr"/>
            <a:r>
              <a:rPr lang="en-US" sz="2000" dirty="0" smtClean="0"/>
              <a:t>1990 Paid $1</a:t>
            </a:r>
          </a:p>
          <a:p>
            <a:pPr algn="ctr"/>
            <a:r>
              <a:rPr lang="en-US" sz="2000" dirty="0" smtClean="0"/>
              <a:t>10,000 Shares </a:t>
            </a:r>
          </a:p>
        </p:txBody>
      </p:sp>
      <p:sp>
        <p:nvSpPr>
          <p:cNvPr id="22" name="TextBox 21"/>
          <p:cNvSpPr txBox="1"/>
          <p:nvPr/>
        </p:nvSpPr>
        <p:spPr>
          <a:xfrm>
            <a:off x="0" y="1828800"/>
            <a:ext cx="2438400" cy="400110"/>
          </a:xfrm>
          <a:prstGeom prst="rect">
            <a:avLst/>
          </a:prstGeom>
          <a:noFill/>
        </p:spPr>
        <p:txBody>
          <a:bodyPr wrap="square" rtlCol="0">
            <a:spAutoFit/>
          </a:bodyPr>
          <a:lstStyle/>
          <a:p>
            <a:r>
              <a:rPr lang="en-US" sz="2000" dirty="0" smtClean="0"/>
              <a:t>Current Value: $25</a:t>
            </a:r>
            <a:endParaRPr lang="en-US" sz="2000" dirty="0"/>
          </a:p>
        </p:txBody>
      </p:sp>
      <p:sp>
        <p:nvSpPr>
          <p:cNvPr id="27" name="Freeform 26"/>
          <p:cNvSpPr/>
          <p:nvPr/>
        </p:nvSpPr>
        <p:spPr>
          <a:xfrm>
            <a:off x="5486400" y="44824"/>
            <a:ext cx="3590365" cy="1667435"/>
          </a:xfrm>
          <a:custGeom>
            <a:avLst/>
            <a:gdLst>
              <a:gd name="connsiteX0" fmla="*/ 3083859 w 3715871"/>
              <a:gd name="connsiteY0" fmla="*/ 1667435 h 1667435"/>
              <a:gd name="connsiteX1" fmla="*/ 3639671 w 3715871"/>
              <a:gd name="connsiteY1" fmla="*/ 977152 h 1667435"/>
              <a:gd name="connsiteX2" fmla="*/ 2626659 w 3715871"/>
              <a:gd name="connsiteY2" fmla="*/ 134470 h 1667435"/>
              <a:gd name="connsiteX3" fmla="*/ 340659 w 3715871"/>
              <a:gd name="connsiteY3" fmla="*/ 170329 h 1667435"/>
              <a:gd name="connsiteX4" fmla="*/ 0 w 3715871"/>
              <a:gd name="connsiteY4" fmla="*/ 179294 h 166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871" h="1667435">
                <a:moveTo>
                  <a:pt x="3083859" y="1667435"/>
                </a:moveTo>
                <a:cubicBezTo>
                  <a:pt x="3399865" y="1450040"/>
                  <a:pt x="3715871" y="1232646"/>
                  <a:pt x="3639671" y="977152"/>
                </a:cubicBezTo>
                <a:cubicBezTo>
                  <a:pt x="3563471" y="721658"/>
                  <a:pt x="3176494" y="268940"/>
                  <a:pt x="2626659" y="134470"/>
                </a:cubicBezTo>
                <a:cubicBezTo>
                  <a:pt x="2076824" y="0"/>
                  <a:pt x="340659" y="170329"/>
                  <a:pt x="340659" y="170329"/>
                </a:cubicBezTo>
                <a:lnTo>
                  <a:pt x="0" y="179294"/>
                </a:lnTo>
              </a:path>
            </a:pathLst>
          </a:custGeom>
          <a:noFill/>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Oval 27"/>
          <p:cNvSpPr/>
          <p:nvPr/>
        </p:nvSpPr>
        <p:spPr>
          <a:xfrm>
            <a:off x="4191000" y="152400"/>
            <a:ext cx="15240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asset rules</a:t>
            </a:r>
            <a:endParaRPr lang="en-US" dirty="0"/>
          </a:p>
        </p:txBody>
      </p:sp>
      <p:sp>
        <p:nvSpPr>
          <p:cNvPr id="8" name="Rectangle 3"/>
          <p:cNvSpPr txBox="1">
            <a:spLocks noChangeArrowheads="1"/>
          </p:cNvSpPr>
          <p:nvPr/>
        </p:nvSpPr>
        <p:spPr bwMode="auto">
          <a:xfrm>
            <a:off x="457200" y="1524000"/>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Clothing or household items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car, boat, or airplane</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Taxidermy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Inventory from your business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patent or other intellectual property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C:\Users\rujames\AppData\Local\Microsoft\Windows\Temporary Internet Files\Content.IE5\BWNQMCW8\MP900442215[1].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sp>
        <p:nvSpPr>
          <p:cNvPr id="7171" name="Rectangle 2"/>
          <p:cNvSpPr>
            <a:spLocks noGrp="1" noChangeArrowheads="1"/>
          </p:cNvSpPr>
          <p:nvPr>
            <p:ph type="title"/>
          </p:nvPr>
        </p:nvSpPr>
        <p:spPr>
          <a:xfrm>
            <a:off x="2667000" y="274638"/>
            <a:ext cx="6477000" cy="1143000"/>
          </a:xfrm>
        </p:spPr>
        <p:txBody>
          <a:bodyPr/>
          <a:lstStyle/>
          <a:p>
            <a:pPr eaLnBrk="1" hangingPunct="1"/>
            <a:r>
              <a:rPr lang="en-US" dirty="0" smtClean="0"/>
              <a:t>Why so many special asset rules?</a:t>
            </a:r>
          </a:p>
        </p:txBody>
      </p:sp>
      <p:sp>
        <p:nvSpPr>
          <p:cNvPr id="2" name="Rectangle 3"/>
          <p:cNvSpPr>
            <a:spLocks noGrp="1" noChangeArrowheads="1"/>
          </p:cNvSpPr>
          <p:nvPr>
            <p:ph type="body" idx="1"/>
          </p:nvPr>
        </p:nvSpPr>
        <p:spPr>
          <a:xfrm>
            <a:off x="4267200" y="4724400"/>
            <a:ext cx="4724400" cy="1477963"/>
          </a:xfrm>
        </p:spPr>
        <p:txBody>
          <a:bodyPr/>
          <a:lstStyle/>
          <a:p>
            <a:pPr marL="0" indent="0" eaLnBrk="1" hangingPunct="1">
              <a:buFontTx/>
              <a:buNone/>
            </a:pPr>
            <a:r>
              <a:rPr lang="en-US" sz="4000" dirty="0" smtClean="0"/>
              <a:t>…to prevent abuse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0"/>
            <a:ext cx="9144000" cy="4525963"/>
          </a:xfrm>
        </p:spPr>
        <p:txBody>
          <a:bodyPr/>
          <a:lstStyle/>
          <a:p>
            <a:pPr marL="0" indent="0" algn="ctr" eaLnBrk="1" hangingPunct="1">
              <a:buFontTx/>
              <a:buNone/>
            </a:pPr>
            <a:r>
              <a:rPr lang="en-US" sz="4400" dirty="0" smtClean="0"/>
              <a:t>Common valuation options</a:t>
            </a:r>
          </a:p>
        </p:txBody>
      </p:sp>
      <p:pic>
        <p:nvPicPr>
          <p:cNvPr id="5123" name="Picture 5" descr="iStock_000003622913XSmall.jpg"/>
          <p:cNvPicPr>
            <a:picLocks noChangeAspect="1"/>
          </p:cNvPicPr>
          <p:nvPr/>
        </p:nvPicPr>
        <p:blipFill>
          <a:blip r:embed="rId2" cstate="print"/>
          <a:srcRect/>
          <a:stretch>
            <a:fillRect/>
          </a:stretch>
        </p:blipFill>
        <p:spPr bwMode="auto">
          <a:xfrm>
            <a:off x="0" y="2463800"/>
            <a:ext cx="4406900" cy="4394200"/>
          </a:xfrm>
          <a:prstGeom prst="rect">
            <a:avLst/>
          </a:prstGeom>
          <a:noFill/>
          <a:ln w="9525">
            <a:noFill/>
            <a:miter lim="800000"/>
            <a:headEnd/>
            <a:tailEnd/>
          </a:ln>
        </p:spPr>
      </p:pic>
      <p:sp>
        <p:nvSpPr>
          <p:cNvPr id="5124" name="TextBox 6"/>
          <p:cNvSpPr txBox="1">
            <a:spLocks noChangeArrowheads="1"/>
          </p:cNvSpPr>
          <p:nvPr/>
        </p:nvSpPr>
        <p:spPr bwMode="auto">
          <a:xfrm>
            <a:off x="4419600" y="4572000"/>
            <a:ext cx="4724400" cy="1077913"/>
          </a:xfrm>
          <a:prstGeom prst="rect">
            <a:avLst/>
          </a:prstGeom>
          <a:noFill/>
          <a:ln w="9525">
            <a:noFill/>
            <a:miter lim="800000"/>
            <a:headEnd/>
            <a:tailEnd/>
          </a:ln>
        </p:spPr>
        <p:txBody>
          <a:bodyPr>
            <a:spAutoFit/>
          </a:bodyPr>
          <a:lstStyle/>
          <a:p>
            <a:pPr>
              <a:lnSpc>
                <a:spcPct val="80000"/>
              </a:lnSpc>
            </a:pPr>
            <a:r>
              <a:rPr lang="en-US" sz="4400" dirty="0"/>
              <a:t>Cost Basis </a:t>
            </a:r>
            <a:r>
              <a:rPr lang="en-US" sz="3600" dirty="0"/>
              <a:t>(if lower than current value)</a:t>
            </a:r>
          </a:p>
        </p:txBody>
      </p:sp>
      <p:sp>
        <p:nvSpPr>
          <p:cNvPr id="5125" name="TextBox 7"/>
          <p:cNvSpPr txBox="1">
            <a:spLocks noChangeArrowheads="1"/>
          </p:cNvSpPr>
          <p:nvPr/>
        </p:nvSpPr>
        <p:spPr bwMode="auto">
          <a:xfrm>
            <a:off x="1828800" y="1905000"/>
            <a:ext cx="3733800" cy="1176338"/>
          </a:xfrm>
          <a:prstGeom prst="rect">
            <a:avLst/>
          </a:prstGeom>
          <a:noFill/>
          <a:ln w="9525">
            <a:noFill/>
            <a:miter lim="800000"/>
            <a:headEnd/>
            <a:tailEnd/>
          </a:ln>
        </p:spPr>
        <p:txBody>
          <a:bodyPr>
            <a:spAutoFit/>
          </a:bodyPr>
          <a:lstStyle/>
          <a:p>
            <a:pPr algn="ctr">
              <a:lnSpc>
                <a:spcPct val="80000"/>
              </a:lnSpc>
            </a:pPr>
            <a:r>
              <a:rPr lang="en-US" sz="4400" dirty="0"/>
              <a:t>Current Fair Market Value</a:t>
            </a:r>
            <a:endParaRPr lang="en-US" sz="3600" dirty="0"/>
          </a:p>
        </p:txBody>
      </p:sp>
      <p:sp>
        <p:nvSpPr>
          <p:cNvPr id="5126" name="TextBox 8"/>
          <p:cNvSpPr txBox="1">
            <a:spLocks noChangeArrowheads="1"/>
          </p:cNvSpPr>
          <p:nvPr/>
        </p:nvSpPr>
        <p:spPr bwMode="auto">
          <a:xfrm>
            <a:off x="304800" y="3024188"/>
            <a:ext cx="1828800" cy="682625"/>
          </a:xfrm>
          <a:prstGeom prst="rect">
            <a:avLst/>
          </a:prstGeom>
          <a:noFill/>
          <a:ln w="9525">
            <a:noFill/>
            <a:miter lim="800000"/>
            <a:headEnd/>
            <a:tailEnd/>
          </a:ln>
        </p:spPr>
        <p:txBody>
          <a:bodyPr>
            <a:spAutoFit/>
          </a:bodyPr>
          <a:lstStyle/>
          <a:p>
            <a:pPr>
              <a:lnSpc>
                <a:spcPct val="80000"/>
              </a:lnSpc>
            </a:pPr>
            <a:r>
              <a:rPr lang="en-US" sz="4800"/>
              <a:t>$0</a:t>
            </a:r>
            <a:endParaRPr lang="en-US" sz="4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iStock_000000751628XSmall.jpg"/>
          <p:cNvPicPr>
            <a:picLocks noChangeAspect="1"/>
          </p:cNvPicPr>
          <p:nvPr/>
        </p:nvPicPr>
        <p:blipFill>
          <a:blip r:embed="rId2" cstate="print"/>
          <a:srcRect/>
          <a:stretch>
            <a:fillRect/>
          </a:stretch>
        </p:blipFill>
        <p:spPr bwMode="auto">
          <a:xfrm>
            <a:off x="1752600" y="1009650"/>
            <a:ext cx="7391400" cy="5848350"/>
          </a:xfrm>
          <a:prstGeom prst="rect">
            <a:avLst/>
          </a:prstGeom>
          <a:noFill/>
          <a:ln w="9525">
            <a:noFill/>
            <a:miter lim="800000"/>
            <a:headEnd/>
            <a:tailEnd/>
          </a:ln>
        </p:spPr>
      </p:pic>
      <p:sp>
        <p:nvSpPr>
          <p:cNvPr id="8195" name="Rectangle 3"/>
          <p:cNvSpPr>
            <a:spLocks noGrp="1" noChangeArrowheads="1"/>
          </p:cNvSpPr>
          <p:nvPr>
            <p:ph type="body" idx="1"/>
          </p:nvPr>
        </p:nvSpPr>
        <p:spPr>
          <a:xfrm>
            <a:off x="304800" y="152400"/>
            <a:ext cx="8458200" cy="2209800"/>
          </a:xfrm>
        </p:spPr>
        <p:txBody>
          <a:bodyPr/>
          <a:lstStyle/>
          <a:p>
            <a:pPr marL="0" indent="0" eaLnBrk="1" hangingPunct="1">
              <a:lnSpc>
                <a:spcPct val="90000"/>
              </a:lnSpc>
              <a:buFontTx/>
              <a:buNone/>
            </a:pPr>
            <a:r>
              <a:rPr lang="en-US" sz="3600" smtClean="0"/>
              <a:t>With potential income tax deductions worth nearly half of a gift’s “value”, property with uncertain valuation creates opportunities for abuse</a:t>
            </a:r>
          </a:p>
          <a:p>
            <a:pPr marL="0" indent="0" eaLnBrk="1" hangingPunct="1">
              <a:lnSpc>
                <a:spcPct val="90000"/>
              </a:lnSpc>
            </a:pPr>
            <a:endParaRPr lang="en-US" sz="3600" smtClean="0"/>
          </a:p>
        </p:txBody>
      </p:sp>
      <p:sp>
        <p:nvSpPr>
          <p:cNvPr id="8196" name="TextBox 3"/>
          <p:cNvSpPr txBox="1">
            <a:spLocks noChangeArrowheads="1"/>
          </p:cNvSpPr>
          <p:nvPr/>
        </p:nvSpPr>
        <p:spPr bwMode="auto">
          <a:xfrm>
            <a:off x="0" y="6216650"/>
            <a:ext cx="2133600" cy="641350"/>
          </a:xfrm>
          <a:prstGeom prst="rect">
            <a:avLst/>
          </a:prstGeom>
          <a:noFill/>
          <a:ln w="9525">
            <a:noFill/>
            <a:miter lim="800000"/>
            <a:headEnd/>
            <a:tailEnd/>
          </a:ln>
        </p:spPr>
        <p:txBody>
          <a:bodyPr>
            <a:spAutoFit/>
          </a:bodyPr>
          <a:lstStyle/>
          <a:p>
            <a:r>
              <a:rPr lang="en-US" baseline="50000"/>
              <a:t>1</a:t>
            </a:r>
            <a:r>
              <a:rPr lang="en-US"/>
              <a:t>ex: 35% Federal</a:t>
            </a:r>
          </a:p>
          <a:p>
            <a:r>
              <a:rPr lang="en-US"/>
              <a:t> 11% Oregon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iStock_000012686644XSmall"/>
          <p:cNvPicPr>
            <a:picLocks noChangeAspect="1" noChangeArrowheads="1"/>
          </p:cNvPicPr>
          <p:nvPr/>
        </p:nvPicPr>
        <p:blipFill>
          <a:blip r:embed="rId2" cstate="print"/>
          <a:srcRect/>
          <a:stretch>
            <a:fillRect/>
          </a:stretch>
        </p:blipFill>
        <p:spPr bwMode="auto">
          <a:xfrm>
            <a:off x="1981200" y="0"/>
            <a:ext cx="7162800" cy="6815138"/>
          </a:xfrm>
          <a:prstGeom prst="rect">
            <a:avLst/>
          </a:prstGeom>
          <a:noFill/>
        </p:spPr>
      </p:pic>
      <p:sp>
        <p:nvSpPr>
          <p:cNvPr id="9218" name="Rectangle 2"/>
          <p:cNvSpPr>
            <a:spLocks noGrp="1" noChangeArrowheads="1"/>
          </p:cNvSpPr>
          <p:nvPr>
            <p:ph type="title"/>
          </p:nvPr>
        </p:nvSpPr>
        <p:spPr>
          <a:xfrm>
            <a:off x="304800" y="2057400"/>
            <a:ext cx="2895600" cy="1143000"/>
          </a:xfrm>
        </p:spPr>
        <p:txBody>
          <a:bodyPr/>
          <a:lstStyle/>
          <a:p>
            <a:pPr eaLnBrk="1" hangingPunct="1"/>
            <a:r>
              <a:rPr lang="en-US" sz="4000" smtClean="0"/>
              <a:t>Don’t throw away those old clothes, give them away and deduct it!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5" descr="C:\Users\rujames\AppData\Local\Microsoft\Windows\Temporary Internet Files\Content.IE5\WB3FE3RO\MP900313814[1].jpg"/>
          <p:cNvPicPr>
            <a:picLocks noChangeAspect="1" noChangeArrowheads="1"/>
          </p:cNvPicPr>
          <p:nvPr/>
        </p:nvPicPr>
        <p:blipFill>
          <a:blip r:embed="rId2" cstate="print"/>
          <a:srcRect l="4445" r="6667"/>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title"/>
          </p:nvPr>
        </p:nvSpPr>
        <p:spPr>
          <a:xfrm>
            <a:off x="0" y="0"/>
            <a:ext cx="9144000" cy="1676400"/>
          </a:xfrm>
          <a:solidFill>
            <a:srgbClr val="1C1C1C">
              <a:alpha val="89000"/>
            </a:srgbClr>
          </a:solidFill>
        </p:spPr>
        <p:txBody>
          <a:bodyPr/>
          <a:lstStyle/>
          <a:p>
            <a:pPr eaLnBrk="1" hangingPunct="1"/>
            <a:r>
              <a:rPr lang="en-US" sz="4000" smtClean="0">
                <a:solidFill>
                  <a:schemeClr val="bg1"/>
                </a:solidFill>
              </a:rPr>
              <a:t>Of course your old junker is worth its blue book value…if you donate it!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MP900442996[1]"/>
          <p:cNvPicPr>
            <a:picLocks noChangeAspect="1" noChangeArrowheads="1"/>
          </p:cNvPicPr>
          <p:nvPr/>
        </p:nvPicPr>
        <p:blipFill>
          <a:blip r:embed="rId2" cstate="print"/>
          <a:srcRect/>
          <a:stretch>
            <a:fillRect/>
          </a:stretch>
        </p:blipFill>
        <p:spPr bwMode="auto">
          <a:xfrm>
            <a:off x="0" y="0"/>
            <a:ext cx="5943600" cy="6858000"/>
          </a:xfrm>
          <a:prstGeom prst="rect">
            <a:avLst/>
          </a:prstGeom>
          <a:noFill/>
        </p:spPr>
      </p:pic>
      <p:sp>
        <p:nvSpPr>
          <p:cNvPr id="10242" name="Rectangle 2"/>
          <p:cNvSpPr>
            <a:spLocks noGrp="1" noChangeArrowheads="1"/>
          </p:cNvSpPr>
          <p:nvPr>
            <p:ph type="title"/>
          </p:nvPr>
        </p:nvSpPr>
        <p:spPr>
          <a:xfrm>
            <a:off x="6172200" y="2667000"/>
            <a:ext cx="2971800" cy="1143000"/>
          </a:xfrm>
        </p:spPr>
        <p:txBody>
          <a:bodyPr/>
          <a:lstStyle/>
          <a:p>
            <a:pPr eaLnBrk="1" hangingPunct="1">
              <a:lnSpc>
                <a:spcPct val="80000"/>
              </a:lnSpc>
            </a:pPr>
            <a:r>
              <a:rPr lang="en-US" sz="4000" smtClean="0"/>
              <a:t>Donate the stuffed game to a museum and take the charitable tax deduction for all equipment and travel</a:t>
            </a:r>
          </a:p>
        </p:txBody>
      </p:sp>
      <p:sp>
        <p:nvSpPr>
          <p:cNvPr id="10247" name="Text Box 7"/>
          <p:cNvSpPr txBox="1">
            <a:spLocks noChangeArrowheads="1"/>
          </p:cNvSpPr>
          <p:nvPr/>
        </p:nvSpPr>
        <p:spPr bwMode="auto">
          <a:xfrm rot="-514148">
            <a:off x="1074738" y="1920875"/>
            <a:ext cx="3962400" cy="1431925"/>
          </a:xfrm>
          <a:prstGeom prst="rect">
            <a:avLst/>
          </a:prstGeom>
          <a:noFill/>
          <a:ln w="9525">
            <a:noFill/>
            <a:miter lim="800000"/>
            <a:headEnd/>
            <a:tailEnd/>
          </a:ln>
          <a:effectLst/>
        </p:spPr>
        <p:txBody>
          <a:bodyPr>
            <a:spAutoFit/>
          </a:bodyPr>
          <a:lstStyle/>
          <a:p>
            <a:pPr algn="ctr">
              <a:spcBef>
                <a:spcPct val="50000"/>
              </a:spcBef>
            </a:pPr>
            <a:r>
              <a:rPr lang="en-US" sz="4400">
                <a:latin typeface="Impact" pitchFamily="34" charset="0"/>
              </a:rPr>
              <a:t>Hunt on safari for free!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903339060225050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body" idx="1"/>
          </p:nvPr>
        </p:nvSpPr>
        <p:spPr>
          <a:xfrm>
            <a:off x="0" y="5410200"/>
            <a:ext cx="9144000" cy="1447800"/>
          </a:xfrm>
          <a:solidFill>
            <a:schemeClr val="bg1">
              <a:alpha val="73000"/>
            </a:schemeClr>
          </a:solidFill>
        </p:spPr>
        <p:txBody>
          <a:bodyPr/>
          <a:lstStyle/>
          <a:p>
            <a:pPr marL="225425" indent="0" algn="ctr" eaLnBrk="1" hangingPunct="1">
              <a:lnSpc>
                <a:spcPct val="90000"/>
              </a:lnSpc>
              <a:spcBef>
                <a:spcPct val="0"/>
              </a:spcBef>
              <a:buFontTx/>
              <a:buNone/>
            </a:pPr>
            <a:r>
              <a:rPr lang="en-US" smtClean="0"/>
              <a:t>From the Wyobraska Wildlife Museum </a:t>
            </a:r>
          </a:p>
          <a:p>
            <a:pPr marL="225425" indent="0" algn="ctr" eaLnBrk="1" hangingPunct="1">
              <a:lnSpc>
                <a:spcPct val="90000"/>
              </a:lnSpc>
              <a:spcBef>
                <a:spcPct val="0"/>
              </a:spcBef>
              <a:buFontTx/>
              <a:buNone/>
            </a:pPr>
            <a:r>
              <a:rPr lang="en-US" smtClean="0"/>
              <a:t>in Gering (pop: 7,751) Nebraska (plus four train cars storing another 800 animals each)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3200"/>
            <a:ext cx="4648200" cy="1143000"/>
          </a:xfrm>
        </p:spPr>
        <p:txBody>
          <a:bodyPr/>
          <a:lstStyle/>
          <a:p>
            <a:pPr eaLnBrk="1" hangingPunct="1"/>
            <a:r>
              <a:rPr lang="en-US" sz="4000" smtClean="0"/>
              <a:t>I hereby give you the copyright to my novel.  It will be a best seller, I’m sure.  </a:t>
            </a:r>
            <a:br>
              <a:rPr lang="en-US" sz="4000" smtClean="0"/>
            </a:br>
            <a:r>
              <a:rPr lang="en-US" sz="4000" smtClean="0"/>
              <a:t/>
            </a:r>
            <a:br>
              <a:rPr lang="en-US" sz="4000" smtClean="0"/>
            </a:br>
            <a:r>
              <a:rPr lang="en-US" sz="4000" smtClean="0"/>
              <a:t>P.S. I’ll be taking a large deduction today for this very valuable gift.</a:t>
            </a:r>
          </a:p>
        </p:txBody>
      </p:sp>
      <p:pic>
        <p:nvPicPr>
          <p:cNvPr id="16393" name="Picture 9" descr="MP900289895[1]"/>
          <p:cNvPicPr>
            <a:picLocks noChangeAspect="1" noChangeArrowheads="1"/>
          </p:cNvPicPr>
          <p:nvPr/>
        </p:nvPicPr>
        <p:blipFill>
          <a:blip r:embed="rId2" cstate="print"/>
          <a:srcRect/>
          <a:stretch>
            <a:fillRect/>
          </a:stretch>
        </p:blipFill>
        <p:spPr bwMode="auto">
          <a:xfrm>
            <a:off x="4618038" y="0"/>
            <a:ext cx="4525962"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asset rules</a:t>
            </a:r>
            <a:endParaRPr lang="en-US" dirty="0"/>
          </a:p>
        </p:txBody>
      </p:sp>
      <p:sp>
        <p:nvSpPr>
          <p:cNvPr id="8" name="Rectangle 3"/>
          <p:cNvSpPr txBox="1">
            <a:spLocks noChangeArrowheads="1"/>
          </p:cNvSpPr>
          <p:nvPr/>
        </p:nvSpPr>
        <p:spPr bwMode="auto">
          <a:xfrm>
            <a:off x="457200" y="1524000"/>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Clothing or household items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car, boat, or airplane</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Taxidermy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Inventory from your business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patent or other intellectual property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Stock_000012686644XSmall"/>
          <p:cNvPicPr>
            <a:picLocks noChangeAspect="1" noChangeArrowheads="1"/>
          </p:cNvPicPr>
          <p:nvPr/>
        </p:nvPicPr>
        <p:blipFill>
          <a:blip r:embed="rId2" cstate="print"/>
          <a:srcRect/>
          <a:stretch>
            <a:fillRect/>
          </a:stretch>
        </p:blipFill>
        <p:spPr bwMode="auto">
          <a:xfrm>
            <a:off x="1981200" y="0"/>
            <a:ext cx="7162800" cy="6815138"/>
          </a:xfrm>
          <a:prstGeom prst="rect">
            <a:avLst/>
          </a:prstGeom>
          <a:noFill/>
        </p:spPr>
      </p:pic>
      <p:sp>
        <p:nvSpPr>
          <p:cNvPr id="9218" name="Rectangle 2"/>
          <p:cNvSpPr>
            <a:spLocks noGrp="1" noChangeArrowheads="1"/>
          </p:cNvSpPr>
          <p:nvPr>
            <p:ph type="title"/>
          </p:nvPr>
        </p:nvSpPr>
        <p:spPr>
          <a:xfrm>
            <a:off x="152400" y="2971800"/>
            <a:ext cx="3505200" cy="1143000"/>
          </a:xfrm>
        </p:spPr>
        <p:txBody>
          <a:bodyPr/>
          <a:lstStyle/>
          <a:p>
            <a:pPr algn="l" eaLnBrk="1" hangingPunct="1"/>
            <a:r>
              <a:rPr lang="en-US" sz="3600" dirty="0" smtClean="0">
                <a:solidFill>
                  <a:schemeClr val="bg2"/>
                </a:solidFill>
              </a:rPr>
              <a:t>Don’t throw away those old clothes, give them away and deduct it!</a:t>
            </a:r>
          </a:p>
        </p:txBody>
      </p:sp>
      <p:sp>
        <p:nvSpPr>
          <p:cNvPr id="4" name="TextBox 3"/>
          <p:cNvSpPr txBox="1"/>
          <p:nvPr/>
        </p:nvSpPr>
        <p:spPr>
          <a:xfrm>
            <a:off x="0" y="0"/>
            <a:ext cx="3657600" cy="1754326"/>
          </a:xfrm>
          <a:prstGeom prst="rect">
            <a:avLst/>
          </a:prstGeom>
          <a:noFill/>
        </p:spPr>
        <p:txBody>
          <a:bodyPr wrap="square" rtlCol="0">
            <a:spAutoFit/>
          </a:bodyPr>
          <a:lstStyle/>
          <a:p>
            <a:r>
              <a:rPr lang="en-US" sz="3600" dirty="0" smtClean="0">
                <a:solidFill>
                  <a:srgbClr val="C00000"/>
                </a:solidFill>
              </a:rPr>
              <a:t>Problem</a:t>
            </a:r>
            <a:r>
              <a:rPr lang="en-US" sz="3600" dirty="0" smtClean="0">
                <a:solidFill>
                  <a:schemeClr val="tx1">
                    <a:lumMod val="50000"/>
                    <a:lumOff val="50000"/>
                  </a:schemeClr>
                </a:solidFill>
              </a:rPr>
              <a:t>: </a:t>
            </a:r>
          </a:p>
          <a:p>
            <a:pPr algn="ctr"/>
            <a:r>
              <a:rPr lang="en-US" sz="3600" dirty="0" smtClean="0"/>
              <a:t>Clothing &amp; Household Items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iStock_000012686644XSmall"/>
          <p:cNvPicPr>
            <a:picLocks noChangeAspect="1" noChangeArrowheads="1"/>
          </p:cNvPicPr>
          <p:nvPr/>
        </p:nvPicPr>
        <p:blipFill>
          <a:blip r:embed="rId2" cstate="print"/>
          <a:srcRect/>
          <a:stretch>
            <a:fillRect/>
          </a:stretch>
        </p:blipFill>
        <p:spPr bwMode="auto">
          <a:xfrm>
            <a:off x="1981200" y="0"/>
            <a:ext cx="7162800" cy="6815138"/>
          </a:xfrm>
          <a:prstGeom prst="rect">
            <a:avLst/>
          </a:prstGeom>
          <a:noFill/>
        </p:spPr>
      </p:pic>
      <p:sp>
        <p:nvSpPr>
          <p:cNvPr id="9218" name="Rectangle 2"/>
          <p:cNvSpPr>
            <a:spLocks noGrp="1" noChangeArrowheads="1"/>
          </p:cNvSpPr>
          <p:nvPr>
            <p:ph type="title"/>
          </p:nvPr>
        </p:nvSpPr>
        <p:spPr>
          <a:xfrm>
            <a:off x="0" y="3886200"/>
            <a:ext cx="3962400" cy="1143000"/>
          </a:xfrm>
        </p:spPr>
        <p:txBody>
          <a:bodyPr/>
          <a:lstStyle/>
          <a:p>
            <a:pPr algn="l" eaLnBrk="1" hangingPunct="1"/>
            <a:r>
              <a:rPr lang="en-US" sz="3600" dirty="0" smtClean="0">
                <a:solidFill>
                  <a:schemeClr val="bg2"/>
                </a:solidFill>
              </a:rPr>
              <a:t>No deduction unless in “good used condition or better” or giving &gt;$500 worth with a qualified appraisal</a:t>
            </a:r>
            <a:r>
              <a:rPr lang="en-US" sz="4000" dirty="0" smtClean="0"/>
              <a:t/>
            </a:r>
            <a:br>
              <a:rPr lang="en-US" sz="4000" dirty="0" smtClean="0"/>
            </a:br>
            <a:endParaRPr lang="en-US" sz="4000" dirty="0" smtClean="0"/>
          </a:p>
        </p:txBody>
      </p:sp>
      <p:sp>
        <p:nvSpPr>
          <p:cNvPr id="4" name="TextBox 3"/>
          <p:cNvSpPr txBox="1"/>
          <p:nvPr/>
        </p:nvSpPr>
        <p:spPr>
          <a:xfrm>
            <a:off x="0" y="0"/>
            <a:ext cx="3657600" cy="1754326"/>
          </a:xfrm>
          <a:prstGeom prst="rect">
            <a:avLst/>
          </a:prstGeom>
          <a:noFill/>
        </p:spPr>
        <p:txBody>
          <a:bodyPr wrap="square" rtlCol="0">
            <a:spAutoFit/>
          </a:bodyPr>
          <a:lstStyle/>
          <a:p>
            <a:r>
              <a:rPr lang="en-US" sz="3600" dirty="0" smtClean="0">
                <a:solidFill>
                  <a:srgbClr val="C00000"/>
                </a:solidFill>
              </a:rPr>
              <a:t>Solution</a:t>
            </a:r>
            <a:r>
              <a:rPr lang="en-US" sz="3600" dirty="0" smtClean="0">
                <a:solidFill>
                  <a:schemeClr val="tx1">
                    <a:lumMod val="50000"/>
                    <a:lumOff val="50000"/>
                  </a:schemeClr>
                </a:solidFill>
              </a:rPr>
              <a:t>: </a:t>
            </a:r>
          </a:p>
          <a:p>
            <a:pPr algn="ctr"/>
            <a:r>
              <a:rPr lang="en-US" sz="3600" dirty="0" smtClean="0"/>
              <a:t>Clothing &amp; Household Items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82" name="Picture 14" descr="C:\Users\rujames\AppData\Local\Microsoft\Windows\Temporary Internet Files\Content.IE5\BWNQMCW8\MP900446950[1].jpg"/>
          <p:cNvPicPr>
            <a:picLocks noChangeAspect="1" noChangeArrowheads="1"/>
          </p:cNvPicPr>
          <p:nvPr/>
        </p:nvPicPr>
        <p:blipFill>
          <a:blip r:embed="rId2" cstate="print"/>
          <a:srcRect/>
          <a:stretch>
            <a:fillRect/>
          </a:stretch>
        </p:blipFill>
        <p:spPr bwMode="auto">
          <a:xfrm>
            <a:off x="3352800" y="4648200"/>
            <a:ext cx="914400" cy="457200"/>
          </a:xfrm>
          <a:prstGeom prst="rect">
            <a:avLst/>
          </a:prstGeom>
          <a:noFill/>
        </p:spPr>
      </p:pic>
      <p:pic>
        <p:nvPicPr>
          <p:cNvPr id="58377" name="Picture 9" descr="C:\Users\rujames\AppData\Local\Microsoft\Windows\Temporary Internet Files\Content.IE5\WU72GFP2\MP900405244[1].jpg"/>
          <p:cNvPicPr>
            <a:picLocks noChangeAspect="1" noChangeArrowheads="1"/>
          </p:cNvPicPr>
          <p:nvPr/>
        </p:nvPicPr>
        <p:blipFill>
          <a:blip r:embed="rId3" cstate="print"/>
          <a:srcRect/>
          <a:stretch>
            <a:fillRect/>
          </a:stretch>
        </p:blipFill>
        <p:spPr bwMode="auto">
          <a:xfrm>
            <a:off x="1066800" y="3429000"/>
            <a:ext cx="1676400" cy="1676400"/>
          </a:xfrm>
          <a:prstGeom prst="rect">
            <a:avLst/>
          </a:prstGeom>
          <a:noFill/>
        </p:spPr>
      </p:pic>
      <p:pic>
        <p:nvPicPr>
          <p:cNvPr id="58375" name="Picture 7" descr="C:\Users\rujames\AppData\Local\Microsoft\Windows\Temporary Internet Files\Content.IE5\S3NC6S0Y\MP900405450[1].jpg"/>
          <p:cNvPicPr>
            <a:picLocks noChangeAspect="1" noChangeArrowheads="1"/>
          </p:cNvPicPr>
          <p:nvPr/>
        </p:nvPicPr>
        <p:blipFill>
          <a:blip r:embed="rId4" cstate="print"/>
          <a:srcRect/>
          <a:stretch>
            <a:fillRect/>
          </a:stretch>
        </p:blipFill>
        <p:spPr bwMode="auto">
          <a:xfrm>
            <a:off x="1066800" y="5029200"/>
            <a:ext cx="1813560" cy="1295400"/>
          </a:xfrm>
          <a:prstGeom prst="rect">
            <a:avLst/>
          </a:prstGeom>
          <a:noFill/>
        </p:spPr>
      </p:pic>
      <p:pic>
        <p:nvPicPr>
          <p:cNvPr id="58376" name="Picture 8" descr="C:\Users\rujames\AppData\Local\Microsoft\Windows\Temporary Internet Files\Content.IE5\WU72GFP2\MP900402844[1].jpg"/>
          <p:cNvPicPr>
            <a:picLocks noChangeAspect="1" noChangeArrowheads="1"/>
          </p:cNvPicPr>
          <p:nvPr/>
        </p:nvPicPr>
        <p:blipFill>
          <a:blip r:embed="rId5" cstate="print"/>
          <a:srcRect/>
          <a:stretch>
            <a:fillRect/>
          </a:stretch>
        </p:blipFill>
        <p:spPr bwMode="auto">
          <a:xfrm>
            <a:off x="2438400" y="5181600"/>
            <a:ext cx="914400" cy="1211580"/>
          </a:xfrm>
          <a:prstGeom prst="rect">
            <a:avLst/>
          </a:prstGeom>
          <a:noFill/>
        </p:spPr>
      </p:pic>
      <p:pic>
        <p:nvPicPr>
          <p:cNvPr id="58383" name="Picture 15" descr="C:\Users\rujames\AppData\Local\Microsoft\Windows\Temporary Internet Files\Content.IE5\4TPZB9DD\MP900316357[1].jpg"/>
          <p:cNvPicPr>
            <a:picLocks noChangeAspect="1" noChangeArrowheads="1"/>
          </p:cNvPicPr>
          <p:nvPr/>
        </p:nvPicPr>
        <p:blipFill>
          <a:blip r:embed="rId6" cstate="print"/>
          <a:srcRect/>
          <a:stretch>
            <a:fillRect/>
          </a:stretch>
        </p:blipFill>
        <p:spPr bwMode="auto">
          <a:xfrm>
            <a:off x="304800" y="5410200"/>
            <a:ext cx="1295400" cy="883031"/>
          </a:xfrm>
          <a:prstGeom prst="rect">
            <a:avLst/>
          </a:prstGeom>
          <a:noFill/>
        </p:spPr>
      </p:pic>
      <p:pic>
        <p:nvPicPr>
          <p:cNvPr id="58373" name="Picture 5" descr="C:\Users\rujames\AppData\Local\Microsoft\Windows\Temporary Internet Files\Content.IE5\4TPZB9DD\MP900384678[1].jpg"/>
          <p:cNvPicPr>
            <a:picLocks noChangeAspect="1" noChangeArrowheads="1"/>
          </p:cNvPicPr>
          <p:nvPr/>
        </p:nvPicPr>
        <p:blipFill>
          <a:blip r:embed="rId7" cstate="print"/>
          <a:srcRect/>
          <a:stretch>
            <a:fillRect/>
          </a:stretch>
        </p:blipFill>
        <p:spPr bwMode="auto">
          <a:xfrm>
            <a:off x="304800" y="3962400"/>
            <a:ext cx="1076379" cy="1371600"/>
          </a:xfrm>
          <a:prstGeom prst="rect">
            <a:avLst/>
          </a:prstGeom>
          <a:noFill/>
        </p:spPr>
      </p:pic>
      <p:sp>
        <p:nvSpPr>
          <p:cNvPr id="4" name="Title 3"/>
          <p:cNvSpPr>
            <a:spLocks noGrp="1"/>
          </p:cNvSpPr>
          <p:nvPr>
            <p:ph type="title"/>
          </p:nvPr>
        </p:nvSpPr>
        <p:spPr>
          <a:xfrm>
            <a:off x="457200" y="0"/>
            <a:ext cx="8229600" cy="1143000"/>
          </a:xfrm>
        </p:spPr>
        <p:txBody>
          <a:bodyPr/>
          <a:lstStyle/>
          <a:p>
            <a:r>
              <a:rPr lang="en-US" dirty="0" smtClean="0"/>
              <a:t>Household items include</a:t>
            </a:r>
            <a:endParaRPr lang="en-US" dirty="0"/>
          </a:p>
        </p:txBody>
      </p:sp>
      <p:sp>
        <p:nvSpPr>
          <p:cNvPr id="5" name="Content Placeholder 4"/>
          <p:cNvSpPr>
            <a:spLocks noGrp="1"/>
          </p:cNvSpPr>
          <p:nvPr>
            <p:ph sz="half" idx="1"/>
          </p:nvPr>
        </p:nvSpPr>
        <p:spPr>
          <a:xfrm>
            <a:off x="457200" y="1295401"/>
            <a:ext cx="4038600" cy="2362200"/>
          </a:xfrm>
        </p:spPr>
        <p:txBody>
          <a:bodyPr/>
          <a:lstStyle/>
          <a:p>
            <a:pPr>
              <a:buFont typeface="Wingdings" pitchFamily="2" charset="2"/>
              <a:buChar char="ü"/>
            </a:pPr>
            <a:r>
              <a:rPr lang="en-US" dirty="0" smtClean="0"/>
              <a:t>Furniture</a:t>
            </a:r>
          </a:p>
          <a:p>
            <a:pPr>
              <a:buFont typeface="Wingdings" pitchFamily="2" charset="2"/>
              <a:buChar char="ü"/>
            </a:pPr>
            <a:r>
              <a:rPr lang="en-US" dirty="0" smtClean="0"/>
              <a:t>Electronics</a:t>
            </a:r>
          </a:p>
          <a:p>
            <a:pPr>
              <a:buFont typeface="Wingdings" pitchFamily="2" charset="2"/>
              <a:buChar char="ü"/>
            </a:pPr>
            <a:r>
              <a:rPr lang="en-US" dirty="0" smtClean="0"/>
              <a:t>Appliances</a:t>
            </a:r>
          </a:p>
          <a:p>
            <a:pPr>
              <a:buFont typeface="Wingdings" pitchFamily="2" charset="2"/>
              <a:buChar char="ü"/>
            </a:pPr>
            <a:r>
              <a:rPr lang="en-US" dirty="0" smtClean="0"/>
              <a:t>Linens</a:t>
            </a:r>
            <a:endParaRPr lang="en-US" dirty="0"/>
          </a:p>
        </p:txBody>
      </p:sp>
      <p:sp>
        <p:nvSpPr>
          <p:cNvPr id="6" name="Content Placeholder 5"/>
          <p:cNvSpPr>
            <a:spLocks noGrp="1"/>
          </p:cNvSpPr>
          <p:nvPr>
            <p:ph sz="half" idx="2"/>
          </p:nvPr>
        </p:nvSpPr>
        <p:spPr>
          <a:xfrm>
            <a:off x="4648200" y="1295400"/>
            <a:ext cx="4038600" cy="4525963"/>
          </a:xfrm>
        </p:spPr>
        <p:txBody>
          <a:bodyPr/>
          <a:lstStyle/>
          <a:p>
            <a:pPr>
              <a:buFont typeface="Arial" pitchFamily="34" charset="0"/>
              <a:buChar char="X"/>
            </a:pPr>
            <a:r>
              <a:rPr lang="en-US" dirty="0" smtClean="0">
                <a:solidFill>
                  <a:srgbClr val="FF0000"/>
                </a:solidFill>
              </a:rPr>
              <a:t>Food   </a:t>
            </a:r>
          </a:p>
          <a:p>
            <a:pPr>
              <a:buFont typeface="Arial" pitchFamily="34" charset="0"/>
              <a:buChar char="X"/>
            </a:pPr>
            <a:r>
              <a:rPr lang="en-US" dirty="0" smtClean="0">
                <a:solidFill>
                  <a:srgbClr val="FF0000"/>
                </a:solidFill>
              </a:rPr>
              <a:t>Art</a:t>
            </a:r>
          </a:p>
          <a:p>
            <a:pPr>
              <a:buFont typeface="Arial" pitchFamily="34" charset="0"/>
              <a:buChar char="X"/>
            </a:pPr>
            <a:r>
              <a:rPr lang="en-US" dirty="0" smtClean="0">
                <a:solidFill>
                  <a:srgbClr val="FF0000"/>
                </a:solidFill>
              </a:rPr>
              <a:t>Antiques</a:t>
            </a:r>
          </a:p>
          <a:p>
            <a:pPr>
              <a:buFont typeface="Arial" pitchFamily="34" charset="0"/>
              <a:buChar char="X"/>
            </a:pPr>
            <a:r>
              <a:rPr lang="en-US" dirty="0" smtClean="0">
                <a:solidFill>
                  <a:srgbClr val="FF0000"/>
                </a:solidFill>
              </a:rPr>
              <a:t>Jewelry</a:t>
            </a:r>
          </a:p>
          <a:p>
            <a:pPr>
              <a:buFont typeface="Arial" pitchFamily="34" charset="0"/>
              <a:buChar char="X"/>
            </a:pPr>
            <a:r>
              <a:rPr lang="en-US" dirty="0" smtClean="0">
                <a:solidFill>
                  <a:srgbClr val="FF0000"/>
                </a:solidFill>
              </a:rPr>
              <a:t>Collections</a:t>
            </a:r>
            <a:endParaRPr lang="en-US" dirty="0">
              <a:solidFill>
                <a:srgbClr val="FF0000"/>
              </a:solidFill>
            </a:endParaRPr>
          </a:p>
        </p:txBody>
      </p:sp>
      <p:sp>
        <p:nvSpPr>
          <p:cNvPr id="7" name="Oval 6"/>
          <p:cNvSpPr/>
          <p:nvPr/>
        </p:nvSpPr>
        <p:spPr>
          <a:xfrm>
            <a:off x="152400" y="3505200"/>
            <a:ext cx="4419600" cy="32004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8" name="Picture 10" descr="C:\Users\rujames\AppData\Local\Microsoft\Windows\Temporary Internet Files\Content.IE5\S3NC6S0Y\MP900386719[1].jpg"/>
          <p:cNvPicPr>
            <a:picLocks noChangeAspect="1" noChangeArrowheads="1"/>
          </p:cNvPicPr>
          <p:nvPr/>
        </p:nvPicPr>
        <p:blipFill>
          <a:blip r:embed="rId8" cstate="print"/>
          <a:srcRect/>
          <a:stretch>
            <a:fillRect/>
          </a:stretch>
        </p:blipFill>
        <p:spPr bwMode="auto">
          <a:xfrm>
            <a:off x="2743200" y="3810000"/>
            <a:ext cx="543560" cy="762000"/>
          </a:xfrm>
          <a:prstGeom prst="rect">
            <a:avLst/>
          </a:prstGeom>
          <a:noFill/>
        </p:spPr>
      </p:pic>
      <p:pic>
        <p:nvPicPr>
          <p:cNvPr id="58384" name="Picture 16" descr="C:\Users\rujames\AppData\Local\Microsoft\Windows\Temporary Internet Files\Content.IE5\BWNQMCW8\MP900314220[1].jpg"/>
          <p:cNvPicPr>
            <a:picLocks noChangeAspect="1" noChangeArrowheads="1"/>
          </p:cNvPicPr>
          <p:nvPr/>
        </p:nvPicPr>
        <p:blipFill>
          <a:blip r:embed="rId9" cstate="print"/>
          <a:srcRect/>
          <a:stretch>
            <a:fillRect/>
          </a:stretch>
        </p:blipFill>
        <p:spPr bwMode="auto">
          <a:xfrm>
            <a:off x="4914900" y="4800600"/>
            <a:ext cx="1714500" cy="1371600"/>
          </a:xfrm>
          <a:prstGeom prst="rect">
            <a:avLst/>
          </a:prstGeom>
          <a:noFill/>
        </p:spPr>
      </p:pic>
      <p:pic>
        <p:nvPicPr>
          <p:cNvPr id="58385" name="Picture 17" descr="C:\Users\rujames\AppData\Local\Microsoft\Windows\Temporary Internet Files\Content.IE5\9A16IBCU\MP900314174[1].jpg"/>
          <p:cNvPicPr>
            <a:picLocks noChangeAspect="1" noChangeArrowheads="1"/>
          </p:cNvPicPr>
          <p:nvPr/>
        </p:nvPicPr>
        <p:blipFill>
          <a:blip r:embed="rId10" cstate="print"/>
          <a:srcRect/>
          <a:stretch>
            <a:fillRect/>
          </a:stretch>
        </p:blipFill>
        <p:spPr bwMode="auto">
          <a:xfrm>
            <a:off x="6781800" y="5105400"/>
            <a:ext cx="1237938" cy="755142"/>
          </a:xfrm>
          <a:prstGeom prst="rect">
            <a:avLst/>
          </a:prstGeom>
          <a:noFill/>
        </p:spPr>
      </p:pic>
      <p:pic>
        <p:nvPicPr>
          <p:cNvPr id="58386" name="Picture 18" descr="C:\Users\rujames\AppData\Local\Microsoft\Windows\Temporary Internet Files\Content.IE5\WB3FE3RO\MP900384825[1].jpg"/>
          <p:cNvPicPr>
            <a:picLocks noChangeAspect="1" noChangeArrowheads="1"/>
          </p:cNvPicPr>
          <p:nvPr/>
        </p:nvPicPr>
        <p:blipFill>
          <a:blip r:embed="rId11" cstate="print"/>
          <a:srcRect/>
          <a:stretch>
            <a:fillRect/>
          </a:stretch>
        </p:blipFill>
        <p:spPr bwMode="auto">
          <a:xfrm>
            <a:off x="7315200" y="4571999"/>
            <a:ext cx="381000" cy="240575"/>
          </a:xfrm>
          <a:prstGeom prst="rect">
            <a:avLst/>
          </a:prstGeom>
          <a:noFill/>
        </p:spPr>
      </p:pic>
      <p:pic>
        <p:nvPicPr>
          <p:cNvPr id="58388" name="Picture 20" descr="C:\Users\rujames\AppData\Local\Microsoft\Windows\Temporary Internet Files\Content.IE5\WU72GFP2\MP900402848[1].jpg"/>
          <p:cNvPicPr>
            <a:picLocks noChangeAspect="1" noChangeArrowheads="1"/>
          </p:cNvPicPr>
          <p:nvPr/>
        </p:nvPicPr>
        <p:blipFill>
          <a:blip r:embed="rId12" cstate="print"/>
          <a:srcRect/>
          <a:stretch>
            <a:fillRect/>
          </a:stretch>
        </p:blipFill>
        <p:spPr bwMode="auto">
          <a:xfrm>
            <a:off x="5791200" y="4267200"/>
            <a:ext cx="1143000" cy="857250"/>
          </a:xfrm>
          <a:prstGeom prst="rect">
            <a:avLst/>
          </a:prstGeom>
          <a:noFill/>
        </p:spPr>
      </p:pic>
      <p:pic>
        <p:nvPicPr>
          <p:cNvPr id="58389" name="Picture 21" descr="C:\Users\rujames\AppData\Local\Microsoft\Windows\Temporary Internet Files\Content.IE5\S3NC6S0Y\MP900411765[1].jpg"/>
          <p:cNvPicPr>
            <a:picLocks noChangeAspect="1" noChangeArrowheads="1"/>
          </p:cNvPicPr>
          <p:nvPr/>
        </p:nvPicPr>
        <p:blipFill>
          <a:blip r:embed="rId13" cstate="print"/>
          <a:srcRect/>
          <a:stretch>
            <a:fillRect/>
          </a:stretch>
        </p:blipFill>
        <p:spPr bwMode="auto">
          <a:xfrm>
            <a:off x="5029200" y="4191000"/>
            <a:ext cx="426720" cy="533400"/>
          </a:xfrm>
          <a:prstGeom prst="rect">
            <a:avLst/>
          </a:prstGeom>
          <a:noFill/>
        </p:spPr>
      </p:pic>
      <p:pic>
        <p:nvPicPr>
          <p:cNvPr id="58390" name="Picture 22" descr="C:\Users\rujames\AppData\Local\Microsoft\Windows\Temporary Internet Files\Content.IE5\S3NC6S0Y\MP900443859[1].jpg"/>
          <p:cNvPicPr>
            <a:picLocks noChangeAspect="1" noChangeArrowheads="1"/>
          </p:cNvPicPr>
          <p:nvPr/>
        </p:nvPicPr>
        <p:blipFill>
          <a:blip r:embed="rId14" cstate="print"/>
          <a:srcRect/>
          <a:stretch>
            <a:fillRect/>
          </a:stretch>
        </p:blipFill>
        <p:spPr bwMode="auto">
          <a:xfrm>
            <a:off x="4800600" y="5943601"/>
            <a:ext cx="1374028" cy="914400"/>
          </a:xfrm>
          <a:prstGeom prst="rect">
            <a:avLst/>
          </a:prstGeom>
          <a:noFill/>
        </p:spPr>
      </p:pic>
      <p:pic>
        <p:nvPicPr>
          <p:cNvPr id="58391" name="Picture 23" descr="C:\Users\rujames\AppData\Local\Microsoft\Windows\Temporary Internet Files\Content.IE5\4TPZB9DD\MP900309570[1].jpg"/>
          <p:cNvPicPr>
            <a:picLocks noChangeAspect="1" noChangeArrowheads="1"/>
          </p:cNvPicPr>
          <p:nvPr/>
        </p:nvPicPr>
        <p:blipFill>
          <a:blip r:embed="rId15" cstate="print"/>
          <a:srcRect/>
          <a:stretch>
            <a:fillRect/>
          </a:stretch>
        </p:blipFill>
        <p:spPr bwMode="auto">
          <a:xfrm>
            <a:off x="7391399" y="5943600"/>
            <a:ext cx="1281869" cy="914400"/>
          </a:xfrm>
          <a:prstGeom prst="rect">
            <a:avLst/>
          </a:prstGeom>
          <a:noFill/>
        </p:spPr>
      </p:pic>
      <p:pic>
        <p:nvPicPr>
          <p:cNvPr id="58392" name="Picture 24" descr="C:\Users\rujames\AppData\Local\Microsoft\Windows\Temporary Internet Files\Content.IE5\9A16IBCU\MP900387857[1].jpg"/>
          <p:cNvPicPr>
            <a:picLocks noChangeAspect="1" noChangeArrowheads="1"/>
          </p:cNvPicPr>
          <p:nvPr/>
        </p:nvPicPr>
        <p:blipFill>
          <a:blip r:embed="rId16" cstate="print"/>
          <a:srcRect/>
          <a:stretch>
            <a:fillRect/>
          </a:stretch>
        </p:blipFill>
        <p:spPr bwMode="auto">
          <a:xfrm>
            <a:off x="6172200" y="5943600"/>
            <a:ext cx="1219200" cy="914400"/>
          </a:xfrm>
          <a:prstGeom prst="rect">
            <a:avLst/>
          </a:prstGeom>
          <a:noFill/>
        </p:spPr>
      </p:pic>
      <p:pic>
        <p:nvPicPr>
          <p:cNvPr id="58395" name="Picture 27" descr="C:\Users\rujames\AppData\Local\Microsoft\Windows\Temporary Internet Files\Content.IE5\WB3FE3RO\MP900400593[1].jpg"/>
          <p:cNvPicPr>
            <a:picLocks noChangeAspect="1" noChangeArrowheads="1"/>
          </p:cNvPicPr>
          <p:nvPr/>
        </p:nvPicPr>
        <p:blipFill>
          <a:blip r:embed="rId17" cstate="print"/>
          <a:srcRect/>
          <a:stretch>
            <a:fillRect/>
          </a:stretch>
        </p:blipFill>
        <p:spPr bwMode="auto">
          <a:xfrm>
            <a:off x="8407648" y="5936209"/>
            <a:ext cx="736352" cy="921791"/>
          </a:xfrm>
          <a:prstGeom prst="rect">
            <a:avLst/>
          </a:prstGeom>
          <a:noFill/>
        </p:spPr>
      </p:pic>
      <p:cxnSp>
        <p:nvCxnSpPr>
          <p:cNvPr id="10" name="Straight Connector 9"/>
          <p:cNvCxnSpPr/>
          <p:nvPr/>
        </p:nvCxnSpPr>
        <p:spPr>
          <a:xfrm flipV="1">
            <a:off x="4648200" y="4343400"/>
            <a:ext cx="4495800" cy="2514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24400" y="4267200"/>
            <a:ext cx="4419600" cy="2590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descr="iStock_000003622913XSmall.jpg"/>
          <p:cNvPicPr>
            <a:picLocks noChangeAspect="1"/>
          </p:cNvPicPr>
          <p:nvPr/>
        </p:nvPicPr>
        <p:blipFill>
          <a:blip r:embed="rId2" cstate="print"/>
          <a:srcRect/>
          <a:stretch>
            <a:fillRect/>
          </a:stretch>
        </p:blipFill>
        <p:spPr bwMode="auto">
          <a:xfrm>
            <a:off x="0" y="2463800"/>
            <a:ext cx="4406900" cy="4394200"/>
          </a:xfrm>
          <a:prstGeom prst="rect">
            <a:avLst/>
          </a:prstGeom>
          <a:noFill/>
          <a:ln w="9525">
            <a:noFill/>
            <a:miter lim="800000"/>
            <a:headEnd/>
            <a:tailEnd/>
          </a:ln>
        </p:spPr>
      </p:pic>
      <p:sp>
        <p:nvSpPr>
          <p:cNvPr id="5124" name="TextBox 6"/>
          <p:cNvSpPr txBox="1">
            <a:spLocks noChangeArrowheads="1"/>
          </p:cNvSpPr>
          <p:nvPr/>
        </p:nvSpPr>
        <p:spPr bwMode="auto">
          <a:xfrm>
            <a:off x="4419600" y="4572000"/>
            <a:ext cx="4724400" cy="634020"/>
          </a:xfrm>
          <a:prstGeom prst="rect">
            <a:avLst/>
          </a:prstGeom>
          <a:noFill/>
          <a:ln w="9525">
            <a:noFill/>
            <a:miter lim="800000"/>
            <a:headEnd/>
            <a:tailEnd/>
          </a:ln>
        </p:spPr>
        <p:txBody>
          <a:bodyPr>
            <a:spAutoFit/>
          </a:bodyPr>
          <a:lstStyle/>
          <a:p>
            <a:pPr>
              <a:lnSpc>
                <a:spcPct val="80000"/>
              </a:lnSpc>
            </a:pPr>
            <a:r>
              <a:rPr lang="en-US" sz="4400" dirty="0"/>
              <a:t>Cost </a:t>
            </a:r>
            <a:r>
              <a:rPr lang="en-US" sz="4400" dirty="0" smtClean="0"/>
              <a:t>Basis</a:t>
            </a:r>
            <a:endParaRPr lang="en-US" sz="3600" dirty="0"/>
          </a:p>
        </p:txBody>
      </p:sp>
      <p:sp>
        <p:nvSpPr>
          <p:cNvPr id="7" name="Content Placeholder 2"/>
          <p:cNvSpPr txBox="1">
            <a:spLocks/>
          </p:cNvSpPr>
          <p:nvPr/>
        </p:nvSpPr>
        <p:spPr bwMode="auto">
          <a:xfrm>
            <a:off x="4876800" y="457200"/>
            <a:ext cx="42672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What you paid for it less depreciation deductions already taken</a:t>
            </a:r>
          </a:p>
        </p:txBody>
      </p:sp>
      <p:sp>
        <p:nvSpPr>
          <p:cNvPr id="11" name="Rounded Rectangular Callout 10"/>
          <p:cNvSpPr/>
          <p:nvPr/>
        </p:nvSpPr>
        <p:spPr>
          <a:xfrm>
            <a:off x="4724400" y="457200"/>
            <a:ext cx="4038600" cy="2133600"/>
          </a:xfrm>
          <a:prstGeom prst="wedgeRoundRectCallout">
            <a:avLst>
              <a:gd name="adj1" fmla="val 11116"/>
              <a:gd name="adj2" fmla="val 123746"/>
              <a:gd name="adj3" fmla="val 16667"/>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5" descr="C:\Users\rujames\AppData\Local\Microsoft\Windows\Temporary Internet Files\Content.IE5\WB3FE3RO\MP900313814[1].jpg"/>
          <p:cNvPicPr>
            <a:picLocks noChangeAspect="1" noChangeArrowheads="1"/>
          </p:cNvPicPr>
          <p:nvPr/>
        </p:nvPicPr>
        <p:blipFill>
          <a:blip r:embed="rId2" cstate="print"/>
          <a:srcRect l="4445" r="6667"/>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title"/>
          </p:nvPr>
        </p:nvSpPr>
        <p:spPr>
          <a:xfrm>
            <a:off x="0" y="0"/>
            <a:ext cx="9144000" cy="1676400"/>
          </a:xfrm>
          <a:solidFill>
            <a:srgbClr val="1C1C1C">
              <a:alpha val="89000"/>
            </a:srgbClr>
          </a:solidFill>
        </p:spPr>
        <p:txBody>
          <a:bodyPr/>
          <a:lstStyle/>
          <a:p>
            <a:pPr eaLnBrk="1" hangingPunct="1">
              <a:lnSpc>
                <a:spcPct val="80000"/>
              </a:lnSpc>
            </a:pPr>
            <a:r>
              <a:rPr lang="en-US" sz="4000" dirty="0" smtClean="0">
                <a:solidFill>
                  <a:schemeClr val="bg1"/>
                </a:solidFill>
              </a:rPr>
              <a:t>Problem: Donors deduct “Blue Book” value but charity sells for much less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If charity sells, deduct sales price</a:t>
            </a:r>
            <a:endParaRPr lang="en-US" dirty="0"/>
          </a:p>
        </p:txBody>
      </p:sp>
      <p:pic>
        <p:nvPicPr>
          <p:cNvPr id="5" name="Content Placeholder 4" descr="iStock_000002901349XSmall.jpg"/>
          <p:cNvPicPr>
            <a:picLocks noGrp="1" noChangeAspect="1"/>
          </p:cNvPicPr>
          <p:nvPr>
            <p:ph idx="1"/>
          </p:nvPr>
        </p:nvPicPr>
        <p:blipFill>
          <a:blip r:embed="rId2" cstate="print"/>
          <a:stretch>
            <a:fillRect/>
          </a:stretch>
        </p:blipFill>
        <p:spPr>
          <a:xfrm>
            <a:off x="304800" y="2667000"/>
            <a:ext cx="2557732" cy="1649767"/>
          </a:xfrm>
        </p:spPr>
      </p:pic>
      <p:pic>
        <p:nvPicPr>
          <p:cNvPr id="6"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4267200" y="2819400"/>
            <a:ext cx="1100217" cy="1430754"/>
          </a:xfrm>
          <a:prstGeom prst="rect">
            <a:avLst/>
          </a:prstGeom>
          <a:noFill/>
        </p:spPr>
      </p:pic>
      <p:cxnSp>
        <p:nvCxnSpPr>
          <p:cNvPr id="17" name="Straight Arrow Connector 16"/>
          <p:cNvCxnSpPr/>
          <p:nvPr/>
        </p:nvCxnSpPr>
        <p:spPr>
          <a:xfrm>
            <a:off x="3124200" y="35052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5257800" y="4267200"/>
            <a:ext cx="2133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38800" y="3810000"/>
            <a:ext cx="2057400" cy="523220"/>
          </a:xfrm>
          <a:prstGeom prst="rect">
            <a:avLst/>
          </a:prstGeom>
          <a:noFill/>
          <a:ln>
            <a:noFill/>
          </a:ln>
        </p:spPr>
        <p:txBody>
          <a:bodyPr wrap="square" rtlCol="0">
            <a:spAutoFit/>
          </a:bodyPr>
          <a:lstStyle/>
          <a:p>
            <a:r>
              <a:rPr lang="en-US" sz="2800" dirty="0" smtClean="0"/>
              <a:t>$3,000</a:t>
            </a:r>
            <a:endParaRPr lang="en-US" sz="2800" dirty="0"/>
          </a:p>
        </p:txBody>
      </p:sp>
      <p:sp>
        <p:nvSpPr>
          <p:cNvPr id="24" name="TextBox 23"/>
          <p:cNvSpPr txBox="1"/>
          <p:nvPr/>
        </p:nvSpPr>
        <p:spPr>
          <a:xfrm>
            <a:off x="304800" y="2286000"/>
            <a:ext cx="2362200" cy="781752"/>
          </a:xfrm>
          <a:prstGeom prst="rect">
            <a:avLst/>
          </a:prstGeom>
          <a:noFill/>
        </p:spPr>
        <p:txBody>
          <a:bodyPr wrap="square" rtlCol="0">
            <a:spAutoFit/>
          </a:bodyPr>
          <a:lstStyle/>
          <a:p>
            <a:pPr algn="ctr">
              <a:lnSpc>
                <a:spcPct val="80000"/>
              </a:lnSpc>
            </a:pPr>
            <a:r>
              <a:rPr lang="en-US" sz="2800" dirty="0" smtClean="0"/>
              <a:t>Current Value $6,000</a:t>
            </a:r>
            <a:endParaRPr lang="en-US" sz="2800" dirty="0"/>
          </a:p>
        </p:txBody>
      </p:sp>
      <p:sp>
        <p:nvSpPr>
          <p:cNvPr id="25" name="TextBox 24"/>
          <p:cNvSpPr txBox="1"/>
          <p:nvPr/>
        </p:nvSpPr>
        <p:spPr>
          <a:xfrm>
            <a:off x="7467600" y="3352800"/>
            <a:ext cx="1524000" cy="1126462"/>
          </a:xfrm>
          <a:prstGeom prst="rect">
            <a:avLst/>
          </a:prstGeom>
          <a:noFill/>
          <a:ln>
            <a:solidFill>
              <a:srgbClr val="1C1C1C"/>
            </a:solidFill>
          </a:ln>
        </p:spPr>
        <p:txBody>
          <a:bodyPr wrap="square" rtlCol="0">
            <a:spAutoFit/>
          </a:bodyPr>
          <a:lstStyle/>
          <a:p>
            <a:pPr algn="ctr">
              <a:lnSpc>
                <a:spcPct val="80000"/>
              </a:lnSpc>
            </a:pPr>
            <a:r>
              <a:rPr lang="en-US" sz="2800" dirty="0" smtClean="0"/>
              <a:t>Charity sells at auction</a:t>
            </a:r>
            <a:endParaRPr lang="en-US" sz="2800" dirty="0"/>
          </a:p>
        </p:txBody>
      </p:sp>
      <p:sp>
        <p:nvSpPr>
          <p:cNvPr id="30" name="TextBox 29"/>
          <p:cNvSpPr txBox="1"/>
          <p:nvPr/>
        </p:nvSpPr>
        <p:spPr>
          <a:xfrm>
            <a:off x="381000" y="3886200"/>
            <a:ext cx="2362200" cy="781752"/>
          </a:xfrm>
          <a:prstGeom prst="rect">
            <a:avLst/>
          </a:prstGeom>
          <a:noFill/>
        </p:spPr>
        <p:txBody>
          <a:bodyPr wrap="square" rtlCol="0">
            <a:spAutoFit/>
          </a:bodyPr>
          <a:lstStyle/>
          <a:p>
            <a:pPr algn="ctr">
              <a:lnSpc>
                <a:spcPct val="80000"/>
              </a:lnSpc>
            </a:pPr>
            <a:r>
              <a:rPr lang="en-US" sz="2800" dirty="0" smtClean="0"/>
              <a:t>1990 Paid $5,000</a:t>
            </a:r>
            <a:endParaRPr lang="en-US" sz="2800" dirty="0"/>
          </a:p>
        </p:txBody>
      </p:sp>
      <p:cxnSp>
        <p:nvCxnSpPr>
          <p:cNvPr id="35" name="Straight Arrow Connector 34"/>
          <p:cNvCxnSpPr/>
          <p:nvPr/>
        </p:nvCxnSpPr>
        <p:spPr>
          <a:xfrm>
            <a:off x="5486400" y="3505200"/>
            <a:ext cx="18288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If charity sells, deduct sales price</a:t>
            </a:r>
            <a:endParaRPr lang="en-US" dirty="0"/>
          </a:p>
        </p:txBody>
      </p:sp>
      <p:pic>
        <p:nvPicPr>
          <p:cNvPr id="5" name="Content Placeholder 4" descr="iStock_000002901349XSmall.jpg"/>
          <p:cNvPicPr>
            <a:picLocks noGrp="1" noChangeAspect="1"/>
          </p:cNvPicPr>
          <p:nvPr>
            <p:ph idx="1"/>
          </p:nvPr>
        </p:nvPicPr>
        <p:blipFill>
          <a:blip r:embed="rId2" cstate="print"/>
          <a:stretch>
            <a:fillRect/>
          </a:stretch>
        </p:blipFill>
        <p:spPr>
          <a:xfrm>
            <a:off x="304800" y="2667000"/>
            <a:ext cx="2557732" cy="1649767"/>
          </a:xfrm>
        </p:spPr>
      </p:pic>
      <p:pic>
        <p:nvPicPr>
          <p:cNvPr id="6"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4267200" y="2819400"/>
            <a:ext cx="1100217" cy="1430754"/>
          </a:xfrm>
          <a:prstGeom prst="rect">
            <a:avLst/>
          </a:prstGeom>
          <a:noFill/>
        </p:spPr>
      </p:pic>
      <p:cxnSp>
        <p:nvCxnSpPr>
          <p:cNvPr id="17" name="Straight Arrow Connector 16"/>
          <p:cNvCxnSpPr/>
          <p:nvPr/>
        </p:nvCxnSpPr>
        <p:spPr>
          <a:xfrm>
            <a:off x="3124200" y="35052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5257800" y="4267200"/>
            <a:ext cx="2133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38800" y="3810000"/>
            <a:ext cx="2057400" cy="523220"/>
          </a:xfrm>
          <a:prstGeom prst="rect">
            <a:avLst/>
          </a:prstGeom>
          <a:noFill/>
          <a:ln>
            <a:noFill/>
          </a:ln>
        </p:spPr>
        <p:txBody>
          <a:bodyPr wrap="square" rtlCol="0">
            <a:spAutoFit/>
          </a:bodyPr>
          <a:lstStyle/>
          <a:p>
            <a:r>
              <a:rPr lang="en-US" sz="2800" dirty="0" smtClean="0"/>
              <a:t>$3,000</a:t>
            </a:r>
            <a:endParaRPr lang="en-US" sz="2800" dirty="0"/>
          </a:p>
        </p:txBody>
      </p:sp>
      <p:sp>
        <p:nvSpPr>
          <p:cNvPr id="24" name="TextBox 23"/>
          <p:cNvSpPr txBox="1"/>
          <p:nvPr/>
        </p:nvSpPr>
        <p:spPr>
          <a:xfrm>
            <a:off x="304800" y="2286000"/>
            <a:ext cx="2362200" cy="781752"/>
          </a:xfrm>
          <a:prstGeom prst="rect">
            <a:avLst/>
          </a:prstGeom>
          <a:noFill/>
        </p:spPr>
        <p:txBody>
          <a:bodyPr wrap="square" rtlCol="0">
            <a:spAutoFit/>
          </a:bodyPr>
          <a:lstStyle/>
          <a:p>
            <a:pPr algn="ctr">
              <a:lnSpc>
                <a:spcPct val="80000"/>
              </a:lnSpc>
            </a:pPr>
            <a:r>
              <a:rPr lang="en-US" sz="2800" dirty="0" smtClean="0"/>
              <a:t>Current Value $6,000</a:t>
            </a:r>
            <a:endParaRPr lang="en-US" sz="2800" dirty="0"/>
          </a:p>
        </p:txBody>
      </p:sp>
      <p:sp>
        <p:nvSpPr>
          <p:cNvPr id="25" name="TextBox 24"/>
          <p:cNvSpPr txBox="1"/>
          <p:nvPr/>
        </p:nvSpPr>
        <p:spPr>
          <a:xfrm>
            <a:off x="7467600" y="3352800"/>
            <a:ext cx="1524000" cy="1126462"/>
          </a:xfrm>
          <a:prstGeom prst="rect">
            <a:avLst/>
          </a:prstGeom>
          <a:noFill/>
          <a:ln>
            <a:solidFill>
              <a:srgbClr val="1C1C1C"/>
            </a:solidFill>
          </a:ln>
        </p:spPr>
        <p:txBody>
          <a:bodyPr wrap="square" rtlCol="0">
            <a:spAutoFit/>
          </a:bodyPr>
          <a:lstStyle/>
          <a:p>
            <a:pPr algn="ctr">
              <a:lnSpc>
                <a:spcPct val="80000"/>
              </a:lnSpc>
            </a:pPr>
            <a:r>
              <a:rPr lang="en-US" sz="2800" dirty="0" smtClean="0"/>
              <a:t>Charity sells at auction</a:t>
            </a:r>
            <a:endParaRPr lang="en-US" sz="2800" dirty="0"/>
          </a:p>
        </p:txBody>
      </p:sp>
      <p:sp>
        <p:nvSpPr>
          <p:cNvPr id="30" name="TextBox 29"/>
          <p:cNvSpPr txBox="1"/>
          <p:nvPr/>
        </p:nvSpPr>
        <p:spPr>
          <a:xfrm>
            <a:off x="381000" y="3886200"/>
            <a:ext cx="2362200" cy="781752"/>
          </a:xfrm>
          <a:prstGeom prst="rect">
            <a:avLst/>
          </a:prstGeom>
          <a:noFill/>
        </p:spPr>
        <p:txBody>
          <a:bodyPr wrap="square" rtlCol="0">
            <a:spAutoFit/>
          </a:bodyPr>
          <a:lstStyle/>
          <a:p>
            <a:pPr algn="ctr">
              <a:lnSpc>
                <a:spcPct val="80000"/>
              </a:lnSpc>
            </a:pPr>
            <a:r>
              <a:rPr lang="en-US" sz="2800" dirty="0" smtClean="0"/>
              <a:t>1990 Paid $5,000</a:t>
            </a:r>
            <a:endParaRPr lang="en-US" sz="2800" dirty="0"/>
          </a:p>
        </p:txBody>
      </p:sp>
      <p:cxnSp>
        <p:nvCxnSpPr>
          <p:cNvPr id="35" name="Straight Arrow Connector 34"/>
          <p:cNvCxnSpPr/>
          <p:nvPr/>
        </p:nvCxnSpPr>
        <p:spPr>
          <a:xfrm>
            <a:off x="5486400" y="3505200"/>
            <a:ext cx="18288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638800" y="3733800"/>
            <a:ext cx="12954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10200" y="4343400"/>
            <a:ext cx="2057400" cy="523220"/>
          </a:xfrm>
          <a:prstGeom prst="rect">
            <a:avLst/>
          </a:prstGeom>
          <a:noFill/>
        </p:spPr>
        <p:txBody>
          <a:bodyPr wrap="square" rtlCol="0">
            <a:spAutoFit/>
          </a:bodyPr>
          <a:lstStyle/>
          <a:p>
            <a:r>
              <a:rPr lang="en-US" sz="2800" dirty="0" smtClean="0">
                <a:solidFill>
                  <a:srgbClr val="FF0000"/>
                </a:solidFill>
              </a:rPr>
              <a:t>Deduction</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smtClean="0"/>
              <a:t>Applies to any car, boat, or plane deduction &gt;$500</a:t>
            </a:r>
            <a:endParaRPr lang="en-US" dirty="0"/>
          </a:p>
        </p:txBody>
      </p:sp>
      <p:pic>
        <p:nvPicPr>
          <p:cNvPr id="5" name="Content Placeholder 4" descr="iStock_000002901349XSmall.jpg"/>
          <p:cNvPicPr>
            <a:picLocks noGrp="1" noChangeAspect="1"/>
          </p:cNvPicPr>
          <p:nvPr>
            <p:ph idx="1"/>
          </p:nvPr>
        </p:nvPicPr>
        <p:blipFill>
          <a:blip r:embed="rId2" cstate="print"/>
          <a:stretch>
            <a:fillRect/>
          </a:stretch>
        </p:blipFill>
        <p:spPr>
          <a:xfrm>
            <a:off x="304800" y="2667000"/>
            <a:ext cx="2557732" cy="1649767"/>
          </a:xfrm>
        </p:spPr>
      </p:pic>
      <p:pic>
        <p:nvPicPr>
          <p:cNvPr id="6"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4267200" y="2819400"/>
            <a:ext cx="1100217" cy="1430754"/>
          </a:xfrm>
          <a:prstGeom prst="rect">
            <a:avLst/>
          </a:prstGeom>
          <a:noFill/>
        </p:spPr>
      </p:pic>
      <p:cxnSp>
        <p:nvCxnSpPr>
          <p:cNvPr id="17" name="Straight Arrow Connector 16"/>
          <p:cNvCxnSpPr/>
          <p:nvPr/>
        </p:nvCxnSpPr>
        <p:spPr>
          <a:xfrm>
            <a:off x="3124200" y="35052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5257800" y="4267200"/>
            <a:ext cx="2133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38800" y="3810000"/>
            <a:ext cx="2057400" cy="523220"/>
          </a:xfrm>
          <a:prstGeom prst="rect">
            <a:avLst/>
          </a:prstGeom>
          <a:noFill/>
          <a:ln>
            <a:noFill/>
          </a:ln>
        </p:spPr>
        <p:txBody>
          <a:bodyPr wrap="square" rtlCol="0">
            <a:spAutoFit/>
          </a:bodyPr>
          <a:lstStyle/>
          <a:p>
            <a:r>
              <a:rPr lang="en-US" sz="2800" dirty="0" smtClean="0"/>
              <a:t>$3,000</a:t>
            </a:r>
            <a:endParaRPr lang="en-US" sz="2800" dirty="0"/>
          </a:p>
        </p:txBody>
      </p:sp>
      <p:sp>
        <p:nvSpPr>
          <p:cNvPr id="24" name="TextBox 23"/>
          <p:cNvSpPr txBox="1"/>
          <p:nvPr/>
        </p:nvSpPr>
        <p:spPr>
          <a:xfrm>
            <a:off x="304800" y="2286000"/>
            <a:ext cx="2362200" cy="781752"/>
          </a:xfrm>
          <a:prstGeom prst="rect">
            <a:avLst/>
          </a:prstGeom>
          <a:noFill/>
        </p:spPr>
        <p:txBody>
          <a:bodyPr wrap="square" rtlCol="0">
            <a:spAutoFit/>
          </a:bodyPr>
          <a:lstStyle/>
          <a:p>
            <a:pPr algn="ctr">
              <a:lnSpc>
                <a:spcPct val="80000"/>
              </a:lnSpc>
            </a:pPr>
            <a:r>
              <a:rPr lang="en-US" sz="2800" dirty="0" smtClean="0"/>
              <a:t>Current Value $6,000</a:t>
            </a:r>
            <a:endParaRPr lang="en-US" sz="2800" dirty="0"/>
          </a:p>
        </p:txBody>
      </p:sp>
      <p:sp>
        <p:nvSpPr>
          <p:cNvPr id="25" name="TextBox 24"/>
          <p:cNvSpPr txBox="1"/>
          <p:nvPr/>
        </p:nvSpPr>
        <p:spPr>
          <a:xfrm>
            <a:off x="7467600" y="3352800"/>
            <a:ext cx="1524000" cy="1126462"/>
          </a:xfrm>
          <a:prstGeom prst="rect">
            <a:avLst/>
          </a:prstGeom>
          <a:noFill/>
          <a:ln>
            <a:solidFill>
              <a:srgbClr val="1C1C1C"/>
            </a:solidFill>
          </a:ln>
        </p:spPr>
        <p:txBody>
          <a:bodyPr wrap="square" rtlCol="0">
            <a:spAutoFit/>
          </a:bodyPr>
          <a:lstStyle/>
          <a:p>
            <a:pPr algn="ctr">
              <a:lnSpc>
                <a:spcPct val="80000"/>
              </a:lnSpc>
            </a:pPr>
            <a:r>
              <a:rPr lang="en-US" sz="2800" dirty="0" smtClean="0"/>
              <a:t>Charity sells at auction</a:t>
            </a:r>
            <a:endParaRPr lang="en-US" sz="2800" dirty="0"/>
          </a:p>
        </p:txBody>
      </p:sp>
      <p:sp>
        <p:nvSpPr>
          <p:cNvPr id="30" name="TextBox 29"/>
          <p:cNvSpPr txBox="1"/>
          <p:nvPr/>
        </p:nvSpPr>
        <p:spPr>
          <a:xfrm>
            <a:off x="381000" y="3886200"/>
            <a:ext cx="2362200" cy="781752"/>
          </a:xfrm>
          <a:prstGeom prst="rect">
            <a:avLst/>
          </a:prstGeom>
          <a:noFill/>
        </p:spPr>
        <p:txBody>
          <a:bodyPr wrap="square" rtlCol="0">
            <a:spAutoFit/>
          </a:bodyPr>
          <a:lstStyle/>
          <a:p>
            <a:pPr algn="ctr">
              <a:lnSpc>
                <a:spcPct val="80000"/>
              </a:lnSpc>
            </a:pPr>
            <a:r>
              <a:rPr lang="en-US" sz="2800" dirty="0" smtClean="0"/>
              <a:t>1990 Paid $5,000</a:t>
            </a:r>
            <a:endParaRPr lang="en-US" sz="2800" dirty="0"/>
          </a:p>
        </p:txBody>
      </p:sp>
      <p:cxnSp>
        <p:nvCxnSpPr>
          <p:cNvPr id="35" name="Straight Arrow Connector 34"/>
          <p:cNvCxnSpPr/>
          <p:nvPr/>
        </p:nvCxnSpPr>
        <p:spPr>
          <a:xfrm>
            <a:off x="5486400" y="3505200"/>
            <a:ext cx="18288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638800" y="3733800"/>
            <a:ext cx="12954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10200" y="4343400"/>
            <a:ext cx="2057400" cy="523220"/>
          </a:xfrm>
          <a:prstGeom prst="rect">
            <a:avLst/>
          </a:prstGeom>
          <a:noFill/>
        </p:spPr>
        <p:txBody>
          <a:bodyPr wrap="square" rtlCol="0">
            <a:spAutoFit/>
          </a:bodyPr>
          <a:lstStyle/>
          <a:p>
            <a:r>
              <a:rPr lang="en-US" sz="2800" dirty="0" smtClean="0">
                <a:solidFill>
                  <a:srgbClr val="FF0000"/>
                </a:solidFill>
              </a:rPr>
              <a:t>Deduction</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658977XSmall.jpg"/>
          <p:cNvPicPr>
            <a:picLocks noChangeAspect="1"/>
          </p:cNvPicPr>
          <p:nvPr/>
        </p:nvPicPr>
        <p:blipFill>
          <a:blip r:embed="rId2" cstate="print"/>
          <a:stretch>
            <a:fillRect/>
          </a:stretch>
        </p:blipFill>
        <p:spPr>
          <a:xfrm>
            <a:off x="0" y="761999"/>
            <a:ext cx="9144000" cy="6053071"/>
          </a:xfrm>
          <a:prstGeom prst="rect">
            <a:avLst/>
          </a:prstGeom>
        </p:spPr>
      </p:pic>
      <p:sp>
        <p:nvSpPr>
          <p:cNvPr id="4" name="TextBox 3"/>
          <p:cNvSpPr txBox="1"/>
          <p:nvPr/>
        </p:nvSpPr>
        <p:spPr>
          <a:xfrm>
            <a:off x="381000" y="228600"/>
            <a:ext cx="8229600" cy="1754326"/>
          </a:xfrm>
          <a:prstGeom prst="rect">
            <a:avLst/>
          </a:prstGeom>
          <a:noFill/>
        </p:spPr>
        <p:txBody>
          <a:bodyPr wrap="square" rtlCol="0">
            <a:spAutoFit/>
          </a:bodyPr>
          <a:lstStyle/>
          <a:p>
            <a:pPr algn="ctr"/>
            <a:r>
              <a:rPr lang="en-US" sz="3600" dirty="0" smtClean="0">
                <a:solidFill>
                  <a:schemeClr val="tx1">
                    <a:lumMod val="50000"/>
                    <a:lumOff val="50000"/>
                  </a:schemeClr>
                </a:solidFill>
              </a:rPr>
              <a:t>Use normal gift valuation if charity certifies (Form 1098-C) it will </a:t>
            </a:r>
            <a:r>
              <a:rPr lang="en-US" sz="3600" b="1" dirty="0" smtClean="0">
                <a:solidFill>
                  <a:srgbClr val="FF3300"/>
                </a:solidFill>
              </a:rPr>
              <a:t>use</a:t>
            </a:r>
            <a:r>
              <a:rPr lang="en-US" sz="3600" dirty="0" smtClean="0">
                <a:solidFill>
                  <a:schemeClr val="tx1">
                    <a:lumMod val="50000"/>
                    <a:lumOff val="50000"/>
                  </a:schemeClr>
                </a:solidFill>
              </a:rPr>
              <a:t> the vehicle </a:t>
            </a:r>
            <a:r>
              <a:rPr lang="en-US" sz="3600" b="1" dirty="0" smtClean="0">
                <a:solidFill>
                  <a:srgbClr val="FF3300"/>
                </a:solidFill>
              </a:rPr>
              <a:t>or give </a:t>
            </a:r>
            <a:r>
              <a:rPr lang="en-US" sz="3600" dirty="0" smtClean="0">
                <a:solidFill>
                  <a:schemeClr val="tx1">
                    <a:lumMod val="50000"/>
                    <a:lumOff val="50000"/>
                  </a:schemeClr>
                </a:solidFill>
              </a:rPr>
              <a:t>it to a needy person</a:t>
            </a:r>
            <a:endParaRPr lang="en-US" sz="36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903339060225050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body" idx="1"/>
          </p:nvPr>
        </p:nvSpPr>
        <p:spPr>
          <a:xfrm>
            <a:off x="0" y="5410200"/>
            <a:ext cx="9144000" cy="1447800"/>
          </a:xfrm>
          <a:solidFill>
            <a:schemeClr val="bg1">
              <a:alpha val="73000"/>
            </a:schemeClr>
          </a:solidFill>
        </p:spPr>
        <p:txBody>
          <a:bodyPr/>
          <a:lstStyle/>
          <a:p>
            <a:pPr marL="2455863" indent="-2230438" algn="ctr" eaLnBrk="1" hangingPunct="1">
              <a:lnSpc>
                <a:spcPct val="90000"/>
              </a:lnSpc>
              <a:spcBef>
                <a:spcPct val="0"/>
              </a:spcBef>
              <a:buFontTx/>
              <a:buNone/>
            </a:pPr>
            <a:r>
              <a:rPr lang="en-US" sz="3600" dirty="0" smtClean="0">
                <a:solidFill>
                  <a:srgbClr val="FF0000"/>
                </a:solidFill>
              </a:rPr>
              <a:t>Problem:</a:t>
            </a:r>
            <a:r>
              <a:rPr lang="en-US" sz="3600" dirty="0" smtClean="0"/>
              <a:t> Deducting cost of hunting trip when animal given to museum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C:\Users\rujames\AppData\Local\Microsoft\Windows\Temporary Internet Files\Content.IE5\WU72GFP2\MP900182548[1].jpg"/>
          <p:cNvPicPr>
            <a:picLocks noChangeAspect="1" noChangeArrowheads="1"/>
          </p:cNvPicPr>
          <p:nvPr/>
        </p:nvPicPr>
        <p:blipFill>
          <a:blip r:embed="rId2" cstate="print"/>
          <a:srcRect l="11111"/>
          <a:stretch>
            <a:fillRect/>
          </a:stretch>
        </p:blipFill>
        <p:spPr bwMode="auto">
          <a:xfrm flipH="1">
            <a:off x="0" y="0"/>
            <a:ext cx="9144000" cy="6858000"/>
          </a:xfrm>
          <a:prstGeom prst="rect">
            <a:avLst/>
          </a:prstGeom>
          <a:noFill/>
        </p:spPr>
      </p:pic>
      <p:sp>
        <p:nvSpPr>
          <p:cNvPr id="19459" name="Rectangle 3"/>
          <p:cNvSpPr>
            <a:spLocks noGrp="1" noChangeArrowheads="1"/>
          </p:cNvSpPr>
          <p:nvPr>
            <p:ph type="body" idx="1"/>
          </p:nvPr>
        </p:nvSpPr>
        <p:spPr>
          <a:xfrm>
            <a:off x="0" y="914400"/>
            <a:ext cx="3124200" cy="4525963"/>
          </a:xfrm>
        </p:spPr>
        <p:txBody>
          <a:bodyPr/>
          <a:lstStyle/>
          <a:p>
            <a:pPr marL="0" indent="0" eaLnBrk="1" hangingPunct="1">
              <a:buNone/>
            </a:pPr>
            <a:r>
              <a:rPr lang="en-US" sz="4000" dirty="0" smtClean="0">
                <a:solidFill>
                  <a:schemeClr val="bg1"/>
                </a:solidFill>
                <a:effectLst>
                  <a:glow rad="101600">
                    <a:srgbClr val="996600">
                      <a:alpha val="60000"/>
                    </a:srgbClr>
                  </a:glow>
                </a:effectLst>
              </a:rPr>
              <a:t>Deduction for taxidermy property is limited to cost of stuffing the animal only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3200"/>
            <a:ext cx="4648200" cy="1143000"/>
          </a:xfrm>
        </p:spPr>
        <p:txBody>
          <a:bodyPr/>
          <a:lstStyle/>
          <a:p>
            <a:pPr eaLnBrk="1" hangingPunct="1"/>
            <a:r>
              <a:rPr lang="en-US" sz="4000" dirty="0" smtClean="0"/>
              <a:t/>
            </a:r>
            <a:br>
              <a:rPr lang="en-US" sz="4000" dirty="0" smtClean="0"/>
            </a:br>
            <a:r>
              <a:rPr lang="en-US" sz="4000" dirty="0" smtClean="0">
                <a:solidFill>
                  <a:srgbClr val="FF0000"/>
                </a:solidFill>
              </a:rPr>
              <a:t>Problem:</a:t>
            </a:r>
            <a:r>
              <a:rPr lang="en-US" sz="4000" dirty="0" smtClean="0"/>
              <a:t> How to value intellectual property?</a:t>
            </a:r>
            <a:br>
              <a:rPr lang="en-US" sz="4000" dirty="0" smtClean="0"/>
            </a:br>
            <a:r>
              <a:rPr lang="en-US" sz="4000" dirty="0" smtClean="0"/>
              <a:t/>
            </a:r>
            <a:br>
              <a:rPr lang="en-US" sz="4000" dirty="0" smtClean="0"/>
            </a:br>
            <a:r>
              <a:rPr lang="en-US" sz="4000" dirty="0" smtClean="0"/>
              <a:t>“I give you the copyright to my novel that I think will be a best seller”</a:t>
            </a:r>
          </a:p>
        </p:txBody>
      </p:sp>
      <p:pic>
        <p:nvPicPr>
          <p:cNvPr id="16393" name="Picture 9" descr="MP900289895[1]"/>
          <p:cNvPicPr>
            <a:picLocks noChangeAspect="1" noChangeArrowheads="1"/>
          </p:cNvPicPr>
          <p:nvPr/>
        </p:nvPicPr>
        <p:blipFill>
          <a:blip r:embed="rId2" cstate="print"/>
          <a:srcRect/>
          <a:stretch>
            <a:fillRect/>
          </a:stretch>
        </p:blipFill>
        <p:spPr bwMode="auto">
          <a:xfrm>
            <a:off x="4618038" y="0"/>
            <a:ext cx="4525962"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7893300XSmall.jpg"/>
          <p:cNvPicPr>
            <a:picLocks noChangeAspect="1"/>
          </p:cNvPicPr>
          <p:nvPr/>
        </p:nvPicPr>
        <p:blipFill>
          <a:blip r:embed="rId2" cstate="print"/>
          <a:srcRect/>
          <a:stretch>
            <a:fillRect/>
          </a:stretch>
        </p:blipFill>
        <p:spPr>
          <a:xfrm>
            <a:off x="1600200" y="109902"/>
            <a:ext cx="5486399" cy="4257235"/>
          </a:xfrm>
          <a:prstGeom prst="rect">
            <a:avLst/>
          </a:prstGeom>
        </p:spPr>
      </p:pic>
      <p:sp>
        <p:nvSpPr>
          <p:cNvPr id="3" name="Content Placeholder 2"/>
          <p:cNvSpPr>
            <a:spLocks noGrp="1"/>
          </p:cNvSpPr>
          <p:nvPr>
            <p:ph idx="1"/>
          </p:nvPr>
        </p:nvSpPr>
        <p:spPr>
          <a:xfrm>
            <a:off x="0" y="3962400"/>
            <a:ext cx="5791200" cy="2743200"/>
          </a:xfrm>
        </p:spPr>
        <p:txBody>
          <a:bodyPr/>
          <a:lstStyle/>
          <a:p>
            <a:pPr marL="0" indent="0" algn="ctr">
              <a:lnSpc>
                <a:spcPct val="80000"/>
              </a:lnSpc>
              <a:spcBef>
                <a:spcPts val="0"/>
              </a:spcBef>
              <a:buNone/>
            </a:pPr>
            <a:r>
              <a:rPr lang="en-US" dirty="0" smtClean="0"/>
              <a:t>Deduction for copyrights, patents, and trademarks</a:t>
            </a:r>
          </a:p>
          <a:p>
            <a:pPr marL="0" indent="0" algn="ctr">
              <a:lnSpc>
                <a:spcPct val="80000"/>
              </a:lnSpc>
              <a:spcBef>
                <a:spcPts val="0"/>
              </a:spcBef>
              <a:buNone/>
            </a:pPr>
            <a:r>
              <a:rPr lang="en-US" dirty="0" smtClean="0"/>
              <a:t>=</a:t>
            </a:r>
          </a:p>
          <a:p>
            <a:pPr marL="0" indent="0" algn="ctr">
              <a:lnSpc>
                <a:spcPct val="80000"/>
              </a:lnSpc>
              <a:spcBef>
                <a:spcPts val="0"/>
              </a:spcBef>
              <a:buNone/>
            </a:pPr>
            <a:r>
              <a:rPr lang="en-US" dirty="0" smtClean="0"/>
              <a:t>Cost basis (if &lt; FMV) </a:t>
            </a:r>
          </a:p>
          <a:p>
            <a:pPr marL="0" indent="0" algn="ctr">
              <a:lnSpc>
                <a:spcPct val="80000"/>
              </a:lnSpc>
              <a:spcBef>
                <a:spcPts val="0"/>
              </a:spcBef>
              <a:buNone/>
            </a:pPr>
            <a:r>
              <a:rPr lang="en-US" dirty="0" smtClean="0"/>
              <a:t>+ </a:t>
            </a:r>
          </a:p>
          <a:p>
            <a:pPr marL="0" indent="0" algn="ctr">
              <a:lnSpc>
                <a:spcPct val="80000"/>
              </a:lnSpc>
              <a:spcBef>
                <a:spcPts val="0"/>
              </a:spcBef>
              <a:buNone/>
            </a:pPr>
            <a:r>
              <a:rPr lang="en-US" dirty="0" smtClean="0"/>
              <a:t>Share of next 12 years income </a:t>
            </a:r>
            <a:r>
              <a:rPr lang="en-US" sz="2400" dirty="0" smtClean="0"/>
              <a:t>(n/a private foundations)</a:t>
            </a:r>
            <a:endParaRPr lang="en-US" dirty="0"/>
          </a:p>
        </p:txBody>
      </p:sp>
      <p:sp>
        <p:nvSpPr>
          <p:cNvPr id="5" name="TextBox 4"/>
          <p:cNvSpPr txBox="1"/>
          <p:nvPr/>
        </p:nvSpPr>
        <p:spPr>
          <a:xfrm>
            <a:off x="7162800" y="3072348"/>
            <a:ext cx="1981200" cy="3785652"/>
          </a:xfrm>
          <a:prstGeom prst="rect">
            <a:avLst/>
          </a:prstGeom>
          <a:noFill/>
        </p:spPr>
        <p:txBody>
          <a:bodyPr wrap="square" rtlCol="0">
            <a:spAutoFit/>
          </a:bodyPr>
          <a:lstStyle/>
          <a:p>
            <a:r>
              <a:rPr lang="en-US" sz="2000" b="1" dirty="0" smtClean="0">
                <a:solidFill>
                  <a:schemeClr val="tx1">
                    <a:lumMod val="50000"/>
                    <a:lumOff val="50000"/>
                  </a:schemeClr>
                </a:solidFill>
              </a:rPr>
              <a:t>Year 1	 100%</a:t>
            </a:r>
          </a:p>
          <a:p>
            <a:r>
              <a:rPr lang="en-US" sz="2000" b="1" dirty="0" smtClean="0">
                <a:solidFill>
                  <a:schemeClr val="tx1">
                    <a:lumMod val="50000"/>
                    <a:lumOff val="50000"/>
                  </a:schemeClr>
                </a:solidFill>
              </a:rPr>
              <a:t>Year 2	 100%</a:t>
            </a:r>
          </a:p>
          <a:p>
            <a:r>
              <a:rPr lang="en-US" sz="2000" b="1" dirty="0" smtClean="0">
                <a:solidFill>
                  <a:schemeClr val="tx1">
                    <a:lumMod val="50000"/>
                    <a:lumOff val="50000"/>
                  </a:schemeClr>
                </a:solidFill>
              </a:rPr>
              <a:t>Year 3	   90%</a:t>
            </a:r>
          </a:p>
          <a:p>
            <a:r>
              <a:rPr lang="en-US" sz="2000" b="1" dirty="0" smtClean="0">
                <a:solidFill>
                  <a:schemeClr val="tx1">
                    <a:lumMod val="50000"/>
                    <a:lumOff val="50000"/>
                  </a:schemeClr>
                </a:solidFill>
              </a:rPr>
              <a:t>Year 4	   80%</a:t>
            </a:r>
          </a:p>
          <a:p>
            <a:r>
              <a:rPr lang="en-US" sz="2000" b="1" dirty="0" smtClean="0">
                <a:solidFill>
                  <a:schemeClr val="tx1">
                    <a:lumMod val="50000"/>
                    <a:lumOff val="50000"/>
                  </a:schemeClr>
                </a:solidFill>
              </a:rPr>
              <a:t>Year 5	   70%</a:t>
            </a:r>
          </a:p>
          <a:p>
            <a:r>
              <a:rPr lang="en-US" sz="2000" b="1" dirty="0" smtClean="0">
                <a:solidFill>
                  <a:schemeClr val="tx1">
                    <a:lumMod val="50000"/>
                    <a:lumOff val="50000"/>
                  </a:schemeClr>
                </a:solidFill>
              </a:rPr>
              <a:t>Year 6	   60%</a:t>
            </a:r>
          </a:p>
          <a:p>
            <a:r>
              <a:rPr lang="en-US" sz="2000" b="1" dirty="0" smtClean="0">
                <a:solidFill>
                  <a:schemeClr val="tx1">
                    <a:lumMod val="50000"/>
                    <a:lumOff val="50000"/>
                  </a:schemeClr>
                </a:solidFill>
              </a:rPr>
              <a:t>Year 7	   50%</a:t>
            </a:r>
          </a:p>
          <a:p>
            <a:r>
              <a:rPr lang="en-US" sz="2000" b="1" dirty="0" smtClean="0">
                <a:solidFill>
                  <a:schemeClr val="tx1">
                    <a:lumMod val="50000"/>
                    <a:lumOff val="50000"/>
                  </a:schemeClr>
                </a:solidFill>
              </a:rPr>
              <a:t>Year 8	   40%</a:t>
            </a:r>
          </a:p>
          <a:p>
            <a:r>
              <a:rPr lang="en-US" sz="2000" b="1" dirty="0" smtClean="0">
                <a:solidFill>
                  <a:schemeClr val="tx1">
                    <a:lumMod val="50000"/>
                    <a:lumOff val="50000"/>
                  </a:schemeClr>
                </a:solidFill>
              </a:rPr>
              <a:t>Year 9	   30%</a:t>
            </a:r>
          </a:p>
          <a:p>
            <a:r>
              <a:rPr lang="en-US" sz="2000" b="1" dirty="0" smtClean="0">
                <a:solidFill>
                  <a:schemeClr val="tx1">
                    <a:lumMod val="50000"/>
                    <a:lumOff val="50000"/>
                  </a:schemeClr>
                </a:solidFill>
              </a:rPr>
              <a:t>Year 10	   20%</a:t>
            </a:r>
          </a:p>
          <a:p>
            <a:r>
              <a:rPr lang="en-US" sz="2000" b="1" dirty="0" smtClean="0">
                <a:solidFill>
                  <a:schemeClr val="tx1">
                    <a:lumMod val="50000"/>
                    <a:lumOff val="50000"/>
                  </a:schemeClr>
                </a:solidFill>
              </a:rPr>
              <a:t>Year 11	   10%</a:t>
            </a:r>
          </a:p>
          <a:p>
            <a:r>
              <a:rPr lang="en-US" sz="2000" b="1" dirty="0" smtClean="0">
                <a:solidFill>
                  <a:schemeClr val="tx1">
                    <a:lumMod val="50000"/>
                    <a:lumOff val="50000"/>
                  </a:schemeClr>
                </a:solidFill>
              </a:rPr>
              <a:t>Year 12	   10%</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9814728XSmall.jpg"/>
          <p:cNvPicPr>
            <a:picLocks noChangeAspect="1"/>
          </p:cNvPicPr>
          <p:nvPr/>
        </p:nvPicPr>
        <p:blipFill>
          <a:blip r:embed="rId2" cstate="print"/>
          <a:stretch>
            <a:fillRect/>
          </a:stretch>
        </p:blipFill>
        <p:spPr>
          <a:xfrm>
            <a:off x="4495800" y="0"/>
            <a:ext cx="4648200" cy="4165600"/>
          </a:xfrm>
          <a:prstGeom prst="rect">
            <a:avLst/>
          </a:prstGeom>
        </p:spPr>
      </p:pic>
      <p:sp>
        <p:nvSpPr>
          <p:cNvPr id="3" name="Content Placeholder 2"/>
          <p:cNvSpPr>
            <a:spLocks noGrp="1"/>
          </p:cNvSpPr>
          <p:nvPr>
            <p:ph idx="1"/>
          </p:nvPr>
        </p:nvSpPr>
        <p:spPr>
          <a:xfrm>
            <a:off x="152400" y="3657600"/>
            <a:ext cx="8991600" cy="1020763"/>
          </a:xfrm>
        </p:spPr>
        <p:txBody>
          <a:bodyPr/>
          <a:lstStyle/>
          <a:p>
            <a:pPr marL="0" indent="0">
              <a:buNone/>
            </a:pPr>
            <a:r>
              <a:rPr lang="en-US" dirty="0" smtClean="0"/>
              <a:t>C-corporations may deduct average of basis and FMV (not more than 2X basis) for inventory gifts</a:t>
            </a:r>
          </a:p>
          <a:p>
            <a:pPr marL="514350" indent="-514350">
              <a:buAutoNum type="arabicPeriod"/>
            </a:pPr>
            <a:r>
              <a:rPr lang="en-US" dirty="0" smtClean="0"/>
              <a:t>To public charity for care of ill, needy, or infants</a:t>
            </a:r>
          </a:p>
          <a:p>
            <a:pPr marL="514350" indent="-514350">
              <a:buAutoNum type="arabicPeriod"/>
            </a:pPr>
            <a:r>
              <a:rPr lang="en-US" dirty="0" smtClean="0"/>
              <a:t>Of qualified research property to a higher education or scientific institution</a:t>
            </a:r>
            <a:endParaRPr lang="en-US" dirty="0"/>
          </a:p>
        </p:txBody>
      </p:sp>
      <p:sp>
        <p:nvSpPr>
          <p:cNvPr id="8" name="TextBox 7"/>
          <p:cNvSpPr txBox="1"/>
          <p:nvPr/>
        </p:nvSpPr>
        <p:spPr>
          <a:xfrm>
            <a:off x="0" y="0"/>
            <a:ext cx="40386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effectLst>
                  <a:outerShdw blurRad="50800" dist="39000" dir="5460000" algn="tl">
                    <a:srgbClr val="000000">
                      <a:alpha val="38000"/>
                    </a:srgbClr>
                  </a:outerShdw>
                </a:effectLst>
              </a:rPr>
              <a:t>Final Exception</a:t>
            </a:r>
            <a:endParaRPr lang="en-US" sz="6000" b="1"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descr="iStock_000003622913XSmall.jpg"/>
          <p:cNvPicPr>
            <a:picLocks noChangeAspect="1"/>
          </p:cNvPicPr>
          <p:nvPr/>
        </p:nvPicPr>
        <p:blipFill>
          <a:blip r:embed="rId2" cstate="print"/>
          <a:srcRect/>
          <a:stretch>
            <a:fillRect/>
          </a:stretch>
        </p:blipFill>
        <p:spPr bwMode="auto">
          <a:xfrm>
            <a:off x="0" y="2463800"/>
            <a:ext cx="4406900" cy="4394200"/>
          </a:xfrm>
          <a:prstGeom prst="rect">
            <a:avLst/>
          </a:prstGeom>
          <a:noFill/>
          <a:ln w="9525">
            <a:noFill/>
            <a:miter lim="800000"/>
            <a:headEnd/>
            <a:tailEnd/>
          </a:ln>
        </p:spPr>
      </p:pic>
      <p:sp>
        <p:nvSpPr>
          <p:cNvPr id="5125" name="TextBox 7"/>
          <p:cNvSpPr txBox="1">
            <a:spLocks noChangeArrowheads="1"/>
          </p:cNvSpPr>
          <p:nvPr/>
        </p:nvSpPr>
        <p:spPr bwMode="auto">
          <a:xfrm>
            <a:off x="1828800" y="1905000"/>
            <a:ext cx="3733800" cy="1176338"/>
          </a:xfrm>
          <a:prstGeom prst="rect">
            <a:avLst/>
          </a:prstGeom>
          <a:noFill/>
          <a:ln w="9525">
            <a:noFill/>
            <a:miter lim="800000"/>
            <a:headEnd/>
            <a:tailEnd/>
          </a:ln>
        </p:spPr>
        <p:txBody>
          <a:bodyPr>
            <a:spAutoFit/>
          </a:bodyPr>
          <a:lstStyle/>
          <a:p>
            <a:pPr algn="ctr">
              <a:lnSpc>
                <a:spcPct val="80000"/>
              </a:lnSpc>
            </a:pPr>
            <a:r>
              <a:rPr lang="en-US" sz="4400"/>
              <a:t>Current Fair Market Value</a:t>
            </a:r>
            <a:endParaRPr lang="en-US" sz="3600"/>
          </a:p>
        </p:txBody>
      </p:sp>
      <p:sp>
        <p:nvSpPr>
          <p:cNvPr id="8" name="TextBox 7"/>
          <p:cNvSpPr txBox="1"/>
          <p:nvPr/>
        </p:nvSpPr>
        <p:spPr>
          <a:xfrm>
            <a:off x="3276600" y="152400"/>
            <a:ext cx="5867400" cy="1077218"/>
          </a:xfrm>
          <a:prstGeom prst="rect">
            <a:avLst/>
          </a:prstGeom>
          <a:noFill/>
        </p:spPr>
        <p:txBody>
          <a:bodyPr wrap="square" rtlCol="0">
            <a:spAutoFit/>
          </a:bodyPr>
          <a:lstStyle/>
          <a:p>
            <a:r>
              <a:rPr lang="en-US" sz="3200" dirty="0" smtClean="0"/>
              <a:t>Its value (less any depreciation deductions already taken)</a:t>
            </a:r>
            <a:endParaRPr lang="en-US" sz="3200" dirty="0"/>
          </a:p>
        </p:txBody>
      </p:sp>
      <p:sp>
        <p:nvSpPr>
          <p:cNvPr id="9" name="Rounded Rectangular Callout 8"/>
          <p:cNvSpPr/>
          <p:nvPr/>
        </p:nvSpPr>
        <p:spPr>
          <a:xfrm>
            <a:off x="3048000" y="152400"/>
            <a:ext cx="5943600" cy="1066800"/>
          </a:xfrm>
          <a:prstGeom prst="wedgeRoundRectCallout">
            <a:avLst>
              <a:gd name="adj1" fmla="val 244"/>
              <a:gd name="adj2" fmla="val 144754"/>
              <a:gd name="adj3" fmla="val 16667"/>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Picture 8" descr="C:\Users\rujames\AppData\Local\Microsoft\Windows\Temporary Internet Files\Content.IE5\9A16IBCU\MP900442939[1].jpg"/>
          <p:cNvPicPr>
            <a:picLocks noChangeAspect="1" noChangeArrowheads="1"/>
          </p:cNvPicPr>
          <p:nvPr/>
        </p:nvPicPr>
        <p:blipFill>
          <a:blip r:embed="rId2" cstate="print"/>
          <a:srcRect/>
          <a:stretch>
            <a:fillRect/>
          </a:stretch>
        </p:blipFill>
        <p:spPr bwMode="auto">
          <a:xfrm>
            <a:off x="4668328" y="152400"/>
            <a:ext cx="4475672" cy="6705600"/>
          </a:xfrm>
          <a:prstGeom prst="rect">
            <a:avLst/>
          </a:prstGeom>
          <a:noFill/>
        </p:spPr>
      </p:pic>
      <p:sp>
        <p:nvSpPr>
          <p:cNvPr id="33795" name="Rectangle 3"/>
          <p:cNvSpPr>
            <a:spLocks noGrp="1" noChangeArrowheads="1"/>
          </p:cNvSpPr>
          <p:nvPr>
            <p:ph type="body" idx="1"/>
          </p:nvPr>
        </p:nvSpPr>
        <p:spPr>
          <a:xfrm>
            <a:off x="0" y="0"/>
            <a:ext cx="5029200" cy="4525963"/>
          </a:xfrm>
        </p:spPr>
        <p:txBody>
          <a:bodyPr/>
          <a:lstStyle/>
          <a:p>
            <a:pPr marL="0" indent="0" eaLnBrk="1" hangingPunct="1">
              <a:buNone/>
            </a:pPr>
            <a:r>
              <a:rPr lang="en-US" sz="4000" dirty="0" smtClean="0"/>
              <a:t>Some common items can be hard to value</a:t>
            </a:r>
          </a:p>
          <a:p>
            <a:pPr eaLnBrk="1" hangingPunct="1"/>
            <a:r>
              <a:rPr lang="en-US" sz="2800" dirty="0" smtClean="0"/>
              <a:t>For used cars use “private party” value, not dealer retail</a:t>
            </a:r>
          </a:p>
          <a:p>
            <a:pPr eaLnBrk="1" hangingPunct="1"/>
            <a:r>
              <a:rPr lang="en-US" sz="2800" dirty="0" smtClean="0"/>
              <a:t>For boats an individual appraisal is required</a:t>
            </a:r>
          </a:p>
          <a:p>
            <a:pPr eaLnBrk="1" hangingPunct="1"/>
            <a:r>
              <a:rPr lang="en-US" sz="2800" dirty="0" smtClean="0"/>
              <a:t>For used clothing compare with consignment or thrift shops</a:t>
            </a:r>
          </a:p>
          <a:p>
            <a:pPr eaLnBrk="1" hangingPunct="1"/>
            <a:r>
              <a:rPr lang="en-US" sz="2800" dirty="0" smtClean="0"/>
              <a:t>For large quantities, value as a group, not individual value X number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1600200"/>
            <a:ext cx="4648200" cy="1905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5867400"/>
            <a:ext cx="4724400" cy="6858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4114800" y="3962400"/>
            <a:ext cx="4724400" cy="14478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sz="3600" dirty="0" smtClean="0"/>
              <a:t>Penalties for bad valuation are a percentage of the unpaid taxes</a:t>
            </a:r>
            <a:endParaRPr lang="en-US" sz="3600" dirty="0"/>
          </a:p>
        </p:txBody>
      </p:sp>
      <p:sp>
        <p:nvSpPr>
          <p:cNvPr id="3" name="Content Placeholder 2"/>
          <p:cNvSpPr>
            <a:spLocks noGrp="1"/>
          </p:cNvSpPr>
          <p:nvPr>
            <p:ph sz="half" idx="1"/>
          </p:nvPr>
        </p:nvSpPr>
        <p:spPr>
          <a:xfrm>
            <a:off x="0" y="2209800"/>
            <a:ext cx="2743200" cy="4495800"/>
          </a:xfrm>
        </p:spPr>
        <p:txBody>
          <a:bodyPr/>
          <a:lstStyle/>
          <a:p>
            <a:pPr>
              <a:buNone/>
            </a:pPr>
            <a:r>
              <a:rPr lang="en-US" sz="3600" dirty="0" smtClean="0"/>
              <a:t>20% penalty</a:t>
            </a:r>
          </a:p>
          <a:p>
            <a:pPr>
              <a:buNone/>
            </a:pPr>
            <a:endParaRPr lang="en-US" sz="3600" dirty="0" smtClean="0"/>
          </a:p>
          <a:p>
            <a:pPr>
              <a:buNone/>
            </a:pPr>
            <a:endParaRPr lang="en-US" sz="4400" dirty="0" smtClean="0"/>
          </a:p>
          <a:p>
            <a:pPr>
              <a:buNone/>
            </a:pPr>
            <a:r>
              <a:rPr lang="en-US" sz="3600" dirty="0" smtClean="0"/>
              <a:t>40% penalty</a:t>
            </a:r>
          </a:p>
          <a:p>
            <a:pPr>
              <a:buNone/>
            </a:pPr>
            <a:endParaRPr lang="en-US" sz="4800" dirty="0" smtClean="0"/>
          </a:p>
          <a:p>
            <a:pPr>
              <a:buNone/>
            </a:pPr>
            <a:r>
              <a:rPr lang="en-US" sz="3600" dirty="0" smtClean="0"/>
              <a:t>75% penalty</a:t>
            </a:r>
            <a:endParaRPr lang="en-US" sz="3600" dirty="0"/>
          </a:p>
        </p:txBody>
      </p:sp>
      <p:sp>
        <p:nvSpPr>
          <p:cNvPr id="7" name="Isosceles Triangle 6"/>
          <p:cNvSpPr/>
          <p:nvPr/>
        </p:nvSpPr>
        <p:spPr>
          <a:xfrm rot="16200000">
            <a:off x="2438401" y="1828800"/>
            <a:ext cx="1905000" cy="14478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2666999" y="3962399"/>
            <a:ext cx="1447800" cy="1447801"/>
          </a:xfrm>
          <a:prstGeom prst="triangl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6200000">
            <a:off x="3048001" y="5486398"/>
            <a:ext cx="685800" cy="144780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2"/>
          </p:nvPr>
        </p:nvSpPr>
        <p:spPr>
          <a:xfrm>
            <a:off x="4191000" y="1600200"/>
            <a:ext cx="4800600" cy="4525963"/>
          </a:xfrm>
        </p:spPr>
        <p:txBody>
          <a:bodyPr/>
          <a:lstStyle/>
          <a:p>
            <a:r>
              <a:rPr lang="en-US" dirty="0" smtClean="0"/>
              <a:t>More than 1.5X actual value AND</a:t>
            </a:r>
          </a:p>
          <a:p>
            <a:r>
              <a:rPr lang="en-US" dirty="0" smtClean="0"/>
              <a:t>More than $5,000 underpayment of tax</a:t>
            </a:r>
          </a:p>
          <a:p>
            <a:endParaRPr lang="en-US" dirty="0" smtClean="0"/>
          </a:p>
          <a:p>
            <a:r>
              <a:rPr lang="en-US" dirty="0" smtClean="0"/>
              <a:t>More than 2X actual value</a:t>
            </a:r>
          </a:p>
          <a:p>
            <a:r>
              <a:rPr lang="en-US" dirty="0" smtClean="0"/>
              <a:t>AND more than $5,000 underpayment of tax</a:t>
            </a:r>
          </a:p>
          <a:p>
            <a:endParaRPr lang="en-US" dirty="0" smtClean="0"/>
          </a:p>
          <a:p>
            <a:r>
              <a:rPr lang="en-US" dirty="0" smtClean="0">
                <a:solidFill>
                  <a:schemeClr val="bg1"/>
                </a:solidFill>
              </a:rPr>
              <a:t>Misstatement due to fraud</a:t>
            </a:r>
            <a:endParaRPr lang="en-US"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5942987Small.jpg"/>
          <p:cNvPicPr>
            <a:picLocks noChangeAspect="1"/>
          </p:cNvPicPr>
          <p:nvPr/>
        </p:nvPicPr>
        <p:blipFill>
          <a:blip r:embed="rId2" cstate="print"/>
          <a:srcRect/>
          <a:stretch>
            <a:fillRect/>
          </a:stretch>
        </p:blipFill>
        <p:spPr>
          <a:xfrm>
            <a:off x="2590800" y="0"/>
            <a:ext cx="6858000" cy="6858000"/>
          </a:xfrm>
          <a:prstGeom prst="rect">
            <a:avLst/>
          </a:prstGeom>
        </p:spPr>
      </p:pic>
      <p:sp>
        <p:nvSpPr>
          <p:cNvPr id="5" name="Title 4"/>
          <p:cNvSpPr>
            <a:spLocks noGrp="1"/>
          </p:cNvSpPr>
          <p:nvPr>
            <p:ph type="title"/>
          </p:nvPr>
        </p:nvSpPr>
        <p:spPr>
          <a:xfrm>
            <a:off x="0" y="2286000"/>
            <a:ext cx="3505200" cy="1143000"/>
          </a:xfrm>
        </p:spPr>
        <p:txBody>
          <a:bodyPr/>
          <a:lstStyle/>
          <a:p>
            <a:pPr algn="l"/>
            <a:r>
              <a:rPr lang="en-US" dirty="0" smtClean="0"/>
              <a:t>Can you blame the appraiser and avoid the penalty?</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5942987Small.jpg"/>
          <p:cNvPicPr>
            <a:picLocks noChangeAspect="1"/>
          </p:cNvPicPr>
          <p:nvPr/>
        </p:nvPicPr>
        <p:blipFill>
          <a:blip r:embed="rId2" cstate="print"/>
          <a:srcRect/>
          <a:stretch>
            <a:fillRect/>
          </a:stretch>
        </p:blipFill>
        <p:spPr>
          <a:xfrm>
            <a:off x="2590800" y="0"/>
            <a:ext cx="6858000" cy="6858000"/>
          </a:xfrm>
          <a:prstGeom prst="rect">
            <a:avLst/>
          </a:prstGeom>
        </p:spPr>
      </p:pic>
      <p:sp>
        <p:nvSpPr>
          <p:cNvPr id="9" name="TextBox 8"/>
          <p:cNvSpPr txBox="1"/>
          <p:nvPr/>
        </p:nvSpPr>
        <p:spPr>
          <a:xfrm>
            <a:off x="0" y="304800"/>
            <a:ext cx="3200400" cy="6038576"/>
          </a:xfrm>
          <a:prstGeom prst="rect">
            <a:avLst/>
          </a:prstGeom>
          <a:noFill/>
        </p:spPr>
        <p:txBody>
          <a:bodyPr wrap="square" rtlCol="0">
            <a:spAutoFit/>
          </a:bodyPr>
          <a:lstStyle/>
          <a:p>
            <a:pPr>
              <a:lnSpc>
                <a:spcPct val="90000"/>
              </a:lnSpc>
              <a:spcBef>
                <a:spcPts val="600"/>
              </a:spcBef>
              <a:spcAft>
                <a:spcPts val="600"/>
              </a:spcAft>
            </a:pPr>
            <a:r>
              <a:rPr lang="en-US" sz="3600" dirty="0" smtClean="0"/>
              <a:t>No taxpayer penalty if:</a:t>
            </a:r>
          </a:p>
          <a:p>
            <a:pPr marL="403225" indent="-403225">
              <a:lnSpc>
                <a:spcPct val="90000"/>
              </a:lnSpc>
              <a:spcBef>
                <a:spcPts val="600"/>
              </a:spcBef>
              <a:spcAft>
                <a:spcPts val="600"/>
              </a:spcAft>
              <a:buAutoNum type="arabicPeriod"/>
            </a:pPr>
            <a:r>
              <a:rPr lang="en-US" sz="3600" dirty="0" smtClean="0"/>
              <a:t>Based on qualified appraisal</a:t>
            </a:r>
          </a:p>
          <a:p>
            <a:pPr marL="403225" indent="-403225">
              <a:lnSpc>
                <a:spcPct val="90000"/>
              </a:lnSpc>
              <a:spcBef>
                <a:spcPts val="600"/>
              </a:spcBef>
              <a:spcAft>
                <a:spcPts val="600"/>
              </a:spcAft>
              <a:buAutoNum type="arabicPeriod"/>
            </a:pPr>
            <a:r>
              <a:rPr lang="en-US" sz="3600" dirty="0" smtClean="0"/>
              <a:t>Donor made a good faith investigation of value</a:t>
            </a:r>
          </a:p>
          <a:p>
            <a:pPr marL="403225" indent="-403225">
              <a:lnSpc>
                <a:spcPct val="90000"/>
              </a:lnSpc>
              <a:spcBef>
                <a:spcPts val="600"/>
              </a:spcBef>
              <a:spcAft>
                <a:spcPts val="600"/>
              </a:spcAft>
              <a:buAutoNum type="arabicPeriod"/>
            </a:pPr>
            <a:r>
              <a:rPr lang="en-US" sz="3600" dirty="0" smtClean="0"/>
              <a:t>Valuation &lt;2X actual</a:t>
            </a:r>
            <a:endParaRPr lang="en-US" sz="3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5942987Small.jpg"/>
          <p:cNvPicPr>
            <a:picLocks noChangeAspect="1"/>
          </p:cNvPicPr>
          <p:nvPr/>
        </p:nvPicPr>
        <p:blipFill>
          <a:blip r:embed="rId2" cstate="print"/>
          <a:srcRect/>
          <a:stretch>
            <a:fillRect/>
          </a:stretch>
        </p:blipFill>
        <p:spPr>
          <a:xfrm>
            <a:off x="2590800" y="0"/>
            <a:ext cx="6858000" cy="6858000"/>
          </a:xfrm>
          <a:prstGeom prst="rect">
            <a:avLst/>
          </a:prstGeom>
        </p:spPr>
      </p:pic>
      <p:sp>
        <p:nvSpPr>
          <p:cNvPr id="9" name="TextBox 8"/>
          <p:cNvSpPr txBox="1"/>
          <p:nvPr/>
        </p:nvSpPr>
        <p:spPr>
          <a:xfrm>
            <a:off x="0" y="304800"/>
            <a:ext cx="3505200" cy="5078313"/>
          </a:xfrm>
          <a:prstGeom prst="rect">
            <a:avLst/>
          </a:prstGeom>
          <a:noFill/>
        </p:spPr>
        <p:txBody>
          <a:bodyPr wrap="square" rtlCol="0">
            <a:spAutoFit/>
          </a:bodyPr>
          <a:lstStyle/>
          <a:p>
            <a:pPr>
              <a:lnSpc>
                <a:spcPct val="90000"/>
              </a:lnSpc>
              <a:spcBef>
                <a:spcPts val="600"/>
              </a:spcBef>
              <a:spcAft>
                <a:spcPts val="600"/>
              </a:spcAft>
            </a:pPr>
            <a:r>
              <a:rPr lang="en-US" sz="3600" dirty="0" smtClean="0"/>
              <a:t>If valuation &gt;1.5X actual, appraiser penalty is greater of $1,000 or 10% of tax underpayment, up to 125% of appraisal fee.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iStock_000001074632XSmal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ctrTitle"/>
          </p:nvPr>
        </p:nvSpPr>
        <p:spPr>
          <a:xfrm>
            <a:off x="0" y="762000"/>
            <a:ext cx="5486400" cy="2895600"/>
          </a:xfrm>
        </p:spPr>
        <p:txBody>
          <a:bodyPr/>
          <a:lstStyle/>
          <a:p>
            <a:pPr algn="l" eaLnBrk="1" hangingPunct="1"/>
            <a:r>
              <a:rPr lang="en-US" sz="6000" dirty="0" smtClean="0"/>
              <a:t>Valuing charitable gifts of property:</a:t>
            </a:r>
            <a:br>
              <a:rPr lang="en-US" sz="6000" dirty="0" smtClean="0"/>
            </a:br>
            <a:r>
              <a:rPr lang="en-US" sz="6000" dirty="0" smtClean="0"/>
              <a:t>How much deduction?</a:t>
            </a:r>
          </a:p>
        </p:txBody>
      </p:sp>
      <p:sp>
        <p:nvSpPr>
          <p:cNvPr id="4" name="TextBox 3"/>
          <p:cNvSpPr txBox="1"/>
          <p:nvPr/>
        </p:nvSpPr>
        <p:spPr>
          <a:xfrm>
            <a:off x="0" y="6248602"/>
            <a:ext cx="5486400" cy="264688"/>
          </a:xfrm>
          <a:prstGeom prst="rect">
            <a:avLst/>
          </a:prstGeom>
          <a:noFill/>
        </p:spPr>
        <p:txBody>
          <a:bodyPr wrap="square" rtlCol="0">
            <a:spAutoFit/>
          </a:bodyPr>
          <a:lstStyle/>
          <a:p>
            <a:pPr>
              <a:lnSpc>
                <a:spcPct val="80000"/>
              </a:lnSpc>
            </a:pPr>
            <a:r>
              <a:rPr lang="en-US" sz="1400" dirty="0" smtClean="0"/>
              <a:t>Pictures from www.istockphoto.com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latin typeface="Calibri" pitchFamily="34" charset="0"/>
                <a:cs typeface="Calibri" pitchFamily="34" charset="0"/>
              </a:rPr>
              <a:t>Help me</a:t>
            </a:r>
          </a:p>
          <a:p>
            <a:pPr marL="3084513" indent="-3084513">
              <a:lnSpc>
                <a:spcPct val="80000"/>
              </a:lnSpc>
            </a:pPr>
            <a:endParaRPr lang="en-US" sz="4400" b="1" dirty="0" smtClean="0">
              <a:latin typeface="Calibri" pitchFamily="34" charset="0"/>
              <a:cs typeface="Calibri" pitchFamily="34" charset="0"/>
            </a:endParaRPr>
          </a:p>
          <a:p>
            <a:pPr marL="3084513" indent="-3084513">
              <a:lnSpc>
                <a:spcPct val="80000"/>
              </a:lnSpc>
            </a:pPr>
            <a:r>
              <a:rPr lang="en-US" sz="3600" b="1" dirty="0" smtClean="0">
                <a:latin typeface="Calibri" pitchFamily="34" charset="0"/>
                <a:cs typeface="Calibri" pitchFamily="34" charset="0"/>
              </a:rPr>
              <a:t> </a:t>
            </a:r>
            <a:r>
              <a:rPr lang="en-US" dirty="0" smtClean="0">
                <a:latin typeface="Calibri" pitchFamily="34" charset="0"/>
                <a:cs typeface="Calibri" pitchFamily="34" charset="0"/>
              </a:rPr>
              <a:t>				</a:t>
            </a:r>
            <a:r>
              <a:rPr lang="en-US" sz="9600" b="1" dirty="0" smtClean="0">
                <a:solidFill>
                  <a:srgbClr val="FF0000"/>
                </a:solidFill>
                <a:latin typeface="Calibri" pitchFamily="34" charset="0"/>
                <a:cs typeface="Calibri" pitchFamily="34" charset="0"/>
                <a:hlinkClick r:id="rId3"/>
              </a:rPr>
              <a:t>HERE</a:t>
            </a:r>
            <a:endParaRPr lang="en-US" sz="9600" b="1" dirty="0" smtClean="0">
              <a:solidFill>
                <a:srgbClr val="FF0000"/>
              </a:solidFill>
              <a:latin typeface="Calibri" pitchFamily="34" charset="0"/>
              <a:cs typeface="Calibri" pitchFamily="34" charset="0"/>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latin typeface="Calibri" pitchFamily="34" charset="0"/>
                <a:cs typeface="Calibri" pitchFamily="34" charset="0"/>
              </a:rPr>
              <a:t>convince my bosses that continuing to build and post these slide sets is not a waste of time.  If you work for a nonprofit or advise donors and you reviewed these slides, please let me know by clicking</a:t>
            </a:r>
            <a:endParaRPr lang="en-US" sz="2000" dirty="0">
              <a:latin typeface="Calibri" pitchFamily="34" charset="0"/>
              <a:cs typeface="Calibri" pitchFamily="34" charset="0"/>
            </a:endParaRPr>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latin typeface="Calibri" pitchFamily="34" charset="0"/>
                <a:cs typeface="Calibri" pitchFamily="34" charset="0"/>
              </a:rPr>
              <a:t>If you clicked on the link to let me know you reviewed these slides…</a:t>
            </a:r>
          </a:p>
          <a:p>
            <a:pPr algn="ctr">
              <a:buNone/>
            </a:pPr>
            <a:r>
              <a:rPr lang="en-US" sz="8000" b="1" dirty="0" smtClean="0">
                <a:latin typeface="Calibri" pitchFamily="34" charset="0"/>
                <a:cs typeface="Calibri" pitchFamily="34" charset="0"/>
              </a:rPr>
              <a:t>Thank You!</a:t>
            </a:r>
            <a:endParaRPr lang="en-US" sz="2800" b="1" dirty="0">
              <a:latin typeface="Calibri" pitchFamily="34" charset="0"/>
              <a:cs typeface="Calibri"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latin typeface="Calibri" pitchFamily="34" charset="0"/>
                <a:cs typeface="Calibri" pitchFamily="34" charset="0"/>
              </a:rPr>
              <a:t>For the audio lecture accompanying this </a:t>
            </a:r>
          </a:p>
          <a:p>
            <a:pPr marL="0" indent="0">
              <a:spcBef>
                <a:spcPts val="0"/>
              </a:spcBef>
              <a:buNone/>
            </a:pPr>
            <a:r>
              <a:rPr lang="en-US" sz="3600" dirty="0" smtClean="0">
                <a:latin typeface="Calibri" pitchFamily="34" charset="0"/>
                <a:cs typeface="Calibri" pitchFamily="34" charset="0"/>
              </a:rPr>
              <a:t>slide set, go to</a:t>
            </a:r>
          </a:p>
          <a:p>
            <a:pPr marL="0" indent="0">
              <a:spcBef>
                <a:spcPts val="0"/>
              </a:spcBef>
              <a:buNone/>
            </a:pPr>
            <a:endParaRPr lang="en-US" sz="3600" dirty="0" smtClean="0">
              <a:latin typeface="Calibri" pitchFamily="34" charset="0"/>
              <a:cs typeface="Calibri" pitchFamily="34" charset="0"/>
            </a:endParaRPr>
          </a:p>
          <a:p>
            <a:pPr marL="0" indent="0">
              <a:spcBef>
                <a:spcPts val="0"/>
              </a:spcBef>
              <a:buNone/>
            </a:pPr>
            <a:r>
              <a:rPr lang="en-US" sz="3600" b="1" spc="-150" dirty="0" smtClean="0">
                <a:latin typeface="Calibri" pitchFamily="34" charset="0"/>
                <a:cs typeface="Calibri" pitchFamily="34" charset="0"/>
              </a:rPr>
              <a:t>EncourageGenerosity.com</a:t>
            </a:r>
            <a:endParaRPr lang="en-US" sz="3600" b="1" spc="-150" dirty="0">
              <a:latin typeface="Calibri" pitchFamily="34" charset="0"/>
              <a:cs typeface="Calibri" pitchFamily="34" charset="0"/>
            </a:endParaRPr>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latin typeface="Calibri" pitchFamily="34" charset="0"/>
                <a:cs typeface="Calibri" pitchFamily="34" charset="0"/>
              </a:rPr>
              <a:t>Think you understand it?</a:t>
            </a:r>
          </a:p>
          <a:p>
            <a:pPr>
              <a:buNone/>
            </a:pPr>
            <a:r>
              <a:rPr lang="en-US" sz="2800" dirty="0" smtClean="0">
                <a:latin typeface="Calibri" pitchFamily="34" charset="0"/>
                <a:cs typeface="Calibri" pitchFamily="34" charset="0"/>
              </a:rPr>
              <a:t>			</a:t>
            </a:r>
          </a:p>
          <a:p>
            <a:pPr>
              <a:buNone/>
            </a:pPr>
            <a:r>
              <a:rPr lang="en-US" sz="4800" dirty="0" smtClean="0">
                <a:latin typeface="Calibri" pitchFamily="34" charset="0"/>
                <a:cs typeface="Calibri" pitchFamily="34" charset="0"/>
              </a:rPr>
              <a:t>				</a:t>
            </a:r>
            <a:r>
              <a:rPr lang="en-US" sz="6600" b="1" dirty="0" smtClean="0">
                <a:latin typeface="Calibri" pitchFamily="34" charset="0"/>
                <a:cs typeface="Calibri" pitchFamily="34" charset="0"/>
              </a:rPr>
              <a:t>Prove it!</a:t>
            </a:r>
            <a:endParaRPr lang="en-US" sz="4800" b="1" dirty="0" smtClean="0">
              <a:latin typeface="Calibri" pitchFamily="34" charset="0"/>
              <a:cs typeface="Calibri" pitchFamily="34" charset="0"/>
            </a:endParaRPr>
          </a:p>
          <a:p>
            <a:pPr>
              <a:buNone/>
            </a:pPr>
            <a:endParaRPr lang="en-US" dirty="0">
              <a:latin typeface="Calibri" pitchFamily="34" charset="0"/>
              <a:cs typeface="Calibri" pitchFamily="34" charset="0"/>
            </a:endParaRPr>
          </a:p>
          <a:p>
            <a:pPr marL="0" indent="0">
              <a:buNone/>
            </a:pPr>
            <a:endParaRPr lang="en-US" dirty="0" smtClean="0">
              <a:latin typeface="Calibri" pitchFamily="34" charset="0"/>
              <a:cs typeface="Calibri" pitchFamily="34" charset="0"/>
            </a:endParaRPr>
          </a:p>
          <a:p>
            <a:pPr marL="0" indent="0">
              <a:buNone/>
            </a:pPr>
            <a:endParaRPr lang="en-US" dirty="0" smtClean="0">
              <a:latin typeface="Calibri" pitchFamily="34" charset="0"/>
              <a:cs typeface="Calibri" pitchFamily="34" charset="0"/>
            </a:endParaRPr>
          </a:p>
          <a:p>
            <a:pPr marL="0" indent="0">
              <a:buNone/>
            </a:pPr>
            <a:endParaRPr lang="en-US" dirty="0" smtClean="0">
              <a:latin typeface="Calibri" pitchFamily="34" charset="0"/>
              <a:cs typeface="Calibri" pitchFamily="34" charset="0"/>
            </a:endParaRPr>
          </a:p>
          <a:p>
            <a:pPr marL="0" indent="0">
              <a:buNone/>
            </a:pPr>
            <a:endParaRPr lang="en-US" dirty="0" smtClean="0">
              <a:latin typeface="Calibri" pitchFamily="34" charset="0"/>
              <a:cs typeface="Calibri" pitchFamily="34" charset="0"/>
            </a:endParaRPr>
          </a:p>
          <a:p>
            <a:pPr marL="0" indent="0">
              <a:buNone/>
            </a:pPr>
            <a:endParaRPr lang="en-US" dirty="0" smtClean="0">
              <a:latin typeface="Calibri" pitchFamily="34" charset="0"/>
              <a:cs typeface="Calibri" pitchFamily="34" charset="0"/>
            </a:endParaRPr>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latin typeface="Calibri" pitchFamily="34" charset="0"/>
                <a:cs typeface="Calibri" pitchFamily="34" charset="0"/>
                <a:hlinkClick r:id="rId3"/>
              </a:rPr>
              <a:t>Click here </a:t>
            </a:r>
            <a:r>
              <a:rPr lang="en-US" sz="2400" dirty="0" smtClean="0">
                <a:latin typeface="Calibri" pitchFamily="34" charset="0"/>
                <a:cs typeface="Calibri" pitchFamily="34" charset="0"/>
              </a:rPr>
              <a:t>to go to EncourageGenerosity.com and take the free quiz on this slide set.  (Instantly graded with in depth explanations and a certificate of completion score report.)</a:t>
            </a:r>
          </a:p>
          <a:p>
            <a:endParaRPr lang="en-US" dirty="0">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0"/>
            <a:ext cx="9144000" cy="4525963"/>
          </a:xfrm>
        </p:spPr>
        <p:txBody>
          <a:bodyPr/>
          <a:lstStyle/>
          <a:p>
            <a:pPr marL="0" indent="0" algn="ctr" eaLnBrk="1" hangingPunct="1">
              <a:buFontTx/>
              <a:buNone/>
            </a:pPr>
            <a:r>
              <a:rPr lang="en-US" sz="4400" dirty="0" smtClean="0"/>
              <a:t>Which valuation applies?</a:t>
            </a:r>
          </a:p>
        </p:txBody>
      </p:sp>
      <p:pic>
        <p:nvPicPr>
          <p:cNvPr id="5123" name="Picture 5" descr="iStock_000003622913XSmall.jpg"/>
          <p:cNvPicPr>
            <a:picLocks noChangeAspect="1"/>
          </p:cNvPicPr>
          <p:nvPr/>
        </p:nvPicPr>
        <p:blipFill>
          <a:blip r:embed="rId2" cstate="print"/>
          <a:srcRect/>
          <a:stretch>
            <a:fillRect/>
          </a:stretch>
        </p:blipFill>
        <p:spPr bwMode="auto">
          <a:xfrm>
            <a:off x="0" y="2463800"/>
            <a:ext cx="4406900" cy="4394200"/>
          </a:xfrm>
          <a:prstGeom prst="rect">
            <a:avLst/>
          </a:prstGeom>
          <a:noFill/>
          <a:ln w="9525">
            <a:noFill/>
            <a:miter lim="800000"/>
            <a:headEnd/>
            <a:tailEnd/>
          </a:ln>
        </p:spPr>
      </p:pic>
      <p:sp>
        <p:nvSpPr>
          <p:cNvPr id="5124" name="TextBox 6"/>
          <p:cNvSpPr txBox="1">
            <a:spLocks noChangeArrowheads="1"/>
          </p:cNvSpPr>
          <p:nvPr/>
        </p:nvSpPr>
        <p:spPr bwMode="auto">
          <a:xfrm>
            <a:off x="4419600" y="4572000"/>
            <a:ext cx="4724400" cy="1077913"/>
          </a:xfrm>
          <a:prstGeom prst="rect">
            <a:avLst/>
          </a:prstGeom>
          <a:noFill/>
          <a:ln w="9525">
            <a:noFill/>
            <a:miter lim="800000"/>
            <a:headEnd/>
            <a:tailEnd/>
          </a:ln>
        </p:spPr>
        <p:txBody>
          <a:bodyPr>
            <a:spAutoFit/>
          </a:bodyPr>
          <a:lstStyle/>
          <a:p>
            <a:pPr>
              <a:lnSpc>
                <a:spcPct val="80000"/>
              </a:lnSpc>
            </a:pPr>
            <a:r>
              <a:rPr lang="en-US" sz="4400"/>
              <a:t>Cost Basis </a:t>
            </a:r>
            <a:r>
              <a:rPr lang="en-US" sz="3600"/>
              <a:t>(if lower than current value)</a:t>
            </a:r>
          </a:p>
        </p:txBody>
      </p:sp>
      <p:sp>
        <p:nvSpPr>
          <p:cNvPr id="5125" name="TextBox 7"/>
          <p:cNvSpPr txBox="1">
            <a:spLocks noChangeArrowheads="1"/>
          </p:cNvSpPr>
          <p:nvPr/>
        </p:nvSpPr>
        <p:spPr bwMode="auto">
          <a:xfrm>
            <a:off x="1828800" y="1905000"/>
            <a:ext cx="3733800" cy="1176338"/>
          </a:xfrm>
          <a:prstGeom prst="rect">
            <a:avLst/>
          </a:prstGeom>
          <a:noFill/>
          <a:ln w="9525">
            <a:noFill/>
            <a:miter lim="800000"/>
            <a:headEnd/>
            <a:tailEnd/>
          </a:ln>
        </p:spPr>
        <p:txBody>
          <a:bodyPr>
            <a:spAutoFit/>
          </a:bodyPr>
          <a:lstStyle/>
          <a:p>
            <a:pPr algn="ctr">
              <a:lnSpc>
                <a:spcPct val="80000"/>
              </a:lnSpc>
            </a:pPr>
            <a:r>
              <a:rPr lang="en-US" sz="4400"/>
              <a:t>Current Fair Market Value</a:t>
            </a:r>
            <a:endParaRPr lang="en-US" sz="3600"/>
          </a:p>
        </p:txBody>
      </p:sp>
      <p:sp>
        <p:nvSpPr>
          <p:cNvPr id="5126" name="TextBox 8"/>
          <p:cNvSpPr txBox="1">
            <a:spLocks noChangeArrowheads="1"/>
          </p:cNvSpPr>
          <p:nvPr/>
        </p:nvSpPr>
        <p:spPr bwMode="auto">
          <a:xfrm>
            <a:off x="304800" y="3024188"/>
            <a:ext cx="1828800" cy="682625"/>
          </a:xfrm>
          <a:prstGeom prst="rect">
            <a:avLst/>
          </a:prstGeom>
          <a:noFill/>
          <a:ln w="9525">
            <a:noFill/>
            <a:miter lim="800000"/>
            <a:headEnd/>
            <a:tailEnd/>
          </a:ln>
        </p:spPr>
        <p:txBody>
          <a:bodyPr>
            <a:spAutoFit/>
          </a:bodyPr>
          <a:lstStyle/>
          <a:p>
            <a:pPr>
              <a:lnSpc>
                <a:spcPct val="80000"/>
              </a:lnSpc>
            </a:pPr>
            <a:r>
              <a:rPr lang="en-US" sz="4800"/>
              <a:t>$0</a:t>
            </a:r>
            <a:endParaRPr lang="en-US" sz="40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latin typeface="Calibri" pitchFamily="34" charset="0"/>
                <a:cs typeface="Calibri" pitchFamily="34" charset="0"/>
              </a:rPr>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To find out more about the online Graduate Certificate in Charitable Financial Planning go to </a:t>
            </a:r>
            <a:r>
              <a:rPr lang="en-US" dirty="0" smtClean="0">
                <a:latin typeface="Calibri" pitchFamily="34" charset="0"/>
                <a:cs typeface="Calibri" pitchFamily="34" charset="0"/>
                <a:hlinkClick r:id="rId2"/>
              </a:rPr>
              <a:t>www.EncourageGenerosity.com</a:t>
            </a:r>
            <a:endParaRPr lang="en-US" dirty="0" smtClean="0">
              <a:latin typeface="Calibri" pitchFamily="34" charset="0"/>
              <a:cs typeface="Calibri" pitchFamily="34" charset="0"/>
            </a:endParaRPr>
          </a:p>
          <a:p>
            <a:pPr marL="0" indent="0">
              <a:buNone/>
            </a:pPr>
            <a:endParaRPr lang="en-US"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To find out more about the M.S. or Ph.D. in personal financial planning at Texas Tech University, go to </a:t>
            </a:r>
            <a:r>
              <a:rPr lang="en-US" dirty="0" smtClean="0">
                <a:latin typeface="Calibri" pitchFamily="34" charset="0"/>
                <a:cs typeface="Calibri" pitchFamily="34" charset="0"/>
                <a:hlinkClick r:id="rId3"/>
              </a:rPr>
              <a:t>www.depts.ttu.edu/pfp/</a:t>
            </a:r>
            <a:r>
              <a:rPr lang="en-US" dirty="0" smtClean="0">
                <a:latin typeface="Calibri" pitchFamily="34" charset="0"/>
                <a:cs typeface="Calibri" pitchFamily="34" charset="0"/>
              </a:rPr>
              <a:t>    </a:t>
            </a:r>
            <a:endParaRPr lang="en-US" dirty="0">
              <a:latin typeface="Calibri" pitchFamily="34" charset="0"/>
              <a:cs typeface="Calibri" pitchFamily="34" charset="0"/>
            </a:endParaRPr>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latin typeface="Calibri" pitchFamily="34" charset="0"/>
                <a:cs typeface="Calibri" pitchFamily="34" charset="0"/>
              </a:rPr>
              <a:t>	About the Author </a:t>
            </a:r>
          </a:p>
          <a:p>
            <a:pPr marL="0" indent="0">
              <a:lnSpc>
                <a:spcPct val="80000"/>
              </a:lnSpc>
              <a:spcBef>
                <a:spcPts val="0"/>
              </a:spcBef>
              <a:buNone/>
            </a:pPr>
            <a:r>
              <a:rPr lang="en-US" sz="2000" dirty="0" smtClean="0">
                <a:latin typeface="Calibri" pitchFamily="34" charset="0"/>
                <a:cs typeface="Calibri" pitchFamily="34" charset="0"/>
              </a:rPr>
              <a:t>Russell James, J.D., Ph.D., CFP</a:t>
            </a:r>
            <a:r>
              <a:rPr lang="en-US" sz="2000" baseline="30000" dirty="0" smtClean="0">
                <a:latin typeface="Calibri" pitchFamily="34" charset="0"/>
                <a:cs typeface="Calibri" pitchFamily="34" charset="0"/>
              </a:rPr>
              <a:t>®</a:t>
            </a:r>
            <a:r>
              <a:rPr lang="en-US" sz="2000" dirty="0" smtClean="0">
                <a:latin typeface="Calibri" pitchFamily="34" charset="0"/>
                <a:cs typeface="Calibri" pitchFamily="34" charset="0"/>
              </a:rPr>
              <a:t> is an Associate </a:t>
            </a:r>
          </a:p>
          <a:p>
            <a:pPr marL="0" indent="0">
              <a:lnSpc>
                <a:spcPct val="80000"/>
              </a:lnSpc>
              <a:spcBef>
                <a:spcPts val="0"/>
              </a:spcBef>
              <a:buNone/>
            </a:pPr>
            <a:r>
              <a:rPr lang="en-US" sz="2000" dirty="0" smtClean="0">
                <a:latin typeface="Calibri" pitchFamily="34" charset="0"/>
                <a:cs typeface="Calibri" pitchFamily="34" charset="0"/>
              </a:rPr>
              <a:t>Professor and the Director of Graduate </a:t>
            </a:r>
          </a:p>
          <a:p>
            <a:pPr marL="0" indent="0">
              <a:lnSpc>
                <a:spcPct val="80000"/>
              </a:lnSpc>
              <a:spcBef>
                <a:spcPts val="0"/>
              </a:spcBef>
              <a:buNone/>
            </a:pPr>
            <a:r>
              <a:rPr lang="en-US" sz="2000" dirty="0" smtClean="0">
                <a:latin typeface="Calibri" pitchFamily="34" charset="0"/>
                <a:cs typeface="Calibri" pitchFamily="34" charset="0"/>
              </a:rPr>
              <a:t>Studies in Charitable Planning in the Division </a:t>
            </a:r>
          </a:p>
          <a:p>
            <a:pPr marL="0" indent="0">
              <a:lnSpc>
                <a:spcPct val="80000"/>
              </a:lnSpc>
              <a:spcBef>
                <a:spcPts val="0"/>
              </a:spcBef>
              <a:buNone/>
            </a:pPr>
            <a:r>
              <a:rPr lang="en-US" sz="2000" dirty="0" smtClean="0">
                <a:latin typeface="Calibri" pitchFamily="34" charset="0"/>
                <a:cs typeface="Calibri" pitchFamily="34" charset="0"/>
              </a:rPr>
              <a:t>of Personal Financial Planning at Texas Tech </a:t>
            </a:r>
          </a:p>
          <a:p>
            <a:pPr marL="0" indent="0">
              <a:lnSpc>
                <a:spcPct val="80000"/>
              </a:lnSpc>
              <a:spcBef>
                <a:spcPts val="0"/>
              </a:spcBef>
              <a:buNone/>
            </a:pPr>
            <a:r>
              <a:rPr lang="en-US" sz="2000" dirty="0" smtClean="0">
                <a:latin typeface="Calibri" pitchFamily="34" charset="0"/>
                <a:cs typeface="Calibri" pitchFamily="34" charset="0"/>
              </a:rPr>
              <a:t>University.  He graduated, </a:t>
            </a:r>
            <a:r>
              <a:rPr lang="en-US" sz="2000" i="1" dirty="0" smtClean="0">
                <a:latin typeface="Calibri" pitchFamily="34" charset="0"/>
                <a:cs typeface="Calibri" pitchFamily="34" charset="0"/>
              </a:rPr>
              <a:t>cum laude</a:t>
            </a:r>
            <a:r>
              <a:rPr lang="en-US" sz="2000" dirty="0" smtClean="0">
                <a:latin typeface="Calibri" pitchFamily="34" charset="0"/>
                <a:cs typeface="Calibri" pitchFamily="34" charset="0"/>
              </a:rPr>
              <a:t>, from </a:t>
            </a:r>
          </a:p>
          <a:p>
            <a:pPr marL="0" indent="0">
              <a:lnSpc>
                <a:spcPct val="80000"/>
              </a:lnSpc>
              <a:spcBef>
                <a:spcPts val="0"/>
              </a:spcBef>
              <a:buNone/>
            </a:pPr>
            <a:r>
              <a:rPr lang="en-US" sz="2000" dirty="0" smtClean="0">
                <a:latin typeface="Calibri" pitchFamily="34" charset="0"/>
                <a:cs typeface="Calibri" pitchFamily="34" charset="0"/>
              </a:rPr>
              <a:t>the University of Missouri School of Law </a:t>
            </a:r>
          </a:p>
          <a:p>
            <a:pPr marL="0" indent="0">
              <a:lnSpc>
                <a:spcPct val="80000"/>
              </a:lnSpc>
              <a:spcBef>
                <a:spcPts val="0"/>
              </a:spcBef>
              <a:buNone/>
            </a:pPr>
            <a:r>
              <a:rPr lang="en-US" sz="2000" dirty="0" smtClean="0">
                <a:latin typeface="Calibri" pitchFamily="34" charset="0"/>
                <a:cs typeface="Calibri" pitchFamily="34" charset="0"/>
              </a:rPr>
              <a:t>where he was a member of the Missouri Law </a:t>
            </a:r>
          </a:p>
          <a:p>
            <a:pPr marL="0" indent="0">
              <a:lnSpc>
                <a:spcPct val="80000"/>
              </a:lnSpc>
              <a:spcBef>
                <a:spcPts val="0"/>
              </a:spcBef>
              <a:buNone/>
            </a:pPr>
            <a:r>
              <a:rPr lang="en-US" sz="2000" dirty="0" smtClean="0">
                <a:latin typeface="Calibri" pitchFamily="34" charset="0"/>
                <a:cs typeface="Calibri" pitchFamily="34" charset="0"/>
              </a:rPr>
              <a:t>Review. While in law school he received the </a:t>
            </a:r>
          </a:p>
          <a:p>
            <a:pPr marL="0" indent="0">
              <a:lnSpc>
                <a:spcPct val="80000"/>
              </a:lnSpc>
              <a:spcBef>
                <a:spcPts val="0"/>
              </a:spcBef>
              <a:buNone/>
            </a:pPr>
            <a:r>
              <a:rPr lang="en-US" sz="2000" dirty="0" smtClean="0">
                <a:latin typeface="Calibri" pitchFamily="34" charset="0"/>
                <a:cs typeface="Calibri" pitchFamily="34" charset="0"/>
              </a:rPr>
              <a:t>United Missouri Bank Award for Most </a:t>
            </a:r>
          </a:p>
          <a:p>
            <a:pPr marL="0" indent="0">
              <a:lnSpc>
                <a:spcPct val="80000"/>
              </a:lnSpc>
              <a:spcBef>
                <a:spcPts val="0"/>
              </a:spcBef>
              <a:buNone/>
            </a:pPr>
            <a:r>
              <a:rPr lang="en-US" sz="2000" dirty="0" smtClean="0">
                <a:latin typeface="Calibri" pitchFamily="34" charset="0"/>
                <a:cs typeface="Calibri" pitchFamily="34" charset="0"/>
              </a:rPr>
              <a:t>Outstanding Work in Gift and Estate Taxation </a:t>
            </a:r>
          </a:p>
          <a:p>
            <a:pPr marL="0" indent="0">
              <a:lnSpc>
                <a:spcPct val="80000"/>
              </a:lnSpc>
              <a:spcBef>
                <a:spcPts val="0"/>
              </a:spcBef>
              <a:buNone/>
            </a:pPr>
            <a:r>
              <a:rPr lang="en-US" sz="2000" dirty="0" smtClean="0">
                <a:latin typeface="Calibri" pitchFamily="34" charset="0"/>
                <a:cs typeface="Calibri" pitchFamily="34" charset="0"/>
              </a:rPr>
              <a:t>and Planning and the American Jurisprudence </a:t>
            </a:r>
          </a:p>
          <a:p>
            <a:pPr marL="0" indent="0">
              <a:lnSpc>
                <a:spcPct val="80000"/>
              </a:lnSpc>
              <a:spcBef>
                <a:spcPts val="0"/>
              </a:spcBef>
              <a:buNone/>
            </a:pPr>
            <a:r>
              <a:rPr lang="en-US" sz="2000" dirty="0" smtClean="0">
                <a:latin typeface="Calibri" pitchFamily="34" charset="0"/>
                <a:cs typeface="Calibri" pitchFamily="34" charset="0"/>
              </a:rPr>
              <a:t>Award for Most Outstanding Work in Federal </a:t>
            </a:r>
          </a:p>
          <a:p>
            <a:pPr marL="0" indent="0">
              <a:lnSpc>
                <a:spcPct val="80000"/>
              </a:lnSpc>
              <a:spcBef>
                <a:spcPts val="0"/>
              </a:spcBef>
              <a:buNone/>
            </a:pPr>
            <a:r>
              <a:rPr lang="en-US" sz="2000" dirty="0" smtClean="0">
                <a:latin typeface="Calibri" pitchFamily="34" charset="0"/>
                <a:cs typeface="Calibri" pitchFamily="34" charset="0"/>
              </a:rPr>
              <a:t>Income Taxation. After graduation, he worked </a:t>
            </a:r>
          </a:p>
          <a:p>
            <a:pPr marL="0" indent="0">
              <a:lnSpc>
                <a:spcPct val="80000"/>
              </a:lnSpc>
              <a:spcBef>
                <a:spcPts val="0"/>
              </a:spcBef>
              <a:buNone/>
            </a:pPr>
            <a:r>
              <a:rPr lang="en-US" sz="2000" dirty="0" smtClean="0">
                <a:latin typeface="Calibri" pitchFamily="34" charset="0"/>
                <a:cs typeface="Calibri" pitchFamily="34" charset="0"/>
              </a:rPr>
              <a:t>as the Director of Planned Giving for Central </a:t>
            </a:r>
          </a:p>
          <a:p>
            <a:pPr marL="0" indent="0">
              <a:lnSpc>
                <a:spcPct val="80000"/>
              </a:lnSpc>
              <a:spcBef>
                <a:spcPts val="0"/>
              </a:spcBef>
              <a:buNone/>
            </a:pPr>
            <a:r>
              <a:rPr lang="en-US" sz="2000" dirty="0" smtClean="0">
                <a:latin typeface="Calibri" pitchFamily="34" charset="0"/>
                <a:cs typeface="Calibri" pitchFamily="34" charset="0"/>
              </a:rPr>
              <a:t>Christian College, Moberly, Missouri for six </a:t>
            </a:r>
          </a:p>
          <a:p>
            <a:pPr marL="0" indent="0">
              <a:lnSpc>
                <a:spcPct val="80000"/>
              </a:lnSpc>
              <a:spcBef>
                <a:spcPts val="0"/>
              </a:spcBef>
              <a:buNone/>
            </a:pPr>
            <a:r>
              <a:rPr lang="en-US" sz="2000" dirty="0" smtClean="0">
                <a:latin typeface="Calibri" pitchFamily="34" charset="0"/>
                <a:cs typeface="Calibri" pitchFamily="34" charset="0"/>
              </a:rPr>
              <a:t>years and also built a successful law practice </a:t>
            </a:r>
          </a:p>
          <a:p>
            <a:pPr marL="0" indent="0">
              <a:lnSpc>
                <a:spcPct val="80000"/>
              </a:lnSpc>
              <a:spcBef>
                <a:spcPts val="0"/>
              </a:spcBef>
              <a:buNone/>
            </a:pPr>
            <a:r>
              <a:rPr lang="en-US" sz="2000" dirty="0" smtClean="0">
                <a:latin typeface="Calibri" pitchFamily="34" charset="0"/>
                <a:cs typeface="Calibri" pitchFamily="34" charset="0"/>
              </a:rPr>
              <a:t>limited to estate and gift planning. He later </a:t>
            </a:r>
          </a:p>
          <a:p>
            <a:pPr marL="0" indent="0">
              <a:lnSpc>
                <a:spcPct val="80000"/>
              </a:lnSpc>
              <a:spcBef>
                <a:spcPts val="0"/>
              </a:spcBef>
              <a:buNone/>
            </a:pPr>
            <a:r>
              <a:rPr lang="en-US" sz="2000" dirty="0" smtClean="0">
                <a:latin typeface="Calibri" pitchFamily="34" charset="0"/>
                <a:cs typeface="Calibri" pitchFamily="34" charset="0"/>
              </a:rPr>
              <a:t>served as president of the college for more </a:t>
            </a:r>
          </a:p>
          <a:p>
            <a:pPr marL="0" indent="0">
              <a:lnSpc>
                <a:spcPct val="80000"/>
              </a:lnSpc>
              <a:spcBef>
                <a:spcPts val="0"/>
              </a:spcBef>
              <a:buNone/>
            </a:pPr>
            <a:r>
              <a:rPr lang="en-US" sz="2000" dirty="0" smtClean="0">
                <a:latin typeface="Calibri" pitchFamily="34" charset="0"/>
                <a:cs typeface="Calibri" pitchFamily="34" charset="0"/>
              </a:rPr>
              <a:t>than five years, where he had direct and </a:t>
            </a:r>
          </a:p>
          <a:p>
            <a:pPr marL="0" indent="0">
              <a:lnSpc>
                <a:spcPct val="80000"/>
              </a:lnSpc>
              <a:spcBef>
                <a:spcPts val="0"/>
              </a:spcBef>
              <a:buNone/>
            </a:pPr>
            <a:r>
              <a:rPr lang="en-US" sz="2000" dirty="0" smtClean="0">
                <a:latin typeface="Calibri" pitchFamily="34" charset="0"/>
                <a:cs typeface="Calibri" pitchFamily="34" charset="0"/>
              </a:rPr>
              <a:t>supervisory responsibility for all fundraising. Dr. James received his Ph.D. in Consumer &amp; Family Economics from the University of Missouri where his dissertation was on the topic of charitable giving.  Dr. James has over 100 publications in print or in press in academic journals, conference proceedings, professional periodicals, and books.  He writes regularly for Advancing Philanthropy, the magazine of the Association of Fundraising Professionals.  He has presented his research in the U.S. and across the world including as an invited speaker in Ireland, Scotland, England, The Netherlands, Spain, Germany, and South Korea.  </a:t>
            </a:r>
            <a:r>
              <a:rPr lang="en-US" sz="2000" dirty="0" smtClean="0">
                <a:latin typeface="Calibri" pitchFamily="34" charset="0"/>
                <a:cs typeface="Calibri" pitchFamily="34" charset="0"/>
                <a:hlinkClick r:id="rId2"/>
              </a:rPr>
              <a:t>(click here for complete CV)</a:t>
            </a:r>
            <a:endParaRPr lang="en-US" sz="2000" dirty="0" smtClean="0">
              <a:latin typeface="Calibri" pitchFamily="34" charset="0"/>
              <a:cs typeface="Calibri" pitchFamily="34" charset="0"/>
            </a:endParaRPr>
          </a:p>
          <a:p>
            <a:pPr>
              <a:lnSpc>
                <a:spcPct val="80000"/>
              </a:lnSpc>
              <a:spcBef>
                <a:spcPts val="0"/>
              </a:spcBef>
              <a:buNone/>
            </a:pPr>
            <a:r>
              <a:rPr lang="en-US" sz="2000" dirty="0" smtClean="0">
                <a:latin typeface="Calibri" pitchFamily="34" charset="0"/>
                <a:cs typeface="Calibri" pitchFamily="34" charset="0"/>
              </a:rPr>
              <a:t> </a:t>
            </a:r>
          </a:p>
          <a:p>
            <a:pPr>
              <a:lnSpc>
                <a:spcPct val="80000"/>
              </a:lnSpc>
              <a:spcBef>
                <a:spcPts val="0"/>
              </a:spcBef>
              <a:buNone/>
            </a:pPr>
            <a:endParaRPr lang="en-US" sz="2000" dirty="0">
              <a:latin typeface="Calibri" pitchFamily="34" charset="0"/>
              <a:cs typeface="Calibri" pitchFamily="34" charset="0"/>
            </a:endParaRPr>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latin typeface="Calibri" pitchFamily="34" charset="0"/>
                <a:cs typeface="Calibri" pitchFamily="34" charset="0"/>
              </a:rPr>
              <a:t>Me (about 5 years ago)</a:t>
            </a:r>
            <a:endParaRPr lang="en-US" dirty="0">
              <a:solidFill>
                <a:schemeClr val="bg1"/>
              </a:solidFill>
              <a:latin typeface="Calibri" pitchFamily="34" charset="0"/>
              <a:cs typeface="Calibri" pitchFamily="34" charset="0"/>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latin typeface="Calibri" pitchFamily="34" charset="0"/>
                <a:cs typeface="Calibri" pitchFamily="34" charset="0"/>
              </a:rPr>
              <a:t>At Giving Korea 2010.  I didn’t notice until later the projector was shining on my head (inter-cultural height problems).</a:t>
            </a:r>
            <a:endParaRPr lang="en-US" dirty="0">
              <a:solidFill>
                <a:schemeClr val="bg1"/>
              </a:solidFill>
              <a:latin typeface="Calibri" pitchFamily="34" charset="0"/>
              <a:cs typeface="Calibri" pitchFamily="34" charset="0"/>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latin typeface="Calibri" pitchFamily="34" charset="0"/>
                <a:cs typeface="Calibri" pitchFamily="34" charset="0"/>
              </a:rPr>
              <a:t>Lecturing in Germany.  75 extra students showed up.  I thought it was for me until I found out there was free beer afterwards.</a:t>
            </a:r>
            <a:endParaRPr lang="en-US" dirty="0">
              <a:solidFill>
                <a:schemeClr val="bg1"/>
              </a:solidFill>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3886200" cy="1371600"/>
          </a:xfrm>
        </p:spPr>
        <p:txBody>
          <a:bodyPr/>
          <a:lstStyle/>
          <a:p>
            <a:pPr marL="227013" indent="-227013"/>
            <a:r>
              <a:rPr lang="en-US" sz="2400" dirty="0" smtClean="0"/>
              <a:t>Short-term capital gain</a:t>
            </a:r>
          </a:p>
          <a:p>
            <a:pPr marL="227013" indent="-227013"/>
            <a:r>
              <a:rPr lang="en-US" sz="2400" dirty="0" smtClean="0"/>
              <a:t>Inventory or creative works by donor</a:t>
            </a:r>
          </a:p>
          <a:p>
            <a:pPr marL="227013" indent="-227013">
              <a:buNone/>
            </a:pPr>
            <a:endParaRPr lang="en-US" dirty="0" smtClean="0"/>
          </a:p>
          <a:p>
            <a:pPr marL="227013" indent="-227013">
              <a:buNone/>
            </a:pPr>
            <a:endParaRPr lang="en-US" sz="5400" dirty="0" smtClean="0"/>
          </a:p>
        </p:txBody>
      </p:sp>
      <p:sp>
        <p:nvSpPr>
          <p:cNvPr id="5" name="Content Placeholder 4"/>
          <p:cNvSpPr>
            <a:spLocks noGrp="1"/>
          </p:cNvSpPr>
          <p:nvPr>
            <p:ph sz="half" idx="2"/>
          </p:nvPr>
        </p:nvSpPr>
        <p:spPr>
          <a:xfrm>
            <a:off x="0" y="152400"/>
            <a:ext cx="3124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Long-term capital gain</a:t>
            </a:r>
          </a:p>
          <a:p>
            <a:pPr marL="282575" indent="-282575">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Down Arrow 6"/>
          <p:cNvSpPr/>
          <p:nvPr/>
        </p:nvSpPr>
        <p:spPr>
          <a:xfrm rot="16200000">
            <a:off x="3467100" y="46101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495800" y="4724400"/>
            <a:ext cx="3657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Cost basis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67200" y="381000"/>
            <a:ext cx="4876800" cy="6340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FMV, unless…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bwMode="auto">
          <a:xfrm>
            <a:off x="4876800" y="1066800"/>
            <a:ext cx="3810000" cy="2514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a </a:t>
            </a:r>
            <a:r>
              <a:rPr kumimoji="0" lang="en-US" sz="2400" b="1" i="0" u="none" strike="noStrike" kern="0" cap="none" spc="0" normalizeH="0" baseline="0" noProof="0" dirty="0" smtClean="0">
                <a:ln>
                  <a:noFill/>
                </a:ln>
                <a:solidFill>
                  <a:schemeClr val="tx1"/>
                </a:solidFill>
                <a:effectLst/>
                <a:uLnTx/>
                <a:uFillTx/>
                <a:latin typeface="+mn-lt"/>
                <a:ea typeface="+mn-ea"/>
                <a:cs typeface="+mn-cs"/>
              </a:rPr>
              <a:t>private foundation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(except “qualified stock”) </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1" i="0" u="none" strike="noStrike" kern="0" cap="none" spc="0" normalizeH="0" baseline="0" noProof="0" dirty="0" smtClean="0">
                <a:ln>
                  <a:noFill/>
                </a:ln>
                <a:solidFill>
                  <a:schemeClr val="tx1"/>
                </a:solidFill>
                <a:effectLst/>
                <a:uLnTx/>
                <a:uFillTx/>
                <a:latin typeface="+mn-lt"/>
                <a:ea typeface="+mn-ea"/>
                <a:cs typeface="+mn-cs"/>
              </a:rPr>
              <a:t>Special election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(50% income limitation)</a:t>
            </a:r>
          </a:p>
          <a:p>
            <a:pPr marL="169863" marR="0" lvl="0" indent="-169863"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Unrelated use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tangible personal property</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1" name="Down Arrow 10"/>
          <p:cNvSpPr/>
          <p:nvPr/>
        </p:nvSpPr>
        <p:spPr>
          <a:xfrm rot="16200000">
            <a:off x="3238500" y="2667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6324600" y="3657600"/>
            <a:ext cx="914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0" y="44958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defTabSz="914400" rtl="0" eaLnBrk="0" fontAlgn="base" latinLnBrk="0" hangingPunct="0">
              <a:lnSpc>
                <a:spcPct val="80000"/>
              </a:lnSpc>
              <a:spcBef>
                <a:spcPct val="20000"/>
              </a:spcBef>
              <a:spcAft>
                <a:spcPct val="0"/>
              </a:spcAft>
              <a:buClrTx/>
              <a:buSzTx/>
              <a:buFontTx/>
              <a:buNone/>
              <a:tabLst/>
              <a:defRPr/>
            </a:pP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Ordinary </a:t>
            </a:r>
            <a:r>
              <a:rPr kumimoji="0" lang="en-US" sz="4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rPr>
              <a:t>income</a:t>
            </a:r>
            <a:endParaRPr kumimoji="0" lang="en-US" sz="60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itchFamily="34" charset="0"/>
              <a:cs typeface="Arial" pitchFamily="34" charset="0"/>
            </a:endParaRPr>
          </a:p>
        </p:txBody>
      </p:sp>
      <p:pic>
        <p:nvPicPr>
          <p:cNvPr id="12" name="Picture 2" descr="http://patrickandmonica.net/uploads/images/stocks/microsoft.jpg"/>
          <p:cNvPicPr>
            <a:picLocks noChangeAspect="1" noChangeArrowheads="1"/>
          </p:cNvPicPr>
          <p:nvPr/>
        </p:nvPicPr>
        <p:blipFill>
          <a:blip r:embed="rId2" cstate="print"/>
          <a:srcRect/>
          <a:stretch>
            <a:fillRect/>
          </a:stretch>
        </p:blipFill>
        <p:spPr bwMode="auto">
          <a:xfrm>
            <a:off x="152400" y="2133600"/>
            <a:ext cx="1873130" cy="1249363"/>
          </a:xfrm>
          <a:prstGeom prst="rect">
            <a:avLst/>
          </a:prstGeom>
          <a:noFill/>
          <a:ln w="9525">
            <a:noFill/>
            <a:miter lim="800000"/>
            <a:headEnd/>
            <a:tailEnd/>
          </a:ln>
        </p:spPr>
      </p:pic>
      <p:sp>
        <p:nvSpPr>
          <p:cNvPr id="15" name="TextBox 14"/>
          <p:cNvSpPr txBox="1"/>
          <p:nvPr/>
        </p:nvSpPr>
        <p:spPr>
          <a:xfrm>
            <a:off x="0" y="3276600"/>
            <a:ext cx="2209800" cy="400110"/>
          </a:xfrm>
          <a:prstGeom prst="rect">
            <a:avLst/>
          </a:prstGeom>
          <a:noFill/>
        </p:spPr>
        <p:txBody>
          <a:bodyPr wrap="square" rtlCol="0">
            <a:spAutoFit/>
          </a:bodyPr>
          <a:lstStyle/>
          <a:p>
            <a:pPr algn="ctr"/>
            <a:r>
              <a:rPr lang="en-US" sz="2000" dirty="0" smtClean="0"/>
              <a:t>1990 Paid $1 </a:t>
            </a:r>
          </a:p>
        </p:txBody>
      </p:sp>
      <p:sp>
        <p:nvSpPr>
          <p:cNvPr id="16" name="TextBox 15"/>
          <p:cNvSpPr txBox="1"/>
          <p:nvPr/>
        </p:nvSpPr>
        <p:spPr>
          <a:xfrm>
            <a:off x="0" y="1828800"/>
            <a:ext cx="2438400" cy="400110"/>
          </a:xfrm>
          <a:prstGeom prst="rect">
            <a:avLst/>
          </a:prstGeom>
          <a:noFill/>
        </p:spPr>
        <p:txBody>
          <a:bodyPr wrap="square" rtlCol="0">
            <a:spAutoFit/>
          </a:bodyPr>
          <a:lstStyle/>
          <a:p>
            <a:r>
              <a:rPr lang="en-US" sz="2000" dirty="0" smtClean="0"/>
              <a:t>Current Value: $25</a:t>
            </a:r>
            <a:endParaRPr lang="en-US" sz="2000" dirty="0"/>
          </a:p>
        </p:txBody>
      </p:sp>
      <p:pic>
        <p:nvPicPr>
          <p:cNvPr id="17"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3276600" y="2209800"/>
            <a:ext cx="871617" cy="1133476"/>
          </a:xfrm>
          <a:prstGeom prst="rect">
            <a:avLst/>
          </a:prstGeom>
          <a:noFill/>
        </p:spPr>
      </p:pic>
      <p:cxnSp>
        <p:nvCxnSpPr>
          <p:cNvPr id="18" name="Straight Arrow Connector 17"/>
          <p:cNvCxnSpPr/>
          <p:nvPr/>
        </p:nvCxnSpPr>
        <p:spPr>
          <a:xfrm>
            <a:off x="2209800" y="2819400"/>
            <a:ext cx="914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23736&quot;&gt;&lt;/object&gt;&lt;object type=&quot;2&quot; unique_id=&quot;23737&quot;&gt;&lt;object type=&quot;3&quot; unique_id=&quot;23738&quot;&gt;&lt;property id=&quot;20148&quot; value=&quot;5&quot;/&gt;&lt;property id=&quot;20300&quot; value=&quot;Slide 1 - &amp;quot;Valuing charitable gifts of property:&amp;#x0D;&amp;#x0A;How much deduction?&amp;quot;&quot;/&gt;&lt;property id=&quot;20307&quot; value=&quot;273&quot;/&gt;&lt;/object&gt;&lt;object type=&quot;3&quot; unique_id=&quot;23739&quot;&gt;&lt;property id=&quot;20148&quot; value=&quot;5&quot;/&gt;&lt;property id=&quot;20300&quot; value=&quot;Slide 2&quot;/&gt;&lt;property id=&quot;20307&quot; value=&quot;274&quot;/&gt;&lt;/object&gt;&lt;object type=&quot;3&quot; unique_id=&quot;23740&quot;&gt;&lt;property id=&quot;20148&quot; value=&quot;5&quot;/&gt;&lt;property id=&quot;20300&quot; value=&quot;Slide 3&quot;/&gt;&lt;property id=&quot;20307&quot; value=&quot;275&quot;/&gt;&lt;/object&gt;&lt;object type=&quot;3&quot; unique_id=&quot;23741&quot;&gt;&lt;property id=&quot;20148&quot; value=&quot;5&quot;/&gt;&lt;property id=&quot;20300&quot; value=&quot;Slide 4&quot;/&gt;&lt;property id=&quot;20307&quot; value=&quot;276&quot;/&gt;&lt;/object&gt;&lt;object type=&quot;3&quot; unique_id=&quot;23742&quot;&gt;&lt;property id=&quot;20148&quot; value=&quot;5&quot;/&gt;&lt;property id=&quot;20300&quot; value=&quot;Slide 5&quot;/&gt;&lt;property id=&quot;20307&quot; value=&quot;348&quot;/&gt;&lt;/object&gt;&lt;object type=&quot;3&quot; unique_id=&quot;23743&quot;&gt;&lt;property id=&quot;20148&quot; value=&quot;5&quot;/&gt;&lt;property id=&quot;20300&quot; value=&quot;Slide 6&quot;/&gt;&lt;property id=&quot;20307&quot; value=&quot;349&quot;/&gt;&lt;/object&gt;&lt;object type=&quot;3&quot; unique_id=&quot;23744&quot;&gt;&lt;property id=&quot;20148&quot; value=&quot;5&quot;/&gt;&lt;property id=&quot;20300&quot; value=&quot;Slide 7&quot;/&gt;&lt;property id=&quot;20307&quot; value=&quot;350&quot;/&gt;&lt;/object&gt;&lt;object type=&quot;3&quot; unique_id=&quot;23745&quot;&gt;&lt;property id=&quot;20148&quot; value=&quot;5&quot;/&gt;&lt;property id=&quot;20300&quot; value=&quot;Slide 8&quot;/&gt;&lt;property id=&quot;20307&quot; value=&quot;297&quot;/&gt;&lt;/object&gt;&lt;object type=&quot;3&quot; unique_id=&quot;23746&quot;&gt;&lt;property id=&quot;20148&quot; value=&quot;5&quot;/&gt;&lt;property id=&quot;20300&quot; value=&quot;Slide 9&quot;/&gt;&lt;property id=&quot;20307&quot; value=&quot;301&quot;/&gt;&lt;/object&gt;&lt;object type=&quot;3&quot; unique_id=&quot;23747&quot;&gt;&lt;property id=&quot;20148&quot; value=&quot;5&quot;/&gt;&lt;property id=&quot;20300&quot; value=&quot;Slide 10&quot;/&gt;&lt;property id=&quot;20307&quot; value=&quot;302&quot;/&gt;&lt;/object&gt;&lt;object type=&quot;3&quot; unique_id=&quot;23748&quot;&gt;&lt;property id=&quot;20148&quot; value=&quot;5&quot;/&gt;&lt;property id=&quot;20300&quot; value=&quot;Slide 11&quot;/&gt;&lt;property id=&quot;20307&quot; value=&quot;303&quot;/&gt;&lt;/object&gt;&lt;object type=&quot;3&quot; unique_id=&quot;23749&quot;&gt;&lt;property id=&quot;20148&quot; value=&quot;5&quot;/&gt;&lt;property id=&quot;20300&quot; value=&quot;Slide 12&quot;/&gt;&lt;property id=&quot;20307&quot; value=&quot;304&quot;/&gt;&lt;/object&gt;&lt;object type=&quot;3&quot; unique_id=&quot;23750&quot;&gt;&lt;property id=&quot;20148&quot; value=&quot;5&quot;/&gt;&lt;property id=&quot;20300&quot; value=&quot;Slide 13&quot;/&gt;&lt;property id=&quot;20307&quot; value=&quot;306&quot;/&gt;&lt;/object&gt;&lt;object type=&quot;3&quot; unique_id=&quot;23751&quot;&gt;&lt;property id=&quot;20148&quot; value=&quot;5&quot;/&gt;&lt;property id=&quot;20300&quot; value=&quot;Slide 14&quot;/&gt;&lt;property id=&quot;20307&quot; value=&quot;307&quot;/&gt;&lt;/object&gt;&lt;object type=&quot;3&quot; unique_id=&quot;23752&quot;&gt;&lt;property id=&quot;20148&quot; value=&quot;5&quot;/&gt;&lt;property id=&quot;20300&quot; value=&quot;Slide 15&quot;/&gt;&lt;property id=&quot;20307&quot; value=&quot;311&quot;/&gt;&lt;/object&gt;&lt;object type=&quot;3&quot; unique_id=&quot;23753&quot;&gt;&lt;property id=&quot;20148&quot; value=&quot;5&quot;/&gt;&lt;property id=&quot;20300&quot; value=&quot;Slide 16&quot;/&gt;&lt;property id=&quot;20307&quot; value=&quot;312&quot;/&gt;&lt;/object&gt;&lt;object type=&quot;3&quot; unique_id=&quot;23754&quot;&gt;&lt;property id=&quot;20148&quot; value=&quot;5&quot;/&gt;&lt;property id=&quot;20300&quot; value=&quot;Slide 17&quot;/&gt;&lt;property id=&quot;20307&quot; value=&quot;313&quot;/&gt;&lt;/object&gt;&lt;object type=&quot;3&quot; unique_id=&quot;23755&quot;&gt;&lt;property id=&quot;20148&quot; value=&quot;5&quot;/&gt;&lt;property id=&quot;20300&quot; value=&quot;Slide 18&quot;/&gt;&lt;property id=&quot;20307&quot; value=&quot;308&quot;/&gt;&lt;/object&gt;&lt;object type=&quot;3&quot; unique_id=&quot;23756&quot;&gt;&lt;property id=&quot;20148&quot; value=&quot;5&quot;/&gt;&lt;property id=&quot;20300&quot; value=&quot;Slide 19&quot;/&gt;&lt;property id=&quot;20307&quot; value=&quot;314&quot;/&gt;&lt;/object&gt;&lt;object type=&quot;3&quot; unique_id=&quot;23757&quot;&gt;&lt;property id=&quot;20148&quot; value=&quot;5&quot;/&gt;&lt;property id=&quot;20300&quot; value=&quot;Slide 20&quot;/&gt;&lt;property id=&quot;20307&quot; value=&quot;315&quot;/&gt;&lt;/object&gt;&lt;object type=&quot;3&quot; unique_id=&quot;23758&quot;&gt;&lt;property id=&quot;20148&quot; value=&quot;5&quot;/&gt;&lt;property id=&quot;20300&quot; value=&quot;Slide 21&quot;/&gt;&lt;property id=&quot;20307&quot; value=&quot;316&quot;/&gt;&lt;/object&gt;&lt;object type=&quot;3&quot; unique_id=&quot;23759&quot;&gt;&lt;property id=&quot;20148&quot; value=&quot;5&quot;/&gt;&lt;property id=&quot;20300&quot; value=&quot;Slide 22&quot;/&gt;&lt;property id=&quot;20307&quot; value=&quot;317&quot;/&gt;&lt;/object&gt;&lt;object type=&quot;3&quot; unique_id=&quot;23760&quot;&gt;&lt;property id=&quot;20148&quot; value=&quot;5&quot;/&gt;&lt;property id=&quot;20300&quot; value=&quot;Slide 23&quot;/&gt;&lt;property id=&quot;20307&quot; value=&quot;318&quot;/&gt;&lt;/object&gt;&lt;object type=&quot;3&quot; unique_id=&quot;23761&quot;&gt;&lt;property id=&quot;20148&quot; value=&quot;5&quot;/&gt;&lt;property id=&quot;20300&quot; value=&quot;Slide 24&quot;/&gt;&lt;property id=&quot;20307&quot; value=&quot;325&quot;/&gt;&lt;/object&gt;&lt;object type=&quot;3&quot; unique_id=&quot;23762&quot;&gt;&lt;property id=&quot;20148&quot; value=&quot;5&quot;/&gt;&lt;property id=&quot;20300&quot; value=&quot;Slide 25&quot;/&gt;&lt;property id=&quot;20307&quot; value=&quot;319&quot;/&gt;&lt;/object&gt;&lt;object type=&quot;3&quot; unique_id=&quot;23763&quot;&gt;&lt;property id=&quot;20148&quot; value=&quot;5&quot;/&gt;&lt;property id=&quot;20300&quot; value=&quot;Slide 26&quot;/&gt;&lt;property id=&quot;20307&quot; value=&quot;342&quot;/&gt;&lt;/object&gt;&lt;object type=&quot;3&quot; unique_id=&quot;23764&quot;&gt;&lt;property id=&quot;20148&quot; value=&quot;5&quot;/&gt;&lt;property id=&quot;20300&quot; value=&quot;Slide 27&quot;/&gt;&lt;property id=&quot;20307&quot; value=&quot;320&quot;/&gt;&lt;/object&gt;&lt;object type=&quot;3&quot; unique_id=&quot;23765&quot;&gt;&lt;property id=&quot;20148&quot; value=&quot;5&quot;/&gt;&lt;property id=&quot;20300&quot; value=&quot;Slide 28&quot;/&gt;&lt;property id=&quot;20307&quot; value=&quot;321&quot;/&gt;&lt;/object&gt;&lt;object type=&quot;3&quot; unique_id=&quot;23766&quot;&gt;&lt;property id=&quot;20148&quot; value=&quot;5&quot;/&gt;&lt;property id=&quot;20300&quot; value=&quot;Slide 29&quot;/&gt;&lt;property id=&quot;20307&quot; value=&quot;322&quot;/&gt;&lt;/object&gt;&lt;object type=&quot;3&quot; unique_id=&quot;23767&quot;&gt;&lt;property id=&quot;20148&quot; value=&quot;5&quot;/&gt;&lt;property id=&quot;20300&quot; value=&quot;Slide 30&quot;/&gt;&lt;property id=&quot;20307&quot; value=&quot;323&quot;/&gt;&lt;/object&gt;&lt;object type=&quot;3&quot; unique_id=&quot;23768&quot;&gt;&lt;property id=&quot;20148&quot; value=&quot;5&quot;/&gt;&lt;property id=&quot;20300&quot; value=&quot;Slide 31&quot;/&gt;&lt;property id=&quot;20307&quot; value=&quot;324&quot;/&gt;&lt;/object&gt;&lt;object type=&quot;3&quot; unique_id=&quot;23769&quot;&gt;&lt;property id=&quot;20148&quot; value=&quot;5&quot;/&gt;&lt;property id=&quot;20300&quot; value=&quot;Slide 32&quot;/&gt;&lt;property id=&quot;20307&quot; value=&quot;351&quot;/&gt;&lt;/object&gt;&lt;object type=&quot;3&quot; unique_id=&quot;23770&quot;&gt;&lt;property id=&quot;20148&quot; value=&quot;5&quot;/&gt;&lt;property id=&quot;20300&quot; value=&quot;Slide 33&quot;/&gt;&lt;property id=&quot;20307&quot; value=&quot;327&quot;/&gt;&lt;/object&gt;&lt;object type=&quot;3&quot; unique_id=&quot;23771&quot;&gt;&lt;property id=&quot;20148&quot; value=&quot;5&quot;/&gt;&lt;property id=&quot;20300&quot; value=&quot;Slide 34&quot;/&gt;&lt;property id=&quot;20307&quot; value=&quot;328&quot;/&gt;&lt;/object&gt;&lt;object type=&quot;3&quot; unique_id=&quot;23772&quot;&gt;&lt;property id=&quot;20148&quot; value=&quot;5&quot;/&gt;&lt;property id=&quot;20300&quot; value=&quot;Slide 35&quot;/&gt;&lt;property id=&quot;20307&quot; value=&quot;329&quot;/&gt;&lt;/object&gt;&lt;object type=&quot;3&quot; unique_id=&quot;23773&quot;&gt;&lt;property id=&quot;20148&quot; value=&quot;5&quot;/&gt;&lt;property id=&quot;20300&quot; value=&quot;Slide 36&quot;/&gt;&lt;property id=&quot;20307&quot; value=&quot;330&quot;/&gt;&lt;/object&gt;&lt;object type=&quot;3&quot; unique_id=&quot;23774&quot;&gt;&lt;property id=&quot;20148&quot; value=&quot;5&quot;/&gt;&lt;property id=&quot;20300&quot; value=&quot;Slide 37&quot;/&gt;&lt;property id=&quot;20307&quot; value=&quot;331&quot;/&gt;&lt;/object&gt;&lt;object type=&quot;3&quot; unique_id=&quot;23775&quot;&gt;&lt;property id=&quot;20148&quot; value=&quot;5&quot;/&gt;&lt;property id=&quot;20300&quot; value=&quot;Slide 38 - &amp;quot;Special asset rules&amp;quot;&quot;/&gt;&lt;property id=&quot;20307&quot; value=&quot;298&quot;/&gt;&lt;/object&gt;&lt;object type=&quot;3&quot; unique_id=&quot;23776&quot;&gt;&lt;property id=&quot;20148&quot; value=&quot;5&quot;/&gt;&lt;property id=&quot;20300&quot; value=&quot;Slide 39 - &amp;quot;Why so many special asset rules?&amp;quot;&quot;/&gt;&lt;property id=&quot;20307&quot; value=&quot;278&quot;/&gt;&lt;/object&gt;&lt;object type=&quot;3&quot; unique_id=&quot;23777&quot;&gt;&lt;property id=&quot;20148&quot; value=&quot;5&quot;/&gt;&lt;property id=&quot;20300&quot; value=&quot;Slide 40&quot;/&gt;&lt;property id=&quot;20307&quot; value=&quot;280&quot;/&gt;&lt;/object&gt;&lt;object type=&quot;3&quot; unique_id=&quot;23778&quot;&gt;&lt;property id=&quot;20148&quot; value=&quot;5&quot;/&gt;&lt;property id=&quot;20300&quot; value=&quot;Slide 41 - &amp;quot;Don’t throw away those old clothes, give them away and deduct it!&amp;quot;&quot;/&gt;&lt;property id=&quot;20307&quot; value=&quot;279&quot;/&gt;&lt;/object&gt;&lt;object type=&quot;3&quot; unique_id=&quot;23779&quot;&gt;&lt;property id=&quot;20148&quot; value=&quot;5&quot;/&gt;&lt;property id=&quot;20300&quot; value=&quot;Slide 42 - &amp;quot;Of course your old junker is worth its blue book value…if you donate it!&amp;quot;&quot;/&gt;&lt;property id=&quot;20307&quot; value=&quot;282&quot;/&gt;&lt;/object&gt;&lt;object type=&quot;3&quot; unique_id=&quot;23780&quot;&gt;&lt;property id=&quot;20148&quot; value=&quot;5&quot;/&gt;&lt;property id=&quot;20300&quot; value=&quot;Slide 43 - &amp;quot;Donate the stuffed game to a museum and take the charitable tax deduction for all equipment and travel&amp;quot;&quot;/&gt;&lt;property id=&quot;20307&quot; value=&quot;283&quot;/&gt;&lt;/object&gt;&lt;object type=&quot;3&quot; unique_id=&quot;23781&quot;&gt;&lt;property id=&quot;20148&quot; value=&quot;5&quot;/&gt;&lt;property id=&quot;20300&quot; value=&quot;Slide 44&quot;/&gt;&lt;property id=&quot;20307&quot; value=&quot;281&quot;/&gt;&lt;/object&gt;&lt;object type=&quot;3&quot; unique_id=&quot;23782&quot;&gt;&lt;property id=&quot;20148&quot; value=&quot;5&quot;/&gt;&lt;property id=&quot;20300&quot; value=&quot;Slide 45 - &amp;quot;I hereby give you the copyright to my novel.  It will be a best seller, I’m sure.  &amp;#x0D;&amp;#x0A;&amp;#x0D;&amp;#x0A;P.S. I’ll be taking a large d&quot;/&gt;&lt;property id=&quot;20307&quot; value=&quot;289&quot;/&gt;&lt;/object&gt;&lt;object type=&quot;3&quot; unique_id=&quot;23783&quot;&gt;&lt;property id=&quot;20148&quot; value=&quot;5&quot;/&gt;&lt;property id=&quot;20300&quot; value=&quot;Slide 46 - &amp;quot;Special asset rules&amp;quot;&quot;/&gt;&lt;property id=&quot;20307&quot; value=&quot;352&quot;/&gt;&lt;/object&gt;&lt;object type=&quot;3&quot; unique_id=&quot;23784&quot;&gt;&lt;property id=&quot;20148&quot; value=&quot;5&quot;/&gt;&lt;property id=&quot;20300&quot; value=&quot;Slide 47 - &amp;quot;Don’t throw away those old clothes, give them away and deduct it!&amp;quot;&quot;/&gt;&lt;property id=&quot;20307&quot; value=&quot;332&quot;/&gt;&lt;/object&gt;&lt;object type=&quot;3&quot; unique_id=&quot;23785&quot;&gt;&lt;property id=&quot;20148&quot; value=&quot;5&quot;/&gt;&lt;property id=&quot;20300&quot; value=&quot;Slide 48 - &amp;quot;No deduction unless in “good used condition or better” or giving &amp;gt;$500 worth with a qualified appraisal&amp;#x0D;&amp;#x0A;&amp;quot;&quot;/&gt;&lt;property id=&quot;20307&quot; value=&quot;333&quot;/&gt;&lt;/object&gt;&lt;object type=&quot;3&quot; unique_id=&quot;23786&quot;&gt;&lt;property id=&quot;20148&quot; value=&quot;5&quot;/&gt;&lt;property id=&quot;20300&quot; value=&quot;Slide 49 - &amp;quot;Household items include&amp;quot;&quot;/&gt;&lt;property id=&quot;20307&quot; value=&quot;334&quot;/&gt;&lt;/object&gt;&lt;object type=&quot;3&quot; unique_id=&quot;23787&quot;&gt;&lt;property id=&quot;20148&quot; value=&quot;5&quot;/&gt;&lt;property id=&quot;20300&quot; value=&quot;Slide 50 - &amp;quot;Problem: Donors deduct “Blue Book” value but charity sells for much less&amp;quot;&quot;/&gt;&lt;property id=&quot;20307&quot; value=&quot;335&quot;/&gt;&lt;/object&gt;&lt;object type=&quot;3&quot; unique_id=&quot;23788&quot;&gt;&lt;property id=&quot;20148&quot; value=&quot;5&quot;/&gt;&lt;property id=&quot;20300&quot; value=&quot;Slide 51 - &amp;quot;If charity sells, deduct sales price&amp;quot;&quot;/&gt;&lt;property id=&quot;20307&quot; value=&quot;336&quot;/&gt;&lt;/object&gt;&lt;object type=&quot;3&quot; unique_id=&quot;23789&quot;&gt;&lt;property id=&quot;20148&quot; value=&quot;5&quot;/&gt;&lt;property id=&quot;20300&quot; value=&quot;Slide 52 - &amp;quot;If charity sells, deduct sales price&amp;quot;&quot;/&gt;&lt;property id=&quot;20307&quot; value=&quot;337&quot;/&gt;&lt;/object&gt;&lt;object type=&quot;3&quot; unique_id=&quot;23790&quot;&gt;&lt;property id=&quot;20148&quot; value=&quot;5&quot;/&gt;&lt;property id=&quot;20300&quot; value=&quot;Slide 53 - &amp;quot;Applies to any car, boat, or plane deduction &amp;gt;$500&amp;quot;&quot;/&gt;&lt;property id=&quot;20307&quot; value=&quot;339&quot;/&gt;&lt;/object&gt;&lt;object type=&quot;3&quot; unique_id=&quot;23791&quot;&gt;&lt;property id=&quot;20148&quot; value=&quot;5&quot;/&gt;&lt;property id=&quot;20300&quot; value=&quot;Slide 54&quot;/&gt;&lt;property id=&quot;20307&quot; value=&quot;340&quot;/&gt;&lt;/object&gt;&lt;object type=&quot;3&quot; unique_id=&quot;23792&quot;&gt;&lt;property id=&quot;20148&quot; value=&quot;5&quot;/&gt;&lt;property id=&quot;20300&quot; value=&quot;Slide 55&quot;/&gt;&lt;property id=&quot;20307&quot; value=&quot;343&quot;/&gt;&lt;/object&gt;&lt;object type=&quot;3&quot; unique_id=&quot;23793&quot;&gt;&lt;property id=&quot;20148&quot; value=&quot;5&quot;/&gt;&lt;property id=&quot;20300&quot; value=&quot;Slide 56&quot;/&gt;&lt;property id=&quot;20307&quot; value=&quot;285&quot;/&gt;&lt;/object&gt;&lt;object type=&quot;3&quot; unique_id=&quot;23794&quot;&gt;&lt;property id=&quot;20148&quot; value=&quot;5&quot;/&gt;&lt;property id=&quot;20300&quot; value=&quot;Slide 57 - &amp;quot;&amp;#x0D;&amp;#x0A;Problem: How to value intellectual property?&amp;#x0D;&amp;#x0A;&amp;#x0D;&amp;#x0A;“I give you the copyright to my novel that I think will be a best s&quot;/&gt;&lt;property id=&quot;20307&quot; value=&quot;345&quot;/&gt;&lt;/object&gt;&lt;object type=&quot;3&quot; unique_id=&quot;23795&quot;&gt;&lt;property id=&quot;20148&quot; value=&quot;5&quot;/&gt;&lt;property id=&quot;20300&quot; value=&quot;Slide 58&quot;/&gt;&lt;property id=&quot;20307&quot; value=&quot;346&quot;/&gt;&lt;/object&gt;&lt;object type=&quot;3&quot; unique_id=&quot;23796&quot;&gt;&lt;property id=&quot;20148&quot; value=&quot;5&quot;/&gt;&lt;property id=&quot;20300&quot; value=&quot;Slide 59&quot;/&gt;&lt;property id=&quot;20307&quot; value=&quot;344&quot;/&gt;&lt;/object&gt;&lt;object type=&quot;3&quot; unique_id=&quot;23797&quot;&gt;&lt;property id=&quot;20148&quot; value=&quot;5&quot;/&gt;&lt;property id=&quot;20300&quot; value=&quot;Slide 60&quot;/&gt;&lt;property id=&quot;20307&quot; value=&quot;272&quot;/&gt;&lt;/object&gt;&lt;object type=&quot;3&quot; unique_id=&quot;23798&quot;&gt;&lt;property id=&quot;20148&quot; value=&quot;5&quot;/&gt;&lt;property id=&quot;20300&quot; value=&quot;Slide 61 - &amp;quot;Penalties for bad valuation are a percentage of the unpaid taxes&amp;quot;&quot;/&gt;&lt;property id=&quot;20307&quot; value=&quot;354&quot;/&gt;&lt;/object&gt;&lt;object type=&quot;3&quot; unique_id=&quot;23799&quot;&gt;&lt;property id=&quot;20148&quot; value=&quot;5&quot;/&gt;&lt;property id=&quot;20300&quot; value=&quot;Slide 62 - &amp;quot;Can you blame the appraiser and avoid the penalty?&amp;quot;&quot;/&gt;&lt;property id=&quot;20307&quot; value=&quot;356&quot;/&gt;&lt;/object&gt;&lt;object type=&quot;3&quot; unique_id=&quot;23800&quot;&gt;&lt;property id=&quot;20148&quot; value=&quot;5&quot;/&gt;&lt;property id=&quot;20300&quot; value=&quot;Slide 63&quot;/&gt;&lt;property id=&quot;20307&quot; value=&quot;358&quot;/&gt;&lt;/object&gt;&lt;object type=&quot;3&quot; unique_id=&quot;23801&quot;&gt;&lt;property id=&quot;20148&quot; value=&quot;5&quot;/&gt;&lt;property id=&quot;20300&quot; value=&quot;Slide 64&quot;/&gt;&lt;property id=&quot;20307&quot; value=&quot;360&quot;/&gt;&lt;/object&gt;&lt;object type=&quot;3&quot; unique_id=&quot;23802&quot;&gt;&lt;property id=&quot;20148&quot; value=&quot;5&quot;/&gt;&lt;property id=&quot;20300&quot; value=&quot;Slide 65 - &amp;quot;Valuing charitable gifts of property:&amp;#x0D;&amp;#x0A;How much deduction?&amp;quot;&quot;/&gt;&lt;property id=&quot;20307&quot; value=&quot;361&quot;/&gt;&lt;/object&gt;&lt;object type=&quot;3&quot; unique_id=&quot;23803&quot;&gt;&lt;property id=&quot;20148&quot; value=&quot;5&quot;/&gt;&lt;property id=&quot;20300&quot; value=&quot;Slide 66&quot;/&gt;&lt;property id=&quot;20307&quot; value=&quot;362&quot;/&gt;&lt;/object&gt;&lt;object type=&quot;3&quot; unique_id=&quot;23804&quot;&gt;&lt;property id=&quot;20148&quot; value=&quot;5&quot;/&gt;&lt;property id=&quot;20300&quot; value=&quot;Slide 67&quot;/&gt;&lt;property id=&quot;20307&quot; value=&quot;363&quot;/&gt;&lt;/object&gt;&lt;object type=&quot;3&quot; unique_id=&quot;23805&quot;&gt;&lt;property id=&quot;20148&quot; value=&quot;5&quot;/&gt;&lt;property id=&quot;20300&quot; value=&quot;Slide 68&quot;/&gt;&lt;property id=&quot;20307&quot; value=&quot;364&quot;/&gt;&lt;/object&gt;&lt;object type=&quot;3&quot; unique_id=&quot;23806&quot;&gt;&lt;property id=&quot;20148&quot; value=&quot;5&quot;/&gt;&lt;property id=&quot;20300&quot; value=&quot;Slide 69&quot;/&gt;&lt;property id=&quot;20307&quot; value=&quot;365&quot;/&gt;&lt;/object&gt;&lt;object type=&quot;3&quot; unique_id=&quot;23807&quot;&gt;&lt;property id=&quot;20148&quot; value=&quot;5&quot;/&gt;&lt;property id=&quot;20300&quot; value=&quot;Slide 70&quot;/&gt;&lt;property id=&quot;20307&quot; value=&quot;366&quot;/&gt;&lt;/object&gt;&lt;object type=&quot;3&quot; unique_id=&quot;23808&quot;&gt;&lt;property id=&quot;20148&quot; value=&quot;5&quot;/&gt;&lt;property id=&quot;20300&quot; value=&quot;Slide 71&quot;/&gt;&lt;property id=&quot;20307&quot; value=&quot;36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2685</Words>
  <Application>Microsoft Office PowerPoint</Application>
  <PresentationFormat>On-screen Show (4:3)</PresentationFormat>
  <Paragraphs>526</Paragraphs>
  <Slides>71</Slides>
  <Notes>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Default Design</vt:lpstr>
      <vt:lpstr>Valuing charitable gifts of property: How much deduction?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Special asset rules</vt:lpstr>
      <vt:lpstr>Why so many special asset rules?</vt:lpstr>
      <vt:lpstr>Slide 40</vt:lpstr>
      <vt:lpstr>Don’t throw away those old clothes, give them away and deduct it!</vt:lpstr>
      <vt:lpstr>Of course your old junker is worth its blue book value…if you donate it!</vt:lpstr>
      <vt:lpstr>Donate the stuffed game to a museum and take the charitable tax deduction for all equipment and travel</vt:lpstr>
      <vt:lpstr>Slide 44</vt:lpstr>
      <vt:lpstr>I hereby give you the copyright to my novel.  It will be a best seller, I’m sure.    P.S. I’ll be taking a large deduction today for this very valuable gift.</vt:lpstr>
      <vt:lpstr>Special asset rules</vt:lpstr>
      <vt:lpstr>Don’t throw away those old clothes, give them away and deduct it!</vt:lpstr>
      <vt:lpstr>No deduction unless in “good used condition or better” or giving &gt;$500 worth with a qualified appraisal </vt:lpstr>
      <vt:lpstr>Household items include</vt:lpstr>
      <vt:lpstr>Problem: Donors deduct “Blue Book” value but charity sells for much less</vt:lpstr>
      <vt:lpstr>If charity sells, deduct sales price</vt:lpstr>
      <vt:lpstr>If charity sells, deduct sales price</vt:lpstr>
      <vt:lpstr>Applies to any car, boat, or plane deduction &gt;$500</vt:lpstr>
      <vt:lpstr>Slide 54</vt:lpstr>
      <vt:lpstr>Slide 55</vt:lpstr>
      <vt:lpstr>Slide 56</vt:lpstr>
      <vt:lpstr> Problem: How to value intellectual property?  “I give you the copyright to my novel that I think will be a best seller”</vt:lpstr>
      <vt:lpstr>Slide 58</vt:lpstr>
      <vt:lpstr>Slide 59</vt:lpstr>
      <vt:lpstr>Slide 60</vt:lpstr>
      <vt:lpstr>Penalties for bad valuation are a percentage of the unpaid taxes</vt:lpstr>
      <vt:lpstr>Can you blame the appraiser and avoid the penalty?</vt:lpstr>
      <vt:lpstr>Slide 63</vt:lpstr>
      <vt:lpstr>Slide 64</vt:lpstr>
      <vt:lpstr>Valuing charitable gifts of property: How much deduction?</vt:lpstr>
      <vt:lpstr>Slide 66</vt:lpstr>
      <vt:lpstr>Slide 67</vt:lpstr>
      <vt:lpstr>Slide 68</vt:lpstr>
      <vt:lpstr>Slide 69</vt:lpstr>
      <vt:lpstr>Slide 70</vt:lpstr>
      <vt:lpstr>Slide 71</vt:lpstr>
    </vt:vector>
  </TitlesOfParts>
  <Company>Technology Support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is the gift worth?</dc:title>
  <dc:creator>Russell James</dc:creator>
  <cp:lastModifiedBy>rujames</cp:lastModifiedBy>
  <cp:revision>122</cp:revision>
  <dcterms:created xsi:type="dcterms:W3CDTF">2010-08-30T12:21:47Z</dcterms:created>
  <dcterms:modified xsi:type="dcterms:W3CDTF">2010-12-07T17:57:52Z</dcterms:modified>
</cp:coreProperties>
</file>