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7.xml" ContentType="application/vnd.openxmlformats-officedocument.drawingml.chart+xml"/>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Override PartName="/ppt/charts/chart4.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30" r:id="rId3"/>
    <p:sldId id="331" r:id="rId4"/>
    <p:sldId id="332" r:id="rId5"/>
    <p:sldId id="333" r:id="rId6"/>
    <p:sldId id="258" r:id="rId7"/>
    <p:sldId id="263" r:id="rId8"/>
    <p:sldId id="262" r:id="rId9"/>
    <p:sldId id="316" r:id="rId10"/>
    <p:sldId id="317" r:id="rId11"/>
    <p:sldId id="318" r:id="rId12"/>
    <p:sldId id="319" r:id="rId13"/>
    <p:sldId id="268" r:id="rId14"/>
    <p:sldId id="269" r:id="rId15"/>
    <p:sldId id="315" r:id="rId16"/>
    <p:sldId id="273" r:id="rId17"/>
    <p:sldId id="274" r:id="rId18"/>
    <p:sldId id="271" r:id="rId19"/>
    <p:sldId id="275" r:id="rId20"/>
    <p:sldId id="294" r:id="rId21"/>
    <p:sldId id="296" r:id="rId22"/>
    <p:sldId id="295" r:id="rId23"/>
    <p:sldId id="280" r:id="rId24"/>
    <p:sldId id="282" r:id="rId25"/>
    <p:sldId id="283" r:id="rId26"/>
    <p:sldId id="297" r:id="rId27"/>
    <p:sldId id="284" r:id="rId28"/>
    <p:sldId id="291" r:id="rId29"/>
    <p:sldId id="292" r:id="rId30"/>
    <p:sldId id="285" r:id="rId31"/>
    <p:sldId id="286" r:id="rId32"/>
    <p:sldId id="324" r:id="rId33"/>
    <p:sldId id="300" r:id="rId34"/>
    <p:sldId id="301" r:id="rId35"/>
    <p:sldId id="288" r:id="rId36"/>
    <p:sldId id="298" r:id="rId37"/>
    <p:sldId id="304" r:id="rId38"/>
    <p:sldId id="307" r:id="rId39"/>
    <p:sldId id="308" r:id="rId40"/>
    <p:sldId id="312" r:id="rId41"/>
    <p:sldId id="313" r:id="rId42"/>
    <p:sldId id="314" r:id="rId43"/>
    <p:sldId id="309" r:id="rId44"/>
    <p:sldId id="320" r:id="rId45"/>
    <p:sldId id="325" r:id="rId46"/>
    <p:sldId id="323" r:id="rId47"/>
    <p:sldId id="339" r:id="rId48"/>
    <p:sldId id="334" r:id="rId49"/>
    <p:sldId id="335" r:id="rId50"/>
    <p:sldId id="336" r:id="rId51"/>
    <p:sldId id="337" r:id="rId52"/>
    <p:sldId id="338" r:id="rId53"/>
  </p:sldIdLst>
  <p:sldSz cx="9144000" cy="6858000" type="screen4x3"/>
  <p:notesSz cx="6858000" cy="9144000"/>
  <p:custDataLst>
    <p:tags r:id="rId5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85" d="100"/>
          <a:sy n="85" d="100"/>
        </p:scale>
        <p:origin x="-1301"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rujames\Desktop\korea%20stats.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rujames\Desktop\korea%20stats.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rujames\Desktop\korea%20stat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rujames\Desktop\korea%20stats.xlsx" TargetMode="External"/></Relationships>
</file>

<file path=ppt/charts/_rels/chart4.xml.rels><?xml version="1.0" encoding="UTF-8" standalone="yes"?>
<Relationships xmlns="http://schemas.openxmlformats.org/package/2006/relationships"><Relationship Id="rId2" Type="http://schemas.openxmlformats.org/officeDocument/2006/relationships/oleObject" Target="file:///C:\Users\rujames\Desktop\korea%20stats.xlsx" TargetMode="External"/><Relationship Id="rId1" Type="http://schemas.openxmlformats.org/officeDocument/2006/relationships/themeOverride" Target="../theme/themeOverride1.xml"/></Relationships>
</file>

<file path=ppt/charts/_rels/chart5.xml.rels><?xml version="1.0" encoding="UTF-8" standalone="yes"?>
<Relationships xmlns="http://schemas.openxmlformats.org/package/2006/relationships"><Relationship Id="rId1" Type="http://schemas.openxmlformats.org/officeDocument/2006/relationships/oleObject" Target="file:///C:\Users\rujames\Desktop\korea%20stat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rujames\Desktop\korea%20stats.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rujames\Desktop\korea%20stats.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rujames\Desktop\korea%20stats.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rujames\Desktop\korea%20sta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pieChart>
        <c:varyColors val="1"/>
        <c:ser>
          <c:idx val="0"/>
          <c:order val="0"/>
          <c:dLbls>
            <c:txPr>
              <a:bodyPr/>
              <a:lstStyle/>
              <a:p>
                <a:pPr>
                  <a:defRPr sz="2800"/>
                </a:pPr>
                <a:endParaRPr lang="en-US"/>
              </a:p>
            </c:txPr>
            <c:showPercent val="1"/>
            <c:showLeaderLines val="1"/>
          </c:dLbls>
          <c:cat>
            <c:strRef>
              <c:f>Sheet1!$C$5:$C$7</c:f>
              <c:strCache>
                <c:ptCount val="3"/>
                <c:pt idx="0">
                  <c:v>Charitable Remainder Trusts</c:v>
                </c:pt>
                <c:pt idx="1">
                  <c:v>Charitable Leads Trusts</c:v>
                </c:pt>
                <c:pt idx="2">
                  <c:v>Pooled Income Funds</c:v>
                </c:pt>
              </c:strCache>
            </c:strRef>
          </c:cat>
          <c:val>
            <c:numRef>
              <c:f>Sheet1!$D$5:$D$7</c:f>
              <c:numCache>
                <c:formatCode>#,##0</c:formatCode>
                <c:ptCount val="3"/>
                <c:pt idx="0">
                  <c:v>115754</c:v>
                </c:pt>
                <c:pt idx="1">
                  <c:v>6377</c:v>
                </c:pt>
                <c:pt idx="2">
                  <c:v>1528</c:v>
                </c:pt>
              </c:numCache>
            </c:numRef>
          </c:val>
        </c:ser>
        <c:dLbls>
          <c:showPercent val="1"/>
        </c:dLbls>
        <c:firstSliceAng val="0"/>
      </c:pieChart>
    </c:plotArea>
    <c:legend>
      <c:legendPos val="r"/>
      <c:layout>
        <c:manualLayout>
          <c:xMode val="edge"/>
          <c:yMode val="edge"/>
          <c:x val="0.66588954505686793"/>
          <c:y val="0.23158355205599301"/>
          <c:w val="0.32577712160979888"/>
          <c:h val="0.53683270569439689"/>
        </c:manualLayout>
      </c:layout>
      <c:txPr>
        <a:bodyPr/>
        <a:lstStyle/>
        <a:p>
          <a:pPr>
            <a:defRPr sz="2800"/>
          </a:pPr>
          <a:endParaRPr lang="en-US"/>
        </a:p>
      </c:txPr>
    </c:legend>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en-US"/>
  <c:chart>
    <c:title>
      <c:layout/>
      <c:txPr>
        <a:bodyPr/>
        <a:lstStyle/>
        <a:p>
          <a:pPr>
            <a:defRPr sz="3200"/>
          </a:pPr>
          <a:endParaRPr lang="en-US"/>
        </a:p>
      </c:txPr>
    </c:title>
    <c:plotArea>
      <c:layout/>
      <c:barChart>
        <c:barDir val="col"/>
        <c:grouping val="clustered"/>
        <c:ser>
          <c:idx val="0"/>
          <c:order val="0"/>
          <c:tx>
            <c:strRef>
              <c:f>Fidelity!$D$28</c:f>
              <c:strCache>
                <c:ptCount val="1"/>
                <c:pt idx="0">
                  <c:v>Assets</c:v>
                </c:pt>
              </c:strCache>
            </c:strRef>
          </c:tx>
          <c:spPr>
            <a:solidFill>
              <a:srgbClr val="C00000"/>
            </a:solidFill>
          </c:spPr>
          <c:cat>
            <c:numRef>
              <c:f>Fidelity!$C$29:$C$37</c:f>
              <c:numCache>
                <c:formatCode>General</c:formatCode>
                <c:ptCount val="9"/>
                <c:pt idx="0">
                  <c:v>2001</c:v>
                </c:pt>
                <c:pt idx="1">
                  <c:v>2002</c:v>
                </c:pt>
                <c:pt idx="2">
                  <c:v>2003</c:v>
                </c:pt>
                <c:pt idx="3">
                  <c:v>2004</c:v>
                </c:pt>
                <c:pt idx="4">
                  <c:v>2005</c:v>
                </c:pt>
                <c:pt idx="5">
                  <c:v>2006</c:v>
                </c:pt>
                <c:pt idx="6">
                  <c:v>2007</c:v>
                </c:pt>
                <c:pt idx="7">
                  <c:v>2008</c:v>
                </c:pt>
                <c:pt idx="8">
                  <c:v>2009</c:v>
                </c:pt>
              </c:numCache>
            </c:numRef>
          </c:cat>
          <c:val>
            <c:numRef>
              <c:f>Fidelity!$D$29:$D$37</c:f>
              <c:numCache>
                <c:formatCode>"$"#,##0_);[Red]\("$"#,##0\)</c:formatCode>
                <c:ptCount val="9"/>
                <c:pt idx="0">
                  <c:v>291412593</c:v>
                </c:pt>
                <c:pt idx="1">
                  <c:v>373525402</c:v>
                </c:pt>
                <c:pt idx="2">
                  <c:v>474364007</c:v>
                </c:pt>
                <c:pt idx="3">
                  <c:v>695457715</c:v>
                </c:pt>
                <c:pt idx="4">
                  <c:v>957597254</c:v>
                </c:pt>
                <c:pt idx="5">
                  <c:v>1202141223</c:v>
                </c:pt>
                <c:pt idx="6">
                  <c:v>1697382014</c:v>
                </c:pt>
                <c:pt idx="7">
                  <c:v>1853307531</c:v>
                </c:pt>
                <c:pt idx="8">
                  <c:v>1778902157</c:v>
                </c:pt>
              </c:numCache>
            </c:numRef>
          </c:val>
        </c:ser>
        <c:gapWidth val="16"/>
        <c:axId val="236278528"/>
        <c:axId val="236280448"/>
      </c:barChart>
      <c:catAx>
        <c:axId val="236278528"/>
        <c:scaling>
          <c:orientation val="minMax"/>
        </c:scaling>
        <c:axPos val="b"/>
        <c:numFmt formatCode="General" sourceLinked="1"/>
        <c:tickLblPos val="nextTo"/>
        <c:crossAx val="236280448"/>
        <c:crosses val="autoZero"/>
        <c:auto val="1"/>
        <c:lblAlgn val="ctr"/>
        <c:lblOffset val="100"/>
      </c:catAx>
      <c:valAx>
        <c:axId val="236280448"/>
        <c:scaling>
          <c:orientation val="minMax"/>
        </c:scaling>
        <c:axPos val="l"/>
        <c:majorGridlines/>
        <c:numFmt formatCode="&quot;$&quot;#,##0_);[Red]\(&quot;$&quot;#,##0\)" sourceLinked="1"/>
        <c:tickLblPos val="nextTo"/>
        <c:crossAx val="236278528"/>
        <c:crosses val="autoZero"/>
        <c:crossBetween val="between"/>
      </c:valAx>
    </c:plotArea>
    <c:plotVisOnly val="1"/>
  </c:chart>
  <c:txPr>
    <a:bodyPr/>
    <a:lstStyle/>
    <a:p>
      <a:pPr>
        <a:defRPr sz="2000"/>
      </a:pPr>
      <a:endParaRPr lang="en-US"/>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en-US"/>
  <c:chart>
    <c:autoTitleDeleted val="1"/>
    <c:plotArea>
      <c:layout/>
      <c:pieChart>
        <c:varyColors val="1"/>
        <c:ser>
          <c:idx val="0"/>
          <c:order val="0"/>
          <c:dLbls>
            <c:showPercent val="1"/>
            <c:showLeaderLines val="1"/>
          </c:dLbls>
          <c:cat>
            <c:strRef>
              <c:f>Sheet3!$F$46:$F$49</c:f>
              <c:strCache>
                <c:ptCount val="4"/>
                <c:pt idx="0">
                  <c:v>private foundations (non-operating)</c:v>
                </c:pt>
                <c:pt idx="1">
                  <c:v>charitable remainder trusts</c:v>
                </c:pt>
                <c:pt idx="2">
                  <c:v>donor advised funds</c:v>
                </c:pt>
                <c:pt idx="3">
                  <c:v>charitable leads trusts</c:v>
                </c:pt>
              </c:strCache>
            </c:strRef>
          </c:cat>
          <c:val>
            <c:numRef>
              <c:f>Sheet3!$G$46:$G$49</c:f>
              <c:numCache>
                <c:formatCode>_("$"* #,##0.00_);_("$"* \(#,##0.00\);_("$"* "-"??_);_(@_)</c:formatCode>
                <c:ptCount val="4"/>
                <c:pt idx="0">
                  <c:v>518384930000</c:v>
                </c:pt>
                <c:pt idx="1">
                  <c:v>97307466000</c:v>
                </c:pt>
                <c:pt idx="2">
                  <c:v>27700000000</c:v>
                </c:pt>
                <c:pt idx="3">
                  <c:v>18690926000</c:v>
                </c:pt>
              </c:numCache>
            </c:numRef>
          </c:val>
        </c:ser>
        <c:dLbls>
          <c:showPercent val="1"/>
        </c:dLbls>
        <c:firstSliceAng val="0"/>
      </c:pieChart>
    </c:plotArea>
    <c:legend>
      <c:legendPos val="r"/>
      <c:layout>
        <c:manualLayout>
          <c:xMode val="edge"/>
          <c:yMode val="edge"/>
          <c:x val="0.58254582239720032"/>
          <c:y val="0.11045532351934256"/>
          <c:w val="0.40912084426946654"/>
          <c:h val="0.68664612575601958"/>
        </c:manualLayout>
      </c:layout>
    </c:legend>
    <c:plotVisOnly val="1"/>
  </c:chart>
  <c:txPr>
    <a:bodyPr/>
    <a:lstStyle/>
    <a:p>
      <a:pPr>
        <a:defRPr sz="2800"/>
      </a:pPr>
      <a:endParaRPr lang="en-US"/>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pieChart>
        <c:varyColors val="1"/>
        <c:ser>
          <c:idx val="0"/>
          <c:order val="0"/>
          <c:dLbls>
            <c:showPercent val="1"/>
            <c:showLeaderLines val="1"/>
          </c:dLbls>
          <c:cat>
            <c:strRef>
              <c:f>Sheet3!$F$40:$F$43</c:f>
              <c:strCache>
                <c:ptCount val="4"/>
                <c:pt idx="0">
                  <c:v>private foundations (non-operating) </c:v>
                </c:pt>
                <c:pt idx="1">
                  <c:v>charitable remainder trusts</c:v>
                </c:pt>
                <c:pt idx="2">
                  <c:v>donor advised funds</c:v>
                </c:pt>
                <c:pt idx="3">
                  <c:v>charitable leads trusts</c:v>
                </c:pt>
              </c:strCache>
            </c:strRef>
          </c:cat>
          <c:val>
            <c:numRef>
              <c:f>Sheet3!$G$40:$G$43</c:f>
              <c:numCache>
                <c:formatCode>_("$"* #,##0.00_);_("$"* \(#,##0.00\);_("$"* "-"??_);_(@_)</c:formatCode>
                <c:ptCount val="4"/>
                <c:pt idx="0">
                  <c:v>41267947000</c:v>
                </c:pt>
                <c:pt idx="1">
                  <c:v>1547930000</c:v>
                </c:pt>
                <c:pt idx="2">
                  <c:v>5877940000</c:v>
                </c:pt>
                <c:pt idx="3">
                  <c:v>956154000</c:v>
                </c:pt>
              </c:numCache>
            </c:numRef>
          </c:val>
        </c:ser>
        <c:dLbls>
          <c:showPercent val="1"/>
        </c:dLbls>
        <c:firstSliceAng val="0"/>
      </c:pieChart>
    </c:plotArea>
    <c:legend>
      <c:legendPos val="r"/>
      <c:layout>
        <c:manualLayout>
          <c:xMode val="edge"/>
          <c:yMode val="edge"/>
          <c:x val="0.59087915573053351"/>
          <c:y val="0.1104553235193426"/>
          <c:w val="0.4007875109361328"/>
          <c:h val="0.71628742059416484"/>
        </c:manualLayout>
      </c:layout>
    </c:legend>
    <c:plotVisOnly val="1"/>
  </c:chart>
  <c:txPr>
    <a:bodyPr/>
    <a:lstStyle/>
    <a:p>
      <a:pPr>
        <a:defRPr sz="2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pieChart>
        <c:varyColors val="1"/>
        <c:ser>
          <c:idx val="0"/>
          <c:order val="0"/>
          <c:dLbls>
            <c:txPr>
              <a:bodyPr/>
              <a:lstStyle/>
              <a:p>
                <a:pPr>
                  <a:defRPr sz="2800"/>
                </a:pPr>
                <a:endParaRPr lang="en-US"/>
              </a:p>
            </c:txPr>
            <c:showPercent val="1"/>
            <c:showLeaderLines val="1"/>
          </c:dLbls>
          <c:cat>
            <c:strRef>
              <c:f>Sheet1!$C$9:$C$11</c:f>
              <c:strCache>
                <c:ptCount val="3"/>
                <c:pt idx="0">
                  <c:v>Charitable Remainder Trusts</c:v>
                </c:pt>
                <c:pt idx="1">
                  <c:v>Charitable Leads Trusts</c:v>
                </c:pt>
                <c:pt idx="2">
                  <c:v>Pooled Income Funds</c:v>
                </c:pt>
              </c:strCache>
            </c:strRef>
          </c:cat>
          <c:val>
            <c:numRef>
              <c:f>Sheet1!$D$9:$D$11</c:f>
              <c:numCache>
                <c:formatCode>#,##0</c:formatCode>
                <c:ptCount val="3"/>
                <c:pt idx="0">
                  <c:v>95821559</c:v>
                </c:pt>
                <c:pt idx="1">
                  <c:v>18093904</c:v>
                </c:pt>
                <c:pt idx="2">
                  <c:v>1476493</c:v>
                </c:pt>
              </c:numCache>
            </c:numRef>
          </c:val>
        </c:ser>
        <c:dLbls>
          <c:showPercent val="1"/>
        </c:dLbls>
        <c:firstSliceAng val="0"/>
      </c:pieChart>
    </c:plotArea>
    <c:legend>
      <c:legendPos val="r"/>
      <c:layout/>
      <c:txPr>
        <a:bodyPr/>
        <a:lstStyle/>
        <a:p>
          <a:pPr>
            <a:defRPr sz="2800"/>
          </a:pPr>
          <a:endParaRPr lang="en-US"/>
        </a:p>
      </c:txPr>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pieChart>
        <c:varyColors val="1"/>
        <c:ser>
          <c:idx val="0"/>
          <c:order val="0"/>
          <c:dLbls>
            <c:showPercent val="1"/>
            <c:showLeaderLines val="1"/>
          </c:dLbls>
          <c:cat>
            <c:strRef>
              <c:f>Sheet3!$F$23:$F$25</c:f>
              <c:strCache>
                <c:ptCount val="3"/>
                <c:pt idx="0">
                  <c:v>private foundations (non-operating)</c:v>
                </c:pt>
                <c:pt idx="1">
                  <c:v>charitable remainder trusts</c:v>
                </c:pt>
                <c:pt idx="2">
                  <c:v>charitable leads trusts</c:v>
                </c:pt>
              </c:strCache>
            </c:strRef>
          </c:cat>
          <c:val>
            <c:numRef>
              <c:f>Sheet3!$G$23:$G$25</c:f>
              <c:numCache>
                <c:formatCode>_("$"* #,##0.00_);_("$"* \(#,##0.00\);_("$"* "-"??_);_(@_)</c:formatCode>
                <c:ptCount val="3"/>
                <c:pt idx="0">
                  <c:v>518384930000</c:v>
                </c:pt>
                <c:pt idx="1">
                  <c:v>97307466000</c:v>
                </c:pt>
                <c:pt idx="2">
                  <c:v>18690926000</c:v>
                </c:pt>
              </c:numCache>
            </c:numRef>
          </c:val>
        </c:ser>
        <c:dLbls>
          <c:showPercent val="1"/>
        </c:dLbls>
        <c:firstSliceAng val="0"/>
      </c:pieChart>
    </c:plotArea>
    <c:legend>
      <c:legendPos val="r"/>
      <c:layout>
        <c:manualLayout>
          <c:xMode val="edge"/>
          <c:yMode val="edge"/>
          <c:x val="0.64877985564304685"/>
          <c:y val="2.8088304030489345E-2"/>
          <c:w val="0.34288681102362289"/>
          <c:h val="0.83880056088879362"/>
        </c:manualLayout>
      </c:layout>
    </c:legend>
    <c:plotVisOnly val="1"/>
  </c:chart>
  <c:txPr>
    <a:bodyPr/>
    <a:lstStyle/>
    <a:p>
      <a:pPr>
        <a:defRPr sz="32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lrMapOvr bg1="lt1" tx1="dk1" bg2="lt2" tx2="dk2" accent1="accent1" accent2="accent2" accent3="accent3" accent4="accent4" accent5="accent5" accent6="accent6" hlink="hlink" folHlink="folHlink"/>
  <c:chart>
    <c:autoTitleDeleted val="1"/>
    <c:plotArea>
      <c:layout/>
      <c:pieChart>
        <c:varyColors val="1"/>
        <c:ser>
          <c:idx val="0"/>
          <c:order val="0"/>
          <c:dLbls>
            <c:dLbl>
              <c:idx val="2"/>
              <c:spPr/>
              <c:txPr>
                <a:bodyPr/>
                <a:lstStyle/>
                <a:p>
                  <a:pPr>
                    <a:defRPr sz="2400"/>
                  </a:pPr>
                  <a:endParaRPr lang="en-US"/>
                </a:p>
              </c:txPr>
            </c:dLbl>
            <c:showPercent val="1"/>
            <c:showLeaderLines val="1"/>
          </c:dLbls>
          <c:cat>
            <c:strRef>
              <c:f>Sheet3!$F$27:$F$29</c:f>
              <c:strCache>
                <c:ptCount val="3"/>
                <c:pt idx="0">
                  <c:v>private foundations (non-operating) </c:v>
                </c:pt>
                <c:pt idx="1">
                  <c:v>charitable remainder trusts</c:v>
                </c:pt>
                <c:pt idx="2">
                  <c:v>charitable leads trusts</c:v>
                </c:pt>
              </c:strCache>
            </c:strRef>
          </c:cat>
          <c:val>
            <c:numRef>
              <c:f>Sheet3!$G$27:$G$29</c:f>
              <c:numCache>
                <c:formatCode>_("$"* #,##0.00_);_("$"* \(#,##0.00\);_("$"* "-"??_);_(@_)</c:formatCode>
                <c:ptCount val="3"/>
                <c:pt idx="0">
                  <c:v>41267947000</c:v>
                </c:pt>
                <c:pt idx="1">
                  <c:v>1547930000</c:v>
                </c:pt>
                <c:pt idx="2">
                  <c:v>956154000</c:v>
                </c:pt>
              </c:numCache>
            </c:numRef>
          </c:val>
        </c:ser>
        <c:dLbls>
          <c:showPercent val="1"/>
        </c:dLbls>
        <c:firstSliceAng val="0"/>
      </c:pieChart>
    </c:plotArea>
    <c:legend>
      <c:legendPos val="r"/>
      <c:layout>
        <c:manualLayout>
          <c:xMode val="edge"/>
          <c:yMode val="edge"/>
          <c:x val="0.64845341207349327"/>
          <c:y val="2.8879523862334142E-2"/>
          <c:w val="0.34321325459317514"/>
          <c:h val="0.84834423866030995"/>
        </c:manualLayout>
      </c:layout>
    </c:legend>
    <c:plotVisOnly val="1"/>
  </c:chart>
  <c:txPr>
    <a:bodyPr/>
    <a:lstStyle/>
    <a:p>
      <a:pPr>
        <a:defRPr sz="3200"/>
      </a:pPr>
      <a:endParaRPr lang="en-US"/>
    </a:p>
  </c:txPr>
  <c:externalData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3200"/>
            </a:pPr>
            <a:r>
              <a:rPr lang="en-US" sz="3200"/>
              <a:t>Donor Accounts</a:t>
            </a:r>
          </a:p>
        </c:rich>
      </c:tx>
      <c:layout/>
    </c:title>
    <c:plotArea>
      <c:layout/>
      <c:barChart>
        <c:barDir val="col"/>
        <c:grouping val="clustered"/>
        <c:ser>
          <c:idx val="0"/>
          <c:order val="0"/>
          <c:tx>
            <c:strRef>
              <c:f>Fidelity!$K$16</c:f>
              <c:strCache>
                <c:ptCount val="1"/>
                <c:pt idx="0">
                  <c:v>Fidelity: Number of Donor Advised Funds</c:v>
                </c:pt>
              </c:strCache>
            </c:strRef>
          </c:tx>
          <c:spPr>
            <a:solidFill>
              <a:srgbClr val="C00000"/>
            </a:solidFill>
          </c:spPr>
          <c:cat>
            <c:numRef>
              <c:f>Fidelity!$J$17:$J$25</c:f>
              <c:numCache>
                <c:formatCode>General</c:formatCode>
                <c:ptCount val="9"/>
                <c:pt idx="0">
                  <c:v>2001</c:v>
                </c:pt>
                <c:pt idx="1">
                  <c:v>2002</c:v>
                </c:pt>
                <c:pt idx="2">
                  <c:v>2003</c:v>
                </c:pt>
                <c:pt idx="3">
                  <c:v>2004</c:v>
                </c:pt>
                <c:pt idx="4">
                  <c:v>2005</c:v>
                </c:pt>
                <c:pt idx="5">
                  <c:v>2006</c:v>
                </c:pt>
                <c:pt idx="6">
                  <c:v>2007</c:v>
                </c:pt>
                <c:pt idx="7">
                  <c:v>2008</c:v>
                </c:pt>
                <c:pt idx="8">
                  <c:v>2009</c:v>
                </c:pt>
              </c:numCache>
            </c:numRef>
          </c:cat>
          <c:val>
            <c:numRef>
              <c:f>Fidelity!$K$17:$K$25</c:f>
              <c:numCache>
                <c:formatCode>#,##0</c:formatCode>
                <c:ptCount val="9"/>
                <c:pt idx="0">
                  <c:v>27601</c:v>
                </c:pt>
                <c:pt idx="1">
                  <c:v>30112</c:v>
                </c:pt>
                <c:pt idx="2">
                  <c:v>32959</c:v>
                </c:pt>
                <c:pt idx="3">
                  <c:v>32959</c:v>
                </c:pt>
                <c:pt idx="4">
                  <c:v>34112</c:v>
                </c:pt>
                <c:pt idx="5">
                  <c:v>36693</c:v>
                </c:pt>
                <c:pt idx="6">
                  <c:v>42553</c:v>
                </c:pt>
                <c:pt idx="7">
                  <c:v>48604</c:v>
                </c:pt>
                <c:pt idx="8">
                  <c:v>50735</c:v>
                </c:pt>
              </c:numCache>
            </c:numRef>
          </c:val>
        </c:ser>
        <c:gapWidth val="14"/>
        <c:axId val="206149120"/>
        <c:axId val="208736256"/>
      </c:barChart>
      <c:catAx>
        <c:axId val="206149120"/>
        <c:scaling>
          <c:orientation val="minMax"/>
        </c:scaling>
        <c:axPos val="b"/>
        <c:numFmt formatCode="General" sourceLinked="1"/>
        <c:tickLblPos val="nextTo"/>
        <c:crossAx val="208736256"/>
        <c:crosses val="autoZero"/>
        <c:auto val="1"/>
        <c:lblAlgn val="ctr"/>
        <c:lblOffset val="100"/>
      </c:catAx>
      <c:valAx>
        <c:axId val="208736256"/>
        <c:scaling>
          <c:orientation val="minMax"/>
          <c:max val="55000"/>
          <c:min val="25000"/>
        </c:scaling>
        <c:axPos val="l"/>
        <c:majorGridlines/>
        <c:numFmt formatCode="#,##0" sourceLinked="1"/>
        <c:tickLblPos val="nextTo"/>
        <c:crossAx val="206149120"/>
        <c:crosses val="autoZero"/>
        <c:crossBetween val="between"/>
      </c:valAx>
    </c:plotArea>
    <c:plotVisOnly val="1"/>
  </c:chart>
  <c:txPr>
    <a:bodyPr/>
    <a:lstStyle/>
    <a:p>
      <a:pPr>
        <a:defRPr sz="2000"/>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3200"/>
            </a:pPr>
            <a:r>
              <a:rPr lang="en-US" sz="3200" dirty="0" smtClean="0"/>
              <a:t>Donor Accounts</a:t>
            </a:r>
            <a:endParaRPr lang="en-US" sz="3200" dirty="0"/>
          </a:p>
        </c:rich>
      </c:tx>
      <c:layout/>
    </c:title>
    <c:plotArea>
      <c:layout/>
      <c:barChart>
        <c:barDir val="col"/>
        <c:grouping val="clustered"/>
        <c:ser>
          <c:idx val="0"/>
          <c:order val="0"/>
          <c:tx>
            <c:strRef>
              <c:f>Fidelity!$N$16</c:f>
              <c:strCache>
                <c:ptCount val="1"/>
                <c:pt idx="0">
                  <c:v>Schwab: Number of Donor Advised Funds</c:v>
                </c:pt>
              </c:strCache>
            </c:strRef>
          </c:tx>
          <c:spPr>
            <a:solidFill>
              <a:srgbClr val="C00000"/>
            </a:solidFill>
          </c:spPr>
          <c:cat>
            <c:numRef>
              <c:f>Fidelity!$M$17:$M$25</c:f>
              <c:numCache>
                <c:formatCode>General</c:formatCode>
                <c:ptCount val="9"/>
                <c:pt idx="0">
                  <c:v>2001</c:v>
                </c:pt>
                <c:pt idx="1">
                  <c:v>2002</c:v>
                </c:pt>
                <c:pt idx="2">
                  <c:v>2003</c:v>
                </c:pt>
                <c:pt idx="3">
                  <c:v>2004</c:v>
                </c:pt>
                <c:pt idx="4">
                  <c:v>2005</c:v>
                </c:pt>
                <c:pt idx="5">
                  <c:v>2006</c:v>
                </c:pt>
                <c:pt idx="6">
                  <c:v>2007</c:v>
                </c:pt>
                <c:pt idx="7">
                  <c:v>2008</c:v>
                </c:pt>
                <c:pt idx="8">
                  <c:v>2009</c:v>
                </c:pt>
              </c:numCache>
            </c:numRef>
          </c:cat>
          <c:val>
            <c:numRef>
              <c:f>Fidelity!$N$17:$N$25</c:f>
              <c:numCache>
                <c:formatCode>#,##0</c:formatCode>
                <c:ptCount val="9"/>
                <c:pt idx="0">
                  <c:v>3369</c:v>
                </c:pt>
                <c:pt idx="1">
                  <c:v>4451</c:v>
                </c:pt>
                <c:pt idx="2">
                  <c:v>5110</c:v>
                </c:pt>
                <c:pt idx="3">
                  <c:v>5967</c:v>
                </c:pt>
                <c:pt idx="4">
                  <c:v>6831</c:v>
                </c:pt>
                <c:pt idx="5">
                  <c:v>7901</c:v>
                </c:pt>
                <c:pt idx="6">
                  <c:v>9501</c:v>
                </c:pt>
                <c:pt idx="7">
                  <c:v>10841</c:v>
                </c:pt>
                <c:pt idx="8">
                  <c:v>11474</c:v>
                </c:pt>
              </c:numCache>
            </c:numRef>
          </c:val>
        </c:ser>
        <c:gapWidth val="14"/>
        <c:axId val="217674496"/>
        <c:axId val="217676800"/>
      </c:barChart>
      <c:catAx>
        <c:axId val="217674496"/>
        <c:scaling>
          <c:orientation val="minMax"/>
        </c:scaling>
        <c:axPos val="b"/>
        <c:numFmt formatCode="General" sourceLinked="1"/>
        <c:tickLblPos val="nextTo"/>
        <c:crossAx val="217676800"/>
        <c:crosses val="autoZero"/>
        <c:auto val="1"/>
        <c:lblAlgn val="ctr"/>
        <c:lblOffset val="100"/>
      </c:catAx>
      <c:valAx>
        <c:axId val="217676800"/>
        <c:scaling>
          <c:orientation val="minMax"/>
          <c:max val="12000"/>
          <c:min val="3000"/>
        </c:scaling>
        <c:axPos val="l"/>
        <c:majorGridlines/>
        <c:numFmt formatCode="#,##0" sourceLinked="1"/>
        <c:tickLblPos val="nextTo"/>
        <c:crossAx val="217674496"/>
        <c:crosses val="autoZero"/>
        <c:crossBetween val="between"/>
      </c:valAx>
    </c:plotArea>
    <c:plotVisOnly val="1"/>
  </c:chart>
  <c:txPr>
    <a:bodyPr/>
    <a:lstStyle/>
    <a:p>
      <a:pPr>
        <a:defRPr sz="2000"/>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3200"/>
            </a:pPr>
            <a:r>
              <a:rPr lang="en-US" sz="3200" dirty="0" smtClean="0"/>
              <a:t>Donor Accounts</a:t>
            </a:r>
            <a:endParaRPr lang="en-US" sz="3200" dirty="0"/>
          </a:p>
        </c:rich>
      </c:tx>
      <c:layout/>
    </c:title>
    <c:plotArea>
      <c:layout/>
      <c:barChart>
        <c:barDir val="col"/>
        <c:grouping val="clustered"/>
        <c:ser>
          <c:idx val="0"/>
          <c:order val="0"/>
          <c:tx>
            <c:strRef>
              <c:f>Fidelity!$Q$16</c:f>
              <c:strCache>
                <c:ptCount val="1"/>
                <c:pt idx="0">
                  <c:v>Vanguard: Number of Donor Advised Funds</c:v>
                </c:pt>
              </c:strCache>
            </c:strRef>
          </c:tx>
          <c:spPr>
            <a:solidFill>
              <a:srgbClr val="C00000"/>
            </a:solidFill>
          </c:spPr>
          <c:cat>
            <c:numRef>
              <c:f>Fidelity!$P$17:$P$25</c:f>
              <c:numCache>
                <c:formatCode>General</c:formatCode>
                <c:ptCount val="9"/>
                <c:pt idx="0">
                  <c:v>2001</c:v>
                </c:pt>
                <c:pt idx="1">
                  <c:v>2002</c:v>
                </c:pt>
                <c:pt idx="2">
                  <c:v>2003</c:v>
                </c:pt>
                <c:pt idx="3">
                  <c:v>2004</c:v>
                </c:pt>
                <c:pt idx="4">
                  <c:v>2005</c:v>
                </c:pt>
                <c:pt idx="5">
                  <c:v>2006</c:v>
                </c:pt>
                <c:pt idx="6">
                  <c:v>2007</c:v>
                </c:pt>
                <c:pt idx="7">
                  <c:v>2008</c:v>
                </c:pt>
                <c:pt idx="8">
                  <c:v>2009</c:v>
                </c:pt>
              </c:numCache>
            </c:numRef>
          </c:cat>
          <c:val>
            <c:numRef>
              <c:f>Fidelity!$Q$17:$Q$25</c:f>
              <c:numCache>
                <c:formatCode>#,##0</c:formatCode>
                <c:ptCount val="9"/>
                <c:pt idx="0">
                  <c:v>2099</c:v>
                </c:pt>
                <c:pt idx="1">
                  <c:v>2750</c:v>
                </c:pt>
                <c:pt idx="2">
                  <c:v>3236</c:v>
                </c:pt>
                <c:pt idx="3">
                  <c:v>3854</c:v>
                </c:pt>
                <c:pt idx="4">
                  <c:v>4554</c:v>
                </c:pt>
                <c:pt idx="5">
                  <c:v>5363</c:v>
                </c:pt>
                <c:pt idx="6">
                  <c:v>6297</c:v>
                </c:pt>
                <c:pt idx="7">
                  <c:v>6620</c:v>
                </c:pt>
                <c:pt idx="8">
                  <c:v>6823</c:v>
                </c:pt>
              </c:numCache>
            </c:numRef>
          </c:val>
        </c:ser>
        <c:gapWidth val="14"/>
        <c:axId val="234044032"/>
        <c:axId val="234185856"/>
      </c:barChart>
      <c:catAx>
        <c:axId val="234044032"/>
        <c:scaling>
          <c:orientation val="minMax"/>
        </c:scaling>
        <c:axPos val="b"/>
        <c:numFmt formatCode="General" sourceLinked="1"/>
        <c:tickLblPos val="nextTo"/>
        <c:crossAx val="234185856"/>
        <c:crosses val="autoZero"/>
        <c:auto val="1"/>
        <c:lblAlgn val="ctr"/>
        <c:lblOffset val="100"/>
      </c:catAx>
      <c:valAx>
        <c:axId val="234185856"/>
        <c:scaling>
          <c:orientation val="minMax"/>
          <c:max val="7000"/>
          <c:min val="2000"/>
        </c:scaling>
        <c:axPos val="l"/>
        <c:majorGridlines/>
        <c:numFmt formatCode="#,##0" sourceLinked="1"/>
        <c:tickLblPos val="nextTo"/>
        <c:crossAx val="234044032"/>
        <c:crosses val="autoZero"/>
        <c:crossBetween val="between"/>
      </c:valAx>
    </c:plotArea>
    <c:plotVisOnly val="1"/>
  </c:chart>
  <c:txPr>
    <a:bodyPr/>
    <a:lstStyle/>
    <a:p>
      <a:pPr>
        <a:defRPr sz="2000"/>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title>
      <c:layout/>
      <c:txPr>
        <a:bodyPr/>
        <a:lstStyle/>
        <a:p>
          <a:pPr>
            <a:defRPr sz="3200"/>
          </a:pPr>
          <a:endParaRPr lang="en-US"/>
        </a:p>
      </c:txPr>
    </c:title>
    <c:plotArea>
      <c:layout/>
      <c:barChart>
        <c:barDir val="col"/>
        <c:grouping val="clustered"/>
        <c:ser>
          <c:idx val="0"/>
          <c:order val="0"/>
          <c:tx>
            <c:strRef>
              <c:f>Fidelity!$D$4</c:f>
              <c:strCache>
                <c:ptCount val="1"/>
                <c:pt idx="0">
                  <c:v>Assets</c:v>
                </c:pt>
              </c:strCache>
            </c:strRef>
          </c:tx>
          <c:spPr>
            <a:solidFill>
              <a:srgbClr val="C00000"/>
            </a:solidFill>
          </c:spPr>
          <c:cat>
            <c:numRef>
              <c:f>Fidelity!$C$5:$C$13</c:f>
              <c:numCache>
                <c:formatCode>General</c:formatCode>
                <c:ptCount val="9"/>
                <c:pt idx="0">
                  <c:v>2001</c:v>
                </c:pt>
                <c:pt idx="1">
                  <c:v>2002</c:v>
                </c:pt>
                <c:pt idx="2">
                  <c:v>2003</c:v>
                </c:pt>
                <c:pt idx="3">
                  <c:v>2004</c:v>
                </c:pt>
                <c:pt idx="4">
                  <c:v>2005</c:v>
                </c:pt>
                <c:pt idx="5">
                  <c:v>2006</c:v>
                </c:pt>
                <c:pt idx="6">
                  <c:v>2007</c:v>
                </c:pt>
                <c:pt idx="7">
                  <c:v>2008</c:v>
                </c:pt>
                <c:pt idx="8">
                  <c:v>2009</c:v>
                </c:pt>
              </c:numCache>
            </c:numRef>
          </c:cat>
          <c:val>
            <c:numRef>
              <c:f>Fidelity!$D$5:$D$13</c:f>
              <c:numCache>
                <c:formatCode>"$"#,##0_);[Red]\("$"#,##0\)</c:formatCode>
                <c:ptCount val="9"/>
                <c:pt idx="0">
                  <c:v>2648760694</c:v>
                </c:pt>
                <c:pt idx="1">
                  <c:v>2389029773</c:v>
                </c:pt>
                <c:pt idx="2">
                  <c:v>2447627564</c:v>
                </c:pt>
                <c:pt idx="3">
                  <c:v>2733691120</c:v>
                </c:pt>
                <c:pt idx="4">
                  <c:v>3046611900</c:v>
                </c:pt>
                <c:pt idx="5">
                  <c:v>3533952375</c:v>
                </c:pt>
                <c:pt idx="6">
                  <c:v>4626763465</c:v>
                </c:pt>
                <c:pt idx="7">
                  <c:v>4716723713</c:v>
                </c:pt>
                <c:pt idx="8">
                  <c:v>3783727382</c:v>
                </c:pt>
              </c:numCache>
            </c:numRef>
          </c:val>
        </c:ser>
        <c:gapWidth val="14"/>
        <c:axId val="234306944"/>
        <c:axId val="234309504"/>
      </c:barChart>
      <c:catAx>
        <c:axId val="234306944"/>
        <c:scaling>
          <c:orientation val="minMax"/>
        </c:scaling>
        <c:axPos val="b"/>
        <c:numFmt formatCode="General" sourceLinked="1"/>
        <c:tickLblPos val="nextTo"/>
        <c:crossAx val="234309504"/>
        <c:crosses val="autoZero"/>
        <c:auto val="1"/>
        <c:lblAlgn val="ctr"/>
        <c:lblOffset val="100"/>
      </c:catAx>
      <c:valAx>
        <c:axId val="234309504"/>
        <c:scaling>
          <c:orientation val="minMax"/>
          <c:max val="5000000000"/>
          <c:min val="2000000000"/>
        </c:scaling>
        <c:axPos val="l"/>
        <c:majorGridlines/>
        <c:numFmt formatCode="&quot;$&quot;#,##0_);[Red]\(&quot;$&quot;#,##0\)" sourceLinked="1"/>
        <c:tickLblPos val="nextTo"/>
        <c:crossAx val="234306944"/>
        <c:crosses val="autoZero"/>
        <c:crossBetween val="between"/>
      </c:valAx>
    </c:plotArea>
    <c:plotVisOnly val="1"/>
  </c:chart>
  <c:txPr>
    <a:bodyPr/>
    <a:lstStyle/>
    <a:p>
      <a:pPr>
        <a:defRPr sz="2000"/>
      </a:pPr>
      <a:endParaRPr lang="en-U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en-US"/>
  <c:chart>
    <c:title>
      <c:layout/>
      <c:txPr>
        <a:bodyPr/>
        <a:lstStyle/>
        <a:p>
          <a:pPr>
            <a:defRPr sz="3200"/>
          </a:pPr>
          <a:endParaRPr lang="en-US"/>
        </a:p>
      </c:txPr>
    </c:title>
    <c:plotArea>
      <c:layout/>
      <c:barChart>
        <c:barDir val="col"/>
        <c:grouping val="clustered"/>
        <c:ser>
          <c:idx val="0"/>
          <c:order val="0"/>
          <c:tx>
            <c:strRef>
              <c:f>Fidelity!$D$16</c:f>
              <c:strCache>
                <c:ptCount val="1"/>
                <c:pt idx="0">
                  <c:v>Assets</c:v>
                </c:pt>
              </c:strCache>
            </c:strRef>
          </c:tx>
          <c:spPr>
            <a:solidFill>
              <a:srgbClr val="C00000"/>
            </a:solidFill>
          </c:spPr>
          <c:cat>
            <c:numRef>
              <c:f>Fidelity!$C$17:$C$25</c:f>
              <c:numCache>
                <c:formatCode>General</c:formatCode>
                <c:ptCount val="9"/>
                <c:pt idx="0">
                  <c:v>2001</c:v>
                </c:pt>
                <c:pt idx="1">
                  <c:v>2002</c:v>
                </c:pt>
                <c:pt idx="2">
                  <c:v>2003</c:v>
                </c:pt>
                <c:pt idx="3">
                  <c:v>2004</c:v>
                </c:pt>
                <c:pt idx="4">
                  <c:v>2005</c:v>
                </c:pt>
                <c:pt idx="5">
                  <c:v>2006</c:v>
                </c:pt>
                <c:pt idx="6">
                  <c:v>2007</c:v>
                </c:pt>
                <c:pt idx="7">
                  <c:v>2008</c:v>
                </c:pt>
                <c:pt idx="8">
                  <c:v>2009</c:v>
                </c:pt>
              </c:numCache>
            </c:numRef>
          </c:cat>
          <c:val>
            <c:numRef>
              <c:f>Fidelity!$D$17:$D$25</c:f>
              <c:numCache>
                <c:formatCode>"$"#,##0_);[Red]\("$"#,##0\)</c:formatCode>
                <c:ptCount val="9"/>
                <c:pt idx="0">
                  <c:v>139513683</c:v>
                </c:pt>
                <c:pt idx="1">
                  <c:v>179308200</c:v>
                </c:pt>
                <c:pt idx="2">
                  <c:v>200321489</c:v>
                </c:pt>
                <c:pt idx="3">
                  <c:v>297972901</c:v>
                </c:pt>
                <c:pt idx="4">
                  <c:v>478929030</c:v>
                </c:pt>
                <c:pt idx="5">
                  <c:v>1029509544</c:v>
                </c:pt>
                <c:pt idx="6">
                  <c:v>1765823920</c:v>
                </c:pt>
                <c:pt idx="7">
                  <c:v>2110068094</c:v>
                </c:pt>
                <c:pt idx="8">
                  <c:v>1821075774</c:v>
                </c:pt>
              </c:numCache>
            </c:numRef>
          </c:val>
        </c:ser>
        <c:gapWidth val="14"/>
        <c:axId val="234662912"/>
        <c:axId val="234664704"/>
      </c:barChart>
      <c:catAx>
        <c:axId val="234662912"/>
        <c:scaling>
          <c:orientation val="minMax"/>
        </c:scaling>
        <c:axPos val="b"/>
        <c:numFmt formatCode="General" sourceLinked="1"/>
        <c:tickLblPos val="nextTo"/>
        <c:crossAx val="234664704"/>
        <c:crosses val="autoZero"/>
        <c:auto val="1"/>
        <c:lblAlgn val="ctr"/>
        <c:lblOffset val="100"/>
      </c:catAx>
      <c:valAx>
        <c:axId val="234664704"/>
        <c:scaling>
          <c:orientation val="minMax"/>
        </c:scaling>
        <c:axPos val="l"/>
        <c:majorGridlines/>
        <c:numFmt formatCode="&quot;$&quot;#,##0_);[Red]\(&quot;$&quot;#,##0\)" sourceLinked="1"/>
        <c:tickLblPos val="nextTo"/>
        <c:crossAx val="234662912"/>
        <c:crosses val="autoZero"/>
        <c:crossBetween val="between"/>
      </c:valAx>
    </c:plotArea>
    <c:plotVisOnly val="1"/>
  </c:chart>
  <c:txPr>
    <a:bodyPr/>
    <a:lstStyle/>
    <a:p>
      <a:pPr>
        <a:defRPr sz="2000"/>
      </a:pPr>
      <a:endParaRPr lang="en-US"/>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5E17D0-6226-40DC-B2F5-368D5D2C2609}" type="datetimeFigureOut">
              <a:rPr lang="en-US" smtClean="0"/>
              <a:pPr/>
              <a:t>12/7/2010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8BFBBA-E374-4079-8A00-9075FDD2686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5E17D0-6226-40DC-B2F5-368D5D2C2609}" type="datetimeFigureOut">
              <a:rPr lang="en-US" smtClean="0"/>
              <a:pPr/>
              <a:t>12/7/2010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8BFBBA-E374-4079-8A00-9075FDD2686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5E17D0-6226-40DC-B2F5-368D5D2C2609}" type="datetimeFigureOut">
              <a:rPr lang="en-US" smtClean="0"/>
              <a:pPr/>
              <a:t>12/7/2010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8BFBBA-E374-4079-8A00-9075FDD2686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5E17D0-6226-40DC-B2F5-368D5D2C2609}" type="datetimeFigureOut">
              <a:rPr lang="en-US" smtClean="0"/>
              <a:pPr/>
              <a:t>12/7/2010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8BFBBA-E374-4079-8A00-9075FDD2686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5E17D0-6226-40DC-B2F5-368D5D2C2609}" type="datetimeFigureOut">
              <a:rPr lang="en-US" smtClean="0"/>
              <a:pPr/>
              <a:t>12/7/2010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8BFBBA-E374-4079-8A00-9075FDD2686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15E17D0-6226-40DC-B2F5-368D5D2C2609}" type="datetimeFigureOut">
              <a:rPr lang="en-US" smtClean="0"/>
              <a:pPr/>
              <a:t>12/7/2010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8BFBBA-E374-4079-8A00-9075FDD2686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15E17D0-6226-40DC-B2F5-368D5D2C2609}" type="datetimeFigureOut">
              <a:rPr lang="en-US" smtClean="0"/>
              <a:pPr/>
              <a:t>12/7/2010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8BFBBA-E374-4079-8A00-9075FDD2686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5E17D0-6226-40DC-B2F5-368D5D2C2609}" type="datetimeFigureOut">
              <a:rPr lang="en-US" smtClean="0"/>
              <a:pPr/>
              <a:t>12/7/2010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8BFBBA-E374-4079-8A00-9075FDD2686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5E17D0-6226-40DC-B2F5-368D5D2C2609}" type="datetimeFigureOut">
              <a:rPr lang="en-US" smtClean="0"/>
              <a:pPr/>
              <a:t>12/7/2010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8BFBBA-E374-4079-8A00-9075FDD2686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5E17D0-6226-40DC-B2F5-368D5D2C2609}" type="datetimeFigureOut">
              <a:rPr lang="en-US" smtClean="0"/>
              <a:pPr/>
              <a:t>12/7/2010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8BFBBA-E374-4079-8A00-9075FDD2686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5E17D0-6226-40DC-B2F5-368D5D2C2609}" type="datetimeFigureOut">
              <a:rPr lang="en-US" smtClean="0"/>
              <a:pPr/>
              <a:t>12/7/2010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8BFBBA-E374-4079-8A00-9075FDD2686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5E17D0-6226-40DC-B2F5-368D5D2C2609}" type="datetimeFigureOut">
              <a:rPr lang="en-US" smtClean="0"/>
              <a:pPr/>
              <a:t>12/7/2010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8BFBBA-E374-4079-8A00-9075FDD2686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6.wmf"/><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6.wmf"/><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7.wmf"/><Relationship Id="rId1" Type="http://schemas.openxmlformats.org/officeDocument/2006/relationships/slideLayout" Target="../slideLayouts/slideLayout2.xml"/><Relationship Id="rId4" Type="http://schemas.openxmlformats.org/officeDocument/2006/relationships/image" Target="../media/image11.wmf"/></Relationships>
</file>

<file path=ppt/slides/_rels/slide17.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7.wmf"/><Relationship Id="rId1" Type="http://schemas.openxmlformats.org/officeDocument/2006/relationships/slideLayout" Target="../slideLayouts/slideLayout2.xml"/><Relationship Id="rId5" Type="http://schemas.openxmlformats.org/officeDocument/2006/relationships/image" Target="../media/image11.wmf"/><Relationship Id="rId4" Type="http://schemas.openxmlformats.org/officeDocument/2006/relationships/image" Target="../media/image8.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wmf"/><Relationship Id="rId1" Type="http://schemas.openxmlformats.org/officeDocument/2006/relationships/slideLayout" Target="../slideLayouts/slideLayout2.xml"/><Relationship Id="rId4" Type="http://schemas.openxmlformats.org/officeDocument/2006/relationships/image" Target="../media/image12.wmf"/></Relationships>
</file>

<file path=ppt/slides/_rels/slide21.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15.wmf"/><Relationship Id="rId2" Type="http://schemas.openxmlformats.org/officeDocument/2006/relationships/image" Target="../media/image13.wmf"/><Relationship Id="rId1" Type="http://schemas.openxmlformats.org/officeDocument/2006/relationships/slideLayout" Target="../slideLayouts/slideLayout2.xml"/><Relationship Id="rId6" Type="http://schemas.openxmlformats.org/officeDocument/2006/relationships/image" Target="../media/image14.wmf"/><Relationship Id="rId5" Type="http://schemas.openxmlformats.org/officeDocument/2006/relationships/image" Target="../media/image7.wmf"/><Relationship Id="rId4" Type="http://schemas.openxmlformats.org/officeDocument/2006/relationships/image" Target="../media/image12.wmf"/></Relationships>
</file>

<file path=ppt/slides/_rels/slide2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wmf"/><Relationship Id="rId1" Type="http://schemas.openxmlformats.org/officeDocument/2006/relationships/slideLayout" Target="../slideLayouts/slideLayout2.xml"/><Relationship Id="rId5" Type="http://schemas.openxmlformats.org/officeDocument/2006/relationships/image" Target="../media/image16.wmf"/><Relationship Id="rId4" Type="http://schemas.openxmlformats.org/officeDocument/2006/relationships/image" Target="../media/image12.wmf"/></Relationships>
</file>

<file path=ppt/slides/_rels/slide2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7.wmf"/><Relationship Id="rId1" Type="http://schemas.openxmlformats.org/officeDocument/2006/relationships/slideLayout" Target="../slideLayouts/slideLayout2.xml"/><Relationship Id="rId5" Type="http://schemas.openxmlformats.org/officeDocument/2006/relationships/image" Target="../media/image12.wmf"/><Relationship Id="rId4" Type="http://schemas.openxmlformats.org/officeDocument/2006/relationships/image" Target="../media/image8.jpeg"/></Relationships>
</file>

<file path=ppt/slides/_rels/slide29.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7.wmf"/><Relationship Id="rId1" Type="http://schemas.openxmlformats.org/officeDocument/2006/relationships/slideLayout" Target="../slideLayouts/slideLayout2.xml"/><Relationship Id="rId6" Type="http://schemas.openxmlformats.org/officeDocument/2006/relationships/image" Target="../media/image17.wmf"/><Relationship Id="rId5" Type="http://schemas.openxmlformats.org/officeDocument/2006/relationships/image" Target="../media/image12.wmf"/><Relationship Id="rId4" Type="http://schemas.openxmlformats.org/officeDocument/2006/relationships/image" Target="../media/image8.jpeg"/></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7.wmf"/><Relationship Id="rId1" Type="http://schemas.openxmlformats.org/officeDocument/2006/relationships/slideLayout" Target="../slideLayouts/slideLayout2.xml"/><Relationship Id="rId5" Type="http://schemas.openxmlformats.org/officeDocument/2006/relationships/image" Target="../media/image12.wmf"/><Relationship Id="rId4" Type="http://schemas.openxmlformats.org/officeDocument/2006/relationships/image" Target="../media/image8.jpeg"/></Relationships>
</file>

<file path=ppt/slides/_rels/slide34.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7.wmf"/><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hyperlink" Target="https://ttuhumansciences.qualtrics.com/SE/?SID=SV_dj2ZHFWMKKsBWv2" TargetMode="External"/><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www.encouragegenerosity.com/" TargetMode="External"/><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www.encouragegenerosity.com/" TargetMode="External"/><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www.depts.ttu.edu/pfp/" TargetMode="External"/><Relationship Id="rId2" Type="http://schemas.openxmlformats.org/officeDocument/2006/relationships/hyperlink" Target="http://www.encouragegenerosity.com/" TargetMode="External"/><Relationship Id="rId1" Type="http://schemas.openxmlformats.org/officeDocument/2006/relationships/slideLayout" Target="../slideLayouts/slideLayout2.xml"/><Relationship Id="rId5" Type="http://schemas.openxmlformats.org/officeDocument/2006/relationships/image" Target="../media/image23.png"/><Relationship Id="rId4" Type="http://schemas.openxmlformats.org/officeDocument/2006/relationships/image" Target="../media/image22.jpeg"/></Relationships>
</file>

<file path=ppt/slides/_rels/slide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wmf"/></Relationships>
</file>

<file path=ppt/slides/_rels/slide7.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5.wmf"/><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8.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5.wmf"/><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6.wmf"/></Relationships>
</file>

<file path=ppt/slides/_rels/slide9.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5.wmf"/><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Stock_000006676427XSmall.jpg"/>
          <p:cNvPicPr>
            <a:picLocks noChangeAspect="1"/>
          </p:cNvPicPr>
          <p:nvPr/>
        </p:nvPicPr>
        <p:blipFill>
          <a:blip r:embed="rId2" cstate="print"/>
          <a:stretch>
            <a:fillRect/>
          </a:stretch>
        </p:blipFill>
        <p:spPr>
          <a:xfrm>
            <a:off x="4267200" y="0"/>
            <a:ext cx="4876800" cy="6824191"/>
          </a:xfrm>
          <a:prstGeom prst="rect">
            <a:avLst/>
          </a:prstGeom>
        </p:spPr>
      </p:pic>
      <p:sp>
        <p:nvSpPr>
          <p:cNvPr id="2" name="Title 1"/>
          <p:cNvSpPr>
            <a:spLocks noGrp="1"/>
          </p:cNvSpPr>
          <p:nvPr>
            <p:ph type="ctrTitle"/>
          </p:nvPr>
        </p:nvSpPr>
        <p:spPr>
          <a:xfrm>
            <a:off x="0" y="381000"/>
            <a:ext cx="4191000" cy="1470025"/>
          </a:xfrm>
        </p:spPr>
        <p:txBody>
          <a:bodyPr>
            <a:noAutofit/>
          </a:bodyPr>
          <a:lstStyle/>
          <a:p>
            <a:pPr>
              <a:lnSpc>
                <a:spcPct val="80000"/>
              </a:lnSpc>
            </a:pPr>
            <a:r>
              <a:rPr lang="en-US" sz="8800" b="1" dirty="0" smtClean="0"/>
              <a:t>Planned Giving</a:t>
            </a:r>
            <a:endParaRPr lang="en-US" sz="8800" b="1" dirty="0"/>
          </a:p>
        </p:txBody>
      </p:sp>
      <p:sp>
        <p:nvSpPr>
          <p:cNvPr id="3" name="Subtitle 2"/>
          <p:cNvSpPr>
            <a:spLocks noGrp="1"/>
          </p:cNvSpPr>
          <p:nvPr>
            <p:ph type="subTitle" idx="1"/>
          </p:nvPr>
        </p:nvSpPr>
        <p:spPr>
          <a:xfrm>
            <a:off x="0" y="2590800"/>
            <a:ext cx="4114800" cy="1752600"/>
          </a:xfrm>
        </p:spPr>
        <p:txBody>
          <a:bodyPr>
            <a:noAutofit/>
          </a:bodyPr>
          <a:lstStyle/>
          <a:p>
            <a:pPr>
              <a:lnSpc>
                <a:spcPct val="80000"/>
              </a:lnSpc>
              <a:spcBef>
                <a:spcPts val="0"/>
              </a:spcBef>
            </a:pPr>
            <a:r>
              <a:rPr lang="en-US" sz="6000" b="1" dirty="0" smtClean="0">
                <a:solidFill>
                  <a:schemeClr val="tx1">
                    <a:lumMod val="65000"/>
                    <a:lumOff val="35000"/>
                  </a:schemeClr>
                </a:solidFill>
              </a:rPr>
              <a:t>Overview and Magnitude</a:t>
            </a:r>
            <a:endParaRPr lang="en-US" sz="6000" b="1" dirty="0">
              <a:solidFill>
                <a:schemeClr val="tx1">
                  <a:lumMod val="65000"/>
                  <a:lumOff val="35000"/>
                </a:schemeClr>
              </a:solidFill>
            </a:endParaRPr>
          </a:p>
        </p:txBody>
      </p:sp>
      <p:sp>
        <p:nvSpPr>
          <p:cNvPr id="6" name="TextBox 5"/>
          <p:cNvSpPr txBox="1"/>
          <p:nvPr/>
        </p:nvSpPr>
        <p:spPr>
          <a:xfrm>
            <a:off x="0" y="6095355"/>
            <a:ext cx="5562600" cy="830997"/>
          </a:xfrm>
          <a:prstGeom prst="rect">
            <a:avLst/>
          </a:prstGeom>
          <a:noFill/>
        </p:spPr>
        <p:txBody>
          <a:bodyPr wrap="square" rtlCol="0">
            <a:spAutoFit/>
          </a:bodyPr>
          <a:lstStyle/>
          <a:p>
            <a:pPr>
              <a:lnSpc>
                <a:spcPct val="80000"/>
              </a:lnSpc>
            </a:pPr>
            <a:r>
              <a:rPr lang="en-US" sz="2000" dirty="0" smtClean="0"/>
              <a:t>Russell James, J.D., Ph.D., CFP®</a:t>
            </a:r>
          </a:p>
          <a:p>
            <a:pPr>
              <a:lnSpc>
                <a:spcPct val="80000"/>
              </a:lnSpc>
            </a:pPr>
            <a:r>
              <a:rPr lang="en-US" sz="2000" dirty="0" smtClean="0"/>
              <a:t>Director of Graduate Studies in Charitable Planning Texas Tech University</a:t>
            </a:r>
            <a:endParaRPr lang="en-US"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The charity</a:t>
            </a:r>
            <a:endParaRPr lang="en-US" b="1" dirty="0"/>
          </a:p>
        </p:txBody>
      </p:sp>
      <p:pic>
        <p:nvPicPr>
          <p:cNvPr id="34" name="Picture 12" descr="C:\Users\rujames\AppData\Local\Microsoft\Windows\Temporary Internet Files\Content.IE5\71TUAP4E\MC900437318[1].jpg"/>
          <p:cNvPicPr>
            <a:picLocks noChangeAspect="1" noChangeArrowheads="1"/>
          </p:cNvPicPr>
          <p:nvPr/>
        </p:nvPicPr>
        <p:blipFill>
          <a:blip r:embed="rId2" cstate="print">
            <a:grayscl/>
          </a:blip>
          <a:srcRect/>
          <a:stretch>
            <a:fillRect/>
          </a:stretch>
        </p:blipFill>
        <p:spPr bwMode="auto">
          <a:xfrm>
            <a:off x="7543800" y="1676400"/>
            <a:ext cx="1288354" cy="1273630"/>
          </a:xfrm>
          <a:prstGeom prst="rect">
            <a:avLst/>
          </a:prstGeom>
          <a:noFill/>
        </p:spPr>
      </p:pic>
      <p:cxnSp>
        <p:nvCxnSpPr>
          <p:cNvPr id="35" name="Straight Arrow Connector 34"/>
          <p:cNvCxnSpPr/>
          <p:nvPr/>
        </p:nvCxnSpPr>
        <p:spPr>
          <a:xfrm>
            <a:off x="5334000" y="2971800"/>
            <a:ext cx="1905000" cy="1588"/>
          </a:xfrm>
          <a:prstGeom prst="straightConnector1">
            <a:avLst/>
          </a:prstGeom>
          <a:ln w="762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6096000" y="22098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40" name="TextBox 39"/>
          <p:cNvSpPr txBox="1"/>
          <p:nvPr/>
        </p:nvSpPr>
        <p:spPr>
          <a:xfrm>
            <a:off x="5638800" y="22098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41" name="TextBox 40"/>
          <p:cNvSpPr txBox="1"/>
          <p:nvPr/>
        </p:nvSpPr>
        <p:spPr>
          <a:xfrm>
            <a:off x="5867400" y="22098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42" name="TextBox 41"/>
          <p:cNvSpPr txBox="1"/>
          <p:nvPr/>
        </p:nvSpPr>
        <p:spPr>
          <a:xfrm>
            <a:off x="4876800" y="1295400"/>
            <a:ext cx="1905000" cy="707886"/>
          </a:xfrm>
          <a:prstGeom prst="rect">
            <a:avLst/>
          </a:prstGeom>
          <a:noFill/>
        </p:spPr>
        <p:txBody>
          <a:bodyPr wrap="square" rtlCol="0">
            <a:spAutoFit/>
          </a:bodyPr>
          <a:lstStyle/>
          <a:p>
            <a:pPr algn="ctr"/>
            <a:r>
              <a:rPr lang="en-US" sz="4000" dirty="0" smtClean="0"/>
              <a:t>Gift</a:t>
            </a:r>
            <a:endParaRPr lang="en-US" sz="4000" dirty="0"/>
          </a:p>
        </p:txBody>
      </p:sp>
      <p:sp>
        <p:nvSpPr>
          <p:cNvPr id="46" name="TextBox 45"/>
          <p:cNvSpPr txBox="1"/>
          <p:nvPr/>
        </p:nvSpPr>
        <p:spPr>
          <a:xfrm>
            <a:off x="6934200" y="3581400"/>
            <a:ext cx="1905000" cy="1581972"/>
          </a:xfrm>
          <a:prstGeom prst="rect">
            <a:avLst/>
          </a:prstGeom>
          <a:noFill/>
          <a:ln w="57150">
            <a:solidFill>
              <a:schemeClr val="bg1">
                <a:lumMod val="50000"/>
              </a:schemeClr>
            </a:solidFill>
            <a:prstDash val="sysDash"/>
          </a:ln>
        </p:spPr>
        <p:txBody>
          <a:bodyPr wrap="square" rtlCol="0">
            <a:spAutoFit/>
          </a:bodyPr>
          <a:lstStyle/>
          <a:p>
            <a:pPr algn="ctr">
              <a:lnSpc>
                <a:spcPct val="80000"/>
              </a:lnSpc>
            </a:pPr>
            <a:r>
              <a:rPr lang="en-US" sz="4000" dirty="0" smtClean="0">
                <a:solidFill>
                  <a:schemeClr val="bg1">
                    <a:lumMod val="50000"/>
                  </a:schemeClr>
                </a:solidFill>
              </a:rPr>
              <a:t>Who can be a charity?</a:t>
            </a:r>
            <a:endParaRPr lang="en-US" sz="4000" dirty="0">
              <a:solidFill>
                <a:schemeClr val="bg1">
                  <a:lumMod val="50000"/>
                </a:schemeClr>
              </a:solidFill>
            </a:endParaRPr>
          </a:p>
        </p:txBody>
      </p:sp>
      <p:cxnSp>
        <p:nvCxnSpPr>
          <p:cNvPr id="47" name="Straight Connector 46"/>
          <p:cNvCxnSpPr>
            <a:stCxn id="46" idx="0"/>
            <a:endCxn id="34" idx="2"/>
          </p:cNvCxnSpPr>
          <p:nvPr/>
        </p:nvCxnSpPr>
        <p:spPr>
          <a:xfrm rot="5400000" flipH="1" flipV="1">
            <a:off x="7721653" y="3115077"/>
            <a:ext cx="631370" cy="301277"/>
          </a:xfrm>
          <a:prstGeom prst="line">
            <a:avLst/>
          </a:prstGeom>
          <a:ln w="571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0" y="1143000"/>
            <a:ext cx="4953000" cy="5570756"/>
          </a:xfrm>
          <a:prstGeom prst="rect">
            <a:avLst/>
          </a:prstGeom>
          <a:noFill/>
        </p:spPr>
        <p:txBody>
          <a:bodyPr wrap="square" rtlCol="0">
            <a:spAutoFit/>
          </a:bodyPr>
          <a:lstStyle/>
          <a:p>
            <a:r>
              <a:rPr lang="en-US" sz="3600" dirty="0" smtClean="0">
                <a:solidFill>
                  <a:srgbClr val="C00000"/>
                </a:solidFill>
              </a:rPr>
              <a:t>Public charity: 501(c)3</a:t>
            </a:r>
          </a:p>
          <a:p>
            <a:pPr marL="231775" indent="-231775">
              <a:buFont typeface="Arial" pitchFamily="34" charset="0"/>
              <a:buChar char="•"/>
            </a:pPr>
            <a:r>
              <a:rPr lang="en-US" sz="3600" dirty="0" smtClean="0">
                <a:solidFill>
                  <a:srgbClr val="C00000"/>
                </a:solidFill>
              </a:rPr>
              <a:t>Operated for charitable purpose</a:t>
            </a:r>
          </a:p>
          <a:p>
            <a:pPr marL="231775" indent="-231775">
              <a:buFont typeface="Arial" pitchFamily="34" charset="0"/>
              <a:buChar char="•"/>
            </a:pPr>
            <a:r>
              <a:rPr lang="en-US" sz="3600" dirty="0" smtClean="0">
                <a:solidFill>
                  <a:srgbClr val="C00000"/>
                </a:solidFill>
              </a:rPr>
              <a:t>No private benefit</a:t>
            </a:r>
          </a:p>
          <a:p>
            <a:pPr marL="231775" indent="-231775">
              <a:buFont typeface="Arial" pitchFamily="34" charset="0"/>
              <a:buChar char="•"/>
            </a:pPr>
            <a:r>
              <a:rPr lang="en-US" sz="3600" dirty="0" smtClean="0">
                <a:solidFill>
                  <a:srgbClr val="C00000"/>
                </a:solidFill>
              </a:rPr>
              <a:t>Start with IRS Form 1023 and $750 fee*</a:t>
            </a:r>
          </a:p>
          <a:p>
            <a:pPr marL="231775" indent="-231775">
              <a:buFont typeface="Arial" pitchFamily="34" charset="0"/>
              <a:buChar char="•"/>
            </a:pPr>
            <a:r>
              <a:rPr lang="en-US" sz="3600" dirty="0" smtClean="0">
                <a:solidFill>
                  <a:srgbClr val="C00000"/>
                </a:solidFill>
              </a:rPr>
              <a:t>Continue with IRS Form 990 annually (no fee)*</a:t>
            </a:r>
          </a:p>
          <a:p>
            <a:pPr marL="231775" indent="-231775"/>
            <a:endParaRPr lang="en-US" sz="3600" dirty="0" smtClean="0">
              <a:solidFill>
                <a:srgbClr val="C00000"/>
              </a:solidFill>
            </a:endParaRPr>
          </a:p>
          <a:p>
            <a:pPr marL="231775" indent="-231775"/>
            <a:r>
              <a:rPr lang="en-US" sz="2400" dirty="0" smtClean="0">
                <a:solidFill>
                  <a:srgbClr val="C00000"/>
                </a:solidFill>
              </a:rPr>
              <a:t>*not required for churches</a:t>
            </a:r>
            <a:endParaRPr lang="en-US" sz="2400" dirty="0">
              <a:solidFill>
                <a:srgbClr val="C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Simple creation = More charities</a:t>
            </a:r>
            <a:endParaRPr lang="en-US" b="1" dirty="0"/>
          </a:p>
        </p:txBody>
      </p:sp>
      <p:sp>
        <p:nvSpPr>
          <p:cNvPr id="12" name="TextBox 11"/>
          <p:cNvSpPr txBox="1"/>
          <p:nvPr/>
        </p:nvSpPr>
        <p:spPr>
          <a:xfrm>
            <a:off x="228600" y="1447800"/>
            <a:ext cx="8915400" cy="4801314"/>
          </a:xfrm>
          <a:prstGeom prst="rect">
            <a:avLst/>
          </a:prstGeom>
          <a:noFill/>
        </p:spPr>
        <p:txBody>
          <a:bodyPr wrap="square" rtlCol="0">
            <a:spAutoFit/>
          </a:bodyPr>
          <a:lstStyle/>
          <a:p>
            <a:pPr algn="ctr"/>
            <a:r>
              <a:rPr lang="en-US" sz="3600" dirty="0" smtClean="0"/>
              <a:t>501(c)3 public charities in the U.S. in 2008</a:t>
            </a:r>
          </a:p>
          <a:p>
            <a:pPr algn="ctr"/>
            <a:endParaRPr lang="en-US" sz="3600" dirty="0" smtClean="0"/>
          </a:p>
          <a:p>
            <a:pPr algn="ctr"/>
            <a:r>
              <a:rPr lang="en-US" sz="13800" dirty="0" smtClean="0"/>
              <a:t>974,337</a:t>
            </a:r>
            <a:endParaRPr lang="en-US" sz="5400" dirty="0" smtClean="0"/>
          </a:p>
          <a:p>
            <a:pPr algn="ctr"/>
            <a:endParaRPr lang="en-US" sz="3600" dirty="0" smtClean="0"/>
          </a:p>
          <a:p>
            <a:pPr algn="ctr"/>
            <a:endParaRPr lang="en-US" sz="3600" dirty="0" smtClean="0"/>
          </a:p>
          <a:p>
            <a:pPr algn="ctr"/>
            <a:r>
              <a:rPr lang="en-US" sz="2400" dirty="0" smtClean="0"/>
              <a:t>(Excludes all churches choosing not to file tax forms)</a:t>
            </a: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4525963"/>
          </a:xfrm>
        </p:spPr>
        <p:txBody>
          <a:bodyPr/>
          <a:lstStyle/>
          <a:p>
            <a:pPr algn="ctr">
              <a:buNone/>
            </a:pPr>
            <a:r>
              <a:rPr lang="en-US" sz="4400" dirty="0" smtClean="0"/>
              <a:t>974,337 public charities in the U.S.</a:t>
            </a:r>
          </a:p>
          <a:p>
            <a:pPr marL="2797175" indent="-2797175">
              <a:buNone/>
            </a:pPr>
            <a:endParaRPr lang="en-US" sz="1600" dirty="0" smtClean="0"/>
          </a:p>
          <a:p>
            <a:pPr marL="2859088" indent="-2859088">
              <a:buNone/>
            </a:pPr>
            <a:r>
              <a:rPr lang="en-US" dirty="0" smtClean="0"/>
              <a:t>More Charities = More Donation Requests and   More Donor Choice</a:t>
            </a:r>
          </a:p>
          <a:p>
            <a:pPr>
              <a:buNone/>
            </a:pPr>
            <a:r>
              <a:rPr lang="en-US" dirty="0" smtClean="0"/>
              <a:t>More Choice &amp; More Requests = More Giving</a:t>
            </a:r>
          </a:p>
          <a:p>
            <a:pPr>
              <a:buNone/>
            </a:pPr>
            <a:endParaRPr lang="en-US" sz="1100" dirty="0" smtClean="0"/>
          </a:p>
        </p:txBody>
      </p:sp>
      <p:pic>
        <p:nvPicPr>
          <p:cNvPr id="4" name="Picture 12" descr="C:\Users\rujames\AppData\Local\Microsoft\Windows\Temporary Internet Files\Content.IE5\71TUAP4E\MC900437318[1].jpg"/>
          <p:cNvPicPr>
            <a:picLocks noChangeAspect="1" noChangeArrowheads="1"/>
          </p:cNvPicPr>
          <p:nvPr/>
        </p:nvPicPr>
        <p:blipFill>
          <a:blip r:embed="rId2" cstate="print">
            <a:grayscl/>
          </a:blip>
          <a:srcRect/>
          <a:stretch>
            <a:fillRect/>
          </a:stretch>
        </p:blipFill>
        <p:spPr bwMode="auto">
          <a:xfrm>
            <a:off x="1600200" y="3962400"/>
            <a:ext cx="907354" cy="896984"/>
          </a:xfrm>
          <a:prstGeom prst="rect">
            <a:avLst/>
          </a:prstGeom>
          <a:noFill/>
        </p:spPr>
      </p:pic>
      <p:pic>
        <p:nvPicPr>
          <p:cNvPr id="6" name="Picture 12" descr="C:\Users\rujames\AppData\Local\Microsoft\Windows\Temporary Internet Files\Content.IE5\71TUAP4E\MC900437318[1].jpg"/>
          <p:cNvPicPr>
            <a:picLocks noChangeAspect="1" noChangeArrowheads="1"/>
          </p:cNvPicPr>
          <p:nvPr/>
        </p:nvPicPr>
        <p:blipFill>
          <a:blip r:embed="rId2" cstate="print">
            <a:grayscl/>
          </a:blip>
          <a:srcRect/>
          <a:stretch>
            <a:fillRect/>
          </a:stretch>
        </p:blipFill>
        <p:spPr bwMode="auto">
          <a:xfrm>
            <a:off x="228600" y="4876800"/>
            <a:ext cx="907354" cy="896984"/>
          </a:xfrm>
          <a:prstGeom prst="rect">
            <a:avLst/>
          </a:prstGeom>
          <a:noFill/>
        </p:spPr>
      </p:pic>
      <p:pic>
        <p:nvPicPr>
          <p:cNvPr id="7" name="Picture 12" descr="C:\Users\rujames\AppData\Local\Microsoft\Windows\Temporary Internet Files\Content.IE5\71TUAP4E\MC900437318[1].jpg"/>
          <p:cNvPicPr>
            <a:picLocks noChangeAspect="1" noChangeArrowheads="1"/>
          </p:cNvPicPr>
          <p:nvPr/>
        </p:nvPicPr>
        <p:blipFill>
          <a:blip r:embed="rId2" cstate="print">
            <a:grayscl/>
          </a:blip>
          <a:srcRect/>
          <a:stretch>
            <a:fillRect/>
          </a:stretch>
        </p:blipFill>
        <p:spPr bwMode="auto">
          <a:xfrm>
            <a:off x="914400" y="4038600"/>
            <a:ext cx="907354" cy="896984"/>
          </a:xfrm>
          <a:prstGeom prst="rect">
            <a:avLst/>
          </a:prstGeom>
          <a:noFill/>
        </p:spPr>
      </p:pic>
      <p:pic>
        <p:nvPicPr>
          <p:cNvPr id="8" name="Picture 12" descr="C:\Users\rujames\AppData\Local\Microsoft\Windows\Temporary Internet Files\Content.IE5\71TUAP4E\MC900437318[1].jpg"/>
          <p:cNvPicPr>
            <a:picLocks noChangeAspect="1" noChangeArrowheads="1"/>
          </p:cNvPicPr>
          <p:nvPr/>
        </p:nvPicPr>
        <p:blipFill>
          <a:blip r:embed="rId2" cstate="print">
            <a:grayscl/>
          </a:blip>
          <a:srcRect/>
          <a:stretch>
            <a:fillRect/>
          </a:stretch>
        </p:blipFill>
        <p:spPr bwMode="auto">
          <a:xfrm>
            <a:off x="152400" y="4114800"/>
            <a:ext cx="907354" cy="896984"/>
          </a:xfrm>
          <a:prstGeom prst="rect">
            <a:avLst/>
          </a:prstGeom>
          <a:noFill/>
        </p:spPr>
      </p:pic>
      <p:pic>
        <p:nvPicPr>
          <p:cNvPr id="9" name="Picture 12" descr="C:\Users\rujames\AppData\Local\Microsoft\Windows\Temporary Internet Files\Content.IE5\71TUAP4E\MC900437318[1].jpg"/>
          <p:cNvPicPr>
            <a:picLocks noChangeAspect="1" noChangeArrowheads="1"/>
          </p:cNvPicPr>
          <p:nvPr/>
        </p:nvPicPr>
        <p:blipFill>
          <a:blip r:embed="rId2" cstate="print">
            <a:grayscl/>
          </a:blip>
          <a:srcRect/>
          <a:stretch>
            <a:fillRect/>
          </a:stretch>
        </p:blipFill>
        <p:spPr bwMode="auto">
          <a:xfrm>
            <a:off x="762000" y="5257800"/>
            <a:ext cx="907354" cy="896984"/>
          </a:xfrm>
          <a:prstGeom prst="rect">
            <a:avLst/>
          </a:prstGeom>
          <a:noFill/>
        </p:spPr>
      </p:pic>
      <p:pic>
        <p:nvPicPr>
          <p:cNvPr id="10" name="Picture 12" descr="C:\Users\rujames\AppData\Local\Microsoft\Windows\Temporary Internet Files\Content.IE5\71TUAP4E\MC900437318[1].jpg"/>
          <p:cNvPicPr>
            <a:picLocks noChangeAspect="1" noChangeArrowheads="1"/>
          </p:cNvPicPr>
          <p:nvPr/>
        </p:nvPicPr>
        <p:blipFill>
          <a:blip r:embed="rId2" cstate="print">
            <a:grayscl/>
          </a:blip>
          <a:srcRect/>
          <a:stretch>
            <a:fillRect/>
          </a:stretch>
        </p:blipFill>
        <p:spPr bwMode="auto">
          <a:xfrm>
            <a:off x="1371600" y="5257800"/>
            <a:ext cx="907354" cy="896984"/>
          </a:xfrm>
          <a:prstGeom prst="rect">
            <a:avLst/>
          </a:prstGeom>
          <a:noFill/>
        </p:spPr>
      </p:pic>
      <p:pic>
        <p:nvPicPr>
          <p:cNvPr id="11" name="Picture 12" descr="C:\Users\rujames\AppData\Local\Microsoft\Windows\Temporary Internet Files\Content.IE5\71TUAP4E\MC900437318[1].jpg"/>
          <p:cNvPicPr>
            <a:picLocks noChangeAspect="1" noChangeArrowheads="1"/>
          </p:cNvPicPr>
          <p:nvPr/>
        </p:nvPicPr>
        <p:blipFill>
          <a:blip r:embed="rId2" cstate="print">
            <a:grayscl/>
          </a:blip>
          <a:srcRect/>
          <a:stretch>
            <a:fillRect/>
          </a:stretch>
        </p:blipFill>
        <p:spPr bwMode="auto">
          <a:xfrm>
            <a:off x="152400" y="5334000"/>
            <a:ext cx="907354" cy="896984"/>
          </a:xfrm>
          <a:prstGeom prst="rect">
            <a:avLst/>
          </a:prstGeom>
          <a:noFill/>
        </p:spPr>
      </p:pic>
      <p:pic>
        <p:nvPicPr>
          <p:cNvPr id="12" name="Picture 12" descr="C:\Users\rujames\AppData\Local\Microsoft\Windows\Temporary Internet Files\Content.IE5\71TUAP4E\MC900437318[1].jpg"/>
          <p:cNvPicPr>
            <a:picLocks noChangeAspect="1" noChangeArrowheads="1"/>
          </p:cNvPicPr>
          <p:nvPr/>
        </p:nvPicPr>
        <p:blipFill>
          <a:blip r:embed="rId2" cstate="print">
            <a:grayscl/>
          </a:blip>
          <a:srcRect/>
          <a:stretch>
            <a:fillRect/>
          </a:stretch>
        </p:blipFill>
        <p:spPr bwMode="auto">
          <a:xfrm>
            <a:off x="914400" y="4572000"/>
            <a:ext cx="907354" cy="896984"/>
          </a:xfrm>
          <a:prstGeom prst="rect">
            <a:avLst/>
          </a:prstGeom>
          <a:noFill/>
        </p:spPr>
      </p:pic>
      <p:pic>
        <p:nvPicPr>
          <p:cNvPr id="13" name="Picture 12" descr="C:\Users\rujames\AppData\Local\Microsoft\Windows\Temporary Internet Files\Content.IE5\71TUAP4E\MC900437318[1].jpg"/>
          <p:cNvPicPr>
            <a:picLocks noChangeAspect="1" noChangeArrowheads="1"/>
          </p:cNvPicPr>
          <p:nvPr/>
        </p:nvPicPr>
        <p:blipFill>
          <a:blip r:embed="rId2" cstate="print">
            <a:grayscl/>
          </a:blip>
          <a:srcRect/>
          <a:stretch>
            <a:fillRect/>
          </a:stretch>
        </p:blipFill>
        <p:spPr bwMode="auto">
          <a:xfrm>
            <a:off x="1524000" y="4648200"/>
            <a:ext cx="907354" cy="896984"/>
          </a:xfrm>
          <a:prstGeom prst="rect">
            <a:avLst/>
          </a:prstGeom>
          <a:noFill/>
        </p:spPr>
      </p:pic>
      <p:pic>
        <p:nvPicPr>
          <p:cNvPr id="14" name="Picture 10" descr="C:\Users\rujames\AppData\Local\Microsoft\Windows\Temporary Internet Files\Content.IE5\50W9U50Y\MC900059174[1].wmf"/>
          <p:cNvPicPr>
            <a:picLocks noChangeAspect="1" noChangeArrowheads="1"/>
          </p:cNvPicPr>
          <p:nvPr/>
        </p:nvPicPr>
        <p:blipFill>
          <a:blip r:embed="rId3" cstate="print">
            <a:grayscl/>
          </a:blip>
          <a:srcRect/>
          <a:stretch>
            <a:fillRect/>
          </a:stretch>
        </p:blipFill>
        <p:spPr bwMode="auto">
          <a:xfrm flipH="1">
            <a:off x="7162800" y="4267200"/>
            <a:ext cx="733325" cy="1579346"/>
          </a:xfrm>
          <a:prstGeom prst="rect">
            <a:avLst/>
          </a:prstGeom>
          <a:noFill/>
        </p:spPr>
      </p:pic>
      <p:sp>
        <p:nvSpPr>
          <p:cNvPr id="15" name="Curved Down Arrow 14"/>
          <p:cNvSpPr/>
          <p:nvPr/>
        </p:nvSpPr>
        <p:spPr>
          <a:xfrm>
            <a:off x="1981200" y="3429000"/>
            <a:ext cx="5638800" cy="76200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Curved Up Arrow 15"/>
          <p:cNvSpPr/>
          <p:nvPr/>
        </p:nvSpPr>
        <p:spPr>
          <a:xfrm flipH="1">
            <a:off x="1752600" y="5867400"/>
            <a:ext cx="5791200" cy="83820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TextBox 16"/>
          <p:cNvSpPr txBox="1"/>
          <p:nvPr/>
        </p:nvSpPr>
        <p:spPr>
          <a:xfrm>
            <a:off x="2895600" y="3505200"/>
            <a:ext cx="3581400" cy="1077218"/>
          </a:xfrm>
          <a:prstGeom prst="rect">
            <a:avLst/>
          </a:prstGeom>
          <a:noFill/>
        </p:spPr>
        <p:txBody>
          <a:bodyPr wrap="square" rtlCol="0">
            <a:spAutoFit/>
          </a:bodyPr>
          <a:lstStyle/>
          <a:p>
            <a:pPr algn="ctr"/>
            <a:r>
              <a:rPr lang="en-US" sz="3200" dirty="0" smtClean="0"/>
              <a:t>More Choice &amp; More Requests</a:t>
            </a:r>
            <a:endParaRPr lang="en-US" sz="3200" dirty="0"/>
          </a:p>
        </p:txBody>
      </p:sp>
      <p:sp>
        <p:nvSpPr>
          <p:cNvPr id="18" name="TextBox 17"/>
          <p:cNvSpPr txBox="1"/>
          <p:nvPr/>
        </p:nvSpPr>
        <p:spPr>
          <a:xfrm>
            <a:off x="2971800" y="6096000"/>
            <a:ext cx="3581400" cy="584775"/>
          </a:xfrm>
          <a:prstGeom prst="rect">
            <a:avLst/>
          </a:prstGeom>
          <a:noFill/>
        </p:spPr>
        <p:txBody>
          <a:bodyPr wrap="square" rtlCol="0">
            <a:spAutoFit/>
          </a:bodyPr>
          <a:lstStyle/>
          <a:p>
            <a:pPr algn="ctr"/>
            <a:r>
              <a:rPr lang="en-US" sz="3200" dirty="0" smtClean="0"/>
              <a:t>More Donations</a:t>
            </a:r>
            <a:endParaRPr lang="en-US" sz="3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143000"/>
          </a:xfrm>
        </p:spPr>
        <p:txBody>
          <a:bodyPr>
            <a:noAutofit/>
          </a:bodyPr>
          <a:lstStyle/>
          <a:p>
            <a:r>
              <a:rPr lang="en-US" b="1" dirty="0" smtClean="0"/>
              <a:t>Companies pay taxes and distribute some earnings</a:t>
            </a:r>
            <a:endParaRPr lang="en-US" b="1" dirty="0"/>
          </a:p>
        </p:txBody>
      </p:sp>
      <p:pic>
        <p:nvPicPr>
          <p:cNvPr id="5" name="Picture 4" descr="C:\Users\rujames\AppData\Local\Microsoft\Windows\Temporary Internet Files\Content.IE5\TKA3B1FL\MC900155569[1].wmf"/>
          <p:cNvPicPr>
            <a:picLocks noChangeAspect="1" noChangeArrowheads="1"/>
          </p:cNvPicPr>
          <p:nvPr/>
        </p:nvPicPr>
        <p:blipFill>
          <a:blip r:embed="rId2" cstate="print"/>
          <a:srcRect/>
          <a:stretch>
            <a:fillRect/>
          </a:stretch>
        </p:blipFill>
        <p:spPr bwMode="auto">
          <a:xfrm>
            <a:off x="86868" y="3581400"/>
            <a:ext cx="1741932" cy="1166774"/>
          </a:xfrm>
          <a:prstGeom prst="rect">
            <a:avLst/>
          </a:prstGeom>
          <a:noFill/>
        </p:spPr>
      </p:pic>
      <p:sp>
        <p:nvSpPr>
          <p:cNvPr id="10" name="TextBox 9"/>
          <p:cNvSpPr txBox="1"/>
          <p:nvPr/>
        </p:nvSpPr>
        <p:spPr>
          <a:xfrm>
            <a:off x="2819400" y="4038600"/>
            <a:ext cx="457200" cy="615553"/>
          </a:xfrm>
          <a:prstGeom prst="rect">
            <a:avLst/>
          </a:prstGeom>
          <a:noFill/>
          <a:ln>
            <a:noFill/>
          </a:ln>
        </p:spPr>
        <p:txBody>
          <a:bodyPr wrap="square" lIns="0" tIns="0" rIns="0" bIns="0" rtlCol="0">
            <a:spAutoFit/>
          </a:bodyPr>
          <a:lstStyle/>
          <a:p>
            <a:r>
              <a:rPr lang="en-US" sz="4000" dirty="0" smtClean="0"/>
              <a:t>$</a:t>
            </a:r>
            <a:endParaRPr lang="en-US" sz="4000" dirty="0"/>
          </a:p>
        </p:txBody>
      </p:sp>
      <p:cxnSp>
        <p:nvCxnSpPr>
          <p:cNvPr id="12" name="Straight Arrow Connector 11"/>
          <p:cNvCxnSpPr/>
          <p:nvPr/>
        </p:nvCxnSpPr>
        <p:spPr>
          <a:xfrm rot="16200000" flipH="1">
            <a:off x="3505200" y="4724400"/>
            <a:ext cx="914400" cy="914400"/>
          </a:xfrm>
          <a:prstGeom prst="straightConnector1">
            <a:avLst/>
          </a:prstGeom>
          <a:ln w="762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14" name="Picture 13" descr="C:\Users\rujames\AppData\Local\Microsoft\Windows\Temporary Internet Files\Content.IE5\50W9U50Y\MC900031094[1].wmf"/>
          <p:cNvPicPr>
            <a:picLocks noChangeAspect="1" noChangeArrowheads="1"/>
          </p:cNvPicPr>
          <p:nvPr/>
        </p:nvPicPr>
        <p:blipFill>
          <a:blip r:embed="rId3" cstate="print"/>
          <a:srcRect/>
          <a:stretch>
            <a:fillRect/>
          </a:stretch>
        </p:blipFill>
        <p:spPr bwMode="auto">
          <a:xfrm>
            <a:off x="4419600" y="5486400"/>
            <a:ext cx="751860" cy="1061419"/>
          </a:xfrm>
          <a:prstGeom prst="rect">
            <a:avLst/>
          </a:prstGeom>
          <a:noFill/>
        </p:spPr>
      </p:pic>
      <p:cxnSp>
        <p:nvCxnSpPr>
          <p:cNvPr id="15" name="Straight Arrow Connector 14"/>
          <p:cNvCxnSpPr/>
          <p:nvPr/>
        </p:nvCxnSpPr>
        <p:spPr>
          <a:xfrm>
            <a:off x="3581400" y="4418012"/>
            <a:ext cx="914400" cy="1588"/>
          </a:xfrm>
          <a:prstGeom prst="straightConnector1">
            <a:avLst/>
          </a:prstGeom>
          <a:ln w="762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5486400" y="5791200"/>
            <a:ext cx="1752600" cy="707886"/>
          </a:xfrm>
          <a:prstGeom prst="rect">
            <a:avLst/>
          </a:prstGeom>
          <a:noFill/>
        </p:spPr>
        <p:txBody>
          <a:bodyPr wrap="square" rtlCol="0">
            <a:spAutoFit/>
          </a:bodyPr>
          <a:lstStyle/>
          <a:p>
            <a:r>
              <a:rPr lang="en-US" sz="4000" dirty="0" smtClean="0"/>
              <a:t>Taxes</a:t>
            </a:r>
            <a:endParaRPr lang="en-US" sz="4000" dirty="0"/>
          </a:p>
        </p:txBody>
      </p:sp>
      <p:sp>
        <p:nvSpPr>
          <p:cNvPr id="20" name="TextBox 19"/>
          <p:cNvSpPr txBox="1"/>
          <p:nvPr/>
        </p:nvSpPr>
        <p:spPr>
          <a:xfrm>
            <a:off x="6172200" y="3581400"/>
            <a:ext cx="2895600" cy="1323439"/>
          </a:xfrm>
          <a:prstGeom prst="rect">
            <a:avLst/>
          </a:prstGeom>
          <a:noFill/>
        </p:spPr>
        <p:txBody>
          <a:bodyPr wrap="square" rtlCol="0">
            <a:spAutoFit/>
          </a:bodyPr>
          <a:lstStyle/>
          <a:p>
            <a:pPr algn="ctr"/>
            <a:r>
              <a:rPr lang="en-US" sz="4000" dirty="0" smtClean="0"/>
              <a:t>Earnings to shareholders</a:t>
            </a:r>
            <a:endParaRPr lang="en-US" sz="4000" dirty="0"/>
          </a:p>
        </p:txBody>
      </p:sp>
      <p:sp>
        <p:nvSpPr>
          <p:cNvPr id="25" name="Curved Right Arrow 24"/>
          <p:cNvSpPr/>
          <p:nvPr/>
        </p:nvSpPr>
        <p:spPr>
          <a:xfrm rot="6339322">
            <a:off x="2182887" y="1890697"/>
            <a:ext cx="767253" cy="2707586"/>
          </a:xfrm>
          <a:prstGeom prst="curvedRightArrow">
            <a:avLst>
              <a:gd name="adj1" fmla="val 9877"/>
              <a:gd name="adj2" fmla="val 22922"/>
              <a:gd name="adj3" fmla="val 2500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pic>
        <p:nvPicPr>
          <p:cNvPr id="26" name="Picture 12" descr="D:\Documents and Settings\rjames\Local Settings\Temporary Internet Files\Content.IE5\3M4FM3MT\MCj04316400000[1].png"/>
          <p:cNvPicPr>
            <a:picLocks noChangeAspect="1" noChangeArrowheads="1"/>
          </p:cNvPicPr>
          <p:nvPr/>
        </p:nvPicPr>
        <p:blipFill>
          <a:blip r:embed="rId4" cstate="print">
            <a:grayscl/>
          </a:blip>
          <a:srcRect/>
          <a:stretch>
            <a:fillRect/>
          </a:stretch>
        </p:blipFill>
        <p:spPr bwMode="auto">
          <a:xfrm>
            <a:off x="4495800" y="3581400"/>
            <a:ext cx="723900" cy="723900"/>
          </a:xfrm>
          <a:prstGeom prst="rect">
            <a:avLst/>
          </a:prstGeom>
          <a:noFill/>
          <a:ln w="9525">
            <a:noFill/>
            <a:miter lim="800000"/>
            <a:headEnd/>
            <a:tailEnd/>
          </a:ln>
        </p:spPr>
      </p:pic>
      <p:pic>
        <p:nvPicPr>
          <p:cNvPr id="27" name="Picture 12" descr="D:\Documents and Settings\rjames\Local Settings\Temporary Internet Files\Content.IE5\3M4FM3MT\MCj04316400000[1].png"/>
          <p:cNvPicPr>
            <a:picLocks noChangeAspect="1" noChangeArrowheads="1"/>
          </p:cNvPicPr>
          <p:nvPr/>
        </p:nvPicPr>
        <p:blipFill>
          <a:blip r:embed="rId4" cstate="print">
            <a:grayscl/>
          </a:blip>
          <a:srcRect/>
          <a:stretch>
            <a:fillRect/>
          </a:stretch>
        </p:blipFill>
        <p:spPr bwMode="auto">
          <a:xfrm>
            <a:off x="5105400" y="3581400"/>
            <a:ext cx="723900" cy="723900"/>
          </a:xfrm>
          <a:prstGeom prst="rect">
            <a:avLst/>
          </a:prstGeom>
          <a:noFill/>
          <a:ln w="9525">
            <a:noFill/>
            <a:miter lim="800000"/>
            <a:headEnd/>
            <a:tailEnd/>
          </a:ln>
        </p:spPr>
      </p:pic>
      <p:pic>
        <p:nvPicPr>
          <p:cNvPr id="28" name="Picture 12" descr="D:\Documents and Settings\rjames\Local Settings\Temporary Internet Files\Content.IE5\3M4FM3MT\MCj04316400000[1].png"/>
          <p:cNvPicPr>
            <a:picLocks noChangeAspect="1" noChangeArrowheads="1"/>
          </p:cNvPicPr>
          <p:nvPr/>
        </p:nvPicPr>
        <p:blipFill>
          <a:blip r:embed="rId4" cstate="print">
            <a:grayscl/>
          </a:blip>
          <a:srcRect/>
          <a:stretch>
            <a:fillRect/>
          </a:stretch>
        </p:blipFill>
        <p:spPr bwMode="auto">
          <a:xfrm>
            <a:off x="5715000" y="3581400"/>
            <a:ext cx="723900" cy="723900"/>
          </a:xfrm>
          <a:prstGeom prst="rect">
            <a:avLst/>
          </a:prstGeom>
          <a:noFill/>
          <a:ln w="9525">
            <a:noFill/>
            <a:miter lim="800000"/>
            <a:headEnd/>
            <a:tailEnd/>
          </a:ln>
        </p:spPr>
      </p:pic>
      <p:pic>
        <p:nvPicPr>
          <p:cNvPr id="29" name="Picture 12" descr="D:\Documents and Settings\rjames\Local Settings\Temporary Internet Files\Content.IE5\3M4FM3MT\MCj04316400000[1].png"/>
          <p:cNvPicPr>
            <a:picLocks noChangeAspect="1" noChangeArrowheads="1"/>
          </p:cNvPicPr>
          <p:nvPr/>
        </p:nvPicPr>
        <p:blipFill>
          <a:blip r:embed="rId4" cstate="print">
            <a:grayscl/>
          </a:blip>
          <a:srcRect/>
          <a:stretch>
            <a:fillRect/>
          </a:stretch>
        </p:blipFill>
        <p:spPr bwMode="auto">
          <a:xfrm>
            <a:off x="4724400" y="4267200"/>
            <a:ext cx="723900" cy="723900"/>
          </a:xfrm>
          <a:prstGeom prst="rect">
            <a:avLst/>
          </a:prstGeom>
          <a:noFill/>
          <a:ln w="9525">
            <a:noFill/>
            <a:miter lim="800000"/>
            <a:headEnd/>
            <a:tailEnd/>
          </a:ln>
        </p:spPr>
      </p:pic>
      <p:pic>
        <p:nvPicPr>
          <p:cNvPr id="31" name="Picture 12" descr="D:\Documents and Settings\rjames\Local Settings\Temporary Internet Files\Content.IE5\3M4FM3MT\MCj04316400000[1].png"/>
          <p:cNvPicPr>
            <a:picLocks noChangeAspect="1" noChangeArrowheads="1"/>
          </p:cNvPicPr>
          <p:nvPr/>
        </p:nvPicPr>
        <p:blipFill>
          <a:blip r:embed="rId4" cstate="print">
            <a:grayscl/>
          </a:blip>
          <a:srcRect/>
          <a:stretch>
            <a:fillRect/>
          </a:stretch>
        </p:blipFill>
        <p:spPr bwMode="auto">
          <a:xfrm>
            <a:off x="5410200" y="4267200"/>
            <a:ext cx="723900" cy="723900"/>
          </a:xfrm>
          <a:prstGeom prst="rect">
            <a:avLst/>
          </a:prstGeom>
          <a:noFill/>
          <a:ln w="9525">
            <a:noFill/>
            <a:miter lim="800000"/>
            <a:headEnd/>
            <a:tailEnd/>
          </a:ln>
        </p:spPr>
      </p:pic>
      <p:sp>
        <p:nvSpPr>
          <p:cNvPr id="32" name="TextBox 31"/>
          <p:cNvSpPr txBox="1"/>
          <p:nvPr/>
        </p:nvSpPr>
        <p:spPr>
          <a:xfrm>
            <a:off x="0" y="2057400"/>
            <a:ext cx="5105400" cy="707886"/>
          </a:xfrm>
          <a:prstGeom prst="rect">
            <a:avLst/>
          </a:prstGeom>
          <a:noFill/>
        </p:spPr>
        <p:txBody>
          <a:bodyPr wrap="square" rtlCol="0">
            <a:spAutoFit/>
          </a:bodyPr>
          <a:lstStyle/>
          <a:p>
            <a:pPr algn="ctr"/>
            <a:r>
              <a:rPr lang="en-US" sz="4000" dirty="0" smtClean="0"/>
              <a:t>Reinvested earnings</a:t>
            </a:r>
            <a:endParaRPr lang="en-US" sz="4000" dirty="0"/>
          </a:p>
        </p:txBody>
      </p:sp>
      <p:cxnSp>
        <p:nvCxnSpPr>
          <p:cNvPr id="33" name="Straight Arrow Connector 32"/>
          <p:cNvCxnSpPr/>
          <p:nvPr/>
        </p:nvCxnSpPr>
        <p:spPr>
          <a:xfrm>
            <a:off x="1828800" y="4419600"/>
            <a:ext cx="914400" cy="1588"/>
          </a:xfrm>
          <a:prstGeom prst="straightConnector1">
            <a:avLst/>
          </a:prstGeom>
          <a:ln w="762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304800" y="4626114"/>
            <a:ext cx="3657600" cy="707886"/>
          </a:xfrm>
          <a:prstGeom prst="rect">
            <a:avLst/>
          </a:prstGeom>
          <a:noFill/>
        </p:spPr>
        <p:txBody>
          <a:bodyPr wrap="square" rtlCol="0">
            <a:spAutoFit/>
          </a:bodyPr>
          <a:lstStyle/>
          <a:p>
            <a:pPr algn="ctr"/>
            <a:r>
              <a:rPr lang="en-US" sz="4000" dirty="0" smtClean="0"/>
              <a:t>Earnings</a:t>
            </a:r>
            <a:endParaRPr lang="en-US" sz="4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Autofit/>
          </a:bodyPr>
          <a:lstStyle/>
          <a:p>
            <a:r>
              <a:rPr lang="en-US" b="1" dirty="0" smtClean="0"/>
              <a:t>Charities pay no taxes and distribute no earnings</a:t>
            </a:r>
            <a:endParaRPr lang="en-US" b="1" dirty="0"/>
          </a:p>
        </p:txBody>
      </p:sp>
      <p:sp>
        <p:nvSpPr>
          <p:cNvPr id="10" name="TextBox 9"/>
          <p:cNvSpPr txBox="1"/>
          <p:nvPr/>
        </p:nvSpPr>
        <p:spPr>
          <a:xfrm>
            <a:off x="2819400" y="4038600"/>
            <a:ext cx="457200" cy="615553"/>
          </a:xfrm>
          <a:prstGeom prst="rect">
            <a:avLst/>
          </a:prstGeom>
          <a:noFill/>
          <a:ln>
            <a:noFill/>
          </a:ln>
        </p:spPr>
        <p:txBody>
          <a:bodyPr wrap="square" lIns="0" tIns="0" rIns="0" bIns="0" rtlCol="0">
            <a:spAutoFit/>
          </a:bodyPr>
          <a:lstStyle/>
          <a:p>
            <a:r>
              <a:rPr lang="en-US" sz="4000" dirty="0" smtClean="0"/>
              <a:t>$</a:t>
            </a:r>
            <a:endParaRPr lang="en-US" sz="4000" dirty="0"/>
          </a:p>
        </p:txBody>
      </p:sp>
      <p:cxnSp>
        <p:nvCxnSpPr>
          <p:cNvPr id="12" name="Straight Arrow Connector 11"/>
          <p:cNvCxnSpPr/>
          <p:nvPr/>
        </p:nvCxnSpPr>
        <p:spPr>
          <a:xfrm rot="16200000" flipH="1">
            <a:off x="3505200" y="4724400"/>
            <a:ext cx="914400" cy="914400"/>
          </a:xfrm>
          <a:prstGeom prst="straightConnector1">
            <a:avLst/>
          </a:prstGeom>
          <a:ln w="762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14" name="Picture 13" descr="C:\Users\rujames\AppData\Local\Microsoft\Windows\Temporary Internet Files\Content.IE5\50W9U50Y\MC900031094[1].wmf"/>
          <p:cNvPicPr>
            <a:picLocks noChangeAspect="1" noChangeArrowheads="1"/>
          </p:cNvPicPr>
          <p:nvPr/>
        </p:nvPicPr>
        <p:blipFill>
          <a:blip r:embed="rId2" cstate="print"/>
          <a:srcRect/>
          <a:stretch>
            <a:fillRect/>
          </a:stretch>
        </p:blipFill>
        <p:spPr bwMode="auto">
          <a:xfrm>
            <a:off x="4419600" y="5486400"/>
            <a:ext cx="751860" cy="1061419"/>
          </a:xfrm>
          <a:prstGeom prst="rect">
            <a:avLst/>
          </a:prstGeom>
          <a:noFill/>
        </p:spPr>
      </p:pic>
      <p:cxnSp>
        <p:nvCxnSpPr>
          <p:cNvPr id="15" name="Straight Arrow Connector 14"/>
          <p:cNvCxnSpPr/>
          <p:nvPr/>
        </p:nvCxnSpPr>
        <p:spPr>
          <a:xfrm>
            <a:off x="3581400" y="4418012"/>
            <a:ext cx="914400" cy="1588"/>
          </a:xfrm>
          <a:prstGeom prst="straightConnector1">
            <a:avLst/>
          </a:prstGeom>
          <a:ln w="762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5486400" y="5791200"/>
            <a:ext cx="1752600" cy="707886"/>
          </a:xfrm>
          <a:prstGeom prst="rect">
            <a:avLst/>
          </a:prstGeom>
          <a:noFill/>
        </p:spPr>
        <p:txBody>
          <a:bodyPr wrap="square" rtlCol="0">
            <a:spAutoFit/>
          </a:bodyPr>
          <a:lstStyle/>
          <a:p>
            <a:r>
              <a:rPr lang="en-US" sz="4000" dirty="0" smtClean="0"/>
              <a:t>Taxes</a:t>
            </a:r>
            <a:endParaRPr lang="en-US" sz="4000" dirty="0"/>
          </a:p>
        </p:txBody>
      </p:sp>
      <p:sp>
        <p:nvSpPr>
          <p:cNvPr id="20" name="TextBox 19"/>
          <p:cNvSpPr txBox="1"/>
          <p:nvPr/>
        </p:nvSpPr>
        <p:spPr>
          <a:xfrm>
            <a:off x="6248400" y="3581400"/>
            <a:ext cx="2895600" cy="1323439"/>
          </a:xfrm>
          <a:prstGeom prst="rect">
            <a:avLst/>
          </a:prstGeom>
          <a:noFill/>
        </p:spPr>
        <p:txBody>
          <a:bodyPr wrap="square" rtlCol="0">
            <a:spAutoFit/>
          </a:bodyPr>
          <a:lstStyle/>
          <a:p>
            <a:pPr algn="ctr"/>
            <a:r>
              <a:rPr lang="en-US" sz="4000" dirty="0" smtClean="0"/>
              <a:t>Earnings to shareholders</a:t>
            </a:r>
            <a:endParaRPr lang="en-US" sz="4000" dirty="0"/>
          </a:p>
        </p:txBody>
      </p:sp>
      <p:sp>
        <p:nvSpPr>
          <p:cNvPr id="25" name="Curved Right Arrow 24"/>
          <p:cNvSpPr/>
          <p:nvPr/>
        </p:nvSpPr>
        <p:spPr>
          <a:xfrm rot="6339322">
            <a:off x="2182887" y="1890697"/>
            <a:ext cx="767253" cy="2707586"/>
          </a:xfrm>
          <a:prstGeom prst="curvedRightArrow">
            <a:avLst>
              <a:gd name="adj1" fmla="val 9877"/>
              <a:gd name="adj2" fmla="val 22922"/>
              <a:gd name="adj3" fmla="val 2500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pic>
        <p:nvPicPr>
          <p:cNvPr id="26" name="Picture 12" descr="D:\Documents and Settings\rjames\Local Settings\Temporary Internet Files\Content.IE5\3M4FM3MT\MCj04316400000[1].png"/>
          <p:cNvPicPr>
            <a:picLocks noChangeAspect="1" noChangeArrowheads="1"/>
          </p:cNvPicPr>
          <p:nvPr/>
        </p:nvPicPr>
        <p:blipFill>
          <a:blip r:embed="rId3" cstate="print">
            <a:grayscl/>
          </a:blip>
          <a:srcRect/>
          <a:stretch>
            <a:fillRect/>
          </a:stretch>
        </p:blipFill>
        <p:spPr bwMode="auto">
          <a:xfrm>
            <a:off x="4495800" y="3581400"/>
            <a:ext cx="723900" cy="723900"/>
          </a:xfrm>
          <a:prstGeom prst="rect">
            <a:avLst/>
          </a:prstGeom>
          <a:noFill/>
          <a:ln w="9525">
            <a:noFill/>
            <a:miter lim="800000"/>
            <a:headEnd/>
            <a:tailEnd/>
          </a:ln>
        </p:spPr>
      </p:pic>
      <p:pic>
        <p:nvPicPr>
          <p:cNvPr id="27" name="Picture 12" descr="D:\Documents and Settings\rjames\Local Settings\Temporary Internet Files\Content.IE5\3M4FM3MT\MCj04316400000[1].png"/>
          <p:cNvPicPr>
            <a:picLocks noChangeAspect="1" noChangeArrowheads="1"/>
          </p:cNvPicPr>
          <p:nvPr/>
        </p:nvPicPr>
        <p:blipFill>
          <a:blip r:embed="rId3" cstate="print">
            <a:grayscl/>
          </a:blip>
          <a:srcRect/>
          <a:stretch>
            <a:fillRect/>
          </a:stretch>
        </p:blipFill>
        <p:spPr bwMode="auto">
          <a:xfrm>
            <a:off x="5105400" y="3581400"/>
            <a:ext cx="723900" cy="723900"/>
          </a:xfrm>
          <a:prstGeom prst="rect">
            <a:avLst/>
          </a:prstGeom>
          <a:noFill/>
          <a:ln w="9525">
            <a:noFill/>
            <a:miter lim="800000"/>
            <a:headEnd/>
            <a:tailEnd/>
          </a:ln>
        </p:spPr>
      </p:pic>
      <p:pic>
        <p:nvPicPr>
          <p:cNvPr id="28" name="Picture 12" descr="D:\Documents and Settings\rjames\Local Settings\Temporary Internet Files\Content.IE5\3M4FM3MT\MCj04316400000[1].png"/>
          <p:cNvPicPr>
            <a:picLocks noChangeAspect="1" noChangeArrowheads="1"/>
          </p:cNvPicPr>
          <p:nvPr/>
        </p:nvPicPr>
        <p:blipFill>
          <a:blip r:embed="rId3" cstate="print">
            <a:grayscl/>
          </a:blip>
          <a:srcRect/>
          <a:stretch>
            <a:fillRect/>
          </a:stretch>
        </p:blipFill>
        <p:spPr bwMode="auto">
          <a:xfrm>
            <a:off x="5715000" y="3581400"/>
            <a:ext cx="723900" cy="723900"/>
          </a:xfrm>
          <a:prstGeom prst="rect">
            <a:avLst/>
          </a:prstGeom>
          <a:noFill/>
          <a:ln w="9525">
            <a:noFill/>
            <a:miter lim="800000"/>
            <a:headEnd/>
            <a:tailEnd/>
          </a:ln>
        </p:spPr>
      </p:pic>
      <p:pic>
        <p:nvPicPr>
          <p:cNvPr id="29" name="Picture 12" descr="D:\Documents and Settings\rjames\Local Settings\Temporary Internet Files\Content.IE5\3M4FM3MT\MCj04316400000[1].png"/>
          <p:cNvPicPr>
            <a:picLocks noChangeAspect="1" noChangeArrowheads="1"/>
          </p:cNvPicPr>
          <p:nvPr/>
        </p:nvPicPr>
        <p:blipFill>
          <a:blip r:embed="rId3" cstate="print">
            <a:grayscl/>
          </a:blip>
          <a:srcRect/>
          <a:stretch>
            <a:fillRect/>
          </a:stretch>
        </p:blipFill>
        <p:spPr bwMode="auto">
          <a:xfrm>
            <a:off x="4724400" y="4267200"/>
            <a:ext cx="723900" cy="723900"/>
          </a:xfrm>
          <a:prstGeom prst="rect">
            <a:avLst/>
          </a:prstGeom>
          <a:noFill/>
          <a:ln w="9525">
            <a:noFill/>
            <a:miter lim="800000"/>
            <a:headEnd/>
            <a:tailEnd/>
          </a:ln>
        </p:spPr>
      </p:pic>
      <p:pic>
        <p:nvPicPr>
          <p:cNvPr id="31" name="Picture 12" descr="D:\Documents and Settings\rjames\Local Settings\Temporary Internet Files\Content.IE5\3M4FM3MT\MCj04316400000[1].png"/>
          <p:cNvPicPr>
            <a:picLocks noChangeAspect="1" noChangeArrowheads="1"/>
          </p:cNvPicPr>
          <p:nvPr/>
        </p:nvPicPr>
        <p:blipFill>
          <a:blip r:embed="rId3" cstate="print">
            <a:grayscl/>
          </a:blip>
          <a:srcRect/>
          <a:stretch>
            <a:fillRect/>
          </a:stretch>
        </p:blipFill>
        <p:spPr bwMode="auto">
          <a:xfrm>
            <a:off x="5410200" y="4267200"/>
            <a:ext cx="723900" cy="723900"/>
          </a:xfrm>
          <a:prstGeom prst="rect">
            <a:avLst/>
          </a:prstGeom>
          <a:noFill/>
          <a:ln w="9525">
            <a:noFill/>
            <a:miter lim="800000"/>
            <a:headEnd/>
            <a:tailEnd/>
          </a:ln>
        </p:spPr>
      </p:pic>
      <p:sp>
        <p:nvSpPr>
          <p:cNvPr id="32" name="TextBox 31"/>
          <p:cNvSpPr txBox="1"/>
          <p:nvPr/>
        </p:nvSpPr>
        <p:spPr>
          <a:xfrm>
            <a:off x="0" y="2057400"/>
            <a:ext cx="5105400" cy="707886"/>
          </a:xfrm>
          <a:prstGeom prst="rect">
            <a:avLst/>
          </a:prstGeom>
          <a:noFill/>
        </p:spPr>
        <p:txBody>
          <a:bodyPr wrap="square" rtlCol="0">
            <a:spAutoFit/>
          </a:bodyPr>
          <a:lstStyle/>
          <a:p>
            <a:pPr algn="ctr"/>
            <a:r>
              <a:rPr lang="en-US" sz="4000" dirty="0" smtClean="0"/>
              <a:t>Reinvested earnings</a:t>
            </a:r>
            <a:endParaRPr lang="en-US" sz="4000" dirty="0"/>
          </a:p>
        </p:txBody>
      </p:sp>
      <p:cxnSp>
        <p:nvCxnSpPr>
          <p:cNvPr id="33" name="Straight Arrow Connector 32"/>
          <p:cNvCxnSpPr/>
          <p:nvPr/>
        </p:nvCxnSpPr>
        <p:spPr>
          <a:xfrm>
            <a:off x="1828800" y="4419600"/>
            <a:ext cx="914400" cy="1588"/>
          </a:xfrm>
          <a:prstGeom prst="straightConnector1">
            <a:avLst/>
          </a:prstGeom>
          <a:ln w="762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304800" y="4626114"/>
            <a:ext cx="3657600" cy="707886"/>
          </a:xfrm>
          <a:prstGeom prst="rect">
            <a:avLst/>
          </a:prstGeom>
          <a:noFill/>
        </p:spPr>
        <p:txBody>
          <a:bodyPr wrap="square" rtlCol="0">
            <a:spAutoFit/>
          </a:bodyPr>
          <a:lstStyle/>
          <a:p>
            <a:pPr algn="ctr"/>
            <a:r>
              <a:rPr lang="en-US" sz="4000" dirty="0" smtClean="0"/>
              <a:t>Earnings</a:t>
            </a:r>
            <a:endParaRPr lang="en-US" sz="4000" dirty="0"/>
          </a:p>
        </p:txBody>
      </p:sp>
      <p:pic>
        <p:nvPicPr>
          <p:cNvPr id="21" name="Picture 12" descr="C:\Users\rujames\AppData\Local\Microsoft\Windows\Temporary Internet Files\Content.IE5\71TUAP4E\MC900437318[1].jpg"/>
          <p:cNvPicPr>
            <a:picLocks noChangeAspect="1" noChangeArrowheads="1"/>
          </p:cNvPicPr>
          <p:nvPr/>
        </p:nvPicPr>
        <p:blipFill>
          <a:blip r:embed="rId4" cstate="print">
            <a:grayscl/>
          </a:blip>
          <a:srcRect/>
          <a:stretch>
            <a:fillRect/>
          </a:stretch>
        </p:blipFill>
        <p:spPr bwMode="auto">
          <a:xfrm>
            <a:off x="228600" y="3505200"/>
            <a:ext cx="1288354" cy="1273630"/>
          </a:xfrm>
          <a:prstGeom prst="rect">
            <a:avLst/>
          </a:prstGeom>
          <a:noFill/>
        </p:spPr>
      </p:pic>
      <p:sp>
        <p:nvSpPr>
          <p:cNvPr id="22" name="Multiply 21"/>
          <p:cNvSpPr/>
          <p:nvPr/>
        </p:nvSpPr>
        <p:spPr>
          <a:xfrm>
            <a:off x="3124200" y="3200400"/>
            <a:ext cx="4267200" cy="2286000"/>
          </a:xfrm>
          <a:prstGeom prst="mathMultiply">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23" name="Multiply 22"/>
          <p:cNvSpPr/>
          <p:nvPr/>
        </p:nvSpPr>
        <p:spPr>
          <a:xfrm>
            <a:off x="2514600" y="4724400"/>
            <a:ext cx="4267200" cy="2133600"/>
          </a:xfrm>
          <a:prstGeom prst="mathMultiply">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Autofit/>
          </a:bodyPr>
          <a:lstStyle/>
          <a:p>
            <a:r>
              <a:rPr lang="en-US" b="1" dirty="0" smtClean="0"/>
              <a:t> If a charity sells appreciated property, it pays no taxes on the sale</a:t>
            </a:r>
            <a:endParaRPr lang="en-US" b="1" dirty="0"/>
          </a:p>
        </p:txBody>
      </p:sp>
      <p:sp>
        <p:nvSpPr>
          <p:cNvPr id="10" name="TextBox 9"/>
          <p:cNvSpPr txBox="1"/>
          <p:nvPr/>
        </p:nvSpPr>
        <p:spPr>
          <a:xfrm>
            <a:off x="2819400" y="4038600"/>
            <a:ext cx="457200" cy="615553"/>
          </a:xfrm>
          <a:prstGeom prst="rect">
            <a:avLst/>
          </a:prstGeom>
          <a:noFill/>
          <a:ln>
            <a:noFill/>
          </a:ln>
        </p:spPr>
        <p:txBody>
          <a:bodyPr wrap="square" lIns="0" tIns="0" rIns="0" bIns="0" rtlCol="0">
            <a:spAutoFit/>
          </a:bodyPr>
          <a:lstStyle/>
          <a:p>
            <a:r>
              <a:rPr lang="en-US" sz="4000" dirty="0" smtClean="0"/>
              <a:t>$</a:t>
            </a:r>
            <a:endParaRPr lang="en-US" sz="4000" dirty="0"/>
          </a:p>
        </p:txBody>
      </p:sp>
      <p:cxnSp>
        <p:nvCxnSpPr>
          <p:cNvPr id="12" name="Straight Arrow Connector 11"/>
          <p:cNvCxnSpPr/>
          <p:nvPr/>
        </p:nvCxnSpPr>
        <p:spPr>
          <a:xfrm rot="16200000" flipH="1">
            <a:off x="3505200" y="4724400"/>
            <a:ext cx="914400" cy="914400"/>
          </a:xfrm>
          <a:prstGeom prst="straightConnector1">
            <a:avLst/>
          </a:prstGeom>
          <a:ln w="762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14" name="Picture 13" descr="C:\Users\rujames\AppData\Local\Microsoft\Windows\Temporary Internet Files\Content.IE5\50W9U50Y\MC900031094[1].wmf"/>
          <p:cNvPicPr>
            <a:picLocks noChangeAspect="1" noChangeArrowheads="1"/>
          </p:cNvPicPr>
          <p:nvPr/>
        </p:nvPicPr>
        <p:blipFill>
          <a:blip r:embed="rId2" cstate="print"/>
          <a:srcRect/>
          <a:stretch>
            <a:fillRect/>
          </a:stretch>
        </p:blipFill>
        <p:spPr bwMode="auto">
          <a:xfrm>
            <a:off x="4419600" y="5486400"/>
            <a:ext cx="751860" cy="1061419"/>
          </a:xfrm>
          <a:prstGeom prst="rect">
            <a:avLst/>
          </a:prstGeom>
          <a:noFill/>
        </p:spPr>
      </p:pic>
      <p:cxnSp>
        <p:nvCxnSpPr>
          <p:cNvPr id="15" name="Straight Arrow Connector 14"/>
          <p:cNvCxnSpPr/>
          <p:nvPr/>
        </p:nvCxnSpPr>
        <p:spPr>
          <a:xfrm>
            <a:off x="3581400" y="4418012"/>
            <a:ext cx="914400" cy="1588"/>
          </a:xfrm>
          <a:prstGeom prst="straightConnector1">
            <a:avLst/>
          </a:prstGeom>
          <a:ln w="762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5486400" y="5791200"/>
            <a:ext cx="1752600" cy="707886"/>
          </a:xfrm>
          <a:prstGeom prst="rect">
            <a:avLst/>
          </a:prstGeom>
          <a:noFill/>
        </p:spPr>
        <p:txBody>
          <a:bodyPr wrap="square" rtlCol="0">
            <a:spAutoFit/>
          </a:bodyPr>
          <a:lstStyle/>
          <a:p>
            <a:r>
              <a:rPr lang="en-US" sz="4000" dirty="0" smtClean="0"/>
              <a:t>Taxes</a:t>
            </a:r>
            <a:endParaRPr lang="en-US" sz="4000" dirty="0"/>
          </a:p>
        </p:txBody>
      </p:sp>
      <p:sp>
        <p:nvSpPr>
          <p:cNvPr id="20" name="TextBox 19"/>
          <p:cNvSpPr txBox="1"/>
          <p:nvPr/>
        </p:nvSpPr>
        <p:spPr>
          <a:xfrm>
            <a:off x="6248400" y="3581400"/>
            <a:ext cx="2895600" cy="1323439"/>
          </a:xfrm>
          <a:prstGeom prst="rect">
            <a:avLst/>
          </a:prstGeom>
          <a:noFill/>
        </p:spPr>
        <p:txBody>
          <a:bodyPr wrap="square" rtlCol="0">
            <a:spAutoFit/>
          </a:bodyPr>
          <a:lstStyle/>
          <a:p>
            <a:pPr algn="ctr"/>
            <a:r>
              <a:rPr lang="en-US" sz="4000" dirty="0" smtClean="0"/>
              <a:t>Earnings to shareholders</a:t>
            </a:r>
            <a:endParaRPr lang="en-US" sz="4000" dirty="0"/>
          </a:p>
        </p:txBody>
      </p:sp>
      <p:sp>
        <p:nvSpPr>
          <p:cNvPr id="25" name="Curved Right Arrow 24"/>
          <p:cNvSpPr/>
          <p:nvPr/>
        </p:nvSpPr>
        <p:spPr>
          <a:xfrm rot="6339322">
            <a:off x="2182887" y="1890697"/>
            <a:ext cx="767253" cy="2707586"/>
          </a:xfrm>
          <a:prstGeom prst="curvedRightArrow">
            <a:avLst>
              <a:gd name="adj1" fmla="val 9877"/>
              <a:gd name="adj2" fmla="val 22922"/>
              <a:gd name="adj3" fmla="val 2500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pic>
        <p:nvPicPr>
          <p:cNvPr id="26" name="Picture 12" descr="D:\Documents and Settings\rjames\Local Settings\Temporary Internet Files\Content.IE5\3M4FM3MT\MCj04316400000[1].png"/>
          <p:cNvPicPr>
            <a:picLocks noChangeAspect="1" noChangeArrowheads="1"/>
          </p:cNvPicPr>
          <p:nvPr/>
        </p:nvPicPr>
        <p:blipFill>
          <a:blip r:embed="rId3" cstate="print">
            <a:grayscl/>
          </a:blip>
          <a:srcRect/>
          <a:stretch>
            <a:fillRect/>
          </a:stretch>
        </p:blipFill>
        <p:spPr bwMode="auto">
          <a:xfrm>
            <a:off x="4495800" y="3581400"/>
            <a:ext cx="723900" cy="723900"/>
          </a:xfrm>
          <a:prstGeom prst="rect">
            <a:avLst/>
          </a:prstGeom>
          <a:noFill/>
          <a:ln w="9525">
            <a:noFill/>
            <a:miter lim="800000"/>
            <a:headEnd/>
            <a:tailEnd/>
          </a:ln>
        </p:spPr>
      </p:pic>
      <p:pic>
        <p:nvPicPr>
          <p:cNvPr id="27" name="Picture 12" descr="D:\Documents and Settings\rjames\Local Settings\Temporary Internet Files\Content.IE5\3M4FM3MT\MCj04316400000[1].png"/>
          <p:cNvPicPr>
            <a:picLocks noChangeAspect="1" noChangeArrowheads="1"/>
          </p:cNvPicPr>
          <p:nvPr/>
        </p:nvPicPr>
        <p:blipFill>
          <a:blip r:embed="rId3" cstate="print">
            <a:grayscl/>
          </a:blip>
          <a:srcRect/>
          <a:stretch>
            <a:fillRect/>
          </a:stretch>
        </p:blipFill>
        <p:spPr bwMode="auto">
          <a:xfrm>
            <a:off x="5105400" y="3581400"/>
            <a:ext cx="723900" cy="723900"/>
          </a:xfrm>
          <a:prstGeom prst="rect">
            <a:avLst/>
          </a:prstGeom>
          <a:noFill/>
          <a:ln w="9525">
            <a:noFill/>
            <a:miter lim="800000"/>
            <a:headEnd/>
            <a:tailEnd/>
          </a:ln>
        </p:spPr>
      </p:pic>
      <p:pic>
        <p:nvPicPr>
          <p:cNvPr id="28" name="Picture 12" descr="D:\Documents and Settings\rjames\Local Settings\Temporary Internet Files\Content.IE5\3M4FM3MT\MCj04316400000[1].png"/>
          <p:cNvPicPr>
            <a:picLocks noChangeAspect="1" noChangeArrowheads="1"/>
          </p:cNvPicPr>
          <p:nvPr/>
        </p:nvPicPr>
        <p:blipFill>
          <a:blip r:embed="rId3" cstate="print">
            <a:grayscl/>
          </a:blip>
          <a:srcRect/>
          <a:stretch>
            <a:fillRect/>
          </a:stretch>
        </p:blipFill>
        <p:spPr bwMode="auto">
          <a:xfrm>
            <a:off x="5715000" y="3581400"/>
            <a:ext cx="723900" cy="723900"/>
          </a:xfrm>
          <a:prstGeom prst="rect">
            <a:avLst/>
          </a:prstGeom>
          <a:noFill/>
          <a:ln w="9525">
            <a:noFill/>
            <a:miter lim="800000"/>
            <a:headEnd/>
            <a:tailEnd/>
          </a:ln>
        </p:spPr>
      </p:pic>
      <p:pic>
        <p:nvPicPr>
          <p:cNvPr id="29" name="Picture 12" descr="D:\Documents and Settings\rjames\Local Settings\Temporary Internet Files\Content.IE5\3M4FM3MT\MCj04316400000[1].png"/>
          <p:cNvPicPr>
            <a:picLocks noChangeAspect="1" noChangeArrowheads="1"/>
          </p:cNvPicPr>
          <p:nvPr/>
        </p:nvPicPr>
        <p:blipFill>
          <a:blip r:embed="rId3" cstate="print">
            <a:grayscl/>
          </a:blip>
          <a:srcRect/>
          <a:stretch>
            <a:fillRect/>
          </a:stretch>
        </p:blipFill>
        <p:spPr bwMode="auto">
          <a:xfrm>
            <a:off x="4724400" y="4267200"/>
            <a:ext cx="723900" cy="723900"/>
          </a:xfrm>
          <a:prstGeom prst="rect">
            <a:avLst/>
          </a:prstGeom>
          <a:noFill/>
          <a:ln w="9525">
            <a:noFill/>
            <a:miter lim="800000"/>
            <a:headEnd/>
            <a:tailEnd/>
          </a:ln>
        </p:spPr>
      </p:pic>
      <p:pic>
        <p:nvPicPr>
          <p:cNvPr id="31" name="Picture 12" descr="D:\Documents and Settings\rjames\Local Settings\Temporary Internet Files\Content.IE5\3M4FM3MT\MCj04316400000[1].png"/>
          <p:cNvPicPr>
            <a:picLocks noChangeAspect="1" noChangeArrowheads="1"/>
          </p:cNvPicPr>
          <p:nvPr/>
        </p:nvPicPr>
        <p:blipFill>
          <a:blip r:embed="rId3" cstate="print">
            <a:grayscl/>
          </a:blip>
          <a:srcRect/>
          <a:stretch>
            <a:fillRect/>
          </a:stretch>
        </p:blipFill>
        <p:spPr bwMode="auto">
          <a:xfrm>
            <a:off x="5410200" y="4267200"/>
            <a:ext cx="723900" cy="723900"/>
          </a:xfrm>
          <a:prstGeom prst="rect">
            <a:avLst/>
          </a:prstGeom>
          <a:noFill/>
          <a:ln w="9525">
            <a:noFill/>
            <a:miter lim="800000"/>
            <a:headEnd/>
            <a:tailEnd/>
          </a:ln>
        </p:spPr>
      </p:pic>
      <p:sp>
        <p:nvSpPr>
          <p:cNvPr id="32" name="TextBox 31"/>
          <p:cNvSpPr txBox="1"/>
          <p:nvPr/>
        </p:nvSpPr>
        <p:spPr>
          <a:xfrm>
            <a:off x="0" y="2057400"/>
            <a:ext cx="5105400" cy="707886"/>
          </a:xfrm>
          <a:prstGeom prst="rect">
            <a:avLst/>
          </a:prstGeom>
          <a:noFill/>
        </p:spPr>
        <p:txBody>
          <a:bodyPr wrap="square" rtlCol="0">
            <a:spAutoFit/>
          </a:bodyPr>
          <a:lstStyle/>
          <a:p>
            <a:pPr algn="ctr"/>
            <a:r>
              <a:rPr lang="en-US" sz="4000" dirty="0" smtClean="0"/>
              <a:t>Reinvested earnings</a:t>
            </a:r>
            <a:endParaRPr lang="en-US" sz="4000" dirty="0"/>
          </a:p>
        </p:txBody>
      </p:sp>
      <p:cxnSp>
        <p:nvCxnSpPr>
          <p:cNvPr id="33" name="Straight Arrow Connector 32"/>
          <p:cNvCxnSpPr/>
          <p:nvPr/>
        </p:nvCxnSpPr>
        <p:spPr>
          <a:xfrm>
            <a:off x="1828800" y="4419600"/>
            <a:ext cx="914400" cy="1588"/>
          </a:xfrm>
          <a:prstGeom prst="straightConnector1">
            <a:avLst/>
          </a:prstGeom>
          <a:ln w="762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304800" y="4626114"/>
            <a:ext cx="3657600" cy="707886"/>
          </a:xfrm>
          <a:prstGeom prst="rect">
            <a:avLst/>
          </a:prstGeom>
          <a:noFill/>
        </p:spPr>
        <p:txBody>
          <a:bodyPr wrap="square" rtlCol="0">
            <a:spAutoFit/>
          </a:bodyPr>
          <a:lstStyle/>
          <a:p>
            <a:pPr algn="ctr"/>
            <a:r>
              <a:rPr lang="en-US" sz="4000" dirty="0" smtClean="0"/>
              <a:t>Earnings</a:t>
            </a:r>
            <a:endParaRPr lang="en-US" sz="4000" dirty="0"/>
          </a:p>
        </p:txBody>
      </p:sp>
      <p:pic>
        <p:nvPicPr>
          <p:cNvPr id="21" name="Picture 12" descr="C:\Users\rujames\AppData\Local\Microsoft\Windows\Temporary Internet Files\Content.IE5\71TUAP4E\MC900437318[1].jpg"/>
          <p:cNvPicPr>
            <a:picLocks noChangeAspect="1" noChangeArrowheads="1"/>
          </p:cNvPicPr>
          <p:nvPr/>
        </p:nvPicPr>
        <p:blipFill>
          <a:blip r:embed="rId4" cstate="print">
            <a:grayscl/>
          </a:blip>
          <a:srcRect/>
          <a:stretch>
            <a:fillRect/>
          </a:stretch>
        </p:blipFill>
        <p:spPr bwMode="auto">
          <a:xfrm>
            <a:off x="228600" y="3505200"/>
            <a:ext cx="1288354" cy="1273630"/>
          </a:xfrm>
          <a:prstGeom prst="rect">
            <a:avLst/>
          </a:prstGeom>
          <a:noFill/>
        </p:spPr>
      </p:pic>
      <p:sp>
        <p:nvSpPr>
          <p:cNvPr id="22" name="Multiply 21"/>
          <p:cNvSpPr/>
          <p:nvPr/>
        </p:nvSpPr>
        <p:spPr>
          <a:xfrm>
            <a:off x="3124200" y="3200400"/>
            <a:ext cx="4267200" cy="2286000"/>
          </a:xfrm>
          <a:prstGeom prst="mathMultiply">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23" name="Multiply 22"/>
          <p:cNvSpPr/>
          <p:nvPr/>
        </p:nvSpPr>
        <p:spPr>
          <a:xfrm>
            <a:off x="2514600" y="4724400"/>
            <a:ext cx="4267200" cy="2133600"/>
          </a:xfrm>
          <a:prstGeom prst="mathMultiply">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TextBox 70"/>
          <p:cNvSpPr txBox="1"/>
          <p:nvPr/>
        </p:nvSpPr>
        <p:spPr>
          <a:xfrm>
            <a:off x="3124200" y="3581400"/>
            <a:ext cx="2286000" cy="523220"/>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800" dirty="0" smtClean="0"/>
              <a:t>$7,070 Profit</a:t>
            </a:r>
            <a:endParaRPr lang="en-US" sz="2800" dirty="0"/>
          </a:p>
        </p:txBody>
      </p:sp>
      <p:sp>
        <p:nvSpPr>
          <p:cNvPr id="2" name="Title 1"/>
          <p:cNvSpPr>
            <a:spLocks noGrp="1"/>
          </p:cNvSpPr>
          <p:nvPr>
            <p:ph type="title"/>
          </p:nvPr>
        </p:nvSpPr>
        <p:spPr>
          <a:xfrm>
            <a:off x="0" y="0"/>
            <a:ext cx="9144000" cy="1143000"/>
          </a:xfrm>
        </p:spPr>
        <p:txBody>
          <a:bodyPr>
            <a:normAutofit/>
          </a:bodyPr>
          <a:lstStyle/>
          <a:p>
            <a:r>
              <a:rPr lang="en-US" b="1" dirty="0" smtClean="0"/>
              <a:t>Normal Capital Gains</a:t>
            </a:r>
            <a:endParaRPr lang="en-US" b="1" dirty="0"/>
          </a:p>
        </p:txBody>
      </p:sp>
      <p:pic>
        <p:nvPicPr>
          <p:cNvPr id="5" name="Picture 10" descr="C:\Users\rujames\AppData\Local\Microsoft\Windows\Temporary Internet Files\Content.IE5\50W9U50Y\MC900059174[1].wmf"/>
          <p:cNvPicPr>
            <a:picLocks noChangeAspect="1" noChangeArrowheads="1"/>
          </p:cNvPicPr>
          <p:nvPr/>
        </p:nvPicPr>
        <p:blipFill>
          <a:blip r:embed="rId2" cstate="print">
            <a:grayscl/>
          </a:blip>
          <a:srcRect/>
          <a:stretch>
            <a:fillRect/>
          </a:stretch>
        </p:blipFill>
        <p:spPr bwMode="auto">
          <a:xfrm>
            <a:off x="4191000" y="1524000"/>
            <a:ext cx="733325" cy="1579346"/>
          </a:xfrm>
          <a:prstGeom prst="rect">
            <a:avLst/>
          </a:prstGeom>
          <a:noFill/>
        </p:spPr>
      </p:pic>
      <p:pic>
        <p:nvPicPr>
          <p:cNvPr id="6" name="Picture 5" descr="C:\Users\rujames\AppData\Local\Microsoft\Windows\Temporary Internet Files\Content.IE5\50W9U50Y\MC900031094[1].wmf"/>
          <p:cNvPicPr>
            <a:picLocks noChangeAspect="1" noChangeArrowheads="1"/>
          </p:cNvPicPr>
          <p:nvPr/>
        </p:nvPicPr>
        <p:blipFill>
          <a:blip r:embed="rId3" cstate="print"/>
          <a:srcRect/>
          <a:stretch>
            <a:fillRect/>
          </a:stretch>
        </p:blipFill>
        <p:spPr bwMode="auto">
          <a:xfrm>
            <a:off x="4114800" y="5567981"/>
            <a:ext cx="913790" cy="1290019"/>
          </a:xfrm>
          <a:prstGeom prst="rect">
            <a:avLst/>
          </a:prstGeom>
          <a:noFill/>
        </p:spPr>
      </p:pic>
      <p:cxnSp>
        <p:nvCxnSpPr>
          <p:cNvPr id="8" name="Straight Arrow Connector 7"/>
          <p:cNvCxnSpPr/>
          <p:nvPr/>
        </p:nvCxnSpPr>
        <p:spPr>
          <a:xfrm>
            <a:off x="1828800" y="1828800"/>
            <a:ext cx="1905000" cy="1588"/>
          </a:xfrm>
          <a:prstGeom prst="straightConnector1">
            <a:avLst/>
          </a:prstGeom>
          <a:ln w="762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2590800" y="3962400"/>
            <a:ext cx="1828800" cy="1524000"/>
          </a:xfrm>
          <a:prstGeom prst="straightConnector1">
            <a:avLst/>
          </a:prstGeom>
          <a:ln w="762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58" name="Picture 2" descr="C:\Users\rujames\AppData\Local\Microsoft\Windows\Temporary Internet Files\Content.IE5\71TUAP4E\MC900024301[1].wmf"/>
          <p:cNvPicPr>
            <a:picLocks noChangeAspect="1" noChangeArrowheads="1"/>
          </p:cNvPicPr>
          <p:nvPr/>
        </p:nvPicPr>
        <p:blipFill>
          <a:blip r:embed="rId4" cstate="print">
            <a:grayscl/>
          </a:blip>
          <a:srcRect/>
          <a:stretch>
            <a:fillRect/>
          </a:stretch>
        </p:blipFill>
        <p:spPr bwMode="auto">
          <a:xfrm>
            <a:off x="228600" y="1676400"/>
            <a:ext cx="1427683" cy="937921"/>
          </a:xfrm>
          <a:prstGeom prst="rect">
            <a:avLst/>
          </a:prstGeom>
          <a:noFill/>
        </p:spPr>
      </p:pic>
      <p:sp>
        <p:nvSpPr>
          <p:cNvPr id="60" name="TextBox 59"/>
          <p:cNvSpPr txBox="1"/>
          <p:nvPr/>
        </p:nvSpPr>
        <p:spPr>
          <a:xfrm>
            <a:off x="1600200" y="1219200"/>
            <a:ext cx="2895600" cy="523220"/>
          </a:xfrm>
          <a:prstGeom prst="rect">
            <a:avLst/>
          </a:prstGeom>
          <a:noFill/>
        </p:spPr>
        <p:txBody>
          <a:bodyPr wrap="square" rtlCol="0">
            <a:spAutoFit/>
          </a:bodyPr>
          <a:lstStyle/>
          <a:p>
            <a:r>
              <a:rPr lang="en-US" sz="2800" dirty="0" smtClean="0"/>
              <a:t>Buys for $1,000 </a:t>
            </a:r>
            <a:endParaRPr lang="en-US" sz="2800" dirty="0"/>
          </a:p>
        </p:txBody>
      </p:sp>
      <p:sp>
        <p:nvSpPr>
          <p:cNvPr id="61" name="TextBox 60"/>
          <p:cNvSpPr txBox="1"/>
          <p:nvPr/>
        </p:nvSpPr>
        <p:spPr>
          <a:xfrm>
            <a:off x="1600200" y="1905000"/>
            <a:ext cx="2819400" cy="523220"/>
          </a:xfrm>
          <a:prstGeom prst="rect">
            <a:avLst/>
          </a:prstGeom>
          <a:noFill/>
        </p:spPr>
        <p:txBody>
          <a:bodyPr wrap="square" rtlCol="0">
            <a:spAutoFit/>
          </a:bodyPr>
          <a:lstStyle/>
          <a:p>
            <a:r>
              <a:rPr lang="en-US" sz="2800" dirty="0" smtClean="0"/>
              <a:t>Sells for $11,000 </a:t>
            </a:r>
            <a:endParaRPr lang="en-US" sz="2800" dirty="0"/>
          </a:p>
        </p:txBody>
      </p:sp>
      <p:cxnSp>
        <p:nvCxnSpPr>
          <p:cNvPr id="62" name="Straight Arrow Connector 61"/>
          <p:cNvCxnSpPr/>
          <p:nvPr/>
        </p:nvCxnSpPr>
        <p:spPr>
          <a:xfrm rot="10800000">
            <a:off x="1676400" y="2590800"/>
            <a:ext cx="2057400" cy="1588"/>
          </a:xfrm>
          <a:prstGeom prst="straightConnector1">
            <a:avLst/>
          </a:prstGeom>
          <a:ln w="762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a:off x="457200" y="3352800"/>
            <a:ext cx="2133600" cy="95410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800" dirty="0" smtClean="0"/>
              <a:t>Capital Gain of $10,000 </a:t>
            </a:r>
            <a:endParaRPr lang="en-US" sz="2800" dirty="0"/>
          </a:p>
        </p:txBody>
      </p:sp>
      <p:cxnSp>
        <p:nvCxnSpPr>
          <p:cNvPr id="68" name="Straight Arrow Connector 67"/>
          <p:cNvCxnSpPr/>
          <p:nvPr/>
        </p:nvCxnSpPr>
        <p:spPr>
          <a:xfrm flipV="1">
            <a:off x="2590800" y="3124200"/>
            <a:ext cx="1600200" cy="762000"/>
          </a:xfrm>
          <a:prstGeom prst="straightConnector1">
            <a:avLst/>
          </a:prstGeom>
          <a:ln w="762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a:off x="4495800" y="5105400"/>
            <a:ext cx="3886200" cy="523220"/>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2800" dirty="0" smtClean="0"/>
              <a:t>$2,930 Tax</a:t>
            </a:r>
            <a:endParaRPr lang="en-US" sz="2800" dirty="0"/>
          </a:p>
        </p:txBody>
      </p:sp>
      <p:sp>
        <p:nvSpPr>
          <p:cNvPr id="15" name="TextBox 14"/>
          <p:cNvSpPr txBox="1"/>
          <p:nvPr/>
        </p:nvSpPr>
        <p:spPr>
          <a:xfrm>
            <a:off x="5562600" y="6359402"/>
            <a:ext cx="3581400" cy="498598"/>
          </a:xfrm>
          <a:prstGeom prst="rect">
            <a:avLst/>
          </a:prstGeom>
          <a:noFill/>
        </p:spPr>
        <p:txBody>
          <a:bodyPr wrap="square" rtlCol="0">
            <a:spAutoFit/>
          </a:bodyPr>
          <a:lstStyle/>
          <a:p>
            <a:pPr>
              <a:lnSpc>
                <a:spcPct val="80000"/>
              </a:lnSpc>
            </a:pPr>
            <a:r>
              <a:rPr lang="en-US" sz="1100" dirty="0" smtClean="0"/>
              <a:t>Note:  All taxation examples are given based upon a California resident paying the highest marginal tax rates.  Other states and incomes will generate less tax.</a:t>
            </a:r>
            <a:endParaRPr lang="en-US" sz="11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fontScale="90000"/>
          </a:bodyPr>
          <a:lstStyle/>
          <a:p>
            <a:r>
              <a:rPr lang="en-US" b="1" dirty="0" smtClean="0"/>
              <a:t>Giving Property Avoids Capital Gains Tax</a:t>
            </a:r>
            <a:endParaRPr lang="en-US" b="1" dirty="0"/>
          </a:p>
        </p:txBody>
      </p:sp>
      <p:pic>
        <p:nvPicPr>
          <p:cNvPr id="5" name="Picture 10" descr="C:\Users\rujames\AppData\Local\Microsoft\Windows\Temporary Internet Files\Content.IE5\50W9U50Y\MC900059174[1].wmf"/>
          <p:cNvPicPr>
            <a:picLocks noChangeAspect="1" noChangeArrowheads="1"/>
          </p:cNvPicPr>
          <p:nvPr/>
        </p:nvPicPr>
        <p:blipFill>
          <a:blip r:embed="rId2" cstate="print">
            <a:grayscl/>
          </a:blip>
          <a:srcRect/>
          <a:stretch>
            <a:fillRect/>
          </a:stretch>
        </p:blipFill>
        <p:spPr bwMode="auto">
          <a:xfrm>
            <a:off x="4191000" y="1752600"/>
            <a:ext cx="733325" cy="1579346"/>
          </a:xfrm>
          <a:prstGeom prst="rect">
            <a:avLst/>
          </a:prstGeom>
          <a:noFill/>
        </p:spPr>
      </p:pic>
      <p:pic>
        <p:nvPicPr>
          <p:cNvPr id="6" name="Picture 5" descr="C:\Users\rujames\AppData\Local\Microsoft\Windows\Temporary Internet Files\Content.IE5\50W9U50Y\MC900031094[1].wmf"/>
          <p:cNvPicPr>
            <a:picLocks noChangeAspect="1" noChangeArrowheads="1"/>
          </p:cNvPicPr>
          <p:nvPr/>
        </p:nvPicPr>
        <p:blipFill>
          <a:blip r:embed="rId3" cstate="print"/>
          <a:srcRect/>
          <a:stretch>
            <a:fillRect/>
          </a:stretch>
        </p:blipFill>
        <p:spPr bwMode="auto">
          <a:xfrm>
            <a:off x="4114800" y="5567981"/>
            <a:ext cx="913790" cy="1290019"/>
          </a:xfrm>
          <a:prstGeom prst="rect">
            <a:avLst/>
          </a:prstGeom>
          <a:noFill/>
        </p:spPr>
      </p:pic>
      <p:cxnSp>
        <p:nvCxnSpPr>
          <p:cNvPr id="8" name="Straight Arrow Connector 7"/>
          <p:cNvCxnSpPr/>
          <p:nvPr/>
        </p:nvCxnSpPr>
        <p:spPr>
          <a:xfrm>
            <a:off x="1828800" y="2286000"/>
            <a:ext cx="1905000" cy="1588"/>
          </a:xfrm>
          <a:prstGeom prst="straightConnector1">
            <a:avLst/>
          </a:prstGeom>
          <a:ln w="762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rot="5400000" flipH="1" flipV="1">
            <a:off x="3619500" y="4457700"/>
            <a:ext cx="1905000" cy="1588"/>
          </a:xfrm>
          <a:prstGeom prst="straightConnector1">
            <a:avLst/>
          </a:prstGeom>
          <a:ln w="762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34" name="Picture 12" descr="C:\Users\rujames\AppData\Local\Microsoft\Windows\Temporary Internet Files\Content.IE5\71TUAP4E\MC900437318[1].jpg"/>
          <p:cNvPicPr>
            <a:picLocks noChangeAspect="1" noChangeArrowheads="1"/>
          </p:cNvPicPr>
          <p:nvPr/>
        </p:nvPicPr>
        <p:blipFill>
          <a:blip r:embed="rId4" cstate="print">
            <a:grayscl/>
          </a:blip>
          <a:srcRect/>
          <a:stretch>
            <a:fillRect/>
          </a:stretch>
        </p:blipFill>
        <p:spPr bwMode="auto">
          <a:xfrm>
            <a:off x="7543800" y="1676400"/>
            <a:ext cx="1288354" cy="1273630"/>
          </a:xfrm>
          <a:prstGeom prst="rect">
            <a:avLst/>
          </a:prstGeom>
          <a:noFill/>
        </p:spPr>
      </p:pic>
      <p:cxnSp>
        <p:nvCxnSpPr>
          <p:cNvPr id="35" name="Straight Arrow Connector 34"/>
          <p:cNvCxnSpPr/>
          <p:nvPr/>
        </p:nvCxnSpPr>
        <p:spPr>
          <a:xfrm>
            <a:off x="5334000" y="2286000"/>
            <a:ext cx="1905000" cy="1588"/>
          </a:xfrm>
          <a:prstGeom prst="straightConnector1">
            <a:avLst/>
          </a:prstGeom>
          <a:ln w="762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58" name="Picture 2" descr="C:\Users\rujames\AppData\Local\Microsoft\Windows\Temporary Internet Files\Content.IE5\71TUAP4E\MC900024301[1].wmf"/>
          <p:cNvPicPr>
            <a:picLocks noChangeAspect="1" noChangeArrowheads="1"/>
          </p:cNvPicPr>
          <p:nvPr/>
        </p:nvPicPr>
        <p:blipFill>
          <a:blip r:embed="rId5" cstate="print">
            <a:grayscl/>
          </a:blip>
          <a:srcRect/>
          <a:stretch>
            <a:fillRect/>
          </a:stretch>
        </p:blipFill>
        <p:spPr bwMode="auto">
          <a:xfrm>
            <a:off x="228600" y="1676400"/>
            <a:ext cx="1427683" cy="937921"/>
          </a:xfrm>
          <a:prstGeom prst="rect">
            <a:avLst/>
          </a:prstGeom>
          <a:noFill/>
        </p:spPr>
      </p:pic>
      <p:sp>
        <p:nvSpPr>
          <p:cNvPr id="60" name="TextBox 59"/>
          <p:cNvSpPr txBox="1"/>
          <p:nvPr/>
        </p:nvSpPr>
        <p:spPr>
          <a:xfrm>
            <a:off x="1600200" y="1219200"/>
            <a:ext cx="2057400" cy="954107"/>
          </a:xfrm>
          <a:prstGeom prst="rect">
            <a:avLst/>
          </a:prstGeom>
          <a:noFill/>
        </p:spPr>
        <p:txBody>
          <a:bodyPr wrap="square" rtlCol="0">
            <a:spAutoFit/>
          </a:bodyPr>
          <a:lstStyle/>
          <a:p>
            <a:pPr algn="ctr"/>
            <a:r>
              <a:rPr lang="en-US" sz="2800" dirty="0" smtClean="0"/>
              <a:t>Buys for $1,000 </a:t>
            </a:r>
            <a:endParaRPr lang="en-US" sz="2800" dirty="0"/>
          </a:p>
        </p:txBody>
      </p:sp>
      <p:sp>
        <p:nvSpPr>
          <p:cNvPr id="65" name="TextBox 64"/>
          <p:cNvSpPr txBox="1"/>
          <p:nvPr/>
        </p:nvSpPr>
        <p:spPr>
          <a:xfrm>
            <a:off x="5867400" y="3124200"/>
            <a:ext cx="3048000" cy="138499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228600" indent="-228600">
              <a:buFont typeface="Arial" pitchFamily="34" charset="0"/>
              <a:buChar char="•"/>
            </a:pPr>
            <a:r>
              <a:rPr lang="en-US" sz="2800" dirty="0" smtClean="0"/>
              <a:t>Charity sells stock</a:t>
            </a:r>
          </a:p>
          <a:p>
            <a:pPr marL="228600" indent="-228600">
              <a:buFont typeface="Arial" pitchFamily="34" charset="0"/>
              <a:buChar char="•"/>
            </a:pPr>
            <a:r>
              <a:rPr lang="en-US" sz="2800" dirty="0" smtClean="0"/>
              <a:t>Charity pays no capital gains tax</a:t>
            </a:r>
          </a:p>
        </p:txBody>
      </p:sp>
      <p:sp>
        <p:nvSpPr>
          <p:cNvPr id="15" name="TextBox 14"/>
          <p:cNvSpPr txBox="1"/>
          <p:nvPr/>
        </p:nvSpPr>
        <p:spPr>
          <a:xfrm>
            <a:off x="4876800" y="1219200"/>
            <a:ext cx="2895600" cy="954107"/>
          </a:xfrm>
          <a:prstGeom prst="rect">
            <a:avLst/>
          </a:prstGeom>
          <a:noFill/>
        </p:spPr>
        <p:txBody>
          <a:bodyPr wrap="square" rtlCol="0">
            <a:spAutoFit/>
          </a:bodyPr>
          <a:lstStyle/>
          <a:p>
            <a:pPr algn="ctr"/>
            <a:r>
              <a:rPr lang="en-US" sz="2800" dirty="0" smtClean="0"/>
              <a:t>Gives when worth $11,000 </a:t>
            </a:r>
            <a:endParaRPr lang="en-US" sz="2800" dirty="0"/>
          </a:p>
        </p:txBody>
      </p:sp>
      <p:sp>
        <p:nvSpPr>
          <p:cNvPr id="20" name="TextBox 19"/>
          <p:cNvSpPr txBox="1"/>
          <p:nvPr/>
        </p:nvSpPr>
        <p:spPr>
          <a:xfrm>
            <a:off x="1600200" y="3505200"/>
            <a:ext cx="2667000" cy="2513893"/>
          </a:xfrm>
          <a:prstGeom prst="rect">
            <a:avLst/>
          </a:prstGeom>
          <a:noFill/>
        </p:spPr>
        <p:txBody>
          <a:bodyPr wrap="square" rtlCol="0">
            <a:spAutoFit/>
          </a:bodyPr>
          <a:lstStyle/>
          <a:p>
            <a:pPr>
              <a:lnSpc>
                <a:spcPct val="80000"/>
              </a:lnSpc>
            </a:pPr>
            <a:r>
              <a:rPr lang="en-US" sz="2800" dirty="0" smtClean="0"/>
              <a:t>Donor receives income tax deduction of $11,000 reducing taxes paid by as much as $5,516. </a:t>
            </a:r>
            <a:endParaRPr lang="en-US"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Large tax benefit from giving appreciated property</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Donor gives property</a:t>
            </a:r>
          </a:p>
          <a:p>
            <a:pPr marL="514350" indent="-514350">
              <a:buFont typeface="+mj-lt"/>
              <a:buAutoNum type="arabicPeriod"/>
            </a:pPr>
            <a:r>
              <a:rPr lang="en-US" dirty="0" smtClean="0"/>
              <a:t>Charity sells property</a:t>
            </a:r>
          </a:p>
          <a:p>
            <a:pPr marL="514350" indent="-514350">
              <a:buFont typeface="+mj-lt"/>
              <a:buAutoNum type="arabicPeriod"/>
            </a:pPr>
            <a:r>
              <a:rPr lang="en-US" dirty="0" smtClean="0"/>
              <a:t>Charity pays no capital gains tax</a:t>
            </a:r>
          </a:p>
          <a:p>
            <a:pPr marL="514350" indent="-514350">
              <a:buFont typeface="+mj-lt"/>
              <a:buAutoNum type="arabicPeriod"/>
            </a:pPr>
            <a:r>
              <a:rPr lang="en-US" dirty="0" smtClean="0"/>
              <a:t>Donor pays no capital gains tax</a:t>
            </a:r>
          </a:p>
          <a:p>
            <a:pPr marL="514350" indent="-514350">
              <a:buFont typeface="+mj-lt"/>
              <a:buAutoNum type="arabicPeriod"/>
            </a:pPr>
            <a:r>
              <a:rPr lang="en-US" dirty="0" smtClean="0"/>
              <a:t>Donor receives tax deduction for full value of property</a:t>
            </a:r>
          </a:p>
          <a:p>
            <a:pPr>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 planned giving devices combine this tax benefit with other benefits</a:t>
            </a:r>
            <a:endParaRPr lang="en-US" dirty="0"/>
          </a:p>
        </p:txBody>
      </p:sp>
      <p:sp>
        <p:nvSpPr>
          <p:cNvPr id="3" name="Content Placeholder 2"/>
          <p:cNvSpPr>
            <a:spLocks noGrp="1"/>
          </p:cNvSpPr>
          <p:nvPr>
            <p:ph idx="1"/>
          </p:nvPr>
        </p:nvSpPr>
        <p:spPr>
          <a:xfrm>
            <a:off x="457200" y="1676400"/>
            <a:ext cx="8229600" cy="4525963"/>
          </a:xfrm>
        </p:spPr>
        <p:txBody>
          <a:bodyPr/>
          <a:lstStyle/>
          <a:p>
            <a:r>
              <a:rPr lang="en-US" dirty="0" smtClean="0"/>
              <a:t>Charitable Remainder Trust</a:t>
            </a:r>
          </a:p>
          <a:p>
            <a:r>
              <a:rPr lang="en-US" dirty="0" smtClean="0"/>
              <a:t>Charitable Leads Trust</a:t>
            </a:r>
          </a:p>
          <a:p>
            <a:r>
              <a:rPr lang="en-US" dirty="0" smtClean="0"/>
              <a:t>Pooled Income Funds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Stock_000001074632XSmall.jpg"/>
          <p:cNvPicPr>
            <a:picLocks noChangeAspect="1"/>
          </p:cNvPicPr>
          <p:nvPr/>
        </p:nvPicPr>
        <p:blipFill>
          <a:blip r:embed="rId2" cstate="print"/>
          <a:srcRect/>
          <a:stretch>
            <a:fillRect/>
          </a:stretch>
        </p:blipFill>
        <p:spPr>
          <a:xfrm>
            <a:off x="1981200" y="1246345"/>
            <a:ext cx="7162800" cy="5611655"/>
          </a:xfrm>
          <a:prstGeom prst="rect">
            <a:avLst/>
          </a:prstGeom>
        </p:spPr>
      </p:pic>
      <p:sp>
        <p:nvSpPr>
          <p:cNvPr id="3" name="Content Placeholder 2"/>
          <p:cNvSpPr>
            <a:spLocks noGrp="1"/>
          </p:cNvSpPr>
          <p:nvPr>
            <p:ph idx="1"/>
          </p:nvPr>
        </p:nvSpPr>
        <p:spPr>
          <a:xfrm>
            <a:off x="457200" y="304801"/>
            <a:ext cx="8229600" cy="1752600"/>
          </a:xfrm>
        </p:spPr>
        <p:txBody>
          <a:bodyPr>
            <a:normAutofit/>
          </a:bodyPr>
          <a:lstStyle/>
          <a:p>
            <a:pPr marL="0" indent="0">
              <a:buNone/>
            </a:pPr>
            <a:r>
              <a:rPr lang="en-US" dirty="0" smtClean="0"/>
              <a:t>Planned giving: Any charitable giving other than a simple, immediate gift of money to charity.  Often involves tax and legal planning.</a:t>
            </a:r>
          </a:p>
          <a:p>
            <a:pPr>
              <a:buNone/>
            </a:pPr>
            <a:endParaRPr lang="en-US" dirty="0" smtClean="0"/>
          </a:p>
          <a:p>
            <a:pPr>
              <a:buNone/>
            </a:pPr>
            <a:endParaRPr lang="en-US" dirty="0" smtClean="0"/>
          </a:p>
          <a:p>
            <a:pPr>
              <a:buNone/>
            </a:pPr>
            <a:endParaRPr lang="en-US" dirty="0"/>
          </a:p>
        </p:txBody>
      </p:sp>
      <p:sp>
        <p:nvSpPr>
          <p:cNvPr id="5" name="TextBox 4"/>
          <p:cNvSpPr txBox="1"/>
          <p:nvPr/>
        </p:nvSpPr>
        <p:spPr>
          <a:xfrm>
            <a:off x="381000" y="2209800"/>
            <a:ext cx="6019800" cy="3046988"/>
          </a:xfrm>
          <a:prstGeom prst="rect">
            <a:avLst/>
          </a:prstGeom>
          <a:noFill/>
        </p:spPr>
        <p:txBody>
          <a:bodyPr wrap="square" rtlCol="0">
            <a:spAutoFit/>
          </a:bodyPr>
          <a:lstStyle/>
          <a:p>
            <a:pPr marL="233363" indent="-233363">
              <a:buFont typeface="Arial" pitchFamily="34" charset="0"/>
              <a:buChar char="•"/>
            </a:pPr>
            <a:r>
              <a:rPr lang="en-US" sz="3200" dirty="0" smtClean="0"/>
              <a:t>Gifts where the transfer to charity is deferred.</a:t>
            </a:r>
          </a:p>
          <a:p>
            <a:pPr marL="233363" indent="-233363">
              <a:buFont typeface="Arial" pitchFamily="34" charset="0"/>
              <a:buChar char="•"/>
            </a:pPr>
            <a:r>
              <a:rPr lang="en-US" sz="3200" dirty="0" smtClean="0"/>
              <a:t>Gifts where the donor receives income or other financial benefits.</a:t>
            </a:r>
          </a:p>
          <a:p>
            <a:pPr marL="233363" indent="-233363">
              <a:buFont typeface="Arial" pitchFamily="34" charset="0"/>
              <a:buChar char="•"/>
            </a:pPr>
            <a:r>
              <a:rPr lang="en-US" sz="3200" dirty="0" smtClean="0"/>
              <a:t>Gifts of appreciated assets.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tangle 72"/>
          <p:cNvSpPr/>
          <p:nvPr/>
        </p:nvSpPr>
        <p:spPr>
          <a:xfrm>
            <a:off x="4114800" y="0"/>
            <a:ext cx="5029200" cy="6858000"/>
          </a:xfrm>
          <a:prstGeom prst="rect">
            <a:avLst/>
          </a:prstGeom>
          <a:solidFill>
            <a:schemeClr val="accent1">
              <a:alpha val="2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10" descr="C:\Users\rujames\AppData\Local\Microsoft\Windows\Temporary Internet Files\Content.IE5\50W9U50Y\MC900059174[1].wmf"/>
          <p:cNvPicPr>
            <a:picLocks noChangeAspect="1" noChangeArrowheads="1"/>
          </p:cNvPicPr>
          <p:nvPr/>
        </p:nvPicPr>
        <p:blipFill>
          <a:blip r:embed="rId2" cstate="print">
            <a:grayscl/>
          </a:blip>
          <a:srcRect/>
          <a:stretch>
            <a:fillRect/>
          </a:stretch>
        </p:blipFill>
        <p:spPr bwMode="auto">
          <a:xfrm>
            <a:off x="228600" y="2383054"/>
            <a:ext cx="733325" cy="1579346"/>
          </a:xfrm>
          <a:prstGeom prst="rect">
            <a:avLst/>
          </a:prstGeom>
          <a:noFill/>
        </p:spPr>
      </p:pic>
      <p:sp>
        <p:nvSpPr>
          <p:cNvPr id="38" name="TextBox 37"/>
          <p:cNvSpPr txBox="1"/>
          <p:nvPr/>
        </p:nvSpPr>
        <p:spPr>
          <a:xfrm>
            <a:off x="2209800" y="1981200"/>
            <a:ext cx="3733800" cy="1089529"/>
          </a:xfrm>
          <a:prstGeom prst="rect">
            <a:avLst/>
          </a:prstGeom>
          <a:noFill/>
        </p:spPr>
        <p:txBody>
          <a:bodyPr wrap="square" rtlCol="0">
            <a:spAutoFit/>
          </a:bodyPr>
          <a:lstStyle/>
          <a:p>
            <a:pPr algn="ctr">
              <a:lnSpc>
                <a:spcPct val="80000"/>
              </a:lnSpc>
            </a:pPr>
            <a:r>
              <a:rPr lang="en-US" sz="4000" b="1" dirty="0" smtClean="0"/>
              <a:t>Charitable Remainder Trust</a:t>
            </a:r>
            <a:endParaRPr lang="en-US" sz="4000" b="1" dirty="0"/>
          </a:p>
        </p:txBody>
      </p:sp>
      <p:cxnSp>
        <p:nvCxnSpPr>
          <p:cNvPr id="35" name="Straight Arrow Connector 34"/>
          <p:cNvCxnSpPr/>
          <p:nvPr/>
        </p:nvCxnSpPr>
        <p:spPr>
          <a:xfrm>
            <a:off x="1066800" y="3962400"/>
            <a:ext cx="1905000" cy="1588"/>
          </a:xfrm>
          <a:prstGeom prst="straightConnector1">
            <a:avLst/>
          </a:prstGeom>
          <a:ln w="762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914400" y="3200400"/>
            <a:ext cx="1905000" cy="707886"/>
          </a:xfrm>
          <a:prstGeom prst="rect">
            <a:avLst/>
          </a:prstGeom>
          <a:noFill/>
        </p:spPr>
        <p:txBody>
          <a:bodyPr wrap="square" rtlCol="0">
            <a:spAutoFit/>
          </a:bodyPr>
          <a:lstStyle/>
          <a:p>
            <a:pPr algn="ctr"/>
            <a:r>
              <a:rPr lang="en-US" sz="4000" dirty="0" smtClean="0"/>
              <a:t>Gift</a:t>
            </a:r>
            <a:endParaRPr lang="en-US" sz="4000" dirty="0"/>
          </a:p>
        </p:txBody>
      </p:sp>
      <p:pic>
        <p:nvPicPr>
          <p:cNvPr id="60" name="Picture 12" descr="C:\Users\rujames\AppData\Local\Microsoft\Windows\Temporary Internet Files\Content.IE5\71TUAP4E\MC900437318[1].jpg"/>
          <p:cNvPicPr>
            <a:picLocks noChangeAspect="1" noChangeArrowheads="1"/>
          </p:cNvPicPr>
          <p:nvPr/>
        </p:nvPicPr>
        <p:blipFill>
          <a:blip r:embed="rId3" cstate="print">
            <a:grayscl/>
          </a:blip>
          <a:srcRect/>
          <a:stretch>
            <a:fillRect/>
          </a:stretch>
        </p:blipFill>
        <p:spPr bwMode="auto">
          <a:xfrm>
            <a:off x="7467600" y="3276600"/>
            <a:ext cx="1288354" cy="1273630"/>
          </a:xfrm>
          <a:prstGeom prst="rect">
            <a:avLst/>
          </a:prstGeom>
          <a:noFill/>
        </p:spPr>
      </p:pic>
      <p:pic>
        <p:nvPicPr>
          <p:cNvPr id="1031" name="Picture 7" descr="C:\Users\rujames\AppData\Local\Microsoft\Windows\Temporary Internet Files\Content.IE5\9A16IBCU\MC900290067[1].wmf"/>
          <p:cNvPicPr>
            <a:picLocks noChangeAspect="1" noChangeArrowheads="1"/>
          </p:cNvPicPr>
          <p:nvPr/>
        </p:nvPicPr>
        <p:blipFill>
          <a:blip r:embed="rId4" cstate="print">
            <a:grayscl/>
          </a:blip>
          <a:srcRect/>
          <a:stretch>
            <a:fillRect/>
          </a:stretch>
        </p:blipFill>
        <p:spPr bwMode="auto">
          <a:xfrm>
            <a:off x="2971800" y="2819400"/>
            <a:ext cx="1898964" cy="1876038"/>
          </a:xfrm>
          <a:prstGeom prst="rect">
            <a:avLst/>
          </a:prstGeom>
          <a:noFill/>
        </p:spPr>
      </p:pic>
      <p:cxnSp>
        <p:nvCxnSpPr>
          <p:cNvPr id="63" name="Straight Arrow Connector 62"/>
          <p:cNvCxnSpPr/>
          <p:nvPr/>
        </p:nvCxnSpPr>
        <p:spPr>
          <a:xfrm>
            <a:off x="4953000" y="3962400"/>
            <a:ext cx="2362200" cy="1588"/>
          </a:xfrm>
          <a:prstGeom prst="straightConnector1">
            <a:avLst/>
          </a:prstGeom>
          <a:ln w="76200">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4800600" y="-76200"/>
            <a:ext cx="3810000" cy="1323439"/>
          </a:xfrm>
          <a:prstGeom prst="rect">
            <a:avLst/>
          </a:prstGeom>
          <a:noFill/>
        </p:spPr>
        <p:txBody>
          <a:bodyPr wrap="square" rtlCol="0">
            <a:spAutoFit/>
          </a:bodyPr>
          <a:lstStyle/>
          <a:p>
            <a:pPr algn="ctr"/>
            <a:r>
              <a:rPr lang="en-US" sz="4000" dirty="0" smtClean="0"/>
              <a:t>End of Life </a:t>
            </a:r>
          </a:p>
          <a:p>
            <a:pPr algn="ctr"/>
            <a:r>
              <a:rPr lang="en-US" sz="4000" dirty="0" smtClean="0"/>
              <a:t>or Set Years</a:t>
            </a:r>
          </a:p>
        </p:txBody>
      </p:sp>
      <p:sp>
        <p:nvSpPr>
          <p:cNvPr id="75" name="TextBox 74"/>
          <p:cNvSpPr txBox="1"/>
          <p:nvPr/>
        </p:nvSpPr>
        <p:spPr>
          <a:xfrm>
            <a:off x="0" y="0"/>
            <a:ext cx="4114800" cy="1323439"/>
          </a:xfrm>
          <a:prstGeom prst="rect">
            <a:avLst/>
          </a:prstGeom>
          <a:noFill/>
        </p:spPr>
        <p:txBody>
          <a:bodyPr wrap="square" rtlCol="0">
            <a:spAutoFit/>
          </a:bodyPr>
          <a:lstStyle/>
          <a:p>
            <a:pPr algn="ctr"/>
            <a:r>
              <a:rPr lang="en-US" sz="4000" dirty="0" smtClean="0"/>
              <a:t>During Donor Life or Set Years</a:t>
            </a:r>
            <a:endParaRPr lang="en-US" dirty="0"/>
          </a:p>
        </p:txBody>
      </p:sp>
      <p:sp>
        <p:nvSpPr>
          <p:cNvPr id="22" name="Curved Up Arrow 21"/>
          <p:cNvSpPr/>
          <p:nvPr/>
        </p:nvSpPr>
        <p:spPr>
          <a:xfrm rot="426963" flipH="1">
            <a:off x="351777" y="4342255"/>
            <a:ext cx="3733800" cy="990600"/>
          </a:xfrm>
          <a:prstGeom prst="curved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TextBox 22"/>
          <p:cNvSpPr txBox="1"/>
          <p:nvPr/>
        </p:nvSpPr>
        <p:spPr>
          <a:xfrm>
            <a:off x="0" y="5410200"/>
            <a:ext cx="4114800" cy="1089529"/>
          </a:xfrm>
          <a:prstGeom prst="rect">
            <a:avLst/>
          </a:prstGeom>
          <a:noFill/>
        </p:spPr>
        <p:txBody>
          <a:bodyPr wrap="square" rtlCol="0">
            <a:spAutoFit/>
          </a:bodyPr>
          <a:lstStyle/>
          <a:p>
            <a:pPr algn="ctr">
              <a:lnSpc>
                <a:spcPct val="80000"/>
              </a:lnSpc>
            </a:pPr>
            <a:r>
              <a:rPr lang="en-US" sz="4000" dirty="0" smtClean="0"/>
              <a:t>Payments from income or assets</a:t>
            </a:r>
            <a:endParaRPr lang="en-US" sz="4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Program Files (x86)\Microsoft Office\MEDIA\CAGCAT10\j0195384.wmf"/>
          <p:cNvPicPr>
            <a:picLocks noChangeAspect="1" noChangeArrowheads="1"/>
          </p:cNvPicPr>
          <p:nvPr/>
        </p:nvPicPr>
        <p:blipFill>
          <a:blip r:embed="rId2" cstate="print">
            <a:grayscl/>
          </a:blip>
          <a:srcRect l="51959"/>
          <a:stretch>
            <a:fillRect/>
          </a:stretch>
        </p:blipFill>
        <p:spPr bwMode="auto">
          <a:xfrm flipH="1">
            <a:off x="762000" y="2057400"/>
            <a:ext cx="394447" cy="838200"/>
          </a:xfrm>
          <a:prstGeom prst="rect">
            <a:avLst/>
          </a:prstGeom>
          <a:noFill/>
        </p:spPr>
      </p:pic>
      <p:sp>
        <p:nvSpPr>
          <p:cNvPr id="73" name="Rectangle 72"/>
          <p:cNvSpPr/>
          <p:nvPr/>
        </p:nvSpPr>
        <p:spPr>
          <a:xfrm>
            <a:off x="4114800" y="0"/>
            <a:ext cx="5029200" cy="6858000"/>
          </a:xfrm>
          <a:prstGeom prst="rect">
            <a:avLst/>
          </a:prstGeom>
          <a:solidFill>
            <a:schemeClr val="accent1">
              <a:alpha val="2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2209800" y="1548825"/>
            <a:ext cx="4648200" cy="584775"/>
          </a:xfrm>
          <a:prstGeom prst="rect">
            <a:avLst/>
          </a:prstGeom>
          <a:noFill/>
        </p:spPr>
        <p:txBody>
          <a:bodyPr wrap="square" rtlCol="0">
            <a:spAutoFit/>
          </a:bodyPr>
          <a:lstStyle/>
          <a:p>
            <a:pPr algn="ctr">
              <a:lnSpc>
                <a:spcPct val="80000"/>
              </a:lnSpc>
            </a:pPr>
            <a:r>
              <a:rPr lang="en-US" sz="4000" b="1" dirty="0" smtClean="0"/>
              <a:t>Pooled Income Fund</a:t>
            </a:r>
            <a:endParaRPr lang="en-US" sz="4000" b="1" dirty="0"/>
          </a:p>
        </p:txBody>
      </p:sp>
      <p:cxnSp>
        <p:nvCxnSpPr>
          <p:cNvPr id="35" name="Straight Arrow Connector 34"/>
          <p:cNvCxnSpPr>
            <a:stCxn id="42" idx="1"/>
            <a:endCxn id="1031" idx="1"/>
          </p:cNvCxnSpPr>
          <p:nvPr/>
        </p:nvCxnSpPr>
        <p:spPr>
          <a:xfrm rot="10800000" flipH="1" flipV="1">
            <a:off x="1219200" y="2639943"/>
            <a:ext cx="1752600" cy="1117476"/>
          </a:xfrm>
          <a:prstGeom prst="straightConnector1">
            <a:avLst/>
          </a:prstGeom>
          <a:ln w="762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1219200" y="2286000"/>
            <a:ext cx="1905000" cy="707886"/>
          </a:xfrm>
          <a:prstGeom prst="rect">
            <a:avLst/>
          </a:prstGeom>
          <a:noFill/>
        </p:spPr>
        <p:txBody>
          <a:bodyPr wrap="square" rtlCol="0">
            <a:spAutoFit/>
          </a:bodyPr>
          <a:lstStyle/>
          <a:p>
            <a:pPr algn="ctr"/>
            <a:r>
              <a:rPr lang="en-US" sz="4000" dirty="0" smtClean="0"/>
              <a:t>Gifts</a:t>
            </a:r>
            <a:endParaRPr lang="en-US" sz="4000" dirty="0"/>
          </a:p>
        </p:txBody>
      </p:sp>
      <p:pic>
        <p:nvPicPr>
          <p:cNvPr id="60" name="Picture 12" descr="C:\Users\rujames\AppData\Local\Microsoft\Windows\Temporary Internet Files\Content.IE5\71TUAP4E\MC900437318[1].jpg"/>
          <p:cNvPicPr>
            <a:picLocks noChangeAspect="1" noChangeArrowheads="1"/>
          </p:cNvPicPr>
          <p:nvPr/>
        </p:nvPicPr>
        <p:blipFill>
          <a:blip r:embed="rId3" cstate="print">
            <a:grayscl/>
          </a:blip>
          <a:srcRect/>
          <a:stretch>
            <a:fillRect/>
          </a:stretch>
        </p:blipFill>
        <p:spPr bwMode="auto">
          <a:xfrm>
            <a:off x="7467600" y="3276600"/>
            <a:ext cx="1288354" cy="1273630"/>
          </a:xfrm>
          <a:prstGeom prst="rect">
            <a:avLst/>
          </a:prstGeom>
          <a:noFill/>
        </p:spPr>
      </p:pic>
      <p:pic>
        <p:nvPicPr>
          <p:cNvPr id="1031" name="Picture 7" descr="C:\Users\rujames\AppData\Local\Microsoft\Windows\Temporary Internet Files\Content.IE5\9A16IBCU\MC900290067[1].wmf"/>
          <p:cNvPicPr>
            <a:picLocks noChangeAspect="1" noChangeArrowheads="1"/>
          </p:cNvPicPr>
          <p:nvPr/>
        </p:nvPicPr>
        <p:blipFill>
          <a:blip r:embed="rId4" cstate="print">
            <a:grayscl/>
          </a:blip>
          <a:srcRect/>
          <a:stretch>
            <a:fillRect/>
          </a:stretch>
        </p:blipFill>
        <p:spPr bwMode="auto">
          <a:xfrm>
            <a:off x="2971800" y="2819400"/>
            <a:ext cx="1898964" cy="1876038"/>
          </a:xfrm>
          <a:prstGeom prst="rect">
            <a:avLst/>
          </a:prstGeom>
          <a:noFill/>
        </p:spPr>
      </p:pic>
      <p:cxnSp>
        <p:nvCxnSpPr>
          <p:cNvPr id="63" name="Straight Arrow Connector 62"/>
          <p:cNvCxnSpPr/>
          <p:nvPr/>
        </p:nvCxnSpPr>
        <p:spPr>
          <a:xfrm>
            <a:off x="4953000" y="3962400"/>
            <a:ext cx="2362200" cy="1588"/>
          </a:xfrm>
          <a:prstGeom prst="straightConnector1">
            <a:avLst/>
          </a:prstGeom>
          <a:ln w="76200">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4800600" y="-76200"/>
            <a:ext cx="3810000" cy="707886"/>
          </a:xfrm>
          <a:prstGeom prst="rect">
            <a:avLst/>
          </a:prstGeom>
          <a:noFill/>
        </p:spPr>
        <p:txBody>
          <a:bodyPr wrap="square" rtlCol="0">
            <a:spAutoFit/>
          </a:bodyPr>
          <a:lstStyle/>
          <a:p>
            <a:pPr algn="ctr"/>
            <a:r>
              <a:rPr lang="en-US" sz="4000" dirty="0" smtClean="0"/>
              <a:t>End of Life </a:t>
            </a:r>
          </a:p>
        </p:txBody>
      </p:sp>
      <p:sp>
        <p:nvSpPr>
          <p:cNvPr id="75" name="TextBox 74"/>
          <p:cNvSpPr txBox="1"/>
          <p:nvPr/>
        </p:nvSpPr>
        <p:spPr>
          <a:xfrm>
            <a:off x="0" y="0"/>
            <a:ext cx="4114800" cy="707886"/>
          </a:xfrm>
          <a:prstGeom prst="rect">
            <a:avLst/>
          </a:prstGeom>
          <a:noFill/>
        </p:spPr>
        <p:txBody>
          <a:bodyPr wrap="square" rtlCol="0">
            <a:spAutoFit/>
          </a:bodyPr>
          <a:lstStyle/>
          <a:p>
            <a:pPr algn="ctr"/>
            <a:r>
              <a:rPr lang="en-US" sz="4000" dirty="0" smtClean="0"/>
              <a:t>During Donor Life</a:t>
            </a:r>
            <a:endParaRPr lang="en-US" dirty="0"/>
          </a:p>
        </p:txBody>
      </p:sp>
      <p:sp>
        <p:nvSpPr>
          <p:cNvPr id="22" name="Curved Up Arrow 21"/>
          <p:cNvSpPr/>
          <p:nvPr/>
        </p:nvSpPr>
        <p:spPr>
          <a:xfrm rot="358682" flipH="1">
            <a:off x="130609" y="4419606"/>
            <a:ext cx="3950158" cy="899497"/>
          </a:xfrm>
          <a:prstGeom prst="curved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TextBox 22"/>
          <p:cNvSpPr txBox="1"/>
          <p:nvPr/>
        </p:nvSpPr>
        <p:spPr>
          <a:xfrm>
            <a:off x="0" y="5288340"/>
            <a:ext cx="4419600" cy="1569660"/>
          </a:xfrm>
          <a:prstGeom prst="rect">
            <a:avLst/>
          </a:prstGeom>
          <a:noFill/>
        </p:spPr>
        <p:txBody>
          <a:bodyPr wrap="square" rtlCol="0">
            <a:spAutoFit/>
          </a:bodyPr>
          <a:lstStyle/>
          <a:p>
            <a:pPr algn="ctr">
              <a:lnSpc>
                <a:spcPct val="80000"/>
              </a:lnSpc>
            </a:pPr>
            <a:r>
              <a:rPr lang="en-US" sz="4000" dirty="0" smtClean="0"/>
              <a:t>Payments from shared pool of income and assets</a:t>
            </a:r>
            <a:endParaRPr lang="en-US" sz="4000" dirty="0"/>
          </a:p>
        </p:txBody>
      </p:sp>
      <p:cxnSp>
        <p:nvCxnSpPr>
          <p:cNvPr id="18" name="Straight Arrow Connector 17"/>
          <p:cNvCxnSpPr>
            <a:stCxn id="2052" idx="1"/>
            <a:endCxn id="1031" idx="1"/>
          </p:cNvCxnSpPr>
          <p:nvPr/>
        </p:nvCxnSpPr>
        <p:spPr>
          <a:xfrm>
            <a:off x="566831" y="3467100"/>
            <a:ext cx="2404969" cy="290319"/>
          </a:xfrm>
          <a:prstGeom prst="straightConnector1">
            <a:avLst/>
          </a:prstGeom>
          <a:ln w="762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endCxn id="1031" idx="1"/>
          </p:cNvCxnSpPr>
          <p:nvPr/>
        </p:nvCxnSpPr>
        <p:spPr>
          <a:xfrm flipV="1">
            <a:off x="990600" y="3757419"/>
            <a:ext cx="1981200" cy="204981"/>
          </a:xfrm>
          <a:prstGeom prst="straightConnector1">
            <a:avLst/>
          </a:prstGeom>
          <a:ln w="762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24" name="Picture 10" descr="C:\Users\rujames\AppData\Local\Microsoft\Windows\Temporary Internet Files\Content.IE5\50W9U50Y\MC900059174[1].wmf"/>
          <p:cNvPicPr>
            <a:picLocks noChangeAspect="1" noChangeArrowheads="1"/>
          </p:cNvPicPr>
          <p:nvPr/>
        </p:nvPicPr>
        <p:blipFill>
          <a:blip r:embed="rId5" cstate="print">
            <a:grayscl/>
          </a:blip>
          <a:srcRect/>
          <a:stretch>
            <a:fillRect/>
          </a:stretch>
        </p:blipFill>
        <p:spPr bwMode="auto">
          <a:xfrm>
            <a:off x="152400" y="2133600"/>
            <a:ext cx="424576" cy="914400"/>
          </a:xfrm>
          <a:prstGeom prst="rect">
            <a:avLst/>
          </a:prstGeom>
          <a:noFill/>
        </p:spPr>
      </p:pic>
      <p:cxnSp>
        <p:nvCxnSpPr>
          <p:cNvPr id="25" name="Straight Arrow Connector 24"/>
          <p:cNvCxnSpPr>
            <a:endCxn id="1031" idx="1"/>
          </p:cNvCxnSpPr>
          <p:nvPr/>
        </p:nvCxnSpPr>
        <p:spPr>
          <a:xfrm>
            <a:off x="533400" y="2895600"/>
            <a:ext cx="2438400" cy="861819"/>
          </a:xfrm>
          <a:prstGeom prst="straightConnector1">
            <a:avLst/>
          </a:prstGeom>
          <a:ln w="762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2052" name="Picture 4" descr="C:\Users\rujames\AppData\Local\Microsoft\Windows\Temporary Internet Files\Content.IE5\9A16IBCU\MC900056118[1].wmf"/>
          <p:cNvPicPr>
            <a:picLocks noChangeAspect="1" noChangeArrowheads="1"/>
          </p:cNvPicPr>
          <p:nvPr/>
        </p:nvPicPr>
        <p:blipFill>
          <a:blip r:embed="rId6" cstate="print">
            <a:grayscl/>
          </a:blip>
          <a:srcRect l="22618" r="13949"/>
          <a:stretch>
            <a:fillRect/>
          </a:stretch>
        </p:blipFill>
        <p:spPr bwMode="auto">
          <a:xfrm flipH="1">
            <a:off x="76200" y="3048000"/>
            <a:ext cx="490631" cy="838200"/>
          </a:xfrm>
          <a:prstGeom prst="rect">
            <a:avLst/>
          </a:prstGeom>
          <a:noFill/>
        </p:spPr>
      </p:pic>
      <p:pic>
        <p:nvPicPr>
          <p:cNvPr id="2053" name="Picture 5" descr="C:\Users\rujames\AppData\Local\Microsoft\Windows\Temporary Internet Files\Content.IE5\4TPZB9DD\MC900230736[1].wmf"/>
          <p:cNvPicPr>
            <a:picLocks noChangeAspect="1" noChangeArrowheads="1"/>
          </p:cNvPicPr>
          <p:nvPr/>
        </p:nvPicPr>
        <p:blipFill>
          <a:blip r:embed="rId7" cstate="print">
            <a:grayscl/>
          </a:blip>
          <a:srcRect/>
          <a:stretch>
            <a:fillRect/>
          </a:stretch>
        </p:blipFill>
        <p:spPr bwMode="auto">
          <a:xfrm flipH="1">
            <a:off x="457200" y="3581400"/>
            <a:ext cx="646325" cy="762000"/>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tangle 72"/>
          <p:cNvSpPr/>
          <p:nvPr/>
        </p:nvSpPr>
        <p:spPr>
          <a:xfrm>
            <a:off x="4114800" y="0"/>
            <a:ext cx="5029200" cy="6858000"/>
          </a:xfrm>
          <a:prstGeom prst="rect">
            <a:avLst/>
          </a:prstGeom>
          <a:solidFill>
            <a:schemeClr val="accent1">
              <a:alpha val="2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10" descr="C:\Users\rujames\AppData\Local\Microsoft\Windows\Temporary Internet Files\Content.IE5\50W9U50Y\MC900059174[1].wmf"/>
          <p:cNvPicPr>
            <a:picLocks noChangeAspect="1" noChangeArrowheads="1"/>
          </p:cNvPicPr>
          <p:nvPr/>
        </p:nvPicPr>
        <p:blipFill>
          <a:blip r:embed="rId2" cstate="print">
            <a:grayscl/>
          </a:blip>
          <a:srcRect/>
          <a:stretch>
            <a:fillRect/>
          </a:stretch>
        </p:blipFill>
        <p:spPr bwMode="auto">
          <a:xfrm>
            <a:off x="228600" y="2362200"/>
            <a:ext cx="733325" cy="1579346"/>
          </a:xfrm>
          <a:prstGeom prst="rect">
            <a:avLst/>
          </a:prstGeom>
          <a:noFill/>
        </p:spPr>
      </p:pic>
      <p:sp>
        <p:nvSpPr>
          <p:cNvPr id="38" name="TextBox 37"/>
          <p:cNvSpPr txBox="1"/>
          <p:nvPr/>
        </p:nvSpPr>
        <p:spPr>
          <a:xfrm>
            <a:off x="2514600" y="1981200"/>
            <a:ext cx="3124200" cy="1089529"/>
          </a:xfrm>
          <a:prstGeom prst="rect">
            <a:avLst/>
          </a:prstGeom>
          <a:noFill/>
        </p:spPr>
        <p:txBody>
          <a:bodyPr wrap="square" rtlCol="0">
            <a:spAutoFit/>
          </a:bodyPr>
          <a:lstStyle/>
          <a:p>
            <a:pPr algn="ctr">
              <a:lnSpc>
                <a:spcPct val="80000"/>
              </a:lnSpc>
            </a:pPr>
            <a:r>
              <a:rPr lang="en-US" sz="4000" b="1" dirty="0" smtClean="0"/>
              <a:t>Charitable Lead Trust</a:t>
            </a:r>
            <a:endParaRPr lang="en-US" sz="4000" b="1" dirty="0"/>
          </a:p>
        </p:txBody>
      </p:sp>
      <p:cxnSp>
        <p:nvCxnSpPr>
          <p:cNvPr id="35" name="Straight Arrow Connector 34"/>
          <p:cNvCxnSpPr/>
          <p:nvPr/>
        </p:nvCxnSpPr>
        <p:spPr>
          <a:xfrm>
            <a:off x="1066800" y="3962400"/>
            <a:ext cx="1905000" cy="1588"/>
          </a:xfrm>
          <a:prstGeom prst="straightConnector1">
            <a:avLst/>
          </a:prstGeom>
          <a:ln w="762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914400" y="3200400"/>
            <a:ext cx="1905000" cy="707886"/>
          </a:xfrm>
          <a:prstGeom prst="rect">
            <a:avLst/>
          </a:prstGeom>
          <a:noFill/>
        </p:spPr>
        <p:txBody>
          <a:bodyPr wrap="square" rtlCol="0">
            <a:spAutoFit/>
          </a:bodyPr>
          <a:lstStyle/>
          <a:p>
            <a:pPr algn="ctr"/>
            <a:r>
              <a:rPr lang="en-US" sz="4000" dirty="0" smtClean="0"/>
              <a:t>Gift</a:t>
            </a:r>
            <a:endParaRPr lang="en-US" sz="4000" dirty="0"/>
          </a:p>
        </p:txBody>
      </p:sp>
      <p:pic>
        <p:nvPicPr>
          <p:cNvPr id="60" name="Picture 12" descr="C:\Users\rujames\AppData\Local\Microsoft\Windows\Temporary Internet Files\Content.IE5\71TUAP4E\MC900437318[1].jpg"/>
          <p:cNvPicPr>
            <a:picLocks noChangeAspect="1" noChangeArrowheads="1"/>
          </p:cNvPicPr>
          <p:nvPr/>
        </p:nvPicPr>
        <p:blipFill>
          <a:blip r:embed="rId3" cstate="print">
            <a:grayscl/>
          </a:blip>
          <a:srcRect/>
          <a:stretch>
            <a:fillRect/>
          </a:stretch>
        </p:blipFill>
        <p:spPr bwMode="auto">
          <a:xfrm>
            <a:off x="381000" y="5584370"/>
            <a:ext cx="1288354" cy="1273630"/>
          </a:xfrm>
          <a:prstGeom prst="rect">
            <a:avLst/>
          </a:prstGeom>
          <a:noFill/>
        </p:spPr>
      </p:pic>
      <p:pic>
        <p:nvPicPr>
          <p:cNvPr id="1031" name="Picture 7" descr="C:\Users\rujames\AppData\Local\Microsoft\Windows\Temporary Internet Files\Content.IE5\9A16IBCU\MC900290067[1].wmf"/>
          <p:cNvPicPr>
            <a:picLocks noChangeAspect="1" noChangeArrowheads="1"/>
          </p:cNvPicPr>
          <p:nvPr/>
        </p:nvPicPr>
        <p:blipFill>
          <a:blip r:embed="rId4" cstate="print">
            <a:grayscl/>
          </a:blip>
          <a:srcRect/>
          <a:stretch>
            <a:fillRect/>
          </a:stretch>
        </p:blipFill>
        <p:spPr bwMode="auto">
          <a:xfrm>
            <a:off x="2971800" y="2819400"/>
            <a:ext cx="1898964" cy="1876038"/>
          </a:xfrm>
          <a:prstGeom prst="rect">
            <a:avLst/>
          </a:prstGeom>
          <a:noFill/>
        </p:spPr>
      </p:pic>
      <p:cxnSp>
        <p:nvCxnSpPr>
          <p:cNvPr id="63" name="Straight Arrow Connector 62"/>
          <p:cNvCxnSpPr/>
          <p:nvPr/>
        </p:nvCxnSpPr>
        <p:spPr>
          <a:xfrm>
            <a:off x="4953000" y="3962400"/>
            <a:ext cx="2057400" cy="1588"/>
          </a:xfrm>
          <a:prstGeom prst="straightConnector1">
            <a:avLst/>
          </a:prstGeom>
          <a:ln w="76200">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4800600" y="-76200"/>
            <a:ext cx="3810000" cy="1323439"/>
          </a:xfrm>
          <a:prstGeom prst="rect">
            <a:avLst/>
          </a:prstGeom>
          <a:noFill/>
        </p:spPr>
        <p:txBody>
          <a:bodyPr wrap="square" rtlCol="0">
            <a:spAutoFit/>
          </a:bodyPr>
          <a:lstStyle/>
          <a:p>
            <a:pPr algn="ctr"/>
            <a:r>
              <a:rPr lang="en-US" sz="4000" dirty="0" smtClean="0"/>
              <a:t>End of Life </a:t>
            </a:r>
          </a:p>
          <a:p>
            <a:pPr algn="ctr"/>
            <a:r>
              <a:rPr lang="en-US" sz="4000" dirty="0" smtClean="0"/>
              <a:t>or Set Years</a:t>
            </a:r>
          </a:p>
        </p:txBody>
      </p:sp>
      <p:sp>
        <p:nvSpPr>
          <p:cNvPr id="75" name="TextBox 74"/>
          <p:cNvSpPr txBox="1"/>
          <p:nvPr/>
        </p:nvSpPr>
        <p:spPr>
          <a:xfrm>
            <a:off x="0" y="0"/>
            <a:ext cx="4114800" cy="1323439"/>
          </a:xfrm>
          <a:prstGeom prst="rect">
            <a:avLst/>
          </a:prstGeom>
          <a:noFill/>
        </p:spPr>
        <p:txBody>
          <a:bodyPr wrap="square" rtlCol="0">
            <a:spAutoFit/>
          </a:bodyPr>
          <a:lstStyle/>
          <a:p>
            <a:pPr algn="ctr"/>
            <a:r>
              <a:rPr lang="en-US" sz="4000" dirty="0" smtClean="0"/>
              <a:t>During Donor Life or Set Years</a:t>
            </a:r>
            <a:endParaRPr lang="en-US" dirty="0"/>
          </a:p>
        </p:txBody>
      </p:sp>
      <p:sp>
        <p:nvSpPr>
          <p:cNvPr id="23" name="TextBox 22"/>
          <p:cNvSpPr txBox="1"/>
          <p:nvPr/>
        </p:nvSpPr>
        <p:spPr>
          <a:xfrm>
            <a:off x="0" y="4648200"/>
            <a:ext cx="4114800" cy="1089529"/>
          </a:xfrm>
          <a:prstGeom prst="rect">
            <a:avLst/>
          </a:prstGeom>
          <a:noFill/>
        </p:spPr>
        <p:txBody>
          <a:bodyPr wrap="square" rtlCol="0">
            <a:spAutoFit/>
          </a:bodyPr>
          <a:lstStyle/>
          <a:p>
            <a:pPr>
              <a:lnSpc>
                <a:spcPct val="80000"/>
              </a:lnSpc>
            </a:pPr>
            <a:r>
              <a:rPr lang="en-US" sz="4000" dirty="0" smtClean="0"/>
              <a:t>Payments from income or assets</a:t>
            </a:r>
            <a:endParaRPr lang="en-US" sz="4000" dirty="0"/>
          </a:p>
        </p:txBody>
      </p:sp>
      <p:sp>
        <p:nvSpPr>
          <p:cNvPr id="24" name="TextBox 23"/>
          <p:cNvSpPr txBox="1"/>
          <p:nvPr/>
        </p:nvSpPr>
        <p:spPr>
          <a:xfrm>
            <a:off x="5867400" y="2438400"/>
            <a:ext cx="3200400" cy="584775"/>
          </a:xfrm>
          <a:prstGeom prst="rect">
            <a:avLst/>
          </a:prstGeom>
          <a:noFill/>
        </p:spPr>
        <p:txBody>
          <a:bodyPr wrap="square" rtlCol="0">
            <a:spAutoFit/>
          </a:bodyPr>
          <a:lstStyle/>
          <a:p>
            <a:pPr algn="ctr">
              <a:lnSpc>
                <a:spcPct val="80000"/>
              </a:lnSpc>
            </a:pPr>
            <a:r>
              <a:rPr lang="en-US" sz="4000" dirty="0" smtClean="0"/>
              <a:t>Donor’s family</a:t>
            </a:r>
            <a:endParaRPr lang="en-US" sz="4000" dirty="0"/>
          </a:p>
        </p:txBody>
      </p:sp>
      <p:sp>
        <p:nvSpPr>
          <p:cNvPr id="15" name="Curved Up Arrow 14"/>
          <p:cNvSpPr/>
          <p:nvPr/>
        </p:nvSpPr>
        <p:spPr>
          <a:xfrm rot="19193960" flipH="1">
            <a:off x="1645439" y="5262156"/>
            <a:ext cx="2977631" cy="990600"/>
          </a:xfrm>
          <a:prstGeom prst="curved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030" name="Picture 6" descr="C:\Users\rujames\AppData\Local\Microsoft\Windows\Temporary Internet Files\Content.IE5\7FLW1HPB\MC900310258[1].wmf"/>
          <p:cNvPicPr>
            <a:picLocks noChangeAspect="1" noChangeArrowheads="1"/>
          </p:cNvPicPr>
          <p:nvPr/>
        </p:nvPicPr>
        <p:blipFill>
          <a:blip r:embed="rId5" cstate="print">
            <a:grayscl/>
          </a:blip>
          <a:srcRect/>
          <a:stretch>
            <a:fillRect/>
          </a:stretch>
        </p:blipFill>
        <p:spPr bwMode="auto">
          <a:xfrm>
            <a:off x="7086600" y="2971800"/>
            <a:ext cx="1295400" cy="1619045"/>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Charitable trust types by number</a:t>
            </a:r>
            <a:endParaRPr lang="en-US" sz="4000" dirty="0"/>
          </a:p>
        </p:txBody>
      </p:sp>
      <p:graphicFrame>
        <p:nvGraphicFramePr>
          <p:cNvPr id="6" name="Content Placeholder 5"/>
          <p:cNvGraphicFramePr>
            <a:graphicFrameLocks noGrp="1"/>
          </p:cNvGraphicFramePr>
          <p:nvPr>
            <p:ph idx="1"/>
          </p:nvPr>
        </p:nvGraphicFramePr>
        <p:xfrm>
          <a:off x="0" y="1600200"/>
          <a:ext cx="9144000" cy="5257800"/>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4724400" y="6172200"/>
            <a:ext cx="4419600" cy="646331"/>
          </a:xfrm>
          <a:prstGeom prst="rect">
            <a:avLst/>
          </a:prstGeom>
          <a:noFill/>
        </p:spPr>
        <p:txBody>
          <a:bodyPr wrap="square" rtlCol="0">
            <a:spAutoFit/>
          </a:bodyPr>
          <a:lstStyle/>
          <a:p>
            <a:r>
              <a:rPr lang="en-US" dirty="0" smtClean="0"/>
              <a:t>Source: Split interest trusts, filing year 2007, Lisa Schreiber, IRS Statistics of Income</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Charitable trust types by asset value</a:t>
            </a:r>
            <a:endParaRPr lang="en-US" dirty="0"/>
          </a:p>
        </p:txBody>
      </p:sp>
      <p:graphicFrame>
        <p:nvGraphicFramePr>
          <p:cNvPr id="4" name="Content Placeholder 3"/>
          <p:cNvGraphicFramePr>
            <a:graphicFrameLocks noGrp="1"/>
          </p:cNvGraphicFramePr>
          <p:nvPr>
            <p:ph idx="1"/>
          </p:nvPr>
        </p:nvGraphicFramePr>
        <p:xfrm>
          <a:off x="0" y="1600200"/>
          <a:ext cx="9144000" cy="52578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4724400" y="6172200"/>
            <a:ext cx="4419600" cy="646331"/>
          </a:xfrm>
          <a:prstGeom prst="rect">
            <a:avLst/>
          </a:prstGeom>
          <a:noFill/>
        </p:spPr>
        <p:txBody>
          <a:bodyPr wrap="square" rtlCol="0">
            <a:spAutoFit/>
          </a:bodyPr>
          <a:lstStyle/>
          <a:p>
            <a:r>
              <a:rPr lang="en-US" dirty="0" smtClean="0"/>
              <a:t>Source: Split interest trusts, filing year 2007, Lisa Schreiber, IRS Statistics of Income</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Charitable Remainder Trusts</a:t>
            </a:r>
            <a:endParaRPr lang="en-US" dirty="0"/>
          </a:p>
        </p:txBody>
      </p:sp>
      <p:sp>
        <p:nvSpPr>
          <p:cNvPr id="3" name="Content Placeholder 2"/>
          <p:cNvSpPr>
            <a:spLocks noGrp="1"/>
          </p:cNvSpPr>
          <p:nvPr>
            <p:ph idx="1"/>
          </p:nvPr>
        </p:nvSpPr>
        <p:spPr>
          <a:xfrm>
            <a:off x="457200" y="1600200"/>
            <a:ext cx="8686800" cy="4525963"/>
          </a:xfrm>
        </p:spPr>
        <p:txBody>
          <a:bodyPr>
            <a:normAutofit/>
          </a:bodyPr>
          <a:lstStyle/>
          <a:p>
            <a:pPr>
              <a:buNone/>
            </a:pPr>
            <a:r>
              <a:rPr lang="en-US" dirty="0" smtClean="0"/>
              <a:t>(US in 2007)</a:t>
            </a:r>
          </a:p>
          <a:p>
            <a:pPr>
              <a:buNone/>
            </a:pPr>
            <a:r>
              <a:rPr lang="en-US" dirty="0" smtClean="0"/>
              <a:t>Total number: 115,754 </a:t>
            </a:r>
          </a:p>
          <a:p>
            <a:pPr>
              <a:buNone/>
            </a:pPr>
            <a:r>
              <a:rPr lang="en-US" dirty="0" smtClean="0"/>
              <a:t>Total assets: $97,307,466,000</a:t>
            </a:r>
          </a:p>
          <a:p>
            <a:pPr>
              <a:buNone/>
            </a:pPr>
            <a:r>
              <a:rPr lang="en-US" dirty="0" smtClean="0"/>
              <a:t>Annual charitable distributions: $1,547,930,000</a:t>
            </a:r>
          </a:p>
          <a:p>
            <a:pPr>
              <a:buNone/>
            </a:pPr>
            <a:r>
              <a:rPr lang="en-US" b="1" dirty="0" smtClean="0">
                <a:solidFill>
                  <a:srgbClr val="FF0000"/>
                </a:solidFill>
              </a:rPr>
              <a:t>Annual share of assets to charity: 1.59%</a:t>
            </a:r>
          </a:p>
          <a:p>
            <a:pPr>
              <a:buNone/>
            </a:pPr>
            <a:endParaRPr lang="en-US" dirty="0" smtClean="0"/>
          </a:p>
          <a:p>
            <a:pPr>
              <a:buNone/>
            </a:pPr>
            <a:endParaRPr lang="en-US" dirty="0"/>
          </a:p>
        </p:txBody>
      </p:sp>
      <p:sp>
        <p:nvSpPr>
          <p:cNvPr id="4" name="TextBox 3"/>
          <p:cNvSpPr txBox="1"/>
          <p:nvPr/>
        </p:nvSpPr>
        <p:spPr>
          <a:xfrm>
            <a:off x="4724400" y="6172200"/>
            <a:ext cx="4419600" cy="646331"/>
          </a:xfrm>
          <a:prstGeom prst="rect">
            <a:avLst/>
          </a:prstGeom>
          <a:noFill/>
        </p:spPr>
        <p:txBody>
          <a:bodyPr wrap="square" rtlCol="0">
            <a:spAutoFit/>
          </a:bodyPr>
          <a:lstStyle/>
          <a:p>
            <a:r>
              <a:rPr lang="en-US" dirty="0" smtClean="0"/>
              <a:t>Source: Split interest trusts, filing year 2007, Lisa Schreiber, IRS Statistics of Income</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Pooled Income Funds</a:t>
            </a:r>
            <a:endParaRPr lang="en-US" dirty="0"/>
          </a:p>
        </p:txBody>
      </p:sp>
      <p:sp>
        <p:nvSpPr>
          <p:cNvPr id="3" name="Content Placeholder 2"/>
          <p:cNvSpPr>
            <a:spLocks noGrp="1"/>
          </p:cNvSpPr>
          <p:nvPr>
            <p:ph idx="1"/>
          </p:nvPr>
        </p:nvSpPr>
        <p:spPr>
          <a:xfrm>
            <a:off x="457200" y="1600200"/>
            <a:ext cx="8686800" cy="4525963"/>
          </a:xfrm>
        </p:spPr>
        <p:txBody>
          <a:bodyPr>
            <a:normAutofit/>
          </a:bodyPr>
          <a:lstStyle/>
          <a:p>
            <a:pPr>
              <a:buNone/>
            </a:pPr>
            <a:r>
              <a:rPr lang="en-US" dirty="0" smtClean="0"/>
              <a:t>(US in 2007)</a:t>
            </a:r>
          </a:p>
          <a:p>
            <a:pPr>
              <a:buNone/>
            </a:pPr>
            <a:r>
              <a:rPr lang="en-US" dirty="0" smtClean="0"/>
              <a:t>Total number: 1,528</a:t>
            </a:r>
          </a:p>
          <a:p>
            <a:pPr>
              <a:buNone/>
            </a:pPr>
            <a:r>
              <a:rPr lang="en-US" dirty="0" smtClean="0"/>
              <a:t>Total assets: $1,607,555,000</a:t>
            </a:r>
          </a:p>
          <a:p>
            <a:pPr>
              <a:buNone/>
            </a:pPr>
            <a:r>
              <a:rPr lang="en-US" dirty="0" smtClean="0"/>
              <a:t>Annual charitable distributions: $81,229,000</a:t>
            </a:r>
          </a:p>
          <a:p>
            <a:pPr>
              <a:buNone/>
            </a:pPr>
            <a:r>
              <a:rPr lang="en-US" b="1" dirty="0" smtClean="0">
                <a:solidFill>
                  <a:srgbClr val="FF0000"/>
                </a:solidFill>
              </a:rPr>
              <a:t>Annual share of assets to charity: 5.05%</a:t>
            </a:r>
          </a:p>
          <a:p>
            <a:pPr>
              <a:buNone/>
            </a:pPr>
            <a:endParaRPr lang="en-US" dirty="0" smtClean="0"/>
          </a:p>
          <a:p>
            <a:pPr>
              <a:buNone/>
            </a:pPr>
            <a:endParaRPr lang="en-US" dirty="0"/>
          </a:p>
        </p:txBody>
      </p:sp>
      <p:sp>
        <p:nvSpPr>
          <p:cNvPr id="4" name="TextBox 3"/>
          <p:cNvSpPr txBox="1"/>
          <p:nvPr/>
        </p:nvSpPr>
        <p:spPr>
          <a:xfrm>
            <a:off x="4724400" y="6172200"/>
            <a:ext cx="4419600" cy="646331"/>
          </a:xfrm>
          <a:prstGeom prst="rect">
            <a:avLst/>
          </a:prstGeom>
          <a:noFill/>
        </p:spPr>
        <p:txBody>
          <a:bodyPr wrap="square" rtlCol="0">
            <a:spAutoFit/>
          </a:bodyPr>
          <a:lstStyle/>
          <a:p>
            <a:r>
              <a:rPr lang="en-US" dirty="0" smtClean="0"/>
              <a:t>Source: Split interest trusts, filing year 2007, Lisa Schreiber, IRS Statistics of Income</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Charitable Leads Trusts</a:t>
            </a:r>
            <a:endParaRPr lang="en-US" dirty="0"/>
          </a:p>
        </p:txBody>
      </p:sp>
      <p:sp>
        <p:nvSpPr>
          <p:cNvPr id="3" name="Content Placeholder 2"/>
          <p:cNvSpPr>
            <a:spLocks noGrp="1"/>
          </p:cNvSpPr>
          <p:nvPr>
            <p:ph idx="1"/>
          </p:nvPr>
        </p:nvSpPr>
        <p:spPr/>
        <p:txBody>
          <a:bodyPr>
            <a:normAutofit/>
          </a:bodyPr>
          <a:lstStyle/>
          <a:p>
            <a:pPr>
              <a:buNone/>
            </a:pPr>
            <a:r>
              <a:rPr lang="en-US" dirty="0" smtClean="0"/>
              <a:t>(US in 2007)</a:t>
            </a:r>
          </a:p>
          <a:p>
            <a:pPr>
              <a:buNone/>
            </a:pPr>
            <a:r>
              <a:rPr lang="en-US" dirty="0" smtClean="0"/>
              <a:t>Total number: 6,377</a:t>
            </a:r>
          </a:p>
          <a:p>
            <a:pPr>
              <a:buNone/>
            </a:pPr>
            <a:r>
              <a:rPr lang="en-US" dirty="0" smtClean="0"/>
              <a:t>Total assets: $18,690,926,000</a:t>
            </a:r>
          </a:p>
          <a:p>
            <a:pPr>
              <a:buNone/>
            </a:pPr>
            <a:r>
              <a:rPr lang="en-US" dirty="0" smtClean="0"/>
              <a:t>Annual charitable distributions: $956,154,000</a:t>
            </a:r>
          </a:p>
          <a:p>
            <a:pPr>
              <a:buNone/>
            </a:pPr>
            <a:r>
              <a:rPr lang="en-US" b="1" dirty="0" smtClean="0">
                <a:solidFill>
                  <a:srgbClr val="FF0000"/>
                </a:solidFill>
              </a:rPr>
              <a:t>Annual share of assets to charity: 5.12% </a:t>
            </a:r>
          </a:p>
          <a:p>
            <a:pPr>
              <a:buNone/>
            </a:pPr>
            <a:endParaRPr lang="en-US" dirty="0" smtClean="0"/>
          </a:p>
          <a:p>
            <a:pPr>
              <a:buNone/>
            </a:pPr>
            <a:endParaRPr lang="en-US" dirty="0"/>
          </a:p>
        </p:txBody>
      </p:sp>
      <p:sp>
        <p:nvSpPr>
          <p:cNvPr id="4" name="TextBox 3"/>
          <p:cNvSpPr txBox="1"/>
          <p:nvPr/>
        </p:nvSpPr>
        <p:spPr>
          <a:xfrm>
            <a:off x="4724400" y="6172200"/>
            <a:ext cx="4419600" cy="646331"/>
          </a:xfrm>
          <a:prstGeom prst="rect">
            <a:avLst/>
          </a:prstGeom>
          <a:noFill/>
        </p:spPr>
        <p:txBody>
          <a:bodyPr wrap="square" rtlCol="0">
            <a:spAutoFit/>
          </a:bodyPr>
          <a:lstStyle/>
          <a:p>
            <a:r>
              <a:rPr lang="en-US" dirty="0" smtClean="0"/>
              <a:t>Source: Split interest trusts, filing year 2007, Lisa Schreiber, IRS Statistics of Income</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tangle 72"/>
          <p:cNvSpPr/>
          <p:nvPr/>
        </p:nvSpPr>
        <p:spPr>
          <a:xfrm>
            <a:off x="4114800" y="0"/>
            <a:ext cx="5029200" cy="6858000"/>
          </a:xfrm>
          <a:prstGeom prst="rect">
            <a:avLst/>
          </a:prstGeom>
          <a:solidFill>
            <a:schemeClr val="accent1">
              <a:alpha val="2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10" descr="C:\Users\rujames\AppData\Local\Microsoft\Windows\Temporary Internet Files\Content.IE5\50W9U50Y\MC900059174[1].wmf"/>
          <p:cNvPicPr>
            <a:picLocks noChangeAspect="1" noChangeArrowheads="1"/>
          </p:cNvPicPr>
          <p:nvPr/>
        </p:nvPicPr>
        <p:blipFill>
          <a:blip r:embed="rId2" cstate="print">
            <a:grayscl/>
          </a:blip>
          <a:srcRect/>
          <a:stretch>
            <a:fillRect/>
          </a:stretch>
        </p:blipFill>
        <p:spPr bwMode="auto">
          <a:xfrm>
            <a:off x="152400" y="3124200"/>
            <a:ext cx="733325" cy="1579346"/>
          </a:xfrm>
          <a:prstGeom prst="rect">
            <a:avLst/>
          </a:prstGeom>
          <a:noFill/>
        </p:spPr>
      </p:pic>
      <p:pic>
        <p:nvPicPr>
          <p:cNvPr id="6" name="Picture 5" descr="C:\Users\rujames\AppData\Local\Microsoft\Windows\Temporary Internet Files\Content.IE5\50W9U50Y\MC900031094[1].wmf"/>
          <p:cNvPicPr>
            <a:picLocks noChangeAspect="1" noChangeArrowheads="1"/>
          </p:cNvPicPr>
          <p:nvPr/>
        </p:nvPicPr>
        <p:blipFill>
          <a:blip r:embed="rId3" cstate="print"/>
          <a:srcRect/>
          <a:stretch>
            <a:fillRect/>
          </a:stretch>
        </p:blipFill>
        <p:spPr bwMode="auto">
          <a:xfrm>
            <a:off x="1752600" y="5410200"/>
            <a:ext cx="913790" cy="1290019"/>
          </a:xfrm>
          <a:prstGeom prst="rect">
            <a:avLst/>
          </a:prstGeom>
          <a:noFill/>
        </p:spPr>
      </p:pic>
      <p:cxnSp>
        <p:nvCxnSpPr>
          <p:cNvPr id="36" name="Straight Arrow Connector 35"/>
          <p:cNvCxnSpPr/>
          <p:nvPr/>
        </p:nvCxnSpPr>
        <p:spPr>
          <a:xfrm flipV="1">
            <a:off x="4800600" y="2209800"/>
            <a:ext cx="2362200" cy="2057400"/>
          </a:xfrm>
          <a:prstGeom prst="straightConnector1">
            <a:avLst/>
          </a:prstGeom>
          <a:ln w="76200">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2133600" y="1600200"/>
            <a:ext cx="3810000" cy="1421928"/>
          </a:xfrm>
          <a:prstGeom prst="rect">
            <a:avLst/>
          </a:prstGeom>
          <a:noFill/>
        </p:spPr>
        <p:txBody>
          <a:bodyPr wrap="square" rtlCol="0">
            <a:spAutoFit/>
          </a:bodyPr>
          <a:lstStyle/>
          <a:p>
            <a:pPr algn="ctr">
              <a:lnSpc>
                <a:spcPct val="80000"/>
              </a:lnSpc>
            </a:pPr>
            <a:r>
              <a:rPr lang="en-US" sz="2800" dirty="0" smtClean="0"/>
              <a:t>Non-operating</a:t>
            </a:r>
          </a:p>
          <a:p>
            <a:pPr algn="ctr">
              <a:lnSpc>
                <a:spcPct val="80000"/>
              </a:lnSpc>
            </a:pPr>
            <a:r>
              <a:rPr lang="en-US" sz="4000" dirty="0" smtClean="0"/>
              <a:t>Private Foundation</a:t>
            </a:r>
            <a:endParaRPr lang="en-US" sz="4000" dirty="0"/>
          </a:p>
        </p:txBody>
      </p:sp>
      <p:sp>
        <p:nvSpPr>
          <p:cNvPr id="39" name="TextBox 38"/>
          <p:cNvSpPr txBox="1"/>
          <p:nvPr/>
        </p:nvSpPr>
        <p:spPr>
          <a:xfrm>
            <a:off x="381000" y="4876800"/>
            <a:ext cx="3429000" cy="707886"/>
          </a:xfrm>
          <a:prstGeom prst="rect">
            <a:avLst/>
          </a:prstGeom>
          <a:noFill/>
        </p:spPr>
        <p:txBody>
          <a:bodyPr wrap="square" rtlCol="0">
            <a:spAutoFit/>
          </a:bodyPr>
          <a:lstStyle/>
          <a:p>
            <a:pPr algn="r"/>
            <a:r>
              <a:rPr lang="en-US" sz="4000" dirty="0" smtClean="0"/>
              <a:t>Tax Deduction</a:t>
            </a:r>
            <a:endParaRPr lang="en-US" sz="4000" dirty="0"/>
          </a:p>
        </p:txBody>
      </p:sp>
      <p:pic>
        <p:nvPicPr>
          <p:cNvPr id="34" name="Picture 12" descr="C:\Users\rujames\AppData\Local\Microsoft\Windows\Temporary Internet Files\Content.IE5\71TUAP4E\MC900437318[1].jpg"/>
          <p:cNvPicPr>
            <a:picLocks noChangeAspect="1" noChangeArrowheads="1"/>
          </p:cNvPicPr>
          <p:nvPr/>
        </p:nvPicPr>
        <p:blipFill>
          <a:blip r:embed="rId4" cstate="print">
            <a:grayscl/>
          </a:blip>
          <a:srcRect/>
          <a:stretch>
            <a:fillRect/>
          </a:stretch>
        </p:blipFill>
        <p:spPr bwMode="auto">
          <a:xfrm>
            <a:off x="7391400" y="1371600"/>
            <a:ext cx="1288354" cy="1273630"/>
          </a:xfrm>
          <a:prstGeom prst="rect">
            <a:avLst/>
          </a:prstGeom>
          <a:noFill/>
        </p:spPr>
      </p:pic>
      <p:cxnSp>
        <p:nvCxnSpPr>
          <p:cNvPr id="35" name="Straight Arrow Connector 34"/>
          <p:cNvCxnSpPr/>
          <p:nvPr/>
        </p:nvCxnSpPr>
        <p:spPr>
          <a:xfrm>
            <a:off x="1066800" y="3962400"/>
            <a:ext cx="1905000" cy="1588"/>
          </a:xfrm>
          <a:prstGeom prst="straightConnector1">
            <a:avLst/>
          </a:prstGeom>
          <a:ln w="762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914400" y="3200400"/>
            <a:ext cx="1905000" cy="707886"/>
          </a:xfrm>
          <a:prstGeom prst="rect">
            <a:avLst/>
          </a:prstGeom>
          <a:noFill/>
        </p:spPr>
        <p:txBody>
          <a:bodyPr wrap="square" rtlCol="0">
            <a:spAutoFit/>
          </a:bodyPr>
          <a:lstStyle/>
          <a:p>
            <a:pPr algn="ctr"/>
            <a:r>
              <a:rPr lang="en-US" sz="4000" dirty="0" smtClean="0"/>
              <a:t>Gift</a:t>
            </a:r>
            <a:endParaRPr lang="en-US" sz="4000" dirty="0"/>
          </a:p>
        </p:txBody>
      </p:sp>
      <p:cxnSp>
        <p:nvCxnSpPr>
          <p:cNvPr id="58" name="Straight Arrow Connector 57"/>
          <p:cNvCxnSpPr/>
          <p:nvPr/>
        </p:nvCxnSpPr>
        <p:spPr>
          <a:xfrm rot="10800000">
            <a:off x="914400" y="4419600"/>
            <a:ext cx="1219200" cy="685800"/>
          </a:xfrm>
          <a:prstGeom prst="straightConnector1">
            <a:avLst/>
          </a:prstGeom>
          <a:ln w="762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60" name="Picture 12" descr="C:\Users\rujames\AppData\Local\Microsoft\Windows\Temporary Internet Files\Content.IE5\71TUAP4E\MC900437318[1].jpg"/>
          <p:cNvPicPr>
            <a:picLocks noChangeAspect="1" noChangeArrowheads="1"/>
          </p:cNvPicPr>
          <p:nvPr/>
        </p:nvPicPr>
        <p:blipFill>
          <a:blip r:embed="rId4" cstate="print">
            <a:grayscl/>
          </a:blip>
          <a:srcRect/>
          <a:stretch>
            <a:fillRect/>
          </a:stretch>
        </p:blipFill>
        <p:spPr bwMode="auto">
          <a:xfrm>
            <a:off x="7467600" y="2743200"/>
            <a:ext cx="1288354" cy="1273630"/>
          </a:xfrm>
          <a:prstGeom prst="rect">
            <a:avLst/>
          </a:prstGeom>
          <a:noFill/>
        </p:spPr>
      </p:pic>
      <p:pic>
        <p:nvPicPr>
          <p:cNvPr id="61" name="Picture 12" descr="C:\Users\rujames\AppData\Local\Microsoft\Windows\Temporary Internet Files\Content.IE5\71TUAP4E\MC900437318[1].jpg"/>
          <p:cNvPicPr>
            <a:picLocks noChangeAspect="1" noChangeArrowheads="1"/>
          </p:cNvPicPr>
          <p:nvPr/>
        </p:nvPicPr>
        <p:blipFill>
          <a:blip r:embed="rId4" cstate="print">
            <a:grayscl/>
          </a:blip>
          <a:srcRect/>
          <a:stretch>
            <a:fillRect/>
          </a:stretch>
        </p:blipFill>
        <p:spPr bwMode="auto">
          <a:xfrm>
            <a:off x="7467600" y="4114800"/>
            <a:ext cx="1288354" cy="1273630"/>
          </a:xfrm>
          <a:prstGeom prst="rect">
            <a:avLst/>
          </a:prstGeom>
          <a:noFill/>
        </p:spPr>
      </p:pic>
      <p:pic>
        <p:nvPicPr>
          <p:cNvPr id="1031" name="Picture 7" descr="C:\Users\rujames\AppData\Local\Microsoft\Windows\Temporary Internet Files\Content.IE5\9A16IBCU\MC900290067[1].wmf"/>
          <p:cNvPicPr>
            <a:picLocks noChangeAspect="1" noChangeArrowheads="1"/>
          </p:cNvPicPr>
          <p:nvPr/>
        </p:nvPicPr>
        <p:blipFill>
          <a:blip r:embed="rId5" cstate="print">
            <a:grayscl/>
          </a:blip>
          <a:srcRect/>
          <a:stretch>
            <a:fillRect/>
          </a:stretch>
        </p:blipFill>
        <p:spPr bwMode="auto">
          <a:xfrm>
            <a:off x="2971800" y="3048000"/>
            <a:ext cx="1898964" cy="1876038"/>
          </a:xfrm>
          <a:prstGeom prst="rect">
            <a:avLst/>
          </a:prstGeom>
          <a:noFill/>
        </p:spPr>
      </p:pic>
      <p:cxnSp>
        <p:nvCxnSpPr>
          <p:cNvPr id="63" name="Straight Arrow Connector 62"/>
          <p:cNvCxnSpPr/>
          <p:nvPr/>
        </p:nvCxnSpPr>
        <p:spPr>
          <a:xfrm flipV="1">
            <a:off x="4724400" y="3505200"/>
            <a:ext cx="2590800" cy="838200"/>
          </a:xfrm>
          <a:prstGeom prst="straightConnector1">
            <a:avLst/>
          </a:prstGeom>
          <a:ln w="76200">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a:off x="4724400" y="4343400"/>
            <a:ext cx="2667000" cy="381000"/>
          </a:xfrm>
          <a:prstGeom prst="straightConnector1">
            <a:avLst/>
          </a:prstGeom>
          <a:ln w="76200">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69" name="Picture 12" descr="C:\Users\rujames\AppData\Local\Microsoft\Windows\Temporary Internet Files\Content.IE5\71TUAP4E\MC900437318[1].jpg"/>
          <p:cNvPicPr>
            <a:picLocks noChangeAspect="1" noChangeArrowheads="1"/>
          </p:cNvPicPr>
          <p:nvPr/>
        </p:nvPicPr>
        <p:blipFill>
          <a:blip r:embed="rId4" cstate="print">
            <a:grayscl/>
          </a:blip>
          <a:srcRect/>
          <a:stretch>
            <a:fillRect/>
          </a:stretch>
        </p:blipFill>
        <p:spPr bwMode="auto">
          <a:xfrm>
            <a:off x="7543800" y="5584370"/>
            <a:ext cx="1288354" cy="1273630"/>
          </a:xfrm>
          <a:prstGeom prst="rect">
            <a:avLst/>
          </a:prstGeom>
          <a:noFill/>
        </p:spPr>
      </p:pic>
      <p:cxnSp>
        <p:nvCxnSpPr>
          <p:cNvPr id="70" name="Straight Arrow Connector 69"/>
          <p:cNvCxnSpPr/>
          <p:nvPr/>
        </p:nvCxnSpPr>
        <p:spPr>
          <a:xfrm>
            <a:off x="4724400" y="4343400"/>
            <a:ext cx="2819400" cy="2057400"/>
          </a:xfrm>
          <a:prstGeom prst="straightConnector1">
            <a:avLst/>
          </a:prstGeom>
          <a:ln w="76200">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4114800" y="0"/>
            <a:ext cx="5029200" cy="1077218"/>
          </a:xfrm>
          <a:prstGeom prst="rect">
            <a:avLst/>
          </a:prstGeom>
          <a:noFill/>
        </p:spPr>
        <p:txBody>
          <a:bodyPr wrap="square" rtlCol="0">
            <a:spAutoFit/>
          </a:bodyPr>
          <a:lstStyle/>
          <a:p>
            <a:pPr algn="ctr"/>
            <a:r>
              <a:rPr lang="en-US" sz="4000" dirty="0" smtClean="0"/>
              <a:t>Later</a:t>
            </a:r>
          </a:p>
          <a:p>
            <a:pPr algn="ctr"/>
            <a:r>
              <a:rPr lang="en-US" sz="2400" dirty="0" smtClean="0"/>
              <a:t>(Distribute 5% or more assets per year)</a:t>
            </a:r>
            <a:endParaRPr lang="en-US" sz="2400" dirty="0"/>
          </a:p>
        </p:txBody>
      </p:sp>
      <p:sp>
        <p:nvSpPr>
          <p:cNvPr id="75" name="TextBox 74"/>
          <p:cNvSpPr txBox="1"/>
          <p:nvPr/>
        </p:nvSpPr>
        <p:spPr>
          <a:xfrm>
            <a:off x="0" y="0"/>
            <a:ext cx="4114800" cy="1077218"/>
          </a:xfrm>
          <a:prstGeom prst="rect">
            <a:avLst/>
          </a:prstGeom>
          <a:noFill/>
        </p:spPr>
        <p:txBody>
          <a:bodyPr wrap="square" rtlCol="0">
            <a:spAutoFit/>
          </a:bodyPr>
          <a:lstStyle/>
          <a:p>
            <a:pPr algn="ctr"/>
            <a:r>
              <a:rPr lang="en-US" sz="4000" dirty="0" smtClean="0"/>
              <a:t>Now</a:t>
            </a:r>
          </a:p>
          <a:p>
            <a:pPr algn="ctr"/>
            <a:r>
              <a:rPr lang="en-US" sz="2400" dirty="0" smtClean="0"/>
              <a:t>(Immediate tax deduction)</a:t>
            </a:r>
            <a:endParaRPr lang="en-US" sz="2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tangle 72"/>
          <p:cNvSpPr/>
          <p:nvPr/>
        </p:nvSpPr>
        <p:spPr>
          <a:xfrm>
            <a:off x="4114800" y="0"/>
            <a:ext cx="5029200" cy="6858000"/>
          </a:xfrm>
          <a:prstGeom prst="rect">
            <a:avLst/>
          </a:prstGeom>
          <a:solidFill>
            <a:schemeClr val="accent1">
              <a:alpha val="2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10" descr="C:\Users\rujames\AppData\Local\Microsoft\Windows\Temporary Internet Files\Content.IE5\50W9U50Y\MC900059174[1].wmf"/>
          <p:cNvPicPr>
            <a:picLocks noChangeAspect="1" noChangeArrowheads="1"/>
          </p:cNvPicPr>
          <p:nvPr/>
        </p:nvPicPr>
        <p:blipFill>
          <a:blip r:embed="rId2" cstate="print">
            <a:grayscl/>
          </a:blip>
          <a:srcRect/>
          <a:stretch>
            <a:fillRect/>
          </a:stretch>
        </p:blipFill>
        <p:spPr bwMode="auto">
          <a:xfrm>
            <a:off x="152400" y="3124200"/>
            <a:ext cx="733325" cy="1579346"/>
          </a:xfrm>
          <a:prstGeom prst="rect">
            <a:avLst/>
          </a:prstGeom>
          <a:noFill/>
        </p:spPr>
      </p:pic>
      <p:pic>
        <p:nvPicPr>
          <p:cNvPr id="6" name="Picture 5" descr="C:\Users\rujames\AppData\Local\Microsoft\Windows\Temporary Internet Files\Content.IE5\50W9U50Y\MC900031094[1].wmf"/>
          <p:cNvPicPr>
            <a:picLocks noChangeAspect="1" noChangeArrowheads="1"/>
          </p:cNvPicPr>
          <p:nvPr/>
        </p:nvPicPr>
        <p:blipFill>
          <a:blip r:embed="rId3" cstate="print"/>
          <a:srcRect/>
          <a:stretch>
            <a:fillRect/>
          </a:stretch>
        </p:blipFill>
        <p:spPr bwMode="auto">
          <a:xfrm>
            <a:off x="1752600" y="5410200"/>
            <a:ext cx="913790" cy="1290019"/>
          </a:xfrm>
          <a:prstGeom prst="rect">
            <a:avLst/>
          </a:prstGeom>
          <a:noFill/>
        </p:spPr>
      </p:pic>
      <p:cxnSp>
        <p:nvCxnSpPr>
          <p:cNvPr id="36" name="Straight Arrow Connector 35"/>
          <p:cNvCxnSpPr/>
          <p:nvPr/>
        </p:nvCxnSpPr>
        <p:spPr>
          <a:xfrm flipV="1">
            <a:off x="4800600" y="2209800"/>
            <a:ext cx="2362200" cy="2057400"/>
          </a:xfrm>
          <a:prstGeom prst="straightConnector1">
            <a:avLst/>
          </a:prstGeom>
          <a:ln w="76200">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0" y="0"/>
            <a:ext cx="9144000" cy="1089529"/>
          </a:xfrm>
          <a:prstGeom prst="rect">
            <a:avLst/>
          </a:prstGeom>
          <a:noFill/>
        </p:spPr>
        <p:txBody>
          <a:bodyPr wrap="square" rtlCol="0">
            <a:spAutoFit/>
          </a:bodyPr>
          <a:lstStyle/>
          <a:p>
            <a:pPr algn="ctr">
              <a:lnSpc>
                <a:spcPct val="80000"/>
              </a:lnSpc>
            </a:pPr>
            <a:r>
              <a:rPr lang="en-US" sz="4000" dirty="0" smtClean="0"/>
              <a:t>A private foundation may be managed by donor and donor’s friends or family</a:t>
            </a:r>
            <a:endParaRPr lang="en-US" sz="4000" dirty="0"/>
          </a:p>
        </p:txBody>
      </p:sp>
      <p:sp>
        <p:nvSpPr>
          <p:cNvPr id="39" name="TextBox 38"/>
          <p:cNvSpPr txBox="1"/>
          <p:nvPr/>
        </p:nvSpPr>
        <p:spPr>
          <a:xfrm>
            <a:off x="381000" y="4876800"/>
            <a:ext cx="3429000" cy="707886"/>
          </a:xfrm>
          <a:prstGeom prst="rect">
            <a:avLst/>
          </a:prstGeom>
          <a:noFill/>
        </p:spPr>
        <p:txBody>
          <a:bodyPr wrap="square" rtlCol="0">
            <a:spAutoFit/>
          </a:bodyPr>
          <a:lstStyle/>
          <a:p>
            <a:pPr algn="r"/>
            <a:r>
              <a:rPr lang="en-US" sz="4000" dirty="0" smtClean="0"/>
              <a:t>Tax Deduction</a:t>
            </a:r>
            <a:endParaRPr lang="en-US" sz="4000" dirty="0"/>
          </a:p>
        </p:txBody>
      </p:sp>
      <p:pic>
        <p:nvPicPr>
          <p:cNvPr id="34" name="Picture 12" descr="C:\Users\rujames\AppData\Local\Microsoft\Windows\Temporary Internet Files\Content.IE5\71TUAP4E\MC900437318[1].jpg"/>
          <p:cNvPicPr>
            <a:picLocks noChangeAspect="1" noChangeArrowheads="1"/>
          </p:cNvPicPr>
          <p:nvPr/>
        </p:nvPicPr>
        <p:blipFill>
          <a:blip r:embed="rId4" cstate="print">
            <a:grayscl/>
          </a:blip>
          <a:srcRect/>
          <a:stretch>
            <a:fillRect/>
          </a:stretch>
        </p:blipFill>
        <p:spPr bwMode="auto">
          <a:xfrm>
            <a:off x="7391400" y="1371600"/>
            <a:ext cx="1288354" cy="1273630"/>
          </a:xfrm>
          <a:prstGeom prst="rect">
            <a:avLst/>
          </a:prstGeom>
          <a:noFill/>
        </p:spPr>
      </p:pic>
      <p:cxnSp>
        <p:nvCxnSpPr>
          <p:cNvPr id="35" name="Straight Arrow Connector 34"/>
          <p:cNvCxnSpPr/>
          <p:nvPr/>
        </p:nvCxnSpPr>
        <p:spPr>
          <a:xfrm>
            <a:off x="1066800" y="3962400"/>
            <a:ext cx="1905000" cy="1588"/>
          </a:xfrm>
          <a:prstGeom prst="straightConnector1">
            <a:avLst/>
          </a:prstGeom>
          <a:ln w="762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914400" y="3200400"/>
            <a:ext cx="1905000" cy="707886"/>
          </a:xfrm>
          <a:prstGeom prst="rect">
            <a:avLst/>
          </a:prstGeom>
          <a:noFill/>
        </p:spPr>
        <p:txBody>
          <a:bodyPr wrap="square" rtlCol="0">
            <a:spAutoFit/>
          </a:bodyPr>
          <a:lstStyle/>
          <a:p>
            <a:pPr algn="ctr"/>
            <a:r>
              <a:rPr lang="en-US" sz="4000" dirty="0" smtClean="0"/>
              <a:t>Gift</a:t>
            </a:r>
            <a:endParaRPr lang="en-US" sz="4000" dirty="0"/>
          </a:p>
        </p:txBody>
      </p:sp>
      <p:cxnSp>
        <p:nvCxnSpPr>
          <p:cNvPr id="58" name="Straight Arrow Connector 57"/>
          <p:cNvCxnSpPr/>
          <p:nvPr/>
        </p:nvCxnSpPr>
        <p:spPr>
          <a:xfrm rot="10800000">
            <a:off x="914400" y="4419600"/>
            <a:ext cx="1219200" cy="685800"/>
          </a:xfrm>
          <a:prstGeom prst="straightConnector1">
            <a:avLst/>
          </a:prstGeom>
          <a:ln w="762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60" name="Picture 12" descr="C:\Users\rujames\AppData\Local\Microsoft\Windows\Temporary Internet Files\Content.IE5\71TUAP4E\MC900437318[1].jpg"/>
          <p:cNvPicPr>
            <a:picLocks noChangeAspect="1" noChangeArrowheads="1"/>
          </p:cNvPicPr>
          <p:nvPr/>
        </p:nvPicPr>
        <p:blipFill>
          <a:blip r:embed="rId4" cstate="print">
            <a:grayscl/>
          </a:blip>
          <a:srcRect/>
          <a:stretch>
            <a:fillRect/>
          </a:stretch>
        </p:blipFill>
        <p:spPr bwMode="auto">
          <a:xfrm>
            <a:off x="7467600" y="2743200"/>
            <a:ext cx="1288354" cy="1273630"/>
          </a:xfrm>
          <a:prstGeom prst="rect">
            <a:avLst/>
          </a:prstGeom>
          <a:noFill/>
        </p:spPr>
      </p:pic>
      <p:pic>
        <p:nvPicPr>
          <p:cNvPr id="61" name="Picture 12" descr="C:\Users\rujames\AppData\Local\Microsoft\Windows\Temporary Internet Files\Content.IE5\71TUAP4E\MC900437318[1].jpg"/>
          <p:cNvPicPr>
            <a:picLocks noChangeAspect="1" noChangeArrowheads="1"/>
          </p:cNvPicPr>
          <p:nvPr/>
        </p:nvPicPr>
        <p:blipFill>
          <a:blip r:embed="rId4" cstate="print">
            <a:grayscl/>
          </a:blip>
          <a:srcRect/>
          <a:stretch>
            <a:fillRect/>
          </a:stretch>
        </p:blipFill>
        <p:spPr bwMode="auto">
          <a:xfrm>
            <a:off x="7467600" y="4114800"/>
            <a:ext cx="1288354" cy="1273630"/>
          </a:xfrm>
          <a:prstGeom prst="rect">
            <a:avLst/>
          </a:prstGeom>
          <a:noFill/>
        </p:spPr>
      </p:pic>
      <p:pic>
        <p:nvPicPr>
          <p:cNvPr id="1031" name="Picture 7" descr="C:\Users\rujames\AppData\Local\Microsoft\Windows\Temporary Internet Files\Content.IE5\9A16IBCU\MC900290067[1].wmf"/>
          <p:cNvPicPr>
            <a:picLocks noChangeAspect="1" noChangeArrowheads="1"/>
          </p:cNvPicPr>
          <p:nvPr/>
        </p:nvPicPr>
        <p:blipFill>
          <a:blip r:embed="rId5" cstate="print">
            <a:grayscl/>
          </a:blip>
          <a:srcRect/>
          <a:stretch>
            <a:fillRect/>
          </a:stretch>
        </p:blipFill>
        <p:spPr bwMode="auto">
          <a:xfrm>
            <a:off x="2971800" y="3048000"/>
            <a:ext cx="1898964" cy="1876038"/>
          </a:xfrm>
          <a:prstGeom prst="rect">
            <a:avLst/>
          </a:prstGeom>
          <a:noFill/>
        </p:spPr>
      </p:pic>
      <p:cxnSp>
        <p:nvCxnSpPr>
          <p:cNvPr id="63" name="Straight Arrow Connector 62"/>
          <p:cNvCxnSpPr/>
          <p:nvPr/>
        </p:nvCxnSpPr>
        <p:spPr>
          <a:xfrm flipV="1">
            <a:off x="4724400" y="3505200"/>
            <a:ext cx="2590800" cy="838200"/>
          </a:xfrm>
          <a:prstGeom prst="straightConnector1">
            <a:avLst/>
          </a:prstGeom>
          <a:ln w="76200">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a:off x="4724400" y="4343400"/>
            <a:ext cx="2667000" cy="381000"/>
          </a:xfrm>
          <a:prstGeom prst="straightConnector1">
            <a:avLst/>
          </a:prstGeom>
          <a:ln w="76200">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69" name="Picture 12" descr="C:\Users\rujames\AppData\Local\Microsoft\Windows\Temporary Internet Files\Content.IE5\71TUAP4E\MC900437318[1].jpg"/>
          <p:cNvPicPr>
            <a:picLocks noChangeAspect="1" noChangeArrowheads="1"/>
          </p:cNvPicPr>
          <p:nvPr/>
        </p:nvPicPr>
        <p:blipFill>
          <a:blip r:embed="rId4" cstate="print">
            <a:grayscl/>
          </a:blip>
          <a:srcRect/>
          <a:stretch>
            <a:fillRect/>
          </a:stretch>
        </p:blipFill>
        <p:spPr bwMode="auto">
          <a:xfrm>
            <a:off x="7543800" y="5584370"/>
            <a:ext cx="1288354" cy="1273630"/>
          </a:xfrm>
          <a:prstGeom prst="rect">
            <a:avLst/>
          </a:prstGeom>
          <a:noFill/>
        </p:spPr>
      </p:pic>
      <p:cxnSp>
        <p:nvCxnSpPr>
          <p:cNvPr id="70" name="Straight Arrow Connector 69"/>
          <p:cNvCxnSpPr/>
          <p:nvPr/>
        </p:nvCxnSpPr>
        <p:spPr>
          <a:xfrm>
            <a:off x="4724400" y="4343400"/>
            <a:ext cx="2819400" cy="2057400"/>
          </a:xfrm>
          <a:prstGeom prst="straightConnector1">
            <a:avLst/>
          </a:prstGeom>
          <a:ln w="76200">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2050" name="Picture 2" descr="C:\Users\rujames\AppData\Local\Microsoft\Windows\Temporary Internet Files\Content.IE5\4TPZB9DD\MC900445594[1].wmf"/>
          <p:cNvPicPr>
            <a:picLocks noChangeAspect="1" noChangeArrowheads="1"/>
          </p:cNvPicPr>
          <p:nvPr/>
        </p:nvPicPr>
        <p:blipFill>
          <a:blip r:embed="rId6" cstate="print">
            <a:duotone>
              <a:prstClr val="black"/>
              <a:schemeClr val="tx2">
                <a:tint val="45000"/>
                <a:satMod val="400000"/>
              </a:schemeClr>
            </a:duotone>
          </a:blip>
          <a:srcRect/>
          <a:stretch>
            <a:fillRect/>
          </a:stretch>
        </p:blipFill>
        <p:spPr bwMode="auto">
          <a:xfrm>
            <a:off x="3352800" y="1752600"/>
            <a:ext cx="1221719" cy="1224382"/>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80" name="Picture 8" descr="http://hellerplanning.com/images/PPP_logo_notagline.jpg"/>
          <p:cNvPicPr>
            <a:picLocks noChangeAspect="1" noChangeArrowheads="1"/>
          </p:cNvPicPr>
          <p:nvPr/>
        </p:nvPicPr>
        <p:blipFill>
          <a:blip r:embed="rId2" cstate="print"/>
          <a:srcRect/>
          <a:stretch>
            <a:fillRect/>
          </a:stretch>
        </p:blipFill>
        <p:spPr bwMode="auto">
          <a:xfrm>
            <a:off x="3048000" y="4171949"/>
            <a:ext cx="6096000" cy="2686051"/>
          </a:xfrm>
          <a:prstGeom prst="rect">
            <a:avLst/>
          </a:prstGeom>
          <a:noFill/>
        </p:spPr>
      </p:pic>
      <p:sp>
        <p:nvSpPr>
          <p:cNvPr id="2" name="Title 1"/>
          <p:cNvSpPr>
            <a:spLocks noGrp="1"/>
          </p:cNvSpPr>
          <p:nvPr>
            <p:ph type="title"/>
          </p:nvPr>
        </p:nvSpPr>
        <p:spPr/>
        <p:txBody>
          <a:bodyPr/>
          <a:lstStyle/>
          <a:p>
            <a:r>
              <a:rPr lang="en-US" dirty="0" smtClean="0"/>
              <a:t>The U.S. planned giving industry</a:t>
            </a:r>
            <a:endParaRPr lang="en-US" dirty="0"/>
          </a:p>
        </p:txBody>
      </p:sp>
      <p:sp>
        <p:nvSpPr>
          <p:cNvPr id="3" name="Content Placeholder 2"/>
          <p:cNvSpPr>
            <a:spLocks noGrp="1"/>
          </p:cNvSpPr>
          <p:nvPr>
            <p:ph idx="1"/>
          </p:nvPr>
        </p:nvSpPr>
        <p:spPr/>
        <p:txBody>
          <a:bodyPr/>
          <a:lstStyle/>
          <a:p>
            <a:pPr>
              <a:buNone/>
            </a:pPr>
            <a:r>
              <a:rPr lang="en-US" dirty="0" smtClean="0"/>
              <a:t>The Partnership for Philanthropic Planning (National Committee on Planned Giving) is the largest professional association.</a:t>
            </a:r>
          </a:p>
          <a:p>
            <a:pPr>
              <a:buNone/>
            </a:pPr>
            <a:r>
              <a:rPr lang="en-US" dirty="0" smtClean="0"/>
              <a:t>12,000 members including planned giving fundraisers, lawyers, accountants, and financial planners.</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Non-operating Private Foundations</a:t>
            </a:r>
            <a:endParaRPr lang="en-US" dirty="0"/>
          </a:p>
        </p:txBody>
      </p:sp>
      <p:sp>
        <p:nvSpPr>
          <p:cNvPr id="3" name="Content Placeholder 2"/>
          <p:cNvSpPr>
            <a:spLocks noGrp="1"/>
          </p:cNvSpPr>
          <p:nvPr>
            <p:ph idx="1"/>
          </p:nvPr>
        </p:nvSpPr>
        <p:spPr>
          <a:xfrm>
            <a:off x="457200" y="1600200"/>
            <a:ext cx="8458200" cy="4525963"/>
          </a:xfrm>
        </p:spPr>
        <p:txBody>
          <a:bodyPr>
            <a:normAutofit/>
          </a:bodyPr>
          <a:lstStyle/>
          <a:p>
            <a:pPr>
              <a:buNone/>
            </a:pPr>
            <a:r>
              <a:rPr lang="en-US" dirty="0" smtClean="0"/>
              <a:t>(US in 2007)</a:t>
            </a:r>
          </a:p>
          <a:p>
            <a:pPr>
              <a:buNone/>
            </a:pPr>
            <a:r>
              <a:rPr lang="en-US" dirty="0" smtClean="0"/>
              <a:t>Total number: </a:t>
            </a:r>
            <a:r>
              <a:rPr lang="en-US" b="1" dirty="0" smtClean="0"/>
              <a:t>77,457</a:t>
            </a:r>
            <a:r>
              <a:rPr lang="en-US" dirty="0" smtClean="0"/>
              <a:t> </a:t>
            </a:r>
          </a:p>
          <a:p>
            <a:pPr>
              <a:buNone/>
            </a:pPr>
            <a:r>
              <a:rPr lang="en-US" dirty="0" smtClean="0"/>
              <a:t>Total assets: $</a:t>
            </a:r>
            <a:r>
              <a:rPr lang="en-US" b="1" dirty="0" smtClean="0"/>
              <a:t>518,384,930,000</a:t>
            </a:r>
            <a:r>
              <a:rPr lang="en-US" dirty="0" smtClean="0"/>
              <a:t> </a:t>
            </a:r>
          </a:p>
          <a:p>
            <a:pPr>
              <a:buNone/>
            </a:pPr>
            <a:r>
              <a:rPr lang="en-US" dirty="0" smtClean="0"/>
              <a:t>Annual charitable distributions:</a:t>
            </a:r>
            <a:r>
              <a:rPr lang="en-US" b="1" dirty="0" smtClean="0"/>
              <a:t> $41,267,947,000</a:t>
            </a:r>
            <a:r>
              <a:rPr lang="en-US" dirty="0" smtClean="0"/>
              <a:t> </a:t>
            </a:r>
          </a:p>
          <a:p>
            <a:pPr>
              <a:buNone/>
            </a:pPr>
            <a:r>
              <a:rPr lang="en-US" b="1" dirty="0" smtClean="0">
                <a:solidFill>
                  <a:srgbClr val="FF0000"/>
                </a:solidFill>
              </a:rPr>
              <a:t>Annual share of assets to charity: 7.96% </a:t>
            </a:r>
          </a:p>
          <a:p>
            <a:pPr>
              <a:buNone/>
            </a:pPr>
            <a:endParaRPr lang="en-US" dirty="0" smtClean="0"/>
          </a:p>
          <a:p>
            <a:pPr>
              <a:buNone/>
            </a:pPr>
            <a:endParaRPr lang="en-US" dirty="0"/>
          </a:p>
        </p:txBody>
      </p:sp>
      <p:sp>
        <p:nvSpPr>
          <p:cNvPr id="4" name="TextBox 3"/>
          <p:cNvSpPr txBox="1"/>
          <p:nvPr/>
        </p:nvSpPr>
        <p:spPr>
          <a:xfrm>
            <a:off x="0" y="6324600"/>
            <a:ext cx="5715000" cy="369332"/>
          </a:xfrm>
          <a:prstGeom prst="rect">
            <a:avLst/>
          </a:prstGeom>
          <a:noFill/>
        </p:spPr>
        <p:txBody>
          <a:bodyPr wrap="square" rtlCol="0">
            <a:spAutoFit/>
          </a:bodyPr>
          <a:lstStyle/>
          <a:p>
            <a:r>
              <a:rPr lang="en-US" dirty="0" smtClean="0"/>
              <a:t>http://www.irs.gov/pub/irs-soi/07pf01ta.xls</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dirty="0" smtClean="0"/>
              <a:t>Comparative share of total assets held</a:t>
            </a:r>
            <a:endParaRPr lang="en-US" dirty="0"/>
          </a:p>
        </p:txBody>
      </p:sp>
      <p:graphicFrame>
        <p:nvGraphicFramePr>
          <p:cNvPr id="5" name="Content Placeholder 4"/>
          <p:cNvGraphicFramePr>
            <a:graphicFrameLocks noGrp="1"/>
          </p:cNvGraphicFramePr>
          <p:nvPr>
            <p:ph idx="1"/>
          </p:nvPr>
        </p:nvGraphicFramePr>
        <p:xfrm>
          <a:off x="0" y="1295400"/>
          <a:ext cx="9144000" cy="5562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t>Comparative share of charitable distributions made</a:t>
            </a:r>
            <a:endParaRPr lang="en-US" dirty="0"/>
          </a:p>
        </p:txBody>
      </p:sp>
      <p:graphicFrame>
        <p:nvGraphicFramePr>
          <p:cNvPr id="6" name="Content Placeholder 5"/>
          <p:cNvGraphicFramePr>
            <a:graphicFrameLocks noGrp="1"/>
          </p:cNvGraphicFramePr>
          <p:nvPr>
            <p:ph idx="1"/>
          </p:nvPr>
        </p:nvGraphicFramePr>
        <p:xfrm>
          <a:off x="0" y="1447800"/>
          <a:ext cx="9144000" cy="5410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tangle 72"/>
          <p:cNvSpPr/>
          <p:nvPr/>
        </p:nvSpPr>
        <p:spPr>
          <a:xfrm>
            <a:off x="4114800" y="0"/>
            <a:ext cx="5029200" cy="6858000"/>
          </a:xfrm>
          <a:prstGeom prst="rect">
            <a:avLst/>
          </a:prstGeom>
          <a:solidFill>
            <a:schemeClr val="accent1">
              <a:alpha val="2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10" descr="C:\Users\rujames\AppData\Local\Microsoft\Windows\Temporary Internet Files\Content.IE5\50W9U50Y\MC900059174[1].wmf"/>
          <p:cNvPicPr>
            <a:picLocks noChangeAspect="1" noChangeArrowheads="1"/>
          </p:cNvPicPr>
          <p:nvPr/>
        </p:nvPicPr>
        <p:blipFill>
          <a:blip r:embed="rId2" cstate="print">
            <a:grayscl/>
          </a:blip>
          <a:srcRect/>
          <a:stretch>
            <a:fillRect/>
          </a:stretch>
        </p:blipFill>
        <p:spPr bwMode="auto">
          <a:xfrm>
            <a:off x="152400" y="3124200"/>
            <a:ext cx="733325" cy="1579346"/>
          </a:xfrm>
          <a:prstGeom prst="rect">
            <a:avLst/>
          </a:prstGeom>
          <a:noFill/>
        </p:spPr>
      </p:pic>
      <p:pic>
        <p:nvPicPr>
          <p:cNvPr id="6" name="Picture 5" descr="C:\Users\rujames\AppData\Local\Microsoft\Windows\Temporary Internet Files\Content.IE5\50W9U50Y\MC900031094[1].wmf"/>
          <p:cNvPicPr>
            <a:picLocks noChangeAspect="1" noChangeArrowheads="1"/>
          </p:cNvPicPr>
          <p:nvPr/>
        </p:nvPicPr>
        <p:blipFill>
          <a:blip r:embed="rId3" cstate="print"/>
          <a:srcRect/>
          <a:stretch>
            <a:fillRect/>
          </a:stretch>
        </p:blipFill>
        <p:spPr bwMode="auto">
          <a:xfrm>
            <a:off x="1752600" y="5410200"/>
            <a:ext cx="913790" cy="1290019"/>
          </a:xfrm>
          <a:prstGeom prst="rect">
            <a:avLst/>
          </a:prstGeom>
          <a:noFill/>
        </p:spPr>
      </p:pic>
      <p:cxnSp>
        <p:nvCxnSpPr>
          <p:cNvPr id="36" name="Straight Arrow Connector 35"/>
          <p:cNvCxnSpPr/>
          <p:nvPr/>
        </p:nvCxnSpPr>
        <p:spPr>
          <a:xfrm flipV="1">
            <a:off x="4800600" y="2209800"/>
            <a:ext cx="2362200" cy="2057400"/>
          </a:xfrm>
          <a:prstGeom prst="straightConnector1">
            <a:avLst/>
          </a:prstGeom>
          <a:ln w="76200">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0" y="0"/>
            <a:ext cx="9144000" cy="1089529"/>
          </a:xfrm>
          <a:prstGeom prst="rect">
            <a:avLst/>
          </a:prstGeom>
          <a:noFill/>
        </p:spPr>
        <p:txBody>
          <a:bodyPr wrap="square" rtlCol="0">
            <a:spAutoFit/>
          </a:bodyPr>
          <a:lstStyle/>
          <a:p>
            <a:pPr algn="ctr">
              <a:lnSpc>
                <a:spcPct val="80000"/>
              </a:lnSpc>
            </a:pPr>
            <a:r>
              <a:rPr lang="en-US" sz="4000" dirty="0" smtClean="0"/>
              <a:t>A private foundation is created by the donor and follows his rules</a:t>
            </a:r>
            <a:endParaRPr lang="en-US" sz="4000" dirty="0"/>
          </a:p>
        </p:txBody>
      </p:sp>
      <p:sp>
        <p:nvSpPr>
          <p:cNvPr id="39" name="TextBox 38"/>
          <p:cNvSpPr txBox="1"/>
          <p:nvPr/>
        </p:nvSpPr>
        <p:spPr>
          <a:xfrm>
            <a:off x="381000" y="4876800"/>
            <a:ext cx="3429000" cy="707886"/>
          </a:xfrm>
          <a:prstGeom prst="rect">
            <a:avLst/>
          </a:prstGeom>
          <a:noFill/>
        </p:spPr>
        <p:txBody>
          <a:bodyPr wrap="square" rtlCol="0">
            <a:spAutoFit/>
          </a:bodyPr>
          <a:lstStyle/>
          <a:p>
            <a:pPr algn="r"/>
            <a:r>
              <a:rPr lang="en-US" sz="4000" dirty="0" smtClean="0"/>
              <a:t>Tax Deduction</a:t>
            </a:r>
            <a:endParaRPr lang="en-US" sz="4000" dirty="0"/>
          </a:p>
        </p:txBody>
      </p:sp>
      <p:pic>
        <p:nvPicPr>
          <p:cNvPr id="34" name="Picture 12" descr="C:\Users\rujames\AppData\Local\Microsoft\Windows\Temporary Internet Files\Content.IE5\71TUAP4E\MC900437318[1].jpg"/>
          <p:cNvPicPr>
            <a:picLocks noChangeAspect="1" noChangeArrowheads="1"/>
          </p:cNvPicPr>
          <p:nvPr/>
        </p:nvPicPr>
        <p:blipFill>
          <a:blip r:embed="rId4" cstate="print">
            <a:grayscl/>
          </a:blip>
          <a:srcRect/>
          <a:stretch>
            <a:fillRect/>
          </a:stretch>
        </p:blipFill>
        <p:spPr bwMode="auto">
          <a:xfrm>
            <a:off x="7391400" y="1371600"/>
            <a:ext cx="1288354" cy="1273630"/>
          </a:xfrm>
          <a:prstGeom prst="rect">
            <a:avLst/>
          </a:prstGeom>
          <a:noFill/>
        </p:spPr>
      </p:pic>
      <p:cxnSp>
        <p:nvCxnSpPr>
          <p:cNvPr id="35" name="Straight Arrow Connector 34"/>
          <p:cNvCxnSpPr/>
          <p:nvPr/>
        </p:nvCxnSpPr>
        <p:spPr>
          <a:xfrm>
            <a:off x="1066800" y="3962400"/>
            <a:ext cx="1905000" cy="1588"/>
          </a:xfrm>
          <a:prstGeom prst="straightConnector1">
            <a:avLst/>
          </a:prstGeom>
          <a:ln w="762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914400" y="3200400"/>
            <a:ext cx="1905000" cy="707886"/>
          </a:xfrm>
          <a:prstGeom prst="rect">
            <a:avLst/>
          </a:prstGeom>
          <a:noFill/>
        </p:spPr>
        <p:txBody>
          <a:bodyPr wrap="square" rtlCol="0">
            <a:spAutoFit/>
          </a:bodyPr>
          <a:lstStyle/>
          <a:p>
            <a:pPr algn="ctr"/>
            <a:r>
              <a:rPr lang="en-US" sz="4000" dirty="0" smtClean="0"/>
              <a:t>Gift</a:t>
            </a:r>
            <a:endParaRPr lang="en-US" sz="4000" dirty="0"/>
          </a:p>
        </p:txBody>
      </p:sp>
      <p:cxnSp>
        <p:nvCxnSpPr>
          <p:cNvPr id="58" name="Straight Arrow Connector 57"/>
          <p:cNvCxnSpPr/>
          <p:nvPr/>
        </p:nvCxnSpPr>
        <p:spPr>
          <a:xfrm rot="10800000">
            <a:off x="914400" y="4419600"/>
            <a:ext cx="1219200" cy="685800"/>
          </a:xfrm>
          <a:prstGeom prst="straightConnector1">
            <a:avLst/>
          </a:prstGeom>
          <a:ln w="762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60" name="Picture 12" descr="C:\Users\rujames\AppData\Local\Microsoft\Windows\Temporary Internet Files\Content.IE5\71TUAP4E\MC900437318[1].jpg"/>
          <p:cNvPicPr>
            <a:picLocks noChangeAspect="1" noChangeArrowheads="1"/>
          </p:cNvPicPr>
          <p:nvPr/>
        </p:nvPicPr>
        <p:blipFill>
          <a:blip r:embed="rId4" cstate="print">
            <a:grayscl/>
          </a:blip>
          <a:srcRect/>
          <a:stretch>
            <a:fillRect/>
          </a:stretch>
        </p:blipFill>
        <p:spPr bwMode="auto">
          <a:xfrm>
            <a:off x="7467600" y="2743200"/>
            <a:ext cx="1288354" cy="1273630"/>
          </a:xfrm>
          <a:prstGeom prst="rect">
            <a:avLst/>
          </a:prstGeom>
          <a:noFill/>
        </p:spPr>
      </p:pic>
      <p:pic>
        <p:nvPicPr>
          <p:cNvPr id="61" name="Picture 12" descr="C:\Users\rujames\AppData\Local\Microsoft\Windows\Temporary Internet Files\Content.IE5\71TUAP4E\MC900437318[1].jpg"/>
          <p:cNvPicPr>
            <a:picLocks noChangeAspect="1" noChangeArrowheads="1"/>
          </p:cNvPicPr>
          <p:nvPr/>
        </p:nvPicPr>
        <p:blipFill>
          <a:blip r:embed="rId4" cstate="print">
            <a:grayscl/>
          </a:blip>
          <a:srcRect/>
          <a:stretch>
            <a:fillRect/>
          </a:stretch>
        </p:blipFill>
        <p:spPr bwMode="auto">
          <a:xfrm>
            <a:off x="7467600" y="4114800"/>
            <a:ext cx="1288354" cy="1273630"/>
          </a:xfrm>
          <a:prstGeom prst="rect">
            <a:avLst/>
          </a:prstGeom>
          <a:noFill/>
        </p:spPr>
      </p:pic>
      <p:pic>
        <p:nvPicPr>
          <p:cNvPr id="1031" name="Picture 7" descr="C:\Users\rujames\AppData\Local\Microsoft\Windows\Temporary Internet Files\Content.IE5\9A16IBCU\MC900290067[1].wmf"/>
          <p:cNvPicPr>
            <a:picLocks noChangeAspect="1" noChangeArrowheads="1"/>
          </p:cNvPicPr>
          <p:nvPr/>
        </p:nvPicPr>
        <p:blipFill>
          <a:blip r:embed="rId5" cstate="print">
            <a:grayscl/>
          </a:blip>
          <a:srcRect/>
          <a:stretch>
            <a:fillRect/>
          </a:stretch>
        </p:blipFill>
        <p:spPr bwMode="auto">
          <a:xfrm>
            <a:off x="2971800" y="3048000"/>
            <a:ext cx="1898964" cy="1876038"/>
          </a:xfrm>
          <a:prstGeom prst="rect">
            <a:avLst/>
          </a:prstGeom>
          <a:noFill/>
        </p:spPr>
      </p:pic>
      <p:cxnSp>
        <p:nvCxnSpPr>
          <p:cNvPr id="63" name="Straight Arrow Connector 62"/>
          <p:cNvCxnSpPr/>
          <p:nvPr/>
        </p:nvCxnSpPr>
        <p:spPr>
          <a:xfrm flipV="1">
            <a:off x="4724400" y="3505200"/>
            <a:ext cx="2590800" cy="838200"/>
          </a:xfrm>
          <a:prstGeom prst="straightConnector1">
            <a:avLst/>
          </a:prstGeom>
          <a:ln w="76200">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a:off x="4724400" y="4343400"/>
            <a:ext cx="2667000" cy="381000"/>
          </a:xfrm>
          <a:prstGeom prst="straightConnector1">
            <a:avLst/>
          </a:prstGeom>
          <a:ln w="76200">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69" name="Picture 12" descr="C:\Users\rujames\AppData\Local\Microsoft\Windows\Temporary Internet Files\Content.IE5\71TUAP4E\MC900437318[1].jpg"/>
          <p:cNvPicPr>
            <a:picLocks noChangeAspect="1" noChangeArrowheads="1"/>
          </p:cNvPicPr>
          <p:nvPr/>
        </p:nvPicPr>
        <p:blipFill>
          <a:blip r:embed="rId4" cstate="print">
            <a:grayscl/>
          </a:blip>
          <a:srcRect/>
          <a:stretch>
            <a:fillRect/>
          </a:stretch>
        </p:blipFill>
        <p:spPr bwMode="auto">
          <a:xfrm>
            <a:off x="7543800" y="5584370"/>
            <a:ext cx="1288354" cy="1273630"/>
          </a:xfrm>
          <a:prstGeom prst="rect">
            <a:avLst/>
          </a:prstGeom>
          <a:noFill/>
        </p:spPr>
      </p:pic>
      <p:cxnSp>
        <p:nvCxnSpPr>
          <p:cNvPr id="70" name="Straight Arrow Connector 69"/>
          <p:cNvCxnSpPr/>
          <p:nvPr/>
        </p:nvCxnSpPr>
        <p:spPr>
          <a:xfrm>
            <a:off x="4724400" y="4343400"/>
            <a:ext cx="2819400" cy="2057400"/>
          </a:xfrm>
          <a:prstGeom prst="straightConnector1">
            <a:avLst/>
          </a:prstGeom>
          <a:ln w="76200">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tangle 72"/>
          <p:cNvSpPr/>
          <p:nvPr/>
        </p:nvSpPr>
        <p:spPr>
          <a:xfrm>
            <a:off x="4114800" y="0"/>
            <a:ext cx="5029200" cy="6858000"/>
          </a:xfrm>
          <a:prstGeom prst="rect">
            <a:avLst/>
          </a:prstGeom>
          <a:solidFill>
            <a:schemeClr val="accent1">
              <a:alpha val="2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10" descr="C:\Users\rujames\AppData\Local\Microsoft\Windows\Temporary Internet Files\Content.IE5\50W9U50Y\MC900059174[1].wmf"/>
          <p:cNvPicPr>
            <a:picLocks noChangeAspect="1" noChangeArrowheads="1"/>
          </p:cNvPicPr>
          <p:nvPr/>
        </p:nvPicPr>
        <p:blipFill>
          <a:blip r:embed="rId2" cstate="print">
            <a:grayscl/>
          </a:blip>
          <a:srcRect/>
          <a:stretch>
            <a:fillRect/>
          </a:stretch>
        </p:blipFill>
        <p:spPr bwMode="auto">
          <a:xfrm>
            <a:off x="152400" y="3124200"/>
            <a:ext cx="733325" cy="1579346"/>
          </a:xfrm>
          <a:prstGeom prst="rect">
            <a:avLst/>
          </a:prstGeom>
          <a:noFill/>
        </p:spPr>
      </p:pic>
      <p:pic>
        <p:nvPicPr>
          <p:cNvPr id="6" name="Picture 5" descr="C:\Users\rujames\AppData\Local\Microsoft\Windows\Temporary Internet Files\Content.IE5\50W9U50Y\MC900031094[1].wmf"/>
          <p:cNvPicPr>
            <a:picLocks noChangeAspect="1" noChangeArrowheads="1"/>
          </p:cNvPicPr>
          <p:nvPr/>
        </p:nvPicPr>
        <p:blipFill>
          <a:blip r:embed="rId3" cstate="print"/>
          <a:srcRect/>
          <a:stretch>
            <a:fillRect/>
          </a:stretch>
        </p:blipFill>
        <p:spPr bwMode="auto">
          <a:xfrm>
            <a:off x="1752600" y="5410200"/>
            <a:ext cx="913790" cy="1290019"/>
          </a:xfrm>
          <a:prstGeom prst="rect">
            <a:avLst/>
          </a:prstGeom>
          <a:noFill/>
        </p:spPr>
      </p:pic>
      <p:cxnSp>
        <p:nvCxnSpPr>
          <p:cNvPr id="36" name="Straight Arrow Connector 35"/>
          <p:cNvCxnSpPr/>
          <p:nvPr/>
        </p:nvCxnSpPr>
        <p:spPr>
          <a:xfrm flipV="1">
            <a:off x="4800600" y="2209800"/>
            <a:ext cx="2362200" cy="2057400"/>
          </a:xfrm>
          <a:prstGeom prst="straightConnector1">
            <a:avLst/>
          </a:prstGeom>
          <a:ln w="76200">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0" y="0"/>
            <a:ext cx="9144000" cy="1089529"/>
          </a:xfrm>
          <a:prstGeom prst="rect">
            <a:avLst/>
          </a:prstGeom>
          <a:noFill/>
        </p:spPr>
        <p:txBody>
          <a:bodyPr wrap="square" rtlCol="0">
            <a:spAutoFit/>
          </a:bodyPr>
          <a:lstStyle/>
          <a:p>
            <a:pPr algn="ctr">
              <a:lnSpc>
                <a:spcPct val="80000"/>
              </a:lnSpc>
            </a:pPr>
            <a:r>
              <a:rPr lang="en-US" sz="4000" dirty="0" smtClean="0"/>
              <a:t>A donor advised fund is held by a charity to give to other charities with donor’s advice</a:t>
            </a:r>
            <a:endParaRPr lang="en-US" sz="4000" dirty="0"/>
          </a:p>
        </p:txBody>
      </p:sp>
      <p:sp>
        <p:nvSpPr>
          <p:cNvPr id="39" name="TextBox 38"/>
          <p:cNvSpPr txBox="1"/>
          <p:nvPr/>
        </p:nvSpPr>
        <p:spPr>
          <a:xfrm>
            <a:off x="381000" y="4876800"/>
            <a:ext cx="3429000" cy="707886"/>
          </a:xfrm>
          <a:prstGeom prst="rect">
            <a:avLst/>
          </a:prstGeom>
          <a:noFill/>
        </p:spPr>
        <p:txBody>
          <a:bodyPr wrap="square" rtlCol="0">
            <a:spAutoFit/>
          </a:bodyPr>
          <a:lstStyle/>
          <a:p>
            <a:pPr algn="r"/>
            <a:r>
              <a:rPr lang="en-US" sz="4000" dirty="0" smtClean="0"/>
              <a:t>Tax Deduction</a:t>
            </a:r>
            <a:endParaRPr lang="en-US" sz="4000" dirty="0"/>
          </a:p>
        </p:txBody>
      </p:sp>
      <p:pic>
        <p:nvPicPr>
          <p:cNvPr id="34" name="Picture 12" descr="C:\Users\rujames\AppData\Local\Microsoft\Windows\Temporary Internet Files\Content.IE5\71TUAP4E\MC900437318[1].jpg"/>
          <p:cNvPicPr>
            <a:picLocks noChangeAspect="1" noChangeArrowheads="1"/>
          </p:cNvPicPr>
          <p:nvPr/>
        </p:nvPicPr>
        <p:blipFill>
          <a:blip r:embed="rId4" cstate="print">
            <a:grayscl/>
          </a:blip>
          <a:srcRect/>
          <a:stretch>
            <a:fillRect/>
          </a:stretch>
        </p:blipFill>
        <p:spPr bwMode="auto">
          <a:xfrm>
            <a:off x="7391400" y="1371600"/>
            <a:ext cx="1288354" cy="1273630"/>
          </a:xfrm>
          <a:prstGeom prst="rect">
            <a:avLst/>
          </a:prstGeom>
          <a:noFill/>
        </p:spPr>
      </p:pic>
      <p:cxnSp>
        <p:nvCxnSpPr>
          <p:cNvPr id="35" name="Straight Arrow Connector 34"/>
          <p:cNvCxnSpPr/>
          <p:nvPr/>
        </p:nvCxnSpPr>
        <p:spPr>
          <a:xfrm>
            <a:off x="1066800" y="3962400"/>
            <a:ext cx="1905000" cy="1588"/>
          </a:xfrm>
          <a:prstGeom prst="straightConnector1">
            <a:avLst/>
          </a:prstGeom>
          <a:ln w="762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914400" y="3200400"/>
            <a:ext cx="1905000" cy="707886"/>
          </a:xfrm>
          <a:prstGeom prst="rect">
            <a:avLst/>
          </a:prstGeom>
          <a:noFill/>
        </p:spPr>
        <p:txBody>
          <a:bodyPr wrap="square" rtlCol="0">
            <a:spAutoFit/>
          </a:bodyPr>
          <a:lstStyle/>
          <a:p>
            <a:pPr algn="ctr"/>
            <a:r>
              <a:rPr lang="en-US" sz="4000" dirty="0" smtClean="0"/>
              <a:t>Gift</a:t>
            </a:r>
            <a:endParaRPr lang="en-US" sz="4000" dirty="0"/>
          </a:p>
        </p:txBody>
      </p:sp>
      <p:cxnSp>
        <p:nvCxnSpPr>
          <p:cNvPr id="58" name="Straight Arrow Connector 57"/>
          <p:cNvCxnSpPr/>
          <p:nvPr/>
        </p:nvCxnSpPr>
        <p:spPr>
          <a:xfrm rot="10800000">
            <a:off x="914400" y="4419600"/>
            <a:ext cx="1219200" cy="685800"/>
          </a:xfrm>
          <a:prstGeom prst="straightConnector1">
            <a:avLst/>
          </a:prstGeom>
          <a:ln w="762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60" name="Picture 12" descr="C:\Users\rujames\AppData\Local\Microsoft\Windows\Temporary Internet Files\Content.IE5\71TUAP4E\MC900437318[1].jpg"/>
          <p:cNvPicPr>
            <a:picLocks noChangeAspect="1" noChangeArrowheads="1"/>
          </p:cNvPicPr>
          <p:nvPr/>
        </p:nvPicPr>
        <p:blipFill>
          <a:blip r:embed="rId4" cstate="print">
            <a:grayscl/>
          </a:blip>
          <a:srcRect/>
          <a:stretch>
            <a:fillRect/>
          </a:stretch>
        </p:blipFill>
        <p:spPr bwMode="auto">
          <a:xfrm>
            <a:off x="7467600" y="2743200"/>
            <a:ext cx="1288354" cy="1273630"/>
          </a:xfrm>
          <a:prstGeom prst="rect">
            <a:avLst/>
          </a:prstGeom>
          <a:noFill/>
        </p:spPr>
      </p:pic>
      <p:pic>
        <p:nvPicPr>
          <p:cNvPr id="61" name="Picture 12" descr="C:\Users\rujames\AppData\Local\Microsoft\Windows\Temporary Internet Files\Content.IE5\71TUAP4E\MC900437318[1].jpg"/>
          <p:cNvPicPr>
            <a:picLocks noChangeAspect="1" noChangeArrowheads="1"/>
          </p:cNvPicPr>
          <p:nvPr/>
        </p:nvPicPr>
        <p:blipFill>
          <a:blip r:embed="rId4" cstate="print">
            <a:grayscl/>
          </a:blip>
          <a:srcRect/>
          <a:stretch>
            <a:fillRect/>
          </a:stretch>
        </p:blipFill>
        <p:spPr bwMode="auto">
          <a:xfrm>
            <a:off x="7467600" y="4114800"/>
            <a:ext cx="1288354" cy="1273630"/>
          </a:xfrm>
          <a:prstGeom prst="rect">
            <a:avLst/>
          </a:prstGeom>
          <a:noFill/>
        </p:spPr>
      </p:pic>
      <p:cxnSp>
        <p:nvCxnSpPr>
          <p:cNvPr id="63" name="Straight Arrow Connector 62"/>
          <p:cNvCxnSpPr/>
          <p:nvPr/>
        </p:nvCxnSpPr>
        <p:spPr>
          <a:xfrm flipV="1">
            <a:off x="4724400" y="3505200"/>
            <a:ext cx="2590800" cy="838200"/>
          </a:xfrm>
          <a:prstGeom prst="straightConnector1">
            <a:avLst/>
          </a:prstGeom>
          <a:ln w="76200">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a:off x="4724400" y="4343400"/>
            <a:ext cx="2667000" cy="381000"/>
          </a:xfrm>
          <a:prstGeom prst="straightConnector1">
            <a:avLst/>
          </a:prstGeom>
          <a:ln w="76200">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69" name="Picture 12" descr="C:\Users\rujames\AppData\Local\Microsoft\Windows\Temporary Internet Files\Content.IE5\71TUAP4E\MC900437318[1].jpg"/>
          <p:cNvPicPr>
            <a:picLocks noChangeAspect="1" noChangeArrowheads="1"/>
          </p:cNvPicPr>
          <p:nvPr/>
        </p:nvPicPr>
        <p:blipFill>
          <a:blip r:embed="rId4" cstate="print">
            <a:grayscl/>
          </a:blip>
          <a:srcRect/>
          <a:stretch>
            <a:fillRect/>
          </a:stretch>
        </p:blipFill>
        <p:spPr bwMode="auto">
          <a:xfrm>
            <a:off x="7543800" y="5584370"/>
            <a:ext cx="1288354" cy="1273630"/>
          </a:xfrm>
          <a:prstGeom prst="rect">
            <a:avLst/>
          </a:prstGeom>
          <a:noFill/>
        </p:spPr>
      </p:pic>
      <p:cxnSp>
        <p:nvCxnSpPr>
          <p:cNvPr id="70" name="Straight Arrow Connector 69"/>
          <p:cNvCxnSpPr/>
          <p:nvPr/>
        </p:nvCxnSpPr>
        <p:spPr>
          <a:xfrm>
            <a:off x="4724400" y="4343400"/>
            <a:ext cx="2819400" cy="2057400"/>
          </a:xfrm>
          <a:prstGeom prst="straightConnector1">
            <a:avLst/>
          </a:prstGeom>
          <a:ln w="76200">
            <a:solidFill>
              <a:schemeClr val="tx1"/>
            </a:solidFill>
            <a:prstDash val="sysDash"/>
            <a:headEnd type="none" w="med" len="med"/>
            <a:tailEnd type="triangle" w="med" len="med"/>
          </a:ln>
        </p:spPr>
        <p:style>
          <a:lnRef idx="1">
            <a:schemeClr val="accent1"/>
          </a:lnRef>
          <a:fillRef idx="0">
            <a:schemeClr val="accent1"/>
          </a:fillRef>
          <a:effectRef idx="0">
            <a:schemeClr val="accent1"/>
          </a:effectRef>
          <a:fontRef idx="minor">
            <a:schemeClr val="tx1"/>
          </a:fontRef>
        </p:style>
      </p:cxnSp>
      <p:pic>
        <p:nvPicPr>
          <p:cNvPr id="20" name="Picture 12" descr="C:\Users\rujames\AppData\Local\Microsoft\Windows\Temporary Internet Files\Content.IE5\71TUAP4E\MC900437318[1].jpg"/>
          <p:cNvPicPr>
            <a:picLocks noChangeAspect="1" noChangeArrowheads="1"/>
          </p:cNvPicPr>
          <p:nvPr/>
        </p:nvPicPr>
        <p:blipFill>
          <a:blip r:embed="rId4" cstate="print">
            <a:grayscl/>
          </a:blip>
          <a:srcRect/>
          <a:stretch>
            <a:fillRect/>
          </a:stretch>
        </p:blipFill>
        <p:spPr bwMode="auto">
          <a:xfrm>
            <a:off x="3276600" y="3505200"/>
            <a:ext cx="1288354" cy="1273630"/>
          </a:xfrm>
          <a:prstGeom prst="rect">
            <a:avLst/>
          </a:prstGeom>
          <a:noFill/>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
          </p:nvPr>
        </p:nvSpPr>
        <p:spPr>
          <a:xfrm>
            <a:off x="0" y="304800"/>
            <a:ext cx="4040188" cy="639762"/>
          </a:xfrm>
        </p:spPr>
        <p:txBody>
          <a:bodyPr>
            <a:noAutofit/>
          </a:bodyPr>
          <a:lstStyle/>
          <a:p>
            <a:pPr algn="ctr">
              <a:lnSpc>
                <a:spcPct val="80000"/>
              </a:lnSpc>
            </a:pPr>
            <a:r>
              <a:rPr lang="en-US" sz="3200" dirty="0" smtClean="0"/>
              <a:t>Private Foundation</a:t>
            </a:r>
          </a:p>
          <a:p>
            <a:pPr algn="ctr">
              <a:lnSpc>
                <a:spcPct val="80000"/>
              </a:lnSpc>
            </a:pPr>
            <a:r>
              <a:rPr lang="en-US" sz="2800" dirty="0" smtClean="0"/>
              <a:t>(non-operating)</a:t>
            </a:r>
            <a:endParaRPr lang="en-US" sz="2800" dirty="0"/>
          </a:p>
        </p:txBody>
      </p:sp>
      <p:sp>
        <p:nvSpPr>
          <p:cNvPr id="8" name="Content Placeholder 7"/>
          <p:cNvSpPr>
            <a:spLocks noGrp="1"/>
          </p:cNvSpPr>
          <p:nvPr>
            <p:ph sz="half" idx="2"/>
          </p:nvPr>
        </p:nvSpPr>
        <p:spPr>
          <a:xfrm>
            <a:off x="0" y="1066800"/>
            <a:ext cx="4497388" cy="5791199"/>
          </a:xfrm>
        </p:spPr>
        <p:txBody>
          <a:bodyPr>
            <a:normAutofit/>
          </a:bodyPr>
          <a:lstStyle/>
          <a:p>
            <a:r>
              <a:rPr lang="en-US" sz="2800" dirty="0" smtClean="0"/>
              <a:t>Contributions receive immediate tax deduction</a:t>
            </a:r>
          </a:p>
          <a:p>
            <a:r>
              <a:rPr lang="en-US" sz="2800" dirty="0" smtClean="0"/>
              <a:t>Money held by foundation</a:t>
            </a:r>
          </a:p>
          <a:p>
            <a:r>
              <a:rPr lang="en-US" sz="2800" dirty="0" smtClean="0"/>
              <a:t>Money later given to other charities based on board decision and donor’s original rules</a:t>
            </a:r>
          </a:p>
          <a:p>
            <a:r>
              <a:rPr lang="en-US" sz="2800" dirty="0" smtClean="0"/>
              <a:t>Some expense to create and maintain</a:t>
            </a:r>
          </a:p>
          <a:p>
            <a:pPr>
              <a:buNone/>
            </a:pPr>
            <a:endParaRPr lang="en-US" sz="2800" dirty="0" smtClean="0"/>
          </a:p>
          <a:p>
            <a:r>
              <a:rPr lang="en-US" sz="2800" dirty="0" smtClean="0"/>
              <a:t>Average size $6,692,551</a:t>
            </a:r>
            <a:endParaRPr lang="en-US" sz="2800" dirty="0"/>
          </a:p>
        </p:txBody>
      </p:sp>
      <p:sp>
        <p:nvSpPr>
          <p:cNvPr id="9" name="Text Placeholder 8"/>
          <p:cNvSpPr>
            <a:spLocks noGrp="1"/>
          </p:cNvSpPr>
          <p:nvPr>
            <p:ph type="body" sz="quarter" idx="3"/>
          </p:nvPr>
        </p:nvSpPr>
        <p:spPr>
          <a:xfrm>
            <a:off x="4648200" y="152400"/>
            <a:ext cx="4419601" cy="639762"/>
          </a:xfrm>
        </p:spPr>
        <p:txBody>
          <a:bodyPr>
            <a:normAutofit/>
          </a:bodyPr>
          <a:lstStyle/>
          <a:p>
            <a:pPr algn="ctr"/>
            <a:r>
              <a:rPr lang="en-US" sz="3200" dirty="0" smtClean="0"/>
              <a:t>Donor advised fund</a:t>
            </a:r>
            <a:endParaRPr lang="en-US" sz="3200" dirty="0"/>
          </a:p>
        </p:txBody>
      </p:sp>
      <p:sp>
        <p:nvSpPr>
          <p:cNvPr id="10" name="Content Placeholder 9"/>
          <p:cNvSpPr>
            <a:spLocks noGrp="1"/>
          </p:cNvSpPr>
          <p:nvPr>
            <p:ph sz="quarter" idx="4"/>
          </p:nvPr>
        </p:nvSpPr>
        <p:spPr>
          <a:xfrm>
            <a:off x="4645025" y="1066800"/>
            <a:ext cx="4498975" cy="5791199"/>
          </a:xfrm>
        </p:spPr>
        <p:txBody>
          <a:bodyPr>
            <a:normAutofit/>
          </a:bodyPr>
          <a:lstStyle/>
          <a:p>
            <a:r>
              <a:rPr lang="en-US" sz="2800" dirty="0" smtClean="0"/>
              <a:t>Contributions receive immediate tax deduction</a:t>
            </a:r>
          </a:p>
          <a:p>
            <a:r>
              <a:rPr lang="en-US" sz="2800" dirty="0" smtClean="0"/>
              <a:t>Money held by a charity</a:t>
            </a:r>
          </a:p>
          <a:p>
            <a:r>
              <a:rPr lang="en-US" sz="2800" dirty="0" smtClean="0"/>
              <a:t>Money later given to other charities on advice of donor</a:t>
            </a:r>
          </a:p>
          <a:p>
            <a:pPr>
              <a:buNone/>
            </a:pPr>
            <a:endParaRPr lang="en-US" sz="2800" dirty="0" smtClean="0"/>
          </a:p>
          <a:p>
            <a:r>
              <a:rPr lang="en-US" sz="2800" dirty="0" smtClean="0"/>
              <a:t>Very little expense to create and maintain (.5% annually)</a:t>
            </a:r>
          </a:p>
          <a:p>
            <a:r>
              <a:rPr lang="en-US" sz="2800" dirty="0" smtClean="0"/>
              <a:t>Average size $200,000</a:t>
            </a:r>
          </a:p>
          <a:p>
            <a:endParaRPr lang="en-US" sz="28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Era in DAFs</a:t>
            </a:r>
            <a:endParaRPr lang="en-US" dirty="0"/>
          </a:p>
        </p:txBody>
      </p:sp>
      <p:sp>
        <p:nvSpPr>
          <p:cNvPr id="3" name="Content Placeholder 2"/>
          <p:cNvSpPr>
            <a:spLocks noGrp="1"/>
          </p:cNvSpPr>
          <p:nvPr>
            <p:ph idx="1"/>
          </p:nvPr>
        </p:nvSpPr>
        <p:spPr>
          <a:xfrm>
            <a:off x="457200" y="1600200"/>
            <a:ext cx="8229600" cy="4800600"/>
          </a:xfrm>
        </p:spPr>
        <p:txBody>
          <a:bodyPr>
            <a:normAutofit lnSpcReduction="10000"/>
          </a:bodyPr>
          <a:lstStyle/>
          <a:p>
            <a:r>
              <a:rPr lang="en-US" dirty="0" smtClean="0"/>
              <a:t>1991 first mutual fund DAF (Fidelity) </a:t>
            </a:r>
          </a:p>
          <a:p>
            <a:r>
              <a:rPr lang="en-US" dirty="0" smtClean="0"/>
              <a:t>Investment advisors earn commissions for managing client’s assets in the DAF, thus have financial incentive for charitable planning</a:t>
            </a:r>
          </a:p>
          <a:p>
            <a:r>
              <a:rPr lang="en-US" dirty="0" smtClean="0"/>
              <a:t>Minimum initial contribution $5,000</a:t>
            </a:r>
          </a:p>
          <a:p>
            <a:r>
              <a:rPr lang="en-US" dirty="0" smtClean="0"/>
              <a:t>Largest mutual fund DAFs </a:t>
            </a:r>
          </a:p>
          <a:p>
            <a:pPr marL="971550" lvl="1" indent="-514350">
              <a:buFont typeface="+mj-lt"/>
              <a:buAutoNum type="arabicPeriod"/>
            </a:pPr>
            <a:r>
              <a:rPr lang="en-US" dirty="0" smtClean="0"/>
              <a:t>Fidelity</a:t>
            </a:r>
          </a:p>
          <a:p>
            <a:pPr marL="971550" lvl="1" indent="-514350">
              <a:buFont typeface="+mj-lt"/>
              <a:buAutoNum type="arabicPeriod"/>
            </a:pPr>
            <a:r>
              <a:rPr lang="en-US" dirty="0" smtClean="0"/>
              <a:t>Schwab</a:t>
            </a:r>
          </a:p>
          <a:p>
            <a:pPr marL="971550" lvl="1" indent="-514350">
              <a:buFont typeface="+mj-lt"/>
              <a:buAutoNum type="arabicPeriod"/>
            </a:pPr>
            <a:r>
              <a:rPr lang="en-US" dirty="0" smtClean="0"/>
              <a:t>Vanguard</a:t>
            </a:r>
          </a:p>
          <a:p>
            <a:endParaRPr lang="en-US" dirty="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Donor Advised Funds: Fidelity</a:t>
            </a:r>
            <a:endParaRPr lang="en-US" dirty="0"/>
          </a:p>
        </p:txBody>
      </p:sp>
      <p:graphicFrame>
        <p:nvGraphicFramePr>
          <p:cNvPr id="6" name="Content Placeholder 5"/>
          <p:cNvGraphicFramePr>
            <a:graphicFrameLocks noGrp="1"/>
          </p:cNvGraphicFramePr>
          <p:nvPr>
            <p:ph idx="1"/>
          </p:nvPr>
        </p:nvGraphicFramePr>
        <p:xfrm>
          <a:off x="0" y="1219200"/>
          <a:ext cx="9144000" cy="52578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5257800" y="6488668"/>
            <a:ext cx="3886200" cy="369332"/>
          </a:xfrm>
          <a:prstGeom prst="rect">
            <a:avLst/>
          </a:prstGeom>
          <a:noFill/>
        </p:spPr>
        <p:txBody>
          <a:bodyPr wrap="square" rtlCol="0">
            <a:spAutoFit/>
          </a:bodyPr>
          <a:lstStyle/>
          <a:p>
            <a:pPr algn="r"/>
            <a:r>
              <a:rPr lang="en-US" dirty="0" smtClean="0"/>
              <a:t>Source: Chronicle of Philanthropy</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Donor Advised Funds: Schwab</a:t>
            </a:r>
            <a:endParaRPr lang="en-US" dirty="0"/>
          </a:p>
        </p:txBody>
      </p:sp>
      <p:sp>
        <p:nvSpPr>
          <p:cNvPr id="7" name="TextBox 6"/>
          <p:cNvSpPr txBox="1"/>
          <p:nvPr/>
        </p:nvSpPr>
        <p:spPr>
          <a:xfrm>
            <a:off x="5257800" y="6488668"/>
            <a:ext cx="3886200" cy="369332"/>
          </a:xfrm>
          <a:prstGeom prst="rect">
            <a:avLst/>
          </a:prstGeom>
          <a:noFill/>
        </p:spPr>
        <p:txBody>
          <a:bodyPr wrap="square" rtlCol="0">
            <a:spAutoFit/>
          </a:bodyPr>
          <a:lstStyle/>
          <a:p>
            <a:pPr algn="r"/>
            <a:r>
              <a:rPr lang="en-US" dirty="0" smtClean="0"/>
              <a:t>Source: Chronicle of Philanthropy</a:t>
            </a:r>
            <a:endParaRPr lang="en-US" dirty="0"/>
          </a:p>
        </p:txBody>
      </p:sp>
      <p:graphicFrame>
        <p:nvGraphicFramePr>
          <p:cNvPr id="8" name="Content Placeholder 7"/>
          <p:cNvGraphicFramePr>
            <a:graphicFrameLocks noGrp="1"/>
          </p:cNvGraphicFramePr>
          <p:nvPr>
            <p:ph idx="1"/>
          </p:nvPr>
        </p:nvGraphicFramePr>
        <p:xfrm>
          <a:off x="0" y="1219200"/>
          <a:ext cx="9144000" cy="5257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Donor Advised Funds: Vanguard</a:t>
            </a:r>
            <a:endParaRPr lang="en-US" dirty="0"/>
          </a:p>
        </p:txBody>
      </p:sp>
      <p:sp>
        <p:nvSpPr>
          <p:cNvPr id="7" name="TextBox 6"/>
          <p:cNvSpPr txBox="1"/>
          <p:nvPr/>
        </p:nvSpPr>
        <p:spPr>
          <a:xfrm>
            <a:off x="5257800" y="6488668"/>
            <a:ext cx="3886200" cy="369332"/>
          </a:xfrm>
          <a:prstGeom prst="rect">
            <a:avLst/>
          </a:prstGeom>
          <a:noFill/>
        </p:spPr>
        <p:txBody>
          <a:bodyPr wrap="square" rtlCol="0">
            <a:spAutoFit/>
          </a:bodyPr>
          <a:lstStyle/>
          <a:p>
            <a:pPr algn="r"/>
            <a:r>
              <a:rPr lang="en-US" dirty="0" smtClean="0"/>
              <a:t>Source: Chronicle of Philanthropy</a:t>
            </a:r>
            <a:endParaRPr lang="en-US" dirty="0"/>
          </a:p>
        </p:txBody>
      </p:sp>
      <p:graphicFrame>
        <p:nvGraphicFramePr>
          <p:cNvPr id="6" name="Content Placeholder 5"/>
          <p:cNvGraphicFramePr>
            <a:graphicFrameLocks noGrp="1"/>
          </p:cNvGraphicFramePr>
          <p:nvPr>
            <p:ph idx="1"/>
          </p:nvPr>
        </p:nvGraphicFramePr>
        <p:xfrm>
          <a:off x="0" y="1219200"/>
          <a:ext cx="9144000" cy="5181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Canadian planned giving industry</a:t>
            </a:r>
            <a:endParaRPr lang="en-US" dirty="0"/>
          </a:p>
        </p:txBody>
      </p:sp>
      <p:sp>
        <p:nvSpPr>
          <p:cNvPr id="3" name="Content Placeholder 2"/>
          <p:cNvSpPr>
            <a:spLocks noGrp="1"/>
          </p:cNvSpPr>
          <p:nvPr>
            <p:ph idx="1"/>
          </p:nvPr>
        </p:nvSpPr>
        <p:spPr/>
        <p:txBody>
          <a:bodyPr/>
          <a:lstStyle/>
          <a:p>
            <a:pPr>
              <a:buNone/>
            </a:pPr>
            <a:r>
              <a:rPr lang="en-US" dirty="0" smtClean="0"/>
              <a:t>The Canadian Association of Gift Planners is the largest Canadian professional association.</a:t>
            </a:r>
          </a:p>
          <a:p>
            <a:pPr>
              <a:buNone/>
            </a:pPr>
            <a:r>
              <a:rPr lang="en-US" dirty="0" smtClean="0"/>
              <a:t>1,300 members including planned giving fundraisers, lawyers, accountants, and financial planners.</a:t>
            </a:r>
            <a:endParaRPr lang="en-US" dirty="0"/>
          </a:p>
        </p:txBody>
      </p:sp>
      <p:pic>
        <p:nvPicPr>
          <p:cNvPr id="2050" name="Picture 2" descr="http://www.cagp-acpdp.org/images/logo.jpg"/>
          <p:cNvPicPr>
            <a:picLocks noChangeAspect="1" noChangeArrowheads="1"/>
          </p:cNvPicPr>
          <p:nvPr/>
        </p:nvPicPr>
        <p:blipFill>
          <a:blip r:embed="rId2" cstate="print"/>
          <a:srcRect/>
          <a:stretch>
            <a:fillRect/>
          </a:stretch>
        </p:blipFill>
        <p:spPr bwMode="auto">
          <a:xfrm>
            <a:off x="4876800" y="4495800"/>
            <a:ext cx="3995664" cy="1295400"/>
          </a:xfrm>
          <a:prstGeom prst="rect">
            <a:avLst/>
          </a:prstGeom>
          <a:noFill/>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Donor Advised Funds: Fidelity</a:t>
            </a:r>
            <a:endParaRPr lang="en-US" dirty="0"/>
          </a:p>
        </p:txBody>
      </p:sp>
      <p:sp>
        <p:nvSpPr>
          <p:cNvPr id="7" name="TextBox 6"/>
          <p:cNvSpPr txBox="1"/>
          <p:nvPr/>
        </p:nvSpPr>
        <p:spPr>
          <a:xfrm>
            <a:off x="5257800" y="6488668"/>
            <a:ext cx="3886200" cy="369332"/>
          </a:xfrm>
          <a:prstGeom prst="rect">
            <a:avLst/>
          </a:prstGeom>
          <a:noFill/>
        </p:spPr>
        <p:txBody>
          <a:bodyPr wrap="square" rtlCol="0">
            <a:spAutoFit/>
          </a:bodyPr>
          <a:lstStyle/>
          <a:p>
            <a:pPr algn="r"/>
            <a:r>
              <a:rPr lang="en-US" dirty="0" smtClean="0"/>
              <a:t>Source: Chronicle of Philanthropy</a:t>
            </a:r>
            <a:endParaRPr lang="en-US" dirty="0"/>
          </a:p>
        </p:txBody>
      </p:sp>
      <p:graphicFrame>
        <p:nvGraphicFramePr>
          <p:cNvPr id="8" name="Content Placeholder 7"/>
          <p:cNvGraphicFramePr>
            <a:graphicFrameLocks noGrp="1"/>
          </p:cNvGraphicFramePr>
          <p:nvPr>
            <p:ph idx="1"/>
          </p:nvPr>
        </p:nvGraphicFramePr>
        <p:xfrm>
          <a:off x="0" y="1219200"/>
          <a:ext cx="9144000" cy="5257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Donor Advised Funds: Schwab</a:t>
            </a:r>
            <a:endParaRPr lang="en-US" dirty="0"/>
          </a:p>
        </p:txBody>
      </p:sp>
      <p:sp>
        <p:nvSpPr>
          <p:cNvPr id="7" name="TextBox 6"/>
          <p:cNvSpPr txBox="1"/>
          <p:nvPr/>
        </p:nvSpPr>
        <p:spPr>
          <a:xfrm>
            <a:off x="5257800" y="6488668"/>
            <a:ext cx="3886200" cy="369332"/>
          </a:xfrm>
          <a:prstGeom prst="rect">
            <a:avLst/>
          </a:prstGeom>
          <a:noFill/>
        </p:spPr>
        <p:txBody>
          <a:bodyPr wrap="square" rtlCol="0">
            <a:spAutoFit/>
          </a:bodyPr>
          <a:lstStyle/>
          <a:p>
            <a:pPr algn="r"/>
            <a:r>
              <a:rPr lang="en-US" dirty="0" smtClean="0"/>
              <a:t>Source: Chronicle of Philanthropy</a:t>
            </a:r>
            <a:endParaRPr lang="en-US" dirty="0"/>
          </a:p>
        </p:txBody>
      </p:sp>
      <p:graphicFrame>
        <p:nvGraphicFramePr>
          <p:cNvPr id="6" name="Content Placeholder 5"/>
          <p:cNvGraphicFramePr>
            <a:graphicFrameLocks noGrp="1"/>
          </p:cNvGraphicFramePr>
          <p:nvPr>
            <p:ph idx="1"/>
          </p:nvPr>
        </p:nvGraphicFramePr>
        <p:xfrm>
          <a:off x="0" y="1219200"/>
          <a:ext cx="9144000" cy="5181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Donor Advised Funds: Vanguard</a:t>
            </a:r>
            <a:endParaRPr lang="en-US" dirty="0"/>
          </a:p>
        </p:txBody>
      </p:sp>
      <p:sp>
        <p:nvSpPr>
          <p:cNvPr id="7" name="TextBox 6"/>
          <p:cNvSpPr txBox="1"/>
          <p:nvPr/>
        </p:nvSpPr>
        <p:spPr>
          <a:xfrm>
            <a:off x="5257800" y="6488668"/>
            <a:ext cx="3886200" cy="369332"/>
          </a:xfrm>
          <a:prstGeom prst="rect">
            <a:avLst/>
          </a:prstGeom>
          <a:noFill/>
        </p:spPr>
        <p:txBody>
          <a:bodyPr wrap="square" rtlCol="0">
            <a:spAutoFit/>
          </a:bodyPr>
          <a:lstStyle/>
          <a:p>
            <a:pPr algn="r"/>
            <a:r>
              <a:rPr lang="en-US" dirty="0" smtClean="0"/>
              <a:t>Source: Chronicle of Philanthropy</a:t>
            </a:r>
            <a:endParaRPr lang="en-US" dirty="0"/>
          </a:p>
        </p:txBody>
      </p:sp>
      <p:graphicFrame>
        <p:nvGraphicFramePr>
          <p:cNvPr id="6" name="Content Placeholder 5"/>
          <p:cNvGraphicFramePr>
            <a:graphicFrameLocks noGrp="1"/>
          </p:cNvGraphicFramePr>
          <p:nvPr>
            <p:ph idx="1"/>
          </p:nvPr>
        </p:nvGraphicFramePr>
        <p:xfrm>
          <a:off x="0" y="1219200"/>
          <a:ext cx="9144000" cy="5257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t>Donor Advised Funds Charitable Distributions</a:t>
            </a:r>
            <a:endParaRPr lang="en-US" dirty="0"/>
          </a:p>
        </p:txBody>
      </p:sp>
      <p:sp>
        <p:nvSpPr>
          <p:cNvPr id="3" name="Content Placeholder 2"/>
          <p:cNvSpPr>
            <a:spLocks noGrp="1"/>
          </p:cNvSpPr>
          <p:nvPr>
            <p:ph idx="1"/>
          </p:nvPr>
        </p:nvSpPr>
        <p:spPr>
          <a:xfrm>
            <a:off x="457200" y="1600200"/>
            <a:ext cx="8686800" cy="4525963"/>
          </a:xfrm>
        </p:spPr>
        <p:txBody>
          <a:bodyPr>
            <a:normAutofit fontScale="92500" lnSpcReduction="10000"/>
          </a:bodyPr>
          <a:lstStyle/>
          <a:p>
            <a:pPr marL="0" indent="0">
              <a:buNone/>
            </a:pPr>
            <a:r>
              <a:rPr lang="en-US" dirty="0" smtClean="0"/>
              <a:t>Charitable distribution averages for mutual fund DAFs (2001-2009)</a:t>
            </a:r>
          </a:p>
          <a:p>
            <a:pPr marL="1149350"/>
            <a:r>
              <a:rPr lang="en-US" dirty="0" smtClean="0"/>
              <a:t>Fidelity: 25.3%</a:t>
            </a:r>
          </a:p>
          <a:p>
            <a:pPr marL="1149350"/>
            <a:r>
              <a:rPr lang="en-US" dirty="0" smtClean="0"/>
              <a:t>Schwab: 19.0% </a:t>
            </a:r>
          </a:p>
          <a:p>
            <a:pPr marL="1149350"/>
            <a:r>
              <a:rPr lang="en-US" dirty="0" smtClean="0"/>
              <a:t>Vanguard: 21.9%</a:t>
            </a:r>
          </a:p>
          <a:p>
            <a:pPr>
              <a:buNone/>
            </a:pPr>
            <a:r>
              <a:rPr lang="en-US" dirty="0" smtClean="0"/>
              <a:t>Compare distribution averages (2007)</a:t>
            </a:r>
          </a:p>
          <a:p>
            <a:pPr marL="1030288" indent="-231775"/>
            <a:r>
              <a:rPr lang="en-US" dirty="0" smtClean="0"/>
              <a:t>Charitable Remainder Trusts 1.6%</a:t>
            </a:r>
          </a:p>
          <a:p>
            <a:pPr marL="1030288" indent="-231775"/>
            <a:r>
              <a:rPr lang="en-US" dirty="0" smtClean="0"/>
              <a:t>Charitable Leads Trusts 5.1%</a:t>
            </a:r>
          </a:p>
          <a:p>
            <a:pPr marL="1030288" indent="-231775"/>
            <a:r>
              <a:rPr lang="en-US" dirty="0" smtClean="0"/>
              <a:t>Private Foundations 8.0%</a:t>
            </a:r>
          </a:p>
          <a:p>
            <a:endParaRPr lang="en-US" dirty="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dirty="0" smtClean="0"/>
              <a:t>Donor Advised Funds</a:t>
            </a:r>
            <a:endParaRPr lang="en-US" dirty="0"/>
          </a:p>
        </p:txBody>
      </p:sp>
      <p:sp>
        <p:nvSpPr>
          <p:cNvPr id="3" name="Content Placeholder 2"/>
          <p:cNvSpPr>
            <a:spLocks noGrp="1"/>
          </p:cNvSpPr>
          <p:nvPr>
            <p:ph idx="1"/>
          </p:nvPr>
        </p:nvSpPr>
        <p:spPr>
          <a:xfrm>
            <a:off x="457200" y="1600200"/>
            <a:ext cx="8686800" cy="4525963"/>
          </a:xfrm>
        </p:spPr>
        <p:txBody>
          <a:bodyPr>
            <a:normAutofit/>
          </a:bodyPr>
          <a:lstStyle/>
          <a:p>
            <a:pPr marL="0" indent="0">
              <a:buNone/>
            </a:pPr>
            <a:r>
              <a:rPr lang="en-US" dirty="0" smtClean="0"/>
              <a:t>(US in 2007)</a:t>
            </a:r>
          </a:p>
          <a:p>
            <a:pPr>
              <a:buNone/>
            </a:pPr>
            <a:r>
              <a:rPr lang="en-US" dirty="0" smtClean="0"/>
              <a:t>Total number: 122,500</a:t>
            </a:r>
          </a:p>
          <a:p>
            <a:pPr>
              <a:buNone/>
            </a:pPr>
            <a:r>
              <a:rPr lang="en-US" dirty="0" smtClean="0"/>
              <a:t>Total assets: $27,700,000,000</a:t>
            </a:r>
            <a:r>
              <a:rPr lang="en-US" sz="2400" baseline="78000" dirty="0" smtClean="0"/>
              <a:t>a</a:t>
            </a:r>
            <a:endParaRPr lang="en-US" baseline="30000" dirty="0" smtClean="0"/>
          </a:p>
          <a:p>
            <a:pPr>
              <a:buNone/>
            </a:pPr>
            <a:r>
              <a:rPr lang="en-US" dirty="0" smtClean="0"/>
              <a:t>Annual charitable distributions: $5,877,940,000</a:t>
            </a:r>
            <a:r>
              <a:rPr lang="en-US" sz="2400" baseline="78000" dirty="0" smtClean="0"/>
              <a:t>b</a:t>
            </a:r>
            <a:r>
              <a:rPr lang="en-US" sz="2400" dirty="0" smtClean="0"/>
              <a:t> </a:t>
            </a:r>
            <a:endParaRPr lang="en-US" dirty="0" smtClean="0"/>
          </a:p>
          <a:p>
            <a:pPr>
              <a:buNone/>
            </a:pPr>
            <a:r>
              <a:rPr lang="en-US" b="1" dirty="0" smtClean="0">
                <a:solidFill>
                  <a:srgbClr val="FF0000"/>
                </a:solidFill>
              </a:rPr>
              <a:t>Annual share of assets to charity: 21.22%</a:t>
            </a:r>
            <a:r>
              <a:rPr lang="en-US" sz="2400" baseline="78000" dirty="0" smtClean="0"/>
              <a:t>b</a:t>
            </a:r>
            <a:endParaRPr lang="en-US" b="1" baseline="78000" dirty="0" smtClean="0">
              <a:solidFill>
                <a:srgbClr val="FF0000"/>
              </a:solidFill>
            </a:endParaRPr>
          </a:p>
          <a:p>
            <a:pPr>
              <a:buNone/>
            </a:pPr>
            <a:endParaRPr lang="en-US" dirty="0" smtClean="0"/>
          </a:p>
          <a:p>
            <a:pPr>
              <a:buNone/>
            </a:pPr>
            <a:endParaRPr lang="en-US" baseline="30000" dirty="0" smtClean="0"/>
          </a:p>
        </p:txBody>
      </p:sp>
      <p:sp>
        <p:nvSpPr>
          <p:cNvPr id="4" name="TextBox 3"/>
          <p:cNvSpPr txBox="1"/>
          <p:nvPr/>
        </p:nvSpPr>
        <p:spPr>
          <a:xfrm>
            <a:off x="0" y="6334780"/>
            <a:ext cx="8839200" cy="523220"/>
          </a:xfrm>
          <a:prstGeom prst="rect">
            <a:avLst/>
          </a:prstGeom>
          <a:noFill/>
        </p:spPr>
        <p:txBody>
          <a:bodyPr wrap="square" rtlCol="0">
            <a:spAutoFit/>
          </a:bodyPr>
          <a:lstStyle/>
          <a:p>
            <a:r>
              <a:rPr lang="en-US" sz="1400" baseline="30000" dirty="0" smtClean="0"/>
              <a:t>a </a:t>
            </a:r>
            <a:r>
              <a:rPr lang="en-US" sz="1400" dirty="0" smtClean="0"/>
              <a:t>Source: National Philanthropic Trust; </a:t>
            </a:r>
            <a:r>
              <a:rPr lang="en-US" sz="1400" baseline="30000" dirty="0" err="1" smtClean="0"/>
              <a:t>b</a:t>
            </a:r>
            <a:r>
              <a:rPr lang="en-US" sz="1400" dirty="0" err="1" smtClean="0"/>
              <a:t>Weighted</a:t>
            </a:r>
            <a:r>
              <a:rPr lang="en-US" sz="1400" dirty="0" smtClean="0"/>
              <a:t> estimate from three largest DAFs and 19.36% reported for community foundation DAFs by Council on Foundations survey including $8.7 billion in assets</a:t>
            </a:r>
            <a:endParaRPr lang="en-US" sz="14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dirty="0" smtClean="0"/>
              <a:t>Comparative share of total assets held</a:t>
            </a:r>
            <a:endParaRPr lang="en-US" dirty="0"/>
          </a:p>
        </p:txBody>
      </p:sp>
      <p:graphicFrame>
        <p:nvGraphicFramePr>
          <p:cNvPr id="5" name="Content Placeholder 4"/>
          <p:cNvGraphicFramePr>
            <a:graphicFrameLocks noGrp="1"/>
          </p:cNvGraphicFramePr>
          <p:nvPr>
            <p:ph idx="1"/>
          </p:nvPr>
        </p:nvGraphicFramePr>
        <p:xfrm>
          <a:off x="0" y="1600200"/>
          <a:ext cx="9144000" cy="5257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t>Comparative share of charitable distributions made</a:t>
            </a:r>
            <a:endParaRPr lang="en-US" dirty="0"/>
          </a:p>
        </p:txBody>
      </p:sp>
      <p:graphicFrame>
        <p:nvGraphicFramePr>
          <p:cNvPr id="5" name="Content Placeholder 4"/>
          <p:cNvGraphicFramePr>
            <a:graphicFrameLocks noGrp="1"/>
          </p:cNvGraphicFramePr>
          <p:nvPr>
            <p:ph idx="1"/>
          </p:nvPr>
        </p:nvGraphicFramePr>
        <p:xfrm>
          <a:off x="0" y="1600200"/>
          <a:ext cx="9144000" cy="5257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Stock_000006676427XSmall.jpg"/>
          <p:cNvPicPr>
            <a:picLocks noChangeAspect="1"/>
          </p:cNvPicPr>
          <p:nvPr/>
        </p:nvPicPr>
        <p:blipFill>
          <a:blip r:embed="rId2" cstate="print"/>
          <a:stretch>
            <a:fillRect/>
          </a:stretch>
        </p:blipFill>
        <p:spPr>
          <a:xfrm>
            <a:off x="4267200" y="0"/>
            <a:ext cx="4876800" cy="6824191"/>
          </a:xfrm>
          <a:prstGeom prst="rect">
            <a:avLst/>
          </a:prstGeom>
        </p:spPr>
      </p:pic>
      <p:sp>
        <p:nvSpPr>
          <p:cNvPr id="2" name="Title 1"/>
          <p:cNvSpPr>
            <a:spLocks noGrp="1"/>
          </p:cNvSpPr>
          <p:nvPr>
            <p:ph type="ctrTitle"/>
          </p:nvPr>
        </p:nvSpPr>
        <p:spPr>
          <a:xfrm>
            <a:off x="0" y="381000"/>
            <a:ext cx="4191000" cy="1470025"/>
          </a:xfrm>
        </p:spPr>
        <p:txBody>
          <a:bodyPr>
            <a:noAutofit/>
          </a:bodyPr>
          <a:lstStyle/>
          <a:p>
            <a:pPr>
              <a:lnSpc>
                <a:spcPct val="80000"/>
              </a:lnSpc>
            </a:pPr>
            <a:r>
              <a:rPr lang="en-US" sz="8800" b="1" dirty="0" smtClean="0"/>
              <a:t>Planned Giving</a:t>
            </a:r>
            <a:endParaRPr lang="en-US" sz="8800" b="1" dirty="0"/>
          </a:p>
        </p:txBody>
      </p:sp>
      <p:sp>
        <p:nvSpPr>
          <p:cNvPr id="3" name="Subtitle 2"/>
          <p:cNvSpPr>
            <a:spLocks noGrp="1"/>
          </p:cNvSpPr>
          <p:nvPr>
            <p:ph type="subTitle" idx="1"/>
          </p:nvPr>
        </p:nvSpPr>
        <p:spPr>
          <a:xfrm>
            <a:off x="0" y="2590800"/>
            <a:ext cx="4114800" cy="1752600"/>
          </a:xfrm>
        </p:spPr>
        <p:txBody>
          <a:bodyPr>
            <a:noAutofit/>
          </a:bodyPr>
          <a:lstStyle/>
          <a:p>
            <a:pPr>
              <a:lnSpc>
                <a:spcPct val="80000"/>
              </a:lnSpc>
              <a:spcBef>
                <a:spcPts val="0"/>
              </a:spcBef>
            </a:pPr>
            <a:r>
              <a:rPr lang="en-US" sz="6000" b="1" dirty="0" smtClean="0">
                <a:solidFill>
                  <a:schemeClr val="tx1">
                    <a:lumMod val="65000"/>
                    <a:lumOff val="35000"/>
                  </a:schemeClr>
                </a:solidFill>
              </a:rPr>
              <a:t>Overview and Magnitude</a:t>
            </a:r>
            <a:endParaRPr lang="en-US" sz="6000" b="1" dirty="0">
              <a:solidFill>
                <a:schemeClr val="tx1">
                  <a:lumMod val="65000"/>
                  <a:lumOff val="35000"/>
                </a:schemeClr>
              </a:solidFill>
            </a:endParaRPr>
          </a:p>
        </p:txBody>
      </p:sp>
      <p:sp>
        <p:nvSpPr>
          <p:cNvPr id="6" name="TextBox 5"/>
          <p:cNvSpPr txBox="1"/>
          <p:nvPr/>
        </p:nvSpPr>
        <p:spPr>
          <a:xfrm>
            <a:off x="0" y="6513290"/>
            <a:ext cx="5562600" cy="344710"/>
          </a:xfrm>
          <a:prstGeom prst="rect">
            <a:avLst/>
          </a:prstGeom>
          <a:noFill/>
        </p:spPr>
        <p:txBody>
          <a:bodyPr wrap="square" rtlCol="0">
            <a:spAutoFit/>
          </a:bodyPr>
          <a:lstStyle/>
          <a:p>
            <a:pPr>
              <a:lnSpc>
                <a:spcPct val="80000"/>
              </a:lnSpc>
            </a:pPr>
            <a:r>
              <a:rPr lang="en-US" sz="2000" dirty="0" smtClean="0"/>
              <a:t>Pictures from istockphoto.com</a:t>
            </a:r>
            <a:endParaRPr lang="en-US" sz="20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iStock_000001624654XSmall.jpg"/>
          <p:cNvPicPr>
            <a:picLocks noChangeAspect="1"/>
          </p:cNvPicPr>
          <p:nvPr/>
        </p:nvPicPr>
        <p:blipFill>
          <a:blip r:embed="rId2" cstate="print"/>
          <a:stretch>
            <a:fillRect/>
          </a:stretch>
        </p:blipFill>
        <p:spPr>
          <a:xfrm>
            <a:off x="-1" y="914400"/>
            <a:ext cx="8957553" cy="5943600"/>
          </a:xfrm>
          <a:prstGeom prst="rect">
            <a:avLst/>
          </a:prstGeom>
        </p:spPr>
      </p:pic>
      <p:sp>
        <p:nvSpPr>
          <p:cNvPr id="5" name="TextBox 4"/>
          <p:cNvSpPr txBox="1"/>
          <p:nvPr/>
        </p:nvSpPr>
        <p:spPr>
          <a:xfrm>
            <a:off x="0" y="0"/>
            <a:ext cx="9144000" cy="2948499"/>
          </a:xfrm>
          <a:prstGeom prst="rect">
            <a:avLst/>
          </a:prstGeom>
          <a:noFill/>
        </p:spPr>
        <p:txBody>
          <a:bodyPr wrap="square" rtlCol="0">
            <a:spAutoFit/>
          </a:bodyPr>
          <a:lstStyle/>
          <a:p>
            <a:pPr marL="3084513" indent="-3084513">
              <a:lnSpc>
                <a:spcPct val="80000"/>
              </a:lnSpc>
            </a:pPr>
            <a:r>
              <a:rPr lang="en-US" sz="8800" b="1" dirty="0" smtClean="0"/>
              <a:t>Help me</a:t>
            </a:r>
          </a:p>
          <a:p>
            <a:pPr marL="3084513" indent="-3084513">
              <a:lnSpc>
                <a:spcPct val="80000"/>
              </a:lnSpc>
            </a:pPr>
            <a:endParaRPr lang="en-US" sz="4400" b="1" dirty="0" smtClean="0"/>
          </a:p>
          <a:p>
            <a:pPr marL="3084513" indent="-3084513">
              <a:lnSpc>
                <a:spcPct val="80000"/>
              </a:lnSpc>
            </a:pPr>
            <a:r>
              <a:rPr lang="en-US" sz="3600" b="1" dirty="0" smtClean="0"/>
              <a:t> </a:t>
            </a:r>
            <a:r>
              <a:rPr lang="en-US" dirty="0" smtClean="0"/>
              <a:t>				</a:t>
            </a:r>
            <a:r>
              <a:rPr lang="en-US" sz="9600" b="1" dirty="0" smtClean="0">
                <a:solidFill>
                  <a:srgbClr val="FF0000"/>
                </a:solidFill>
                <a:hlinkClick r:id="rId3"/>
              </a:rPr>
              <a:t>HERE</a:t>
            </a:r>
            <a:endParaRPr lang="en-US" sz="9600" b="1" dirty="0" smtClean="0">
              <a:solidFill>
                <a:srgbClr val="FF0000"/>
              </a:solidFill>
            </a:endParaRPr>
          </a:p>
        </p:txBody>
      </p:sp>
      <p:sp>
        <p:nvSpPr>
          <p:cNvPr id="6" name="TextBox 5"/>
          <p:cNvSpPr txBox="1"/>
          <p:nvPr/>
        </p:nvSpPr>
        <p:spPr>
          <a:xfrm>
            <a:off x="4038600" y="346805"/>
            <a:ext cx="5181600" cy="1329595"/>
          </a:xfrm>
          <a:prstGeom prst="rect">
            <a:avLst/>
          </a:prstGeom>
          <a:noFill/>
        </p:spPr>
        <p:txBody>
          <a:bodyPr wrap="square" rtlCol="0">
            <a:spAutoFit/>
          </a:bodyPr>
          <a:lstStyle/>
          <a:p>
            <a:pPr>
              <a:lnSpc>
                <a:spcPct val="80000"/>
              </a:lnSpc>
            </a:pPr>
            <a:r>
              <a:rPr lang="en-US" sz="2000" dirty="0" smtClean="0"/>
              <a:t>convince my bosses that continuing to build and post these slide sets is not a waste of time.  If you work for a nonprofit or advise donors </a:t>
            </a:r>
            <a:r>
              <a:rPr lang="en-US" sz="2000" dirty="0" smtClean="0"/>
              <a:t>and you </a:t>
            </a:r>
            <a:r>
              <a:rPr lang="en-US" sz="2000" dirty="0" smtClean="0"/>
              <a:t>reviewed these slides, please let me know by clicking</a:t>
            </a:r>
            <a:endParaRPr lang="en-US" sz="2000" dirty="0"/>
          </a:p>
        </p:txBody>
      </p:sp>
      <p:sp>
        <p:nvSpPr>
          <p:cNvPr id="8" name="Rectangle 7">
            <a:hlinkClick r:id="rId3"/>
          </p:cNvPr>
          <p:cNvSpPr/>
          <p:nvPr/>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Stock_000004462525XSmall.jpg"/>
          <p:cNvPicPr>
            <a:picLocks noChangeAspect="1"/>
          </p:cNvPicPr>
          <p:nvPr/>
        </p:nvPicPr>
        <p:blipFill>
          <a:blip r:embed="rId2" cstate="print"/>
          <a:stretch>
            <a:fillRect/>
          </a:stretch>
        </p:blipFill>
        <p:spPr>
          <a:xfrm>
            <a:off x="-1" y="0"/>
            <a:ext cx="9220455" cy="6858000"/>
          </a:xfrm>
          <a:prstGeom prst="rect">
            <a:avLst/>
          </a:prstGeom>
        </p:spPr>
      </p:pic>
      <p:sp>
        <p:nvSpPr>
          <p:cNvPr id="3" name="Content Placeholder 2"/>
          <p:cNvSpPr>
            <a:spLocks noGrp="1"/>
          </p:cNvSpPr>
          <p:nvPr>
            <p:ph idx="1"/>
          </p:nvPr>
        </p:nvSpPr>
        <p:spPr>
          <a:xfrm>
            <a:off x="6248400" y="0"/>
            <a:ext cx="2971800" cy="6324600"/>
          </a:xfrm>
        </p:spPr>
        <p:txBody>
          <a:bodyPr>
            <a:normAutofit/>
          </a:bodyPr>
          <a:lstStyle/>
          <a:p>
            <a:pPr marL="0" indent="0">
              <a:buNone/>
            </a:pPr>
            <a:r>
              <a:rPr lang="en-US" dirty="0" smtClean="0"/>
              <a:t>If you clicked on the link to let me know you reviewed these slides…</a:t>
            </a:r>
          </a:p>
          <a:p>
            <a:pPr algn="ctr">
              <a:buNone/>
            </a:pPr>
            <a:r>
              <a:rPr lang="en-US" sz="8000" b="1" dirty="0" smtClean="0"/>
              <a:t>Thank You!</a:t>
            </a:r>
            <a:endParaRPr lang="en-US" sz="28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t>Example planned giving activity in the U.S. </a:t>
            </a:r>
            <a:endParaRPr lang="en-US" dirty="0"/>
          </a:p>
        </p:txBody>
      </p:sp>
      <p:sp>
        <p:nvSpPr>
          <p:cNvPr id="3" name="Content Placeholder 2"/>
          <p:cNvSpPr>
            <a:spLocks noGrp="1"/>
          </p:cNvSpPr>
          <p:nvPr>
            <p:ph idx="1"/>
          </p:nvPr>
        </p:nvSpPr>
        <p:spPr/>
        <p:txBody>
          <a:bodyPr/>
          <a:lstStyle/>
          <a:p>
            <a:pPr>
              <a:buNone/>
            </a:pPr>
            <a:r>
              <a:rPr lang="en-US" dirty="0" smtClean="0"/>
              <a:t>  77,457 private foundations holding $518 billion </a:t>
            </a:r>
          </a:p>
          <a:p>
            <a:pPr>
              <a:buNone/>
            </a:pPr>
            <a:r>
              <a:rPr lang="en-US" dirty="0" smtClean="0"/>
              <a:t>123,659 charitable trusts holding $115 billion</a:t>
            </a:r>
          </a:p>
          <a:p>
            <a:pPr>
              <a:buNone/>
            </a:pPr>
            <a:r>
              <a:rPr lang="en-US" dirty="0" smtClean="0"/>
              <a:t>122,500 donor advised funds holding $28 billion</a:t>
            </a:r>
          </a:p>
          <a:p>
            <a:pPr>
              <a:buNone/>
            </a:pPr>
            <a:r>
              <a:rPr lang="en-US" dirty="0" smtClean="0"/>
              <a:t>120,000 charitable bequests annually $23 billion</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a:p>
        </p:txBody>
      </p:sp>
      <p:sp>
        <p:nvSpPr>
          <p:cNvPr id="4" name="TextBox 3"/>
          <p:cNvSpPr txBox="1"/>
          <p:nvPr/>
        </p:nvSpPr>
        <p:spPr>
          <a:xfrm>
            <a:off x="0" y="6334780"/>
            <a:ext cx="9144000" cy="523220"/>
          </a:xfrm>
          <a:prstGeom prst="rect">
            <a:avLst/>
          </a:prstGeom>
          <a:noFill/>
        </p:spPr>
        <p:txBody>
          <a:bodyPr wrap="square" rtlCol="0">
            <a:spAutoFit/>
          </a:bodyPr>
          <a:lstStyle/>
          <a:p>
            <a:r>
              <a:rPr lang="en-US" sz="1400" dirty="0" smtClean="0"/>
              <a:t>Private foundation and charitable trust data from “Split interest trusts, filing year 2007”, Lisa Schreiber, IRS Statistics of Income; Donor advised fund data from National Philanthropic Trust; Charitable bequest data from Giving USA 2009. </a:t>
            </a:r>
            <a:endParaRPr lang="en-US" sz="14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Stock_000005051437XSmall.jpg"/>
          <p:cNvPicPr>
            <a:picLocks noChangeAspect="1"/>
          </p:cNvPicPr>
          <p:nvPr/>
        </p:nvPicPr>
        <p:blipFill>
          <a:blip r:embed="rId2" cstate="print"/>
          <a:stretch>
            <a:fillRect/>
          </a:stretch>
        </p:blipFill>
        <p:spPr>
          <a:xfrm>
            <a:off x="3759330" y="0"/>
            <a:ext cx="5384670" cy="6858000"/>
          </a:xfrm>
          <a:prstGeom prst="rect">
            <a:avLst/>
          </a:prstGeom>
        </p:spPr>
      </p:pic>
      <p:sp>
        <p:nvSpPr>
          <p:cNvPr id="3" name="Content Placeholder 2"/>
          <p:cNvSpPr>
            <a:spLocks noGrp="1"/>
          </p:cNvSpPr>
          <p:nvPr>
            <p:ph idx="1"/>
          </p:nvPr>
        </p:nvSpPr>
        <p:spPr>
          <a:xfrm>
            <a:off x="0" y="0"/>
            <a:ext cx="5181600" cy="4525963"/>
          </a:xfrm>
        </p:spPr>
        <p:txBody>
          <a:bodyPr>
            <a:normAutofit/>
          </a:bodyPr>
          <a:lstStyle/>
          <a:p>
            <a:pPr marL="0" indent="0">
              <a:spcBef>
                <a:spcPts val="0"/>
              </a:spcBef>
              <a:buNone/>
            </a:pPr>
            <a:r>
              <a:rPr lang="en-US" sz="3600" dirty="0" smtClean="0"/>
              <a:t>For the audio lecture accompanying this </a:t>
            </a:r>
          </a:p>
          <a:p>
            <a:pPr marL="0" indent="0">
              <a:spcBef>
                <a:spcPts val="0"/>
              </a:spcBef>
              <a:buNone/>
            </a:pPr>
            <a:r>
              <a:rPr lang="en-US" sz="3600" dirty="0" smtClean="0"/>
              <a:t>slide set, go to</a:t>
            </a:r>
          </a:p>
          <a:p>
            <a:pPr marL="0" indent="0">
              <a:spcBef>
                <a:spcPts val="0"/>
              </a:spcBef>
              <a:buNone/>
            </a:pPr>
            <a:endParaRPr lang="en-US" sz="3600" dirty="0" smtClean="0"/>
          </a:p>
          <a:p>
            <a:pPr marL="0" indent="0">
              <a:spcBef>
                <a:spcPts val="0"/>
              </a:spcBef>
              <a:buNone/>
            </a:pPr>
            <a:r>
              <a:rPr lang="en-US" sz="3600" b="1" spc="-150" dirty="0" smtClean="0"/>
              <a:t>EncourageGenerosity.com</a:t>
            </a:r>
            <a:endParaRPr lang="en-US" sz="3600" b="1" spc="-150" dirty="0"/>
          </a:p>
        </p:txBody>
      </p:sp>
      <p:sp>
        <p:nvSpPr>
          <p:cNvPr id="6" name="Rectangle 5">
            <a:hlinkClick r:id="rId3"/>
          </p:cNvPr>
          <p:cNvSpPr/>
          <p:nvPr/>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Stock_000008468877XSmall.jpg"/>
          <p:cNvPicPr>
            <a:picLocks noChangeAspect="1"/>
          </p:cNvPicPr>
          <p:nvPr/>
        </p:nvPicPr>
        <p:blipFill>
          <a:blip r:embed="rId2" cstate="print"/>
          <a:srcRect l="26037"/>
          <a:stretch>
            <a:fillRect/>
          </a:stretch>
        </p:blipFill>
        <p:spPr>
          <a:xfrm>
            <a:off x="0" y="838200"/>
            <a:ext cx="6710195" cy="6019800"/>
          </a:xfrm>
          <a:prstGeom prst="rect">
            <a:avLst/>
          </a:prstGeom>
        </p:spPr>
      </p:pic>
      <p:sp>
        <p:nvSpPr>
          <p:cNvPr id="3" name="Content Placeholder 2"/>
          <p:cNvSpPr>
            <a:spLocks noGrp="1"/>
          </p:cNvSpPr>
          <p:nvPr>
            <p:ph idx="1"/>
          </p:nvPr>
        </p:nvSpPr>
        <p:spPr>
          <a:xfrm>
            <a:off x="2514600" y="0"/>
            <a:ext cx="6629400" cy="3200400"/>
          </a:xfrm>
        </p:spPr>
        <p:txBody>
          <a:bodyPr>
            <a:normAutofit/>
          </a:bodyPr>
          <a:lstStyle/>
          <a:p>
            <a:pPr>
              <a:buNone/>
            </a:pPr>
            <a:r>
              <a:rPr lang="en-US" sz="4800" b="1" dirty="0" smtClean="0"/>
              <a:t>Think you understand it</a:t>
            </a:r>
            <a:r>
              <a:rPr lang="en-US" sz="4800" b="1" dirty="0" smtClean="0"/>
              <a:t>?</a:t>
            </a:r>
            <a:endParaRPr lang="en-US" sz="4800" b="1" dirty="0" smtClean="0"/>
          </a:p>
          <a:p>
            <a:pPr>
              <a:buNone/>
            </a:pPr>
            <a:r>
              <a:rPr lang="en-US" sz="2800" dirty="0" smtClean="0"/>
              <a:t>			</a:t>
            </a:r>
          </a:p>
          <a:p>
            <a:pPr>
              <a:buNone/>
            </a:pPr>
            <a:r>
              <a:rPr lang="en-US" sz="4800" dirty="0" smtClean="0"/>
              <a:t>	</a:t>
            </a:r>
            <a:r>
              <a:rPr lang="en-US" sz="4800" dirty="0" smtClean="0"/>
              <a:t>			</a:t>
            </a:r>
            <a:r>
              <a:rPr lang="en-US" sz="6600" b="1" dirty="0" smtClean="0"/>
              <a:t>Prove </a:t>
            </a:r>
            <a:r>
              <a:rPr lang="en-US" sz="6600" b="1" dirty="0" smtClean="0"/>
              <a:t>it!</a:t>
            </a:r>
            <a:endParaRPr lang="en-US" sz="4800" b="1" dirty="0" smtClean="0"/>
          </a:p>
          <a:p>
            <a:pPr>
              <a:buNone/>
            </a:pPr>
            <a:endParaRPr lang="en-US" dirty="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a:p>
            <a:pPr marL="0" indent="0">
              <a:buNone/>
            </a:pPr>
            <a:endParaRPr lang="en-US" dirty="0" smtClean="0"/>
          </a:p>
        </p:txBody>
      </p:sp>
      <p:sp>
        <p:nvSpPr>
          <p:cNvPr id="5" name="TextBox 4"/>
          <p:cNvSpPr txBox="1"/>
          <p:nvPr/>
        </p:nvSpPr>
        <p:spPr>
          <a:xfrm>
            <a:off x="5181600" y="3657600"/>
            <a:ext cx="3962400" cy="3323987"/>
          </a:xfrm>
          <a:prstGeom prst="rect">
            <a:avLst/>
          </a:prstGeom>
          <a:noFill/>
        </p:spPr>
        <p:txBody>
          <a:bodyPr wrap="square" rtlCol="0">
            <a:spAutoFit/>
          </a:bodyPr>
          <a:lstStyle/>
          <a:p>
            <a:r>
              <a:rPr lang="en-US" sz="4800" b="1" dirty="0" smtClean="0">
                <a:hlinkClick r:id="rId3"/>
              </a:rPr>
              <a:t>Click here </a:t>
            </a:r>
            <a:r>
              <a:rPr lang="en-US" sz="2400" dirty="0" smtClean="0"/>
              <a:t>to go to EncourageGenerosity.com and take the free quiz on this slide set.  (Instantly graded with in depth explanations and a certificate of completion score report.)</a:t>
            </a:r>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752600"/>
            <a:ext cx="4724400" cy="5105400"/>
          </a:xfrm>
        </p:spPr>
        <p:txBody>
          <a:bodyPr>
            <a:normAutofit fontScale="70000" lnSpcReduction="20000"/>
          </a:bodyPr>
          <a:lstStyle/>
          <a:p>
            <a:pPr marL="0" indent="0">
              <a:buNone/>
            </a:pPr>
            <a:r>
              <a:rPr lang="en-US" dirty="0" smtClean="0"/>
              <a:t>This slide set is from the introductory curriculum for the Graduate Certificate in Charitable Financial Planning at Texas Tech University, home to the nation’s largest graduate program in personal financial planning.</a:t>
            </a:r>
          </a:p>
          <a:p>
            <a:pPr marL="0" indent="0">
              <a:buNone/>
            </a:pPr>
            <a:endParaRPr lang="en-US" dirty="0" smtClean="0"/>
          </a:p>
          <a:p>
            <a:pPr marL="0" indent="0">
              <a:buNone/>
            </a:pPr>
            <a:r>
              <a:rPr lang="en-US" dirty="0" smtClean="0"/>
              <a:t>To find out more about the online Graduate Certificate in Charitable Financial Planning go to </a:t>
            </a:r>
            <a:r>
              <a:rPr lang="en-US" dirty="0" smtClean="0">
                <a:hlinkClick r:id="rId2"/>
              </a:rPr>
              <a:t>www.EncourageGenerosity.com</a:t>
            </a:r>
            <a:endParaRPr lang="en-US" dirty="0" smtClean="0"/>
          </a:p>
          <a:p>
            <a:pPr marL="0" indent="0">
              <a:buNone/>
            </a:pPr>
            <a:endParaRPr lang="en-US" dirty="0" smtClean="0"/>
          </a:p>
          <a:p>
            <a:pPr marL="0" indent="0">
              <a:buNone/>
            </a:pPr>
            <a:r>
              <a:rPr lang="en-US" dirty="0" smtClean="0"/>
              <a:t>To find out more about the M.S. or Ph.D. in personal financial planning at Texas Tech University, go to </a:t>
            </a:r>
            <a:r>
              <a:rPr lang="en-US" dirty="0" smtClean="0">
                <a:hlinkClick r:id="rId3"/>
              </a:rPr>
              <a:t>www.depts.ttu.edu/pfp/</a:t>
            </a:r>
            <a:r>
              <a:rPr lang="en-US" dirty="0" smtClean="0"/>
              <a:t>    </a:t>
            </a:r>
            <a:endParaRPr lang="en-US" dirty="0"/>
          </a:p>
        </p:txBody>
      </p:sp>
      <p:sp>
        <p:nvSpPr>
          <p:cNvPr id="25604" name="Text Box 4"/>
          <p:cNvSpPr txBox="1">
            <a:spLocks noChangeArrowheads="1"/>
          </p:cNvSpPr>
          <p:nvPr/>
        </p:nvSpPr>
        <p:spPr bwMode="auto">
          <a:xfrm>
            <a:off x="0" y="0"/>
            <a:ext cx="4953000" cy="1295400"/>
          </a:xfrm>
          <a:prstGeom prst="rect">
            <a:avLst/>
          </a:prstGeom>
          <a:solidFill>
            <a:srgbClr val="000000"/>
          </a:solidFill>
          <a:ln w="9525" algn="ctr">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600" b="1" i="0" u="none" strike="noStrike" cap="none" normalizeH="0" baseline="0" dirty="0" smtClean="0">
                <a:ln>
                  <a:noFill/>
                </a:ln>
                <a:solidFill>
                  <a:srgbClr val="FFFFFF"/>
                </a:solidFill>
                <a:effectLst/>
                <a:latin typeface="Arial" pitchFamily="34" charset="0"/>
                <a:cs typeface="Arial" pitchFamily="34" charset="0"/>
              </a:rPr>
              <a:t>Graduate Studies in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600" b="1" i="0" u="none" strike="noStrike" cap="none" normalizeH="0" baseline="0" dirty="0" smtClean="0">
                <a:ln>
                  <a:noFill/>
                </a:ln>
                <a:solidFill>
                  <a:srgbClr val="FFFFFF"/>
                </a:solidFill>
                <a:effectLst/>
                <a:latin typeface="Arial" pitchFamily="34" charset="0"/>
                <a:cs typeface="Arial" pitchFamily="34" charset="0"/>
              </a:rPr>
              <a:t>Charitable Financial Planning</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DDDDDD"/>
                </a:solidFill>
                <a:effectLst/>
                <a:latin typeface="Arial" pitchFamily="34" charset="0"/>
                <a:cs typeface="Arial" pitchFamily="34" charset="0"/>
              </a:rPr>
              <a:t>at Texas Tech University</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5602" name="Picture 2" descr="campus2"/>
          <p:cNvPicPr>
            <a:picLocks noChangeAspect="1" noChangeArrowheads="1"/>
          </p:cNvPicPr>
          <p:nvPr/>
        </p:nvPicPr>
        <p:blipFill>
          <a:blip r:embed="rId4" cstate="print"/>
          <a:srcRect r="3658"/>
          <a:stretch>
            <a:fillRect/>
          </a:stretch>
        </p:blipFill>
        <p:spPr bwMode="auto">
          <a:xfrm>
            <a:off x="4784703" y="0"/>
            <a:ext cx="4359298" cy="6858000"/>
          </a:xfrm>
          <a:prstGeom prst="rect">
            <a:avLst/>
          </a:prstGeom>
          <a:noFill/>
          <a:ln w="9525" algn="ctr">
            <a:noFill/>
            <a:miter lim="800000"/>
            <a:headEnd/>
            <a:tailEnd/>
          </a:ln>
          <a:effectLst/>
        </p:spPr>
      </p:pic>
      <p:pic>
        <p:nvPicPr>
          <p:cNvPr id="25603" name="Picture 3" descr="tech-logo[1]"/>
          <p:cNvPicPr>
            <a:picLocks noChangeAspect="1" noChangeArrowheads="1"/>
          </p:cNvPicPr>
          <p:nvPr/>
        </p:nvPicPr>
        <p:blipFill>
          <a:blip r:embed="rId5" cstate="print"/>
          <a:srcRect/>
          <a:stretch>
            <a:fillRect/>
          </a:stretch>
        </p:blipFill>
        <p:spPr bwMode="auto">
          <a:xfrm>
            <a:off x="4800600" y="0"/>
            <a:ext cx="1143000" cy="1250067"/>
          </a:xfrm>
          <a:prstGeom prst="rect">
            <a:avLst/>
          </a:prstGeom>
          <a:noFill/>
          <a:ln w="9525" algn="ctr">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Planned giving: The characters</a:t>
            </a:r>
            <a:endParaRPr lang="en-US" b="1" dirty="0"/>
          </a:p>
        </p:txBody>
      </p:sp>
      <p:sp>
        <p:nvSpPr>
          <p:cNvPr id="3" name="Content Placeholder 2"/>
          <p:cNvSpPr>
            <a:spLocks noGrp="1"/>
          </p:cNvSpPr>
          <p:nvPr>
            <p:ph idx="1"/>
          </p:nvPr>
        </p:nvSpPr>
        <p:spPr>
          <a:xfrm>
            <a:off x="457200" y="1447800"/>
            <a:ext cx="8229600" cy="5410200"/>
          </a:xfrm>
        </p:spPr>
        <p:txBody>
          <a:bodyPr>
            <a:normAutofit lnSpcReduction="10000"/>
          </a:bodyPr>
          <a:lstStyle/>
          <a:p>
            <a:pPr>
              <a:buNone/>
            </a:pPr>
            <a:r>
              <a:rPr lang="en-US" dirty="0" smtClean="0"/>
              <a:t>The employee</a:t>
            </a:r>
          </a:p>
          <a:p>
            <a:pPr>
              <a:buNone/>
            </a:pPr>
            <a:endParaRPr lang="en-US" dirty="0" smtClean="0"/>
          </a:p>
          <a:p>
            <a:pPr>
              <a:buNone/>
            </a:pPr>
            <a:endParaRPr lang="en-US" dirty="0" smtClean="0"/>
          </a:p>
          <a:p>
            <a:pPr>
              <a:buNone/>
            </a:pPr>
            <a:r>
              <a:rPr lang="en-US" dirty="0" smtClean="0"/>
              <a:t>The company</a:t>
            </a:r>
          </a:p>
          <a:p>
            <a:pPr>
              <a:buNone/>
            </a:pPr>
            <a:endParaRPr lang="en-US" dirty="0" smtClean="0"/>
          </a:p>
          <a:p>
            <a:pPr>
              <a:buNone/>
            </a:pPr>
            <a:endParaRPr lang="en-US" dirty="0" smtClean="0"/>
          </a:p>
          <a:p>
            <a:pPr>
              <a:buNone/>
            </a:pPr>
            <a:r>
              <a:rPr lang="en-US" dirty="0" smtClean="0"/>
              <a:t>The charity</a:t>
            </a:r>
          </a:p>
          <a:p>
            <a:pPr>
              <a:buNone/>
            </a:pPr>
            <a:endParaRPr lang="en-US" dirty="0" smtClean="0"/>
          </a:p>
          <a:p>
            <a:pPr>
              <a:buNone/>
            </a:pPr>
            <a:endParaRPr lang="en-US" dirty="0" smtClean="0"/>
          </a:p>
          <a:p>
            <a:pPr>
              <a:buNone/>
            </a:pPr>
            <a:r>
              <a:rPr lang="en-US" dirty="0" smtClean="0"/>
              <a:t>The government</a:t>
            </a:r>
            <a:endParaRPr lang="en-US" dirty="0"/>
          </a:p>
        </p:txBody>
      </p:sp>
      <p:pic>
        <p:nvPicPr>
          <p:cNvPr id="1027" name="Picture 3" descr="C:\Users\rujames\AppData\Local\Microsoft\Windows\Temporary Internet Files\Content.IE5\TKA3B1FL\MC900155569[1].wmf"/>
          <p:cNvPicPr>
            <a:picLocks noChangeAspect="1" noChangeArrowheads="1"/>
          </p:cNvPicPr>
          <p:nvPr/>
        </p:nvPicPr>
        <p:blipFill>
          <a:blip r:embed="rId2" cstate="print"/>
          <a:srcRect/>
          <a:stretch>
            <a:fillRect/>
          </a:stretch>
        </p:blipFill>
        <p:spPr bwMode="auto">
          <a:xfrm>
            <a:off x="3962400" y="2667000"/>
            <a:ext cx="1741932" cy="1166774"/>
          </a:xfrm>
          <a:prstGeom prst="rect">
            <a:avLst/>
          </a:prstGeom>
          <a:noFill/>
        </p:spPr>
      </p:pic>
      <p:pic>
        <p:nvPicPr>
          <p:cNvPr id="1029" name="Picture 5" descr="C:\Users\rujames\AppData\Local\Microsoft\Windows\Temporary Internet Files\Content.IE5\50W9U50Y\MC900031094[1].wmf"/>
          <p:cNvPicPr>
            <a:picLocks noChangeAspect="1" noChangeArrowheads="1"/>
          </p:cNvPicPr>
          <p:nvPr/>
        </p:nvPicPr>
        <p:blipFill>
          <a:blip r:embed="rId3" cstate="print"/>
          <a:srcRect/>
          <a:stretch>
            <a:fillRect/>
          </a:stretch>
        </p:blipFill>
        <p:spPr bwMode="auto">
          <a:xfrm>
            <a:off x="4572000" y="5486400"/>
            <a:ext cx="913790" cy="1290019"/>
          </a:xfrm>
          <a:prstGeom prst="rect">
            <a:avLst/>
          </a:prstGeom>
          <a:noFill/>
        </p:spPr>
      </p:pic>
      <p:pic>
        <p:nvPicPr>
          <p:cNvPr id="1034" name="Picture 10" descr="C:\Users\rujames\AppData\Local\Microsoft\Windows\Temporary Internet Files\Content.IE5\50W9U50Y\MC900059174[1].wmf"/>
          <p:cNvPicPr>
            <a:picLocks noChangeAspect="1" noChangeArrowheads="1"/>
          </p:cNvPicPr>
          <p:nvPr/>
        </p:nvPicPr>
        <p:blipFill>
          <a:blip r:embed="rId4" cstate="print">
            <a:grayscl/>
          </a:blip>
          <a:srcRect/>
          <a:stretch>
            <a:fillRect/>
          </a:stretch>
        </p:blipFill>
        <p:spPr bwMode="auto">
          <a:xfrm>
            <a:off x="3200400" y="990600"/>
            <a:ext cx="733325" cy="1579346"/>
          </a:xfrm>
          <a:prstGeom prst="rect">
            <a:avLst/>
          </a:prstGeom>
          <a:noFill/>
        </p:spPr>
      </p:pic>
      <p:pic>
        <p:nvPicPr>
          <p:cNvPr id="1036" name="Picture 12" descr="C:\Users\rujames\AppData\Local\Microsoft\Windows\Temporary Internet Files\Content.IE5\71TUAP4E\MC900437318[1].jpg"/>
          <p:cNvPicPr>
            <a:picLocks noChangeAspect="1" noChangeArrowheads="1"/>
          </p:cNvPicPr>
          <p:nvPr/>
        </p:nvPicPr>
        <p:blipFill>
          <a:blip r:embed="rId5" cstate="print">
            <a:grayscl/>
          </a:blip>
          <a:srcRect/>
          <a:stretch>
            <a:fillRect/>
          </a:stretch>
        </p:blipFill>
        <p:spPr bwMode="auto">
          <a:xfrm>
            <a:off x="2971800" y="4267200"/>
            <a:ext cx="1288354" cy="127363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Employees pay income taxes</a:t>
            </a:r>
            <a:endParaRPr lang="en-US" b="1" dirty="0"/>
          </a:p>
        </p:txBody>
      </p:sp>
      <p:pic>
        <p:nvPicPr>
          <p:cNvPr id="4" name="Picture 3" descr="C:\Users\rujames\AppData\Local\Microsoft\Windows\Temporary Internet Files\Content.IE5\TKA3B1FL\MC900155569[1].wmf"/>
          <p:cNvPicPr>
            <a:picLocks noChangeAspect="1" noChangeArrowheads="1"/>
          </p:cNvPicPr>
          <p:nvPr/>
        </p:nvPicPr>
        <p:blipFill>
          <a:blip r:embed="rId2" cstate="print"/>
          <a:srcRect/>
          <a:stretch>
            <a:fillRect/>
          </a:stretch>
        </p:blipFill>
        <p:spPr bwMode="auto">
          <a:xfrm>
            <a:off x="0" y="1828800"/>
            <a:ext cx="1741932" cy="1166774"/>
          </a:xfrm>
          <a:prstGeom prst="rect">
            <a:avLst/>
          </a:prstGeom>
          <a:noFill/>
        </p:spPr>
      </p:pic>
      <p:pic>
        <p:nvPicPr>
          <p:cNvPr id="5" name="Picture 10" descr="C:\Users\rujames\AppData\Local\Microsoft\Windows\Temporary Internet Files\Content.IE5\50W9U50Y\MC900059174[1].wmf"/>
          <p:cNvPicPr>
            <a:picLocks noChangeAspect="1" noChangeArrowheads="1"/>
          </p:cNvPicPr>
          <p:nvPr/>
        </p:nvPicPr>
        <p:blipFill>
          <a:blip r:embed="rId3" cstate="print">
            <a:grayscl/>
          </a:blip>
          <a:srcRect/>
          <a:stretch>
            <a:fillRect/>
          </a:stretch>
        </p:blipFill>
        <p:spPr bwMode="auto">
          <a:xfrm>
            <a:off x="4191000" y="1752600"/>
            <a:ext cx="733325" cy="1579346"/>
          </a:xfrm>
          <a:prstGeom prst="rect">
            <a:avLst/>
          </a:prstGeom>
          <a:noFill/>
        </p:spPr>
      </p:pic>
      <p:pic>
        <p:nvPicPr>
          <p:cNvPr id="6" name="Picture 5" descr="C:\Users\rujames\AppData\Local\Microsoft\Windows\Temporary Internet Files\Content.IE5\50W9U50Y\MC900031094[1].wmf"/>
          <p:cNvPicPr>
            <a:picLocks noChangeAspect="1" noChangeArrowheads="1"/>
          </p:cNvPicPr>
          <p:nvPr/>
        </p:nvPicPr>
        <p:blipFill>
          <a:blip r:embed="rId4" cstate="print"/>
          <a:srcRect/>
          <a:stretch>
            <a:fillRect/>
          </a:stretch>
        </p:blipFill>
        <p:spPr bwMode="auto">
          <a:xfrm>
            <a:off x="4114800" y="5567981"/>
            <a:ext cx="913790" cy="1290019"/>
          </a:xfrm>
          <a:prstGeom prst="rect">
            <a:avLst/>
          </a:prstGeom>
          <a:noFill/>
        </p:spPr>
      </p:pic>
      <p:cxnSp>
        <p:nvCxnSpPr>
          <p:cNvPr id="8" name="Straight Arrow Connector 7"/>
          <p:cNvCxnSpPr/>
          <p:nvPr/>
        </p:nvCxnSpPr>
        <p:spPr>
          <a:xfrm>
            <a:off x="1905000" y="2971800"/>
            <a:ext cx="1905000" cy="1588"/>
          </a:xfrm>
          <a:prstGeom prst="straightConnector1">
            <a:avLst/>
          </a:prstGeom>
          <a:ln w="762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667000" y="22098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14" name="TextBox 13"/>
          <p:cNvSpPr txBox="1"/>
          <p:nvPr/>
        </p:nvSpPr>
        <p:spPr>
          <a:xfrm>
            <a:off x="2209800" y="22098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15" name="TextBox 14"/>
          <p:cNvSpPr txBox="1"/>
          <p:nvPr/>
        </p:nvSpPr>
        <p:spPr>
          <a:xfrm>
            <a:off x="2438400" y="22098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16" name="TextBox 15"/>
          <p:cNvSpPr txBox="1"/>
          <p:nvPr/>
        </p:nvSpPr>
        <p:spPr>
          <a:xfrm>
            <a:off x="2895600" y="22098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17" name="TextBox 16"/>
          <p:cNvSpPr txBox="1"/>
          <p:nvPr/>
        </p:nvSpPr>
        <p:spPr>
          <a:xfrm>
            <a:off x="3124200" y="22098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18" name="TextBox 17"/>
          <p:cNvSpPr txBox="1"/>
          <p:nvPr/>
        </p:nvSpPr>
        <p:spPr>
          <a:xfrm>
            <a:off x="2209800" y="25146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19" name="TextBox 18"/>
          <p:cNvSpPr txBox="1"/>
          <p:nvPr/>
        </p:nvSpPr>
        <p:spPr>
          <a:xfrm>
            <a:off x="2438400" y="25146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20" name="TextBox 19"/>
          <p:cNvSpPr txBox="1"/>
          <p:nvPr/>
        </p:nvSpPr>
        <p:spPr>
          <a:xfrm>
            <a:off x="2667000" y="25146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21" name="TextBox 20"/>
          <p:cNvSpPr txBox="1"/>
          <p:nvPr/>
        </p:nvSpPr>
        <p:spPr>
          <a:xfrm>
            <a:off x="2895600" y="25146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22" name="TextBox 21"/>
          <p:cNvSpPr txBox="1"/>
          <p:nvPr/>
        </p:nvSpPr>
        <p:spPr>
          <a:xfrm>
            <a:off x="3124200" y="25146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24" name="TextBox 23"/>
          <p:cNvSpPr txBox="1"/>
          <p:nvPr/>
        </p:nvSpPr>
        <p:spPr>
          <a:xfrm>
            <a:off x="2209800" y="19050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25" name="TextBox 24"/>
          <p:cNvSpPr txBox="1"/>
          <p:nvPr/>
        </p:nvSpPr>
        <p:spPr>
          <a:xfrm>
            <a:off x="2438400" y="19050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26" name="TextBox 25"/>
          <p:cNvSpPr txBox="1"/>
          <p:nvPr/>
        </p:nvSpPr>
        <p:spPr>
          <a:xfrm>
            <a:off x="2667000" y="19050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27" name="TextBox 26"/>
          <p:cNvSpPr txBox="1"/>
          <p:nvPr/>
        </p:nvSpPr>
        <p:spPr>
          <a:xfrm>
            <a:off x="2895600" y="19050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28" name="TextBox 27"/>
          <p:cNvSpPr txBox="1"/>
          <p:nvPr/>
        </p:nvSpPr>
        <p:spPr>
          <a:xfrm>
            <a:off x="3124200" y="19050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29" name="TextBox 28"/>
          <p:cNvSpPr txBox="1"/>
          <p:nvPr/>
        </p:nvSpPr>
        <p:spPr>
          <a:xfrm>
            <a:off x="3124200" y="4371201"/>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30" name="TextBox 29"/>
          <p:cNvSpPr txBox="1"/>
          <p:nvPr/>
        </p:nvSpPr>
        <p:spPr>
          <a:xfrm>
            <a:off x="3352800" y="4371201"/>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31" name="TextBox 30"/>
          <p:cNvSpPr txBox="1"/>
          <p:nvPr/>
        </p:nvSpPr>
        <p:spPr>
          <a:xfrm>
            <a:off x="3581400" y="4371201"/>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32" name="TextBox 31"/>
          <p:cNvSpPr txBox="1"/>
          <p:nvPr/>
        </p:nvSpPr>
        <p:spPr>
          <a:xfrm>
            <a:off x="3810000" y="4371201"/>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33" name="TextBox 32"/>
          <p:cNvSpPr txBox="1"/>
          <p:nvPr/>
        </p:nvSpPr>
        <p:spPr>
          <a:xfrm>
            <a:off x="4038600" y="4371201"/>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cxnSp>
        <p:nvCxnSpPr>
          <p:cNvPr id="36" name="Straight Arrow Connector 35"/>
          <p:cNvCxnSpPr/>
          <p:nvPr/>
        </p:nvCxnSpPr>
        <p:spPr>
          <a:xfrm rot="5400000">
            <a:off x="3505994" y="4418806"/>
            <a:ext cx="1981200" cy="1588"/>
          </a:xfrm>
          <a:prstGeom prst="straightConnector1">
            <a:avLst/>
          </a:prstGeom>
          <a:ln w="762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1828800" y="1219200"/>
            <a:ext cx="1905000" cy="707886"/>
          </a:xfrm>
          <a:prstGeom prst="rect">
            <a:avLst/>
          </a:prstGeom>
          <a:noFill/>
        </p:spPr>
        <p:txBody>
          <a:bodyPr wrap="square" rtlCol="0">
            <a:spAutoFit/>
          </a:bodyPr>
          <a:lstStyle/>
          <a:p>
            <a:pPr algn="ctr"/>
            <a:r>
              <a:rPr lang="en-US" sz="4000" dirty="0" smtClean="0"/>
              <a:t>Wages</a:t>
            </a:r>
            <a:endParaRPr lang="en-US" sz="4000" dirty="0"/>
          </a:p>
        </p:txBody>
      </p:sp>
      <p:sp>
        <p:nvSpPr>
          <p:cNvPr id="39" name="TextBox 38"/>
          <p:cNvSpPr txBox="1"/>
          <p:nvPr/>
        </p:nvSpPr>
        <p:spPr>
          <a:xfrm>
            <a:off x="1981200" y="3581400"/>
            <a:ext cx="2438400" cy="707886"/>
          </a:xfrm>
          <a:prstGeom prst="rect">
            <a:avLst/>
          </a:prstGeom>
          <a:noFill/>
        </p:spPr>
        <p:txBody>
          <a:bodyPr wrap="square" rtlCol="0">
            <a:spAutoFit/>
          </a:bodyPr>
          <a:lstStyle/>
          <a:p>
            <a:pPr algn="r"/>
            <a:r>
              <a:rPr lang="en-US" sz="4000" dirty="0" smtClean="0"/>
              <a:t>Taxes</a:t>
            </a:r>
            <a:endParaRPr lang="en-US" sz="4000" dirty="0"/>
          </a:p>
        </p:txBody>
      </p:sp>
      <p:sp>
        <p:nvSpPr>
          <p:cNvPr id="43" name="TextBox 42"/>
          <p:cNvSpPr txBox="1"/>
          <p:nvPr/>
        </p:nvSpPr>
        <p:spPr>
          <a:xfrm>
            <a:off x="2895600" y="4371201"/>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46" name="TextBox 45"/>
          <p:cNvSpPr txBox="1"/>
          <p:nvPr/>
        </p:nvSpPr>
        <p:spPr>
          <a:xfrm>
            <a:off x="3352800" y="19050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47" name="TextBox 46"/>
          <p:cNvSpPr txBox="1"/>
          <p:nvPr/>
        </p:nvSpPr>
        <p:spPr>
          <a:xfrm>
            <a:off x="3352800" y="22098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48" name="TextBox 47"/>
          <p:cNvSpPr txBox="1"/>
          <p:nvPr/>
        </p:nvSpPr>
        <p:spPr>
          <a:xfrm>
            <a:off x="3352800" y="25146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b="1" dirty="0" smtClean="0"/>
              <a:t>Gifts to charity receive a tax deduction</a:t>
            </a:r>
            <a:endParaRPr lang="en-US" b="1" dirty="0"/>
          </a:p>
        </p:txBody>
      </p:sp>
      <p:pic>
        <p:nvPicPr>
          <p:cNvPr id="4" name="Picture 3" descr="C:\Users\rujames\AppData\Local\Microsoft\Windows\Temporary Internet Files\Content.IE5\TKA3B1FL\MC900155569[1].wmf"/>
          <p:cNvPicPr>
            <a:picLocks noChangeAspect="1" noChangeArrowheads="1"/>
          </p:cNvPicPr>
          <p:nvPr/>
        </p:nvPicPr>
        <p:blipFill>
          <a:blip r:embed="rId2" cstate="print"/>
          <a:srcRect/>
          <a:stretch>
            <a:fillRect/>
          </a:stretch>
        </p:blipFill>
        <p:spPr bwMode="auto">
          <a:xfrm>
            <a:off x="0" y="1828800"/>
            <a:ext cx="1741932" cy="1166774"/>
          </a:xfrm>
          <a:prstGeom prst="rect">
            <a:avLst/>
          </a:prstGeom>
          <a:noFill/>
        </p:spPr>
      </p:pic>
      <p:pic>
        <p:nvPicPr>
          <p:cNvPr id="5" name="Picture 10" descr="C:\Users\rujames\AppData\Local\Microsoft\Windows\Temporary Internet Files\Content.IE5\50W9U50Y\MC900059174[1].wmf"/>
          <p:cNvPicPr>
            <a:picLocks noChangeAspect="1" noChangeArrowheads="1"/>
          </p:cNvPicPr>
          <p:nvPr/>
        </p:nvPicPr>
        <p:blipFill>
          <a:blip r:embed="rId3" cstate="print">
            <a:grayscl/>
          </a:blip>
          <a:srcRect/>
          <a:stretch>
            <a:fillRect/>
          </a:stretch>
        </p:blipFill>
        <p:spPr bwMode="auto">
          <a:xfrm>
            <a:off x="4191000" y="1752600"/>
            <a:ext cx="733325" cy="1579346"/>
          </a:xfrm>
          <a:prstGeom prst="rect">
            <a:avLst/>
          </a:prstGeom>
          <a:noFill/>
        </p:spPr>
      </p:pic>
      <p:pic>
        <p:nvPicPr>
          <p:cNvPr id="6" name="Picture 5" descr="C:\Users\rujames\AppData\Local\Microsoft\Windows\Temporary Internet Files\Content.IE5\50W9U50Y\MC900031094[1].wmf"/>
          <p:cNvPicPr>
            <a:picLocks noChangeAspect="1" noChangeArrowheads="1"/>
          </p:cNvPicPr>
          <p:nvPr/>
        </p:nvPicPr>
        <p:blipFill>
          <a:blip r:embed="rId4" cstate="print"/>
          <a:srcRect/>
          <a:stretch>
            <a:fillRect/>
          </a:stretch>
        </p:blipFill>
        <p:spPr bwMode="auto">
          <a:xfrm>
            <a:off x="4114800" y="5567981"/>
            <a:ext cx="913790" cy="1290019"/>
          </a:xfrm>
          <a:prstGeom prst="rect">
            <a:avLst/>
          </a:prstGeom>
          <a:noFill/>
        </p:spPr>
      </p:pic>
      <p:cxnSp>
        <p:nvCxnSpPr>
          <p:cNvPr id="8" name="Straight Arrow Connector 7"/>
          <p:cNvCxnSpPr/>
          <p:nvPr/>
        </p:nvCxnSpPr>
        <p:spPr>
          <a:xfrm>
            <a:off x="1905000" y="2971800"/>
            <a:ext cx="1905000" cy="1588"/>
          </a:xfrm>
          <a:prstGeom prst="straightConnector1">
            <a:avLst/>
          </a:prstGeom>
          <a:ln w="762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667000" y="22098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14" name="TextBox 13"/>
          <p:cNvSpPr txBox="1"/>
          <p:nvPr/>
        </p:nvSpPr>
        <p:spPr>
          <a:xfrm>
            <a:off x="2209800" y="22098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15" name="TextBox 14"/>
          <p:cNvSpPr txBox="1"/>
          <p:nvPr/>
        </p:nvSpPr>
        <p:spPr>
          <a:xfrm>
            <a:off x="2438400" y="22098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16" name="TextBox 15"/>
          <p:cNvSpPr txBox="1"/>
          <p:nvPr/>
        </p:nvSpPr>
        <p:spPr>
          <a:xfrm>
            <a:off x="2895600" y="22098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17" name="TextBox 16"/>
          <p:cNvSpPr txBox="1"/>
          <p:nvPr/>
        </p:nvSpPr>
        <p:spPr>
          <a:xfrm>
            <a:off x="3124200" y="22098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18" name="TextBox 17"/>
          <p:cNvSpPr txBox="1"/>
          <p:nvPr/>
        </p:nvSpPr>
        <p:spPr>
          <a:xfrm>
            <a:off x="2209800" y="25146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19" name="TextBox 18"/>
          <p:cNvSpPr txBox="1"/>
          <p:nvPr/>
        </p:nvSpPr>
        <p:spPr>
          <a:xfrm>
            <a:off x="2438400" y="25146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20" name="TextBox 19"/>
          <p:cNvSpPr txBox="1"/>
          <p:nvPr/>
        </p:nvSpPr>
        <p:spPr>
          <a:xfrm>
            <a:off x="2667000" y="25146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21" name="TextBox 20"/>
          <p:cNvSpPr txBox="1"/>
          <p:nvPr/>
        </p:nvSpPr>
        <p:spPr>
          <a:xfrm>
            <a:off x="2895600" y="25146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22" name="TextBox 21"/>
          <p:cNvSpPr txBox="1"/>
          <p:nvPr/>
        </p:nvSpPr>
        <p:spPr>
          <a:xfrm>
            <a:off x="3124200" y="25146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24" name="TextBox 23"/>
          <p:cNvSpPr txBox="1"/>
          <p:nvPr/>
        </p:nvSpPr>
        <p:spPr>
          <a:xfrm>
            <a:off x="2209800" y="19050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25" name="TextBox 24"/>
          <p:cNvSpPr txBox="1"/>
          <p:nvPr/>
        </p:nvSpPr>
        <p:spPr>
          <a:xfrm>
            <a:off x="2438400" y="19050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26" name="TextBox 25"/>
          <p:cNvSpPr txBox="1"/>
          <p:nvPr/>
        </p:nvSpPr>
        <p:spPr>
          <a:xfrm>
            <a:off x="2667000" y="19050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27" name="TextBox 26"/>
          <p:cNvSpPr txBox="1"/>
          <p:nvPr/>
        </p:nvSpPr>
        <p:spPr>
          <a:xfrm>
            <a:off x="2895600" y="19050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28" name="TextBox 27"/>
          <p:cNvSpPr txBox="1"/>
          <p:nvPr/>
        </p:nvSpPr>
        <p:spPr>
          <a:xfrm>
            <a:off x="3124200" y="19050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29" name="TextBox 28"/>
          <p:cNvSpPr txBox="1"/>
          <p:nvPr/>
        </p:nvSpPr>
        <p:spPr>
          <a:xfrm>
            <a:off x="2895600" y="4371201"/>
            <a:ext cx="228600" cy="276999"/>
          </a:xfrm>
          <a:prstGeom prst="rect">
            <a:avLst/>
          </a:prstGeom>
          <a:noFill/>
          <a:ln>
            <a:solidFill>
              <a:srgbClr val="FF0000"/>
            </a:solidFill>
          </a:ln>
        </p:spPr>
        <p:txBody>
          <a:bodyPr wrap="square" lIns="0" tIns="0" rIns="0" bIns="0" rtlCol="0">
            <a:spAutoFit/>
          </a:bodyPr>
          <a:lstStyle/>
          <a:p>
            <a:r>
              <a:rPr lang="en-US" dirty="0" smtClean="0">
                <a:solidFill>
                  <a:srgbClr val="FF0000"/>
                </a:solidFill>
              </a:rPr>
              <a:t>$</a:t>
            </a:r>
            <a:endParaRPr lang="en-US" dirty="0">
              <a:solidFill>
                <a:srgbClr val="FF0000"/>
              </a:solidFill>
            </a:endParaRPr>
          </a:p>
        </p:txBody>
      </p:sp>
      <p:sp>
        <p:nvSpPr>
          <p:cNvPr id="30" name="TextBox 29"/>
          <p:cNvSpPr txBox="1"/>
          <p:nvPr/>
        </p:nvSpPr>
        <p:spPr>
          <a:xfrm>
            <a:off x="3352800" y="4371201"/>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31" name="TextBox 30"/>
          <p:cNvSpPr txBox="1"/>
          <p:nvPr/>
        </p:nvSpPr>
        <p:spPr>
          <a:xfrm>
            <a:off x="3581400" y="4371201"/>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32" name="TextBox 31"/>
          <p:cNvSpPr txBox="1"/>
          <p:nvPr/>
        </p:nvSpPr>
        <p:spPr>
          <a:xfrm>
            <a:off x="3810000" y="4371201"/>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33" name="TextBox 32"/>
          <p:cNvSpPr txBox="1"/>
          <p:nvPr/>
        </p:nvSpPr>
        <p:spPr>
          <a:xfrm>
            <a:off x="4038600" y="4371201"/>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cxnSp>
        <p:nvCxnSpPr>
          <p:cNvPr id="36" name="Straight Arrow Connector 35"/>
          <p:cNvCxnSpPr/>
          <p:nvPr/>
        </p:nvCxnSpPr>
        <p:spPr>
          <a:xfrm rot="5400000">
            <a:off x="3505994" y="4418806"/>
            <a:ext cx="1981200" cy="1588"/>
          </a:xfrm>
          <a:prstGeom prst="straightConnector1">
            <a:avLst/>
          </a:prstGeom>
          <a:ln w="762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1828800" y="1219200"/>
            <a:ext cx="1905000" cy="707886"/>
          </a:xfrm>
          <a:prstGeom prst="rect">
            <a:avLst/>
          </a:prstGeom>
          <a:noFill/>
        </p:spPr>
        <p:txBody>
          <a:bodyPr wrap="square" rtlCol="0">
            <a:spAutoFit/>
          </a:bodyPr>
          <a:lstStyle/>
          <a:p>
            <a:pPr algn="ctr"/>
            <a:r>
              <a:rPr lang="en-US" sz="4000" dirty="0" smtClean="0"/>
              <a:t>Wages</a:t>
            </a:r>
            <a:endParaRPr lang="en-US" sz="4000" dirty="0"/>
          </a:p>
        </p:txBody>
      </p:sp>
      <p:sp>
        <p:nvSpPr>
          <p:cNvPr id="39" name="TextBox 38"/>
          <p:cNvSpPr txBox="1"/>
          <p:nvPr/>
        </p:nvSpPr>
        <p:spPr>
          <a:xfrm>
            <a:off x="1981200" y="3581400"/>
            <a:ext cx="2438400" cy="707886"/>
          </a:xfrm>
          <a:prstGeom prst="rect">
            <a:avLst/>
          </a:prstGeom>
          <a:noFill/>
        </p:spPr>
        <p:txBody>
          <a:bodyPr wrap="square" rtlCol="0">
            <a:spAutoFit/>
          </a:bodyPr>
          <a:lstStyle/>
          <a:p>
            <a:pPr algn="r"/>
            <a:r>
              <a:rPr lang="en-US" sz="4000" dirty="0" smtClean="0"/>
              <a:t>Taxes</a:t>
            </a:r>
            <a:endParaRPr lang="en-US" sz="4000" dirty="0"/>
          </a:p>
        </p:txBody>
      </p:sp>
      <p:pic>
        <p:nvPicPr>
          <p:cNvPr id="34" name="Picture 12" descr="C:\Users\rujames\AppData\Local\Microsoft\Windows\Temporary Internet Files\Content.IE5\71TUAP4E\MC900437318[1].jpg"/>
          <p:cNvPicPr>
            <a:picLocks noChangeAspect="1" noChangeArrowheads="1"/>
          </p:cNvPicPr>
          <p:nvPr/>
        </p:nvPicPr>
        <p:blipFill>
          <a:blip r:embed="rId5" cstate="print">
            <a:grayscl/>
          </a:blip>
          <a:srcRect/>
          <a:stretch>
            <a:fillRect/>
          </a:stretch>
        </p:blipFill>
        <p:spPr bwMode="auto">
          <a:xfrm>
            <a:off x="7543800" y="1676400"/>
            <a:ext cx="1288354" cy="1273630"/>
          </a:xfrm>
          <a:prstGeom prst="rect">
            <a:avLst/>
          </a:prstGeom>
          <a:noFill/>
        </p:spPr>
      </p:pic>
      <p:cxnSp>
        <p:nvCxnSpPr>
          <p:cNvPr id="35" name="Straight Arrow Connector 34"/>
          <p:cNvCxnSpPr/>
          <p:nvPr/>
        </p:nvCxnSpPr>
        <p:spPr>
          <a:xfrm>
            <a:off x="5334000" y="2971800"/>
            <a:ext cx="1905000" cy="1588"/>
          </a:xfrm>
          <a:prstGeom prst="straightConnector1">
            <a:avLst/>
          </a:prstGeom>
          <a:ln w="762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6096000" y="22098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40" name="TextBox 39"/>
          <p:cNvSpPr txBox="1"/>
          <p:nvPr/>
        </p:nvSpPr>
        <p:spPr>
          <a:xfrm>
            <a:off x="5638800" y="22098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41" name="TextBox 40"/>
          <p:cNvSpPr txBox="1"/>
          <p:nvPr/>
        </p:nvSpPr>
        <p:spPr>
          <a:xfrm>
            <a:off x="5867400" y="22098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42" name="TextBox 41"/>
          <p:cNvSpPr txBox="1"/>
          <p:nvPr/>
        </p:nvSpPr>
        <p:spPr>
          <a:xfrm>
            <a:off x="4876800" y="1295400"/>
            <a:ext cx="1905000" cy="707886"/>
          </a:xfrm>
          <a:prstGeom prst="rect">
            <a:avLst/>
          </a:prstGeom>
          <a:noFill/>
        </p:spPr>
        <p:txBody>
          <a:bodyPr wrap="square" rtlCol="0">
            <a:spAutoFit/>
          </a:bodyPr>
          <a:lstStyle/>
          <a:p>
            <a:pPr algn="ctr"/>
            <a:r>
              <a:rPr lang="en-US" sz="4000" dirty="0" smtClean="0"/>
              <a:t>Gift</a:t>
            </a:r>
            <a:endParaRPr lang="en-US" sz="4000" dirty="0"/>
          </a:p>
        </p:txBody>
      </p:sp>
      <p:sp>
        <p:nvSpPr>
          <p:cNvPr id="44" name="Multiply 43"/>
          <p:cNvSpPr/>
          <p:nvPr/>
        </p:nvSpPr>
        <p:spPr>
          <a:xfrm>
            <a:off x="2819400" y="4343400"/>
            <a:ext cx="381000" cy="304800"/>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685800" y="5943600"/>
            <a:ext cx="3429000" cy="584775"/>
          </a:xfrm>
          <a:prstGeom prst="rect">
            <a:avLst/>
          </a:prstGeom>
          <a:noFill/>
          <a:ln w="57150">
            <a:solidFill>
              <a:srgbClr val="FF0000"/>
            </a:solidFill>
            <a:prstDash val="sysDash"/>
          </a:ln>
        </p:spPr>
        <p:txBody>
          <a:bodyPr wrap="square" rtlCol="0">
            <a:spAutoFit/>
          </a:bodyPr>
          <a:lstStyle/>
          <a:p>
            <a:pPr algn="ctr">
              <a:lnSpc>
                <a:spcPct val="80000"/>
              </a:lnSpc>
            </a:pPr>
            <a:r>
              <a:rPr lang="en-US" sz="4000" dirty="0" smtClean="0"/>
              <a:t>Tax Deduction</a:t>
            </a:r>
            <a:endParaRPr lang="en-US" sz="4000" dirty="0"/>
          </a:p>
        </p:txBody>
      </p:sp>
      <p:sp>
        <p:nvSpPr>
          <p:cNvPr id="55" name="TextBox 54"/>
          <p:cNvSpPr txBox="1"/>
          <p:nvPr/>
        </p:nvSpPr>
        <p:spPr>
          <a:xfrm>
            <a:off x="3352800" y="19050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56" name="TextBox 55"/>
          <p:cNvSpPr txBox="1"/>
          <p:nvPr/>
        </p:nvSpPr>
        <p:spPr>
          <a:xfrm>
            <a:off x="3352800" y="22098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57" name="TextBox 56"/>
          <p:cNvSpPr txBox="1"/>
          <p:nvPr/>
        </p:nvSpPr>
        <p:spPr>
          <a:xfrm>
            <a:off x="3352800" y="25146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58" name="TextBox 57"/>
          <p:cNvSpPr txBox="1"/>
          <p:nvPr/>
        </p:nvSpPr>
        <p:spPr>
          <a:xfrm>
            <a:off x="3124200" y="4371201"/>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cxnSp>
        <p:nvCxnSpPr>
          <p:cNvPr id="59" name="Straight Arrow Connector 58"/>
          <p:cNvCxnSpPr/>
          <p:nvPr/>
        </p:nvCxnSpPr>
        <p:spPr>
          <a:xfrm rot="16200000" flipV="1">
            <a:off x="2895600" y="4800600"/>
            <a:ext cx="1219200" cy="1066800"/>
          </a:xfrm>
          <a:prstGeom prst="straightConnector1">
            <a:avLst/>
          </a:prstGeom>
          <a:ln w="762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The charity</a:t>
            </a:r>
            <a:endParaRPr lang="en-US" b="1" dirty="0"/>
          </a:p>
        </p:txBody>
      </p:sp>
      <p:pic>
        <p:nvPicPr>
          <p:cNvPr id="4" name="Picture 3" descr="C:\Users\rujames\AppData\Local\Microsoft\Windows\Temporary Internet Files\Content.IE5\TKA3B1FL\MC900155569[1].wmf"/>
          <p:cNvPicPr>
            <a:picLocks noChangeAspect="1" noChangeArrowheads="1"/>
          </p:cNvPicPr>
          <p:nvPr/>
        </p:nvPicPr>
        <p:blipFill>
          <a:blip r:embed="rId2" cstate="print"/>
          <a:srcRect/>
          <a:stretch>
            <a:fillRect/>
          </a:stretch>
        </p:blipFill>
        <p:spPr bwMode="auto">
          <a:xfrm>
            <a:off x="0" y="1828800"/>
            <a:ext cx="1741932" cy="1166774"/>
          </a:xfrm>
          <a:prstGeom prst="rect">
            <a:avLst/>
          </a:prstGeom>
          <a:noFill/>
        </p:spPr>
      </p:pic>
      <p:pic>
        <p:nvPicPr>
          <p:cNvPr id="5" name="Picture 10" descr="C:\Users\rujames\AppData\Local\Microsoft\Windows\Temporary Internet Files\Content.IE5\50W9U50Y\MC900059174[1].wmf"/>
          <p:cNvPicPr>
            <a:picLocks noChangeAspect="1" noChangeArrowheads="1"/>
          </p:cNvPicPr>
          <p:nvPr/>
        </p:nvPicPr>
        <p:blipFill>
          <a:blip r:embed="rId3" cstate="print">
            <a:grayscl/>
          </a:blip>
          <a:srcRect/>
          <a:stretch>
            <a:fillRect/>
          </a:stretch>
        </p:blipFill>
        <p:spPr bwMode="auto">
          <a:xfrm>
            <a:off x="4191000" y="1752600"/>
            <a:ext cx="733325" cy="1579346"/>
          </a:xfrm>
          <a:prstGeom prst="rect">
            <a:avLst/>
          </a:prstGeom>
          <a:noFill/>
        </p:spPr>
      </p:pic>
      <p:pic>
        <p:nvPicPr>
          <p:cNvPr id="6" name="Picture 5" descr="C:\Users\rujames\AppData\Local\Microsoft\Windows\Temporary Internet Files\Content.IE5\50W9U50Y\MC900031094[1].wmf"/>
          <p:cNvPicPr>
            <a:picLocks noChangeAspect="1" noChangeArrowheads="1"/>
          </p:cNvPicPr>
          <p:nvPr/>
        </p:nvPicPr>
        <p:blipFill>
          <a:blip r:embed="rId4" cstate="print"/>
          <a:srcRect/>
          <a:stretch>
            <a:fillRect/>
          </a:stretch>
        </p:blipFill>
        <p:spPr bwMode="auto">
          <a:xfrm>
            <a:off x="4114800" y="5567981"/>
            <a:ext cx="913790" cy="1290019"/>
          </a:xfrm>
          <a:prstGeom prst="rect">
            <a:avLst/>
          </a:prstGeom>
          <a:noFill/>
        </p:spPr>
      </p:pic>
      <p:cxnSp>
        <p:nvCxnSpPr>
          <p:cNvPr id="8" name="Straight Arrow Connector 7"/>
          <p:cNvCxnSpPr/>
          <p:nvPr/>
        </p:nvCxnSpPr>
        <p:spPr>
          <a:xfrm>
            <a:off x="1905000" y="2971800"/>
            <a:ext cx="1905000" cy="1588"/>
          </a:xfrm>
          <a:prstGeom prst="straightConnector1">
            <a:avLst/>
          </a:prstGeom>
          <a:ln w="762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667000" y="22098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14" name="TextBox 13"/>
          <p:cNvSpPr txBox="1"/>
          <p:nvPr/>
        </p:nvSpPr>
        <p:spPr>
          <a:xfrm>
            <a:off x="2209800" y="22098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15" name="TextBox 14"/>
          <p:cNvSpPr txBox="1"/>
          <p:nvPr/>
        </p:nvSpPr>
        <p:spPr>
          <a:xfrm>
            <a:off x="2438400" y="22098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16" name="TextBox 15"/>
          <p:cNvSpPr txBox="1"/>
          <p:nvPr/>
        </p:nvSpPr>
        <p:spPr>
          <a:xfrm>
            <a:off x="2895600" y="22098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17" name="TextBox 16"/>
          <p:cNvSpPr txBox="1"/>
          <p:nvPr/>
        </p:nvSpPr>
        <p:spPr>
          <a:xfrm>
            <a:off x="3124200" y="22098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18" name="TextBox 17"/>
          <p:cNvSpPr txBox="1"/>
          <p:nvPr/>
        </p:nvSpPr>
        <p:spPr>
          <a:xfrm>
            <a:off x="2209800" y="25146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19" name="TextBox 18"/>
          <p:cNvSpPr txBox="1"/>
          <p:nvPr/>
        </p:nvSpPr>
        <p:spPr>
          <a:xfrm>
            <a:off x="2438400" y="25146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20" name="TextBox 19"/>
          <p:cNvSpPr txBox="1"/>
          <p:nvPr/>
        </p:nvSpPr>
        <p:spPr>
          <a:xfrm>
            <a:off x="2667000" y="25146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21" name="TextBox 20"/>
          <p:cNvSpPr txBox="1"/>
          <p:nvPr/>
        </p:nvSpPr>
        <p:spPr>
          <a:xfrm>
            <a:off x="2895600" y="25146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22" name="TextBox 21"/>
          <p:cNvSpPr txBox="1"/>
          <p:nvPr/>
        </p:nvSpPr>
        <p:spPr>
          <a:xfrm>
            <a:off x="3124200" y="25146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24" name="TextBox 23"/>
          <p:cNvSpPr txBox="1"/>
          <p:nvPr/>
        </p:nvSpPr>
        <p:spPr>
          <a:xfrm>
            <a:off x="2209800" y="19050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25" name="TextBox 24"/>
          <p:cNvSpPr txBox="1"/>
          <p:nvPr/>
        </p:nvSpPr>
        <p:spPr>
          <a:xfrm>
            <a:off x="2438400" y="19050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26" name="TextBox 25"/>
          <p:cNvSpPr txBox="1"/>
          <p:nvPr/>
        </p:nvSpPr>
        <p:spPr>
          <a:xfrm>
            <a:off x="2667000" y="19050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27" name="TextBox 26"/>
          <p:cNvSpPr txBox="1"/>
          <p:nvPr/>
        </p:nvSpPr>
        <p:spPr>
          <a:xfrm>
            <a:off x="2895600" y="19050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28" name="TextBox 27"/>
          <p:cNvSpPr txBox="1"/>
          <p:nvPr/>
        </p:nvSpPr>
        <p:spPr>
          <a:xfrm>
            <a:off x="3124200" y="19050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30" name="TextBox 29"/>
          <p:cNvSpPr txBox="1"/>
          <p:nvPr/>
        </p:nvSpPr>
        <p:spPr>
          <a:xfrm>
            <a:off x="3352800" y="4371201"/>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31" name="TextBox 30"/>
          <p:cNvSpPr txBox="1"/>
          <p:nvPr/>
        </p:nvSpPr>
        <p:spPr>
          <a:xfrm>
            <a:off x="3581400" y="4371201"/>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32" name="TextBox 31"/>
          <p:cNvSpPr txBox="1"/>
          <p:nvPr/>
        </p:nvSpPr>
        <p:spPr>
          <a:xfrm>
            <a:off x="3810000" y="4371201"/>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33" name="TextBox 32"/>
          <p:cNvSpPr txBox="1"/>
          <p:nvPr/>
        </p:nvSpPr>
        <p:spPr>
          <a:xfrm>
            <a:off x="4038600" y="4371201"/>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cxnSp>
        <p:nvCxnSpPr>
          <p:cNvPr id="36" name="Straight Arrow Connector 35"/>
          <p:cNvCxnSpPr/>
          <p:nvPr/>
        </p:nvCxnSpPr>
        <p:spPr>
          <a:xfrm rot="5400000">
            <a:off x="3505994" y="4418806"/>
            <a:ext cx="1981200" cy="1588"/>
          </a:xfrm>
          <a:prstGeom prst="straightConnector1">
            <a:avLst/>
          </a:prstGeom>
          <a:ln w="762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1828800" y="1219200"/>
            <a:ext cx="1905000" cy="707886"/>
          </a:xfrm>
          <a:prstGeom prst="rect">
            <a:avLst/>
          </a:prstGeom>
          <a:noFill/>
        </p:spPr>
        <p:txBody>
          <a:bodyPr wrap="square" rtlCol="0">
            <a:spAutoFit/>
          </a:bodyPr>
          <a:lstStyle/>
          <a:p>
            <a:pPr algn="ctr"/>
            <a:r>
              <a:rPr lang="en-US" sz="4000" dirty="0" smtClean="0"/>
              <a:t>Wages</a:t>
            </a:r>
            <a:endParaRPr lang="en-US" sz="4000" dirty="0"/>
          </a:p>
        </p:txBody>
      </p:sp>
      <p:sp>
        <p:nvSpPr>
          <p:cNvPr id="39" name="TextBox 38"/>
          <p:cNvSpPr txBox="1"/>
          <p:nvPr/>
        </p:nvSpPr>
        <p:spPr>
          <a:xfrm>
            <a:off x="1981200" y="3581400"/>
            <a:ext cx="2438400" cy="707886"/>
          </a:xfrm>
          <a:prstGeom prst="rect">
            <a:avLst/>
          </a:prstGeom>
          <a:noFill/>
        </p:spPr>
        <p:txBody>
          <a:bodyPr wrap="square" rtlCol="0">
            <a:spAutoFit/>
          </a:bodyPr>
          <a:lstStyle/>
          <a:p>
            <a:pPr algn="r"/>
            <a:r>
              <a:rPr lang="en-US" sz="4000" dirty="0" smtClean="0"/>
              <a:t>Taxes</a:t>
            </a:r>
            <a:endParaRPr lang="en-US" sz="4000" dirty="0"/>
          </a:p>
        </p:txBody>
      </p:sp>
      <p:pic>
        <p:nvPicPr>
          <p:cNvPr id="34" name="Picture 12" descr="C:\Users\rujames\AppData\Local\Microsoft\Windows\Temporary Internet Files\Content.IE5\71TUAP4E\MC900437318[1].jpg"/>
          <p:cNvPicPr>
            <a:picLocks noChangeAspect="1" noChangeArrowheads="1"/>
          </p:cNvPicPr>
          <p:nvPr/>
        </p:nvPicPr>
        <p:blipFill>
          <a:blip r:embed="rId5" cstate="print">
            <a:grayscl/>
          </a:blip>
          <a:srcRect/>
          <a:stretch>
            <a:fillRect/>
          </a:stretch>
        </p:blipFill>
        <p:spPr bwMode="auto">
          <a:xfrm>
            <a:off x="7543800" y="1676400"/>
            <a:ext cx="1288354" cy="1273630"/>
          </a:xfrm>
          <a:prstGeom prst="rect">
            <a:avLst/>
          </a:prstGeom>
          <a:noFill/>
        </p:spPr>
      </p:pic>
      <p:cxnSp>
        <p:nvCxnSpPr>
          <p:cNvPr id="35" name="Straight Arrow Connector 34"/>
          <p:cNvCxnSpPr/>
          <p:nvPr/>
        </p:nvCxnSpPr>
        <p:spPr>
          <a:xfrm>
            <a:off x="5334000" y="2971800"/>
            <a:ext cx="1905000" cy="1588"/>
          </a:xfrm>
          <a:prstGeom prst="straightConnector1">
            <a:avLst/>
          </a:prstGeom>
          <a:ln w="762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6096000" y="22098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40" name="TextBox 39"/>
          <p:cNvSpPr txBox="1"/>
          <p:nvPr/>
        </p:nvSpPr>
        <p:spPr>
          <a:xfrm>
            <a:off x="5638800" y="22098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41" name="TextBox 40"/>
          <p:cNvSpPr txBox="1"/>
          <p:nvPr/>
        </p:nvSpPr>
        <p:spPr>
          <a:xfrm>
            <a:off x="5867400" y="22098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42" name="TextBox 41"/>
          <p:cNvSpPr txBox="1"/>
          <p:nvPr/>
        </p:nvSpPr>
        <p:spPr>
          <a:xfrm>
            <a:off x="4876800" y="1295400"/>
            <a:ext cx="1905000" cy="707886"/>
          </a:xfrm>
          <a:prstGeom prst="rect">
            <a:avLst/>
          </a:prstGeom>
          <a:noFill/>
        </p:spPr>
        <p:txBody>
          <a:bodyPr wrap="square" rtlCol="0">
            <a:spAutoFit/>
          </a:bodyPr>
          <a:lstStyle/>
          <a:p>
            <a:pPr algn="ctr"/>
            <a:r>
              <a:rPr lang="en-US" sz="4000" dirty="0" smtClean="0"/>
              <a:t>Gift</a:t>
            </a:r>
            <a:endParaRPr lang="en-US" sz="4000" dirty="0"/>
          </a:p>
        </p:txBody>
      </p:sp>
      <p:sp>
        <p:nvSpPr>
          <p:cNvPr id="46" name="TextBox 45"/>
          <p:cNvSpPr txBox="1"/>
          <p:nvPr/>
        </p:nvSpPr>
        <p:spPr>
          <a:xfrm>
            <a:off x="6934200" y="3581400"/>
            <a:ext cx="1905000" cy="1581972"/>
          </a:xfrm>
          <a:prstGeom prst="rect">
            <a:avLst/>
          </a:prstGeom>
          <a:noFill/>
          <a:ln w="57150">
            <a:solidFill>
              <a:srgbClr val="FF0000"/>
            </a:solidFill>
            <a:prstDash val="sysDash"/>
          </a:ln>
        </p:spPr>
        <p:txBody>
          <a:bodyPr wrap="square" rtlCol="0">
            <a:spAutoFit/>
          </a:bodyPr>
          <a:lstStyle/>
          <a:p>
            <a:pPr algn="ctr">
              <a:lnSpc>
                <a:spcPct val="80000"/>
              </a:lnSpc>
            </a:pPr>
            <a:r>
              <a:rPr lang="en-US" sz="4000" dirty="0" smtClean="0"/>
              <a:t>Who can be a charity?</a:t>
            </a:r>
            <a:endParaRPr lang="en-US" sz="4000" dirty="0"/>
          </a:p>
        </p:txBody>
      </p:sp>
      <p:cxnSp>
        <p:nvCxnSpPr>
          <p:cNvPr id="47" name="Straight Connector 46"/>
          <p:cNvCxnSpPr>
            <a:stCxn id="46" idx="0"/>
            <a:endCxn id="34" idx="2"/>
          </p:cNvCxnSpPr>
          <p:nvPr/>
        </p:nvCxnSpPr>
        <p:spPr>
          <a:xfrm rot="5400000" flipH="1" flipV="1">
            <a:off x="7721653" y="3115077"/>
            <a:ext cx="631370" cy="301277"/>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3352800" y="19050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48" name="TextBox 47"/>
          <p:cNvSpPr txBox="1"/>
          <p:nvPr/>
        </p:nvSpPr>
        <p:spPr>
          <a:xfrm>
            <a:off x="3352800" y="22098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49" name="TextBox 48"/>
          <p:cNvSpPr txBox="1"/>
          <p:nvPr/>
        </p:nvSpPr>
        <p:spPr>
          <a:xfrm>
            <a:off x="3352800" y="2514600"/>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50" name="TextBox 49"/>
          <p:cNvSpPr txBox="1"/>
          <p:nvPr/>
        </p:nvSpPr>
        <p:spPr>
          <a:xfrm>
            <a:off x="2895600" y="4371201"/>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52" name="TextBox 51"/>
          <p:cNvSpPr txBox="1"/>
          <p:nvPr/>
        </p:nvSpPr>
        <p:spPr>
          <a:xfrm>
            <a:off x="3352800" y="4371201"/>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53" name="TextBox 52"/>
          <p:cNvSpPr txBox="1"/>
          <p:nvPr/>
        </p:nvSpPr>
        <p:spPr>
          <a:xfrm>
            <a:off x="3581400" y="4371201"/>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54" name="TextBox 53"/>
          <p:cNvSpPr txBox="1"/>
          <p:nvPr/>
        </p:nvSpPr>
        <p:spPr>
          <a:xfrm>
            <a:off x="3810000" y="4371201"/>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55" name="TextBox 54"/>
          <p:cNvSpPr txBox="1"/>
          <p:nvPr/>
        </p:nvSpPr>
        <p:spPr>
          <a:xfrm>
            <a:off x="4038600" y="4371201"/>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sp>
        <p:nvSpPr>
          <p:cNvPr id="56" name="Multiply 55"/>
          <p:cNvSpPr/>
          <p:nvPr/>
        </p:nvSpPr>
        <p:spPr>
          <a:xfrm>
            <a:off x="2819400" y="4343400"/>
            <a:ext cx="381000" cy="304800"/>
          </a:xfrm>
          <a:prstGeom prst="mathMultiply">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p:cNvSpPr txBox="1"/>
          <p:nvPr/>
        </p:nvSpPr>
        <p:spPr>
          <a:xfrm>
            <a:off x="685800" y="5943600"/>
            <a:ext cx="3429000" cy="584775"/>
          </a:xfrm>
          <a:prstGeom prst="rect">
            <a:avLst/>
          </a:prstGeom>
          <a:noFill/>
          <a:ln w="57150">
            <a:solidFill>
              <a:schemeClr val="bg1">
                <a:lumMod val="50000"/>
              </a:schemeClr>
            </a:solidFill>
            <a:prstDash val="sysDash"/>
          </a:ln>
        </p:spPr>
        <p:txBody>
          <a:bodyPr wrap="square" rtlCol="0">
            <a:spAutoFit/>
          </a:bodyPr>
          <a:lstStyle/>
          <a:p>
            <a:pPr algn="ctr">
              <a:lnSpc>
                <a:spcPct val="80000"/>
              </a:lnSpc>
            </a:pPr>
            <a:r>
              <a:rPr lang="en-US" sz="4000" dirty="0" smtClean="0"/>
              <a:t>Tax Deduction</a:t>
            </a:r>
            <a:endParaRPr lang="en-US" sz="4000" dirty="0"/>
          </a:p>
        </p:txBody>
      </p:sp>
      <p:sp>
        <p:nvSpPr>
          <p:cNvPr id="58" name="TextBox 57"/>
          <p:cNvSpPr txBox="1"/>
          <p:nvPr/>
        </p:nvSpPr>
        <p:spPr>
          <a:xfrm>
            <a:off x="3124200" y="4371201"/>
            <a:ext cx="228600" cy="276999"/>
          </a:xfrm>
          <a:prstGeom prst="rect">
            <a:avLst/>
          </a:prstGeom>
          <a:noFill/>
          <a:ln>
            <a:solidFill>
              <a:schemeClr val="tx1"/>
            </a:solidFill>
          </a:ln>
        </p:spPr>
        <p:txBody>
          <a:bodyPr wrap="square" lIns="0" tIns="0" rIns="0" bIns="0" rtlCol="0">
            <a:spAutoFit/>
          </a:bodyPr>
          <a:lstStyle/>
          <a:p>
            <a:r>
              <a:rPr lang="en-US" dirty="0" smtClean="0"/>
              <a:t>$</a:t>
            </a:r>
            <a:endParaRPr lang="en-US" dirty="0"/>
          </a:p>
        </p:txBody>
      </p:sp>
      <p:cxnSp>
        <p:nvCxnSpPr>
          <p:cNvPr id="59" name="Straight Arrow Connector 58"/>
          <p:cNvCxnSpPr/>
          <p:nvPr/>
        </p:nvCxnSpPr>
        <p:spPr>
          <a:xfrm rot="16200000" flipV="1">
            <a:off x="2895600" y="4800600"/>
            <a:ext cx="1219200" cy="1066800"/>
          </a:xfrm>
          <a:prstGeom prst="straightConnector1">
            <a:avLst/>
          </a:prstGeom>
          <a:ln w="76200">
            <a:solidFill>
              <a:schemeClr val="bg1">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Planned Giving&amp;quot;&quot;/&gt;&lt;property id=&quot;20307&quot; value=&quot;256&quot;/&gt;&lt;/object&gt;&lt;object type=&quot;3&quot; unique_id=&quot;10022&quot;&gt;&lt;property id=&quot;20148&quot; value=&quot;5&quot;/&gt;&lt;property id=&quot;20300&quot; value=&quot;Slide 6 - &amp;quot;Planned giving: The characters&amp;quot;&quot;/&gt;&lt;property id=&quot;20307&quot; value=&quot;258&quot;/&gt;&lt;/object&gt;&lt;object type=&quot;3&quot; unique_id=&quot;10106&quot;&gt;&lt;property id=&quot;20148&quot; value=&quot;5&quot;/&gt;&lt;property id=&quot;20300&quot; value=&quot;Slide 7 - &amp;quot;Employees pay income taxes&amp;quot;&quot;/&gt;&lt;property id=&quot;20307&quot; value=&quot;263&quot;/&gt;&lt;/object&gt;&lt;object type=&quot;3&quot; unique_id=&quot;10107&quot;&gt;&lt;property id=&quot;20148&quot; value=&quot;5&quot;/&gt;&lt;property id=&quot;20300&quot; value=&quot;Slide 8 - &amp;quot;Gifts to charity receive a tax deduction&amp;quot;&quot;/&gt;&lt;property id=&quot;20307&quot; value=&quot;262&quot;/&gt;&lt;/object&gt;&lt;object type=&quot;3&quot; unique_id=&quot;10331&quot;&gt;&lt;property id=&quot;20148&quot; value=&quot;5&quot;/&gt;&lt;property id=&quot;20300&quot; value=&quot;Slide 13 - &amp;quot;Companies pay taxes and distribute some earnings&amp;quot;&quot;/&gt;&lt;property id=&quot;20307&quot; value=&quot;268&quot;/&gt;&lt;/object&gt;&lt;object type=&quot;3&quot; unique_id=&quot;10332&quot;&gt;&lt;property id=&quot;20148&quot; value=&quot;5&quot;/&gt;&lt;property id=&quot;20300&quot; value=&quot;Slide 14 - &amp;quot;Charities pay no taxes and distribute no earnings&amp;quot;&quot;/&gt;&lt;property id=&quot;20307&quot; value=&quot;269&quot;/&gt;&lt;/object&gt;&lt;object type=&quot;3&quot; unique_id=&quot;10433&quot;&gt;&lt;property id=&quot;20148&quot; value=&quot;5&quot;/&gt;&lt;property id=&quot;20300&quot; value=&quot;Slide 18 - &amp;quot;Large tax benefit from giving appreciated property&amp;quot;&quot;/&gt;&lt;property id=&quot;20307&quot; value=&quot;271&quot;/&gt;&lt;/object&gt;&lt;object type=&quot;3&quot; unique_id=&quot;10553&quot;&gt;&lt;property id=&quot;20148&quot; value=&quot;5&quot;/&gt;&lt;property id=&quot;20300&quot; value=&quot;Slide 16 - &amp;quot;Normal Capital Gains&amp;quot;&quot;/&gt;&lt;property id=&quot;20307&quot; value=&quot;273&quot;/&gt;&lt;/object&gt;&lt;object type=&quot;3&quot; unique_id=&quot;10608&quot;&gt;&lt;property id=&quot;20148&quot; value=&quot;5&quot;/&gt;&lt;property id=&quot;20300&quot; value=&quot;Slide 17 - &amp;quot;Giving Property Avoids Capital Gains Tax&amp;quot;&quot;/&gt;&lt;property id=&quot;20307&quot; value=&quot;274&quot;/&gt;&lt;/object&gt;&lt;object type=&quot;3&quot; unique_id=&quot;38358&quot;&gt;&lt;property id=&quot;20148&quot; value=&quot;5&quot;/&gt;&lt;property id=&quot;20300&quot; value=&quot;Slide 2&quot;/&gt;&lt;property id=&quot;20307&quot; value=&quot;330&quot;/&gt;&lt;/object&gt;&lt;object type=&quot;3&quot; unique_id=&quot;38359&quot;&gt;&lt;property id=&quot;20148&quot; value=&quot;5&quot;/&gt;&lt;property id=&quot;20300&quot; value=&quot;Slide 3 - &amp;quot;The U.S. planned giving industry&amp;quot;&quot;/&gt;&lt;property id=&quot;20307&quot; value=&quot;331&quot;/&gt;&lt;/object&gt;&lt;object type=&quot;3&quot; unique_id=&quot;38360&quot;&gt;&lt;property id=&quot;20148&quot; value=&quot;5&quot;/&gt;&lt;property id=&quot;20300&quot; value=&quot;Slide 4 - &amp;quot;The Canadian planned giving industry&amp;quot;&quot;/&gt;&lt;property id=&quot;20307&quot; value=&quot;332&quot;/&gt;&lt;/object&gt;&lt;object type=&quot;3&quot; unique_id=&quot;38361&quot;&gt;&lt;property id=&quot;20148&quot; value=&quot;5&quot;/&gt;&lt;property id=&quot;20300&quot; value=&quot;Slide 5 - &amp;quot;Example planned giving activity in the U.S. &amp;quot;&quot;/&gt;&lt;property id=&quot;20307&quot; value=&quot;333&quot;/&gt;&lt;/object&gt;&lt;object type=&quot;3&quot; unique_id=&quot;38362&quot;&gt;&lt;property id=&quot;20148&quot; value=&quot;5&quot;/&gt;&lt;property id=&quot;20300&quot; value=&quot;Slide 9 - &amp;quot;The charity&amp;quot;&quot;/&gt;&lt;property id=&quot;20307&quot; value=&quot;316&quot;/&gt;&lt;/object&gt;&lt;object type=&quot;3&quot; unique_id=&quot;38363&quot;&gt;&lt;property id=&quot;20148&quot; value=&quot;5&quot;/&gt;&lt;property id=&quot;20300&quot; value=&quot;Slide 10 - &amp;quot;The charity&amp;quot;&quot;/&gt;&lt;property id=&quot;20307&quot; value=&quot;317&quot;/&gt;&lt;/object&gt;&lt;object type=&quot;3&quot; unique_id=&quot;38364&quot;&gt;&lt;property id=&quot;20148&quot; value=&quot;5&quot;/&gt;&lt;property id=&quot;20300&quot; value=&quot;Slide 11 - &amp;quot;Simple creation = More charities&amp;quot;&quot;/&gt;&lt;property id=&quot;20307&quot; value=&quot;318&quot;/&gt;&lt;/object&gt;&lt;object type=&quot;3&quot; unique_id=&quot;38365&quot;&gt;&lt;property id=&quot;20148&quot; value=&quot;5&quot;/&gt;&lt;property id=&quot;20300&quot; value=&quot;Slide 12&quot;/&gt;&lt;property id=&quot;20307&quot; value=&quot;319&quot;/&gt;&lt;/object&gt;&lt;object type=&quot;3&quot; unique_id=&quot;38366&quot;&gt;&lt;property id=&quot;20148&quot; value=&quot;5&quot;/&gt;&lt;property id=&quot;20300&quot; value=&quot;Slide 15 - &amp;quot; If a charity sells appreciated property, it pays no taxes on the sale&amp;quot;&quot;/&gt;&lt;property id=&quot;20307&quot; value=&quot;315&quot;/&gt;&lt;/object&gt;&lt;object type=&quot;3&quot; unique_id=&quot;38367&quot;&gt;&lt;property id=&quot;20148&quot; value=&quot;5&quot;/&gt;&lt;property id=&quot;20300&quot; value=&quot;Slide 19 - &amp;quot;Some planned giving devices combine this tax benefit with other benefits&amp;quot;&quot;/&gt;&lt;property id=&quot;20307&quot; value=&quot;275&quot;/&gt;&lt;/object&gt;&lt;object type=&quot;3&quot; unique_id=&quot;38368&quot;&gt;&lt;property id=&quot;20148&quot; value=&quot;5&quot;/&gt;&lt;property id=&quot;20300&quot; value=&quot;Slide 20&quot;/&gt;&lt;property id=&quot;20307&quot; value=&quot;294&quot;/&gt;&lt;/object&gt;&lt;object type=&quot;3&quot; unique_id=&quot;38369&quot;&gt;&lt;property id=&quot;20148&quot; value=&quot;5&quot;/&gt;&lt;property id=&quot;20300&quot; value=&quot;Slide 21&quot;/&gt;&lt;property id=&quot;20307&quot; value=&quot;296&quot;/&gt;&lt;/object&gt;&lt;object type=&quot;3&quot; unique_id=&quot;38370&quot;&gt;&lt;property id=&quot;20148&quot; value=&quot;5&quot;/&gt;&lt;property id=&quot;20300&quot; value=&quot;Slide 22&quot;/&gt;&lt;property id=&quot;20307&quot; value=&quot;295&quot;/&gt;&lt;/object&gt;&lt;object type=&quot;3&quot; unique_id=&quot;38371&quot;&gt;&lt;property id=&quot;20148&quot; value=&quot;5&quot;/&gt;&lt;property id=&quot;20300&quot; value=&quot;Slide 23 - &amp;quot;Charitable trust types by number&amp;quot;&quot;/&gt;&lt;property id=&quot;20307&quot; value=&quot;280&quot;/&gt;&lt;/object&gt;&lt;object type=&quot;3&quot; unique_id=&quot;38372&quot;&gt;&lt;property id=&quot;20148&quot; value=&quot;5&quot;/&gt;&lt;property id=&quot;20300&quot; value=&quot;Slide 24 - &amp;quot;Charitable trust types by asset value&amp;quot;&quot;/&gt;&lt;property id=&quot;20307&quot; value=&quot;282&quot;/&gt;&lt;/object&gt;&lt;object type=&quot;3&quot; unique_id=&quot;38373&quot;&gt;&lt;property id=&quot;20148&quot; value=&quot;5&quot;/&gt;&lt;property id=&quot;20300&quot; value=&quot;Slide 25 - &amp;quot;Charitable Remainder Trusts&amp;quot;&quot;/&gt;&lt;property id=&quot;20307&quot; value=&quot;283&quot;/&gt;&lt;/object&gt;&lt;object type=&quot;3&quot; unique_id=&quot;38374&quot;&gt;&lt;property id=&quot;20148&quot; value=&quot;5&quot;/&gt;&lt;property id=&quot;20300&quot; value=&quot;Slide 26 - &amp;quot;Pooled Income Funds&amp;quot;&quot;/&gt;&lt;property id=&quot;20307&quot; value=&quot;297&quot;/&gt;&lt;/object&gt;&lt;object type=&quot;3&quot; unique_id=&quot;38375&quot;&gt;&lt;property id=&quot;20148&quot; value=&quot;5&quot;/&gt;&lt;property id=&quot;20300&quot; value=&quot;Slide 27 - &amp;quot;Charitable Leads Trusts&amp;quot;&quot;/&gt;&lt;property id=&quot;20307&quot; value=&quot;284&quot;/&gt;&lt;/object&gt;&lt;object type=&quot;3&quot; unique_id=&quot;38376&quot;&gt;&lt;property id=&quot;20148&quot; value=&quot;5&quot;/&gt;&lt;property id=&quot;20300&quot; value=&quot;Slide 28&quot;/&gt;&lt;property id=&quot;20307&quot; value=&quot;291&quot;/&gt;&lt;/object&gt;&lt;object type=&quot;3&quot; unique_id=&quot;38377&quot;&gt;&lt;property id=&quot;20148&quot; value=&quot;5&quot;/&gt;&lt;property id=&quot;20300&quot; value=&quot;Slide 29&quot;/&gt;&lt;property id=&quot;20307&quot; value=&quot;292&quot;/&gt;&lt;/object&gt;&lt;object type=&quot;3&quot; unique_id=&quot;38378&quot;&gt;&lt;property id=&quot;20148&quot; value=&quot;5&quot;/&gt;&lt;property id=&quot;20300&quot; value=&quot;Slide 30 - &amp;quot;Non-operating Private Foundations&amp;quot;&quot;/&gt;&lt;property id=&quot;20307&quot; value=&quot;285&quot;/&gt;&lt;/object&gt;&lt;object type=&quot;3&quot; unique_id=&quot;38379&quot;&gt;&lt;property id=&quot;20148&quot; value=&quot;5&quot;/&gt;&lt;property id=&quot;20300&quot; value=&quot;Slide 31 - &amp;quot;Comparative share of total assets held&amp;quot;&quot;/&gt;&lt;property id=&quot;20307&quot; value=&quot;286&quot;/&gt;&lt;/object&gt;&lt;object type=&quot;3&quot; unique_id=&quot;38380&quot;&gt;&lt;property id=&quot;20148&quot; value=&quot;5&quot;/&gt;&lt;property id=&quot;20300&quot; value=&quot;Slide 32 - &amp;quot;Comparative share of charitable distributions made&amp;quot;&quot;/&gt;&lt;property id=&quot;20307&quot; value=&quot;324&quot;/&gt;&lt;/object&gt;&lt;object type=&quot;3&quot; unique_id=&quot;38381&quot;&gt;&lt;property id=&quot;20148&quot; value=&quot;5&quot;/&gt;&lt;property id=&quot;20300&quot; value=&quot;Slide 33&quot;/&gt;&lt;property id=&quot;20307&quot; value=&quot;300&quot;/&gt;&lt;/object&gt;&lt;object type=&quot;3&quot; unique_id=&quot;38382&quot;&gt;&lt;property id=&quot;20148&quot; value=&quot;5&quot;/&gt;&lt;property id=&quot;20300&quot; value=&quot;Slide 34&quot;/&gt;&lt;property id=&quot;20307&quot; value=&quot;301&quot;/&gt;&lt;/object&gt;&lt;object type=&quot;3&quot; unique_id=&quot;38383&quot;&gt;&lt;property id=&quot;20148&quot; value=&quot;5&quot;/&gt;&lt;property id=&quot;20300&quot; value=&quot;Slide 35&quot;/&gt;&lt;property id=&quot;20307&quot; value=&quot;288&quot;/&gt;&lt;/object&gt;&lt;object type=&quot;3&quot; unique_id=&quot;38384&quot;&gt;&lt;property id=&quot;20148&quot; value=&quot;5&quot;/&gt;&lt;property id=&quot;20300&quot; value=&quot;Slide 36 - &amp;quot;New Era in DAFs&amp;quot;&quot;/&gt;&lt;property id=&quot;20307&quot; value=&quot;298&quot;/&gt;&lt;/object&gt;&lt;object type=&quot;3&quot; unique_id=&quot;38385&quot;&gt;&lt;property id=&quot;20148&quot; value=&quot;5&quot;/&gt;&lt;property id=&quot;20300&quot; value=&quot;Slide 37 - &amp;quot;Donor Advised Funds: Fidelity&amp;quot;&quot;/&gt;&lt;property id=&quot;20307&quot; value=&quot;304&quot;/&gt;&lt;/object&gt;&lt;object type=&quot;3&quot; unique_id=&quot;38386&quot;&gt;&lt;property id=&quot;20148&quot; value=&quot;5&quot;/&gt;&lt;property id=&quot;20300&quot; value=&quot;Slide 38 - &amp;quot;Donor Advised Funds: Schwab&amp;quot;&quot;/&gt;&lt;property id=&quot;20307&quot; value=&quot;307&quot;/&gt;&lt;/object&gt;&lt;object type=&quot;3&quot; unique_id=&quot;38387&quot;&gt;&lt;property id=&quot;20148&quot; value=&quot;5&quot;/&gt;&lt;property id=&quot;20300&quot; value=&quot;Slide 39 - &amp;quot;Donor Advised Funds: Vanguard&amp;quot;&quot;/&gt;&lt;property id=&quot;20307&quot; value=&quot;308&quot;/&gt;&lt;/object&gt;&lt;object type=&quot;3&quot; unique_id=&quot;38388&quot;&gt;&lt;property id=&quot;20148&quot; value=&quot;5&quot;/&gt;&lt;property id=&quot;20300&quot; value=&quot;Slide 40 - &amp;quot;Donor Advised Funds: Fidelity&amp;quot;&quot;/&gt;&lt;property id=&quot;20307&quot; value=&quot;312&quot;/&gt;&lt;/object&gt;&lt;object type=&quot;3&quot; unique_id=&quot;38389&quot;&gt;&lt;property id=&quot;20148&quot; value=&quot;5&quot;/&gt;&lt;property id=&quot;20300&quot; value=&quot;Slide 41 - &amp;quot;Donor Advised Funds: Schwab&amp;quot;&quot;/&gt;&lt;property id=&quot;20307&quot; value=&quot;313&quot;/&gt;&lt;/object&gt;&lt;object type=&quot;3&quot; unique_id=&quot;38390&quot;&gt;&lt;property id=&quot;20148&quot; value=&quot;5&quot;/&gt;&lt;property id=&quot;20300&quot; value=&quot;Slide 42 - &amp;quot;Donor Advised Funds: Vanguard&amp;quot;&quot;/&gt;&lt;property id=&quot;20307&quot; value=&quot;314&quot;/&gt;&lt;/object&gt;&lt;object type=&quot;3&quot; unique_id=&quot;38391&quot;&gt;&lt;property id=&quot;20148&quot; value=&quot;5&quot;/&gt;&lt;property id=&quot;20300&quot; value=&quot;Slide 43 - &amp;quot;Donor Advised Funds Charitable Distributions&amp;quot;&quot;/&gt;&lt;property id=&quot;20307&quot; value=&quot;309&quot;/&gt;&lt;/object&gt;&lt;object type=&quot;3&quot; unique_id=&quot;38392&quot;&gt;&lt;property id=&quot;20148&quot; value=&quot;5&quot;/&gt;&lt;property id=&quot;20300&quot; value=&quot;Slide 44 - &amp;quot;Donor Advised Funds&amp;quot;&quot;/&gt;&lt;property id=&quot;20307&quot; value=&quot;320&quot;/&gt;&lt;/object&gt;&lt;object type=&quot;3&quot; unique_id=&quot;38393&quot;&gt;&lt;property id=&quot;20148&quot; value=&quot;5&quot;/&gt;&lt;property id=&quot;20300&quot; value=&quot;Slide 45 - &amp;quot;Comparative share of total assets held&amp;quot;&quot;/&gt;&lt;property id=&quot;20307&quot; value=&quot;325&quot;/&gt;&lt;/object&gt;&lt;object type=&quot;3&quot; unique_id=&quot;38394&quot;&gt;&lt;property id=&quot;20148&quot; value=&quot;5&quot;/&gt;&lt;property id=&quot;20300&quot; value=&quot;Slide 46 - &amp;quot;Comparative share of charitable distributions made&amp;quot;&quot;/&gt;&lt;property id=&quot;20307&quot; value=&quot;323&quot;/&gt;&lt;/object&gt;&lt;object type=&quot;3&quot; unique_id=&quot;38939&quot;&gt;&lt;property id=&quot;20148&quot; value=&quot;5&quot;/&gt;&lt;property id=&quot;20300&quot; value=&quot;Slide 48&quot;/&gt;&lt;property id=&quot;20307&quot; value=&quot;334&quot;/&gt;&lt;/object&gt;&lt;object type=&quot;3&quot; unique_id=&quot;38940&quot;&gt;&lt;property id=&quot;20148&quot; value=&quot;5&quot;/&gt;&lt;property id=&quot;20300&quot; value=&quot;Slide 49&quot;/&gt;&lt;property id=&quot;20307&quot; value=&quot;335&quot;/&gt;&lt;/object&gt;&lt;object type=&quot;3&quot; unique_id=&quot;38941&quot;&gt;&lt;property id=&quot;20148&quot; value=&quot;5&quot;/&gt;&lt;property id=&quot;20300&quot; value=&quot;Slide 50&quot;/&gt;&lt;property id=&quot;20307&quot; value=&quot;336&quot;/&gt;&lt;/object&gt;&lt;object type=&quot;3&quot; unique_id=&quot;38942&quot;&gt;&lt;property id=&quot;20148&quot; value=&quot;5&quot;/&gt;&lt;property id=&quot;20300&quot; value=&quot;Slide 51&quot;/&gt;&lt;property id=&quot;20307&quot; value=&quot;337&quot;/&gt;&lt;/object&gt;&lt;object type=&quot;3&quot; unique_id=&quot;38943&quot;&gt;&lt;property id=&quot;20148&quot; value=&quot;5&quot;/&gt;&lt;property id=&quot;20300&quot; value=&quot;Slide 52&quot;/&gt;&lt;property id=&quot;20307&quot; value=&quot;338&quot;/&gt;&lt;/object&gt;&lt;object type=&quot;3&quot; unique_id=&quot;39103&quot;&gt;&lt;property id=&quot;20148&quot; value=&quot;5&quot;/&gt;&lt;property id=&quot;20300&quot; value=&quot;Slide 47 - &amp;quot;Planned Giving&amp;quot;&quot;/&gt;&lt;property id=&quot;20307&quot; value=&quot;339&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1125</TotalTime>
  <Words>1543</Words>
  <Application>Microsoft Office PowerPoint</Application>
  <PresentationFormat>On-screen Show (4:3)</PresentationFormat>
  <Paragraphs>355</Paragraphs>
  <Slides>52</Slides>
  <Notes>0</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Office Theme</vt:lpstr>
      <vt:lpstr>Planned Giving</vt:lpstr>
      <vt:lpstr>Slide 2</vt:lpstr>
      <vt:lpstr>The U.S. planned giving industry</vt:lpstr>
      <vt:lpstr>The Canadian planned giving industry</vt:lpstr>
      <vt:lpstr>Example planned giving activity in the U.S. </vt:lpstr>
      <vt:lpstr>Planned giving: The characters</vt:lpstr>
      <vt:lpstr>Employees pay income taxes</vt:lpstr>
      <vt:lpstr>Gifts to charity receive a tax deduction</vt:lpstr>
      <vt:lpstr>The charity</vt:lpstr>
      <vt:lpstr>The charity</vt:lpstr>
      <vt:lpstr>Simple creation = More charities</vt:lpstr>
      <vt:lpstr>Slide 12</vt:lpstr>
      <vt:lpstr>Companies pay taxes and distribute some earnings</vt:lpstr>
      <vt:lpstr>Charities pay no taxes and distribute no earnings</vt:lpstr>
      <vt:lpstr> If a charity sells appreciated property, it pays no taxes on the sale</vt:lpstr>
      <vt:lpstr>Normal Capital Gains</vt:lpstr>
      <vt:lpstr>Giving Property Avoids Capital Gains Tax</vt:lpstr>
      <vt:lpstr>Large tax benefit from giving appreciated property</vt:lpstr>
      <vt:lpstr>Some planned giving devices combine this tax benefit with other benefits</vt:lpstr>
      <vt:lpstr>Slide 20</vt:lpstr>
      <vt:lpstr>Slide 21</vt:lpstr>
      <vt:lpstr>Slide 22</vt:lpstr>
      <vt:lpstr>Charitable trust types by number</vt:lpstr>
      <vt:lpstr>Charitable trust types by asset value</vt:lpstr>
      <vt:lpstr>Charitable Remainder Trusts</vt:lpstr>
      <vt:lpstr>Pooled Income Funds</vt:lpstr>
      <vt:lpstr>Charitable Leads Trusts</vt:lpstr>
      <vt:lpstr>Slide 28</vt:lpstr>
      <vt:lpstr>Slide 29</vt:lpstr>
      <vt:lpstr>Non-operating Private Foundations</vt:lpstr>
      <vt:lpstr>Comparative share of total assets held</vt:lpstr>
      <vt:lpstr>Comparative share of charitable distributions made</vt:lpstr>
      <vt:lpstr>Slide 33</vt:lpstr>
      <vt:lpstr>Slide 34</vt:lpstr>
      <vt:lpstr>Slide 35</vt:lpstr>
      <vt:lpstr>New Era in DAFs</vt:lpstr>
      <vt:lpstr>Donor Advised Funds: Fidelity</vt:lpstr>
      <vt:lpstr>Donor Advised Funds: Schwab</vt:lpstr>
      <vt:lpstr>Donor Advised Funds: Vanguard</vt:lpstr>
      <vt:lpstr>Donor Advised Funds: Fidelity</vt:lpstr>
      <vt:lpstr>Donor Advised Funds: Schwab</vt:lpstr>
      <vt:lpstr>Donor Advised Funds: Vanguard</vt:lpstr>
      <vt:lpstr>Donor Advised Funds Charitable Distributions</vt:lpstr>
      <vt:lpstr>Donor Advised Funds</vt:lpstr>
      <vt:lpstr>Comparative share of total assets held</vt:lpstr>
      <vt:lpstr>Comparative share of charitable distributions made</vt:lpstr>
      <vt:lpstr>Planned Giving</vt:lpstr>
      <vt:lpstr>Slide 48</vt:lpstr>
      <vt:lpstr>Slide 49</vt:lpstr>
      <vt:lpstr>Slide 50</vt:lpstr>
      <vt:lpstr>Slide 51</vt:lpstr>
      <vt:lpstr>Slide 52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Giving Culture Based on Planned Giving</dc:title>
  <dc:creator>Human Sciences</dc:creator>
  <cp:lastModifiedBy>rujames</cp:lastModifiedBy>
  <cp:revision>139</cp:revision>
  <dcterms:created xsi:type="dcterms:W3CDTF">2010-08-13T20:41:50Z</dcterms:created>
  <dcterms:modified xsi:type="dcterms:W3CDTF">2010-12-07T18:42:10Z</dcterms:modified>
</cp:coreProperties>
</file>