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7" r:id="rId3"/>
    <p:sldId id="268" r:id="rId4"/>
    <p:sldId id="275" r:id="rId5"/>
    <p:sldId id="261" r:id="rId6"/>
    <p:sldId id="262" r:id="rId7"/>
    <p:sldId id="263" r:id="rId8"/>
    <p:sldId id="264" r:id="rId9"/>
    <p:sldId id="273" r:id="rId10"/>
    <p:sldId id="269" r:id="rId11"/>
    <p:sldId id="270" r:id="rId12"/>
    <p:sldId id="364" r:id="rId13"/>
    <p:sldId id="274" r:id="rId14"/>
    <p:sldId id="278" r:id="rId15"/>
    <p:sldId id="280" r:id="rId16"/>
    <p:sldId id="282" r:id="rId17"/>
    <p:sldId id="281" r:id="rId18"/>
    <p:sldId id="277" r:id="rId19"/>
    <p:sldId id="284" r:id="rId20"/>
    <p:sldId id="285" r:id="rId21"/>
    <p:sldId id="286" r:id="rId22"/>
    <p:sldId id="287" r:id="rId23"/>
    <p:sldId id="291" r:id="rId24"/>
    <p:sldId id="283" r:id="rId25"/>
    <p:sldId id="292" r:id="rId26"/>
    <p:sldId id="293" r:id="rId27"/>
    <p:sldId id="296" r:id="rId28"/>
    <p:sldId id="294" r:id="rId29"/>
    <p:sldId id="339" r:id="rId30"/>
    <p:sldId id="298" r:id="rId31"/>
    <p:sldId id="295" r:id="rId32"/>
    <p:sldId id="301" r:id="rId33"/>
    <p:sldId id="302" r:id="rId34"/>
    <p:sldId id="303" r:id="rId35"/>
    <p:sldId id="307" r:id="rId36"/>
    <p:sldId id="299" r:id="rId37"/>
    <p:sldId id="304" r:id="rId38"/>
    <p:sldId id="305" r:id="rId39"/>
    <p:sldId id="306" r:id="rId40"/>
    <p:sldId id="265" r:id="rId41"/>
    <p:sldId id="266" r:id="rId42"/>
    <p:sldId id="271" r:id="rId43"/>
    <p:sldId id="272" r:id="rId44"/>
    <p:sldId id="308" r:id="rId45"/>
    <p:sldId id="310" r:id="rId46"/>
    <p:sldId id="362" r:id="rId47"/>
    <p:sldId id="363" r:id="rId48"/>
    <p:sldId id="311" r:id="rId49"/>
    <p:sldId id="328" r:id="rId50"/>
    <p:sldId id="312" r:id="rId51"/>
    <p:sldId id="329" r:id="rId52"/>
    <p:sldId id="330" r:id="rId53"/>
    <p:sldId id="316" r:id="rId54"/>
    <p:sldId id="317" r:id="rId55"/>
    <p:sldId id="331" r:id="rId56"/>
    <p:sldId id="332" r:id="rId57"/>
    <p:sldId id="333" r:id="rId58"/>
    <p:sldId id="334" r:id="rId59"/>
    <p:sldId id="335" r:id="rId60"/>
    <p:sldId id="336" r:id="rId61"/>
    <p:sldId id="337" r:id="rId62"/>
    <p:sldId id="338" r:id="rId63"/>
    <p:sldId id="342" r:id="rId64"/>
    <p:sldId id="340" r:id="rId65"/>
    <p:sldId id="341" r:id="rId66"/>
    <p:sldId id="343" r:id="rId67"/>
    <p:sldId id="344" r:id="rId68"/>
    <p:sldId id="372" r:id="rId69"/>
    <p:sldId id="366" r:id="rId70"/>
    <p:sldId id="367" r:id="rId71"/>
    <p:sldId id="368" r:id="rId72"/>
    <p:sldId id="369" r:id="rId73"/>
    <p:sldId id="373" r:id="rId74"/>
    <p:sldId id="371" r:id="rId75"/>
  </p:sldIdLst>
  <p:sldSz cx="9144000" cy="6858000" type="screen4x3"/>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720" autoAdjust="0"/>
  </p:normalViewPr>
  <p:slideViewPr>
    <p:cSldViewPr>
      <p:cViewPr varScale="1">
        <p:scale>
          <a:sx n="79" d="100"/>
          <a:sy n="79" d="100"/>
        </p:scale>
        <p:origin x="-148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5AD61-2CC7-4699-A56B-917EFE5E4CA4}"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4C65-1AEB-4601-995E-B99755BA55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http://commons.wikimedia.org/wiki/File:Bill_Gates_in_Poland.jpg</a:t>
            </a:r>
            <a:endParaRPr lang="en-US" dirty="0"/>
          </a:p>
        </p:txBody>
      </p:sp>
      <p:sp>
        <p:nvSpPr>
          <p:cNvPr id="4" name="Slide Number Placeholder 3"/>
          <p:cNvSpPr>
            <a:spLocks noGrp="1"/>
          </p:cNvSpPr>
          <p:nvPr>
            <p:ph type="sldNum" sz="quarter" idx="10"/>
          </p:nvPr>
        </p:nvSpPr>
        <p:spPr/>
        <p:txBody>
          <a:bodyPr/>
          <a:lstStyle/>
          <a:p>
            <a:fld id="{D05A4C65-1AEB-4601-995E-B99755BA557B}"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http://commons.wikimedia.org/wiki/File:Bill_Gates_in_Poland.jpg</a:t>
            </a:r>
            <a:endParaRPr lang="en-US" dirty="0"/>
          </a:p>
        </p:txBody>
      </p:sp>
      <p:sp>
        <p:nvSpPr>
          <p:cNvPr id="4" name="Slide Number Placeholder 3"/>
          <p:cNvSpPr>
            <a:spLocks noGrp="1"/>
          </p:cNvSpPr>
          <p:nvPr>
            <p:ph type="sldNum" sz="quarter" idx="10"/>
          </p:nvPr>
        </p:nvSpPr>
        <p:spPr/>
        <p:txBody>
          <a:bodyPr/>
          <a:lstStyle/>
          <a:p>
            <a:fld id="{D05A4C65-1AEB-4601-995E-B99755BA557B}" type="slidenum">
              <a:rPr lang="en-US" smtClean="0"/>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http://commons.wikimedia.org/wiki/File:Bill_og_Melinda_Gates_2009-06-03_(bilde_01).JPG</a:t>
            </a:r>
            <a:endParaRPr lang="en-US" dirty="0"/>
          </a:p>
        </p:txBody>
      </p:sp>
      <p:sp>
        <p:nvSpPr>
          <p:cNvPr id="4" name="Slide Number Placeholder 3"/>
          <p:cNvSpPr>
            <a:spLocks noGrp="1"/>
          </p:cNvSpPr>
          <p:nvPr>
            <p:ph type="sldNum" sz="quarter" idx="10"/>
          </p:nvPr>
        </p:nvSpPr>
        <p:spPr/>
        <p:txBody>
          <a:bodyPr/>
          <a:lstStyle/>
          <a:p>
            <a:fld id="{D05A4C65-1AEB-4601-995E-B99755BA557B}"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All gifts to private foundations should also include</a:t>
            </a:r>
            <a:r>
              <a:rPr lang="en-US" baseline="0" dirty="0" smtClean="0"/>
              <a:t> any gifts “for the use of” public charities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0E130-C1F7-41AD-BCE0-C65FE3DC0C6C}"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0E130-C1F7-41AD-BCE0-C65FE3DC0C6C}"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0E130-C1F7-41AD-BCE0-C65FE3DC0C6C}"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0E130-C1F7-41AD-BCE0-C65FE3DC0C6C}"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0E130-C1F7-41AD-BCE0-C65FE3DC0C6C}"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0E130-C1F7-41AD-BCE0-C65FE3DC0C6C}"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0E130-C1F7-41AD-BCE0-C65FE3DC0C6C}"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0E130-C1F7-41AD-BCE0-C65FE3DC0C6C}"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0E130-C1F7-41AD-BCE0-C65FE3DC0C6C}"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0E130-C1F7-41AD-BCE0-C65FE3DC0C6C}"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0E130-C1F7-41AD-BCE0-C65FE3DC0C6C}"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3787-1A48-416D-B1B1-7E8CD68BE7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0E130-C1F7-41AD-BCE0-C65FE3DC0C6C}"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B3787-1A48-416D-B1B1-7E8CD68BE7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3/3b/Bill_Gates_in_Poland.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4.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facebook.com/album.php?profile=1&amp;id=10117712230"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2/28/Bill_og_Melinda_Gates_2009-06-03_(bilde_01).JPG" TargetMode="Externa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7.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8" Type="http://schemas.openxmlformats.org/officeDocument/2006/relationships/hyperlink" Target="http://upload.wikimedia.org/wikipedia/commons/2/28/Bill_og_Melinda_Gates_2009-06-03_(bilde_01).JPG" TargetMode="External"/><Relationship Id="rId3" Type="http://schemas.openxmlformats.org/officeDocument/2006/relationships/image" Target="../media/image45.jpeg"/><Relationship Id="rId7" Type="http://schemas.openxmlformats.org/officeDocument/2006/relationships/image" Target="../media/image36.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15.jpeg"/><Relationship Id="rId5" Type="http://schemas.openxmlformats.org/officeDocument/2006/relationships/image" Target="../media/image47.jpeg"/><Relationship Id="rId10" Type="http://schemas.openxmlformats.org/officeDocument/2006/relationships/image" Target="../media/image24.png"/><Relationship Id="rId4" Type="http://schemas.openxmlformats.org/officeDocument/2006/relationships/image" Target="../media/image46.jpeg"/><Relationship Id="rId9"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9.jpeg"/><Relationship Id="rId4" Type="http://schemas.openxmlformats.org/officeDocument/2006/relationships/hyperlink" Target="http://upload.wikimedia.org/wikipedia/commons/2/28/Bill_og_Melinda_Gates_2009-06-03_(bilde_01).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5.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55.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upload.wikimedia.org/wikipedia/commons/2/28/Bill_og_Melinda_Gates_2009-06-03_(bilde_01).JPG" TargetMode="External"/><Relationship Id="rId3" Type="http://schemas.openxmlformats.org/officeDocument/2006/relationships/image" Target="../media/image15.jpeg"/><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24.png"/><Relationship Id="rId4" Type="http://schemas.openxmlformats.org/officeDocument/2006/relationships/image" Target="../media/image64.jpeg"/><Relationship Id="rId9"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6.jpeg"/><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6.jpeg"/><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6.jpeg"/></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58.jpeg"/><Relationship Id="rId4" Type="http://schemas.openxmlformats.org/officeDocument/2006/relationships/image" Target="../media/image69.jpeg"/></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58.jpeg"/><Relationship Id="rId4" Type="http://schemas.openxmlformats.org/officeDocument/2006/relationships/image" Target="../media/image69.jpe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61.jpeg"/><Relationship Id="rId4" Type="http://schemas.openxmlformats.org/officeDocument/2006/relationships/image" Target="../media/image6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70.jpeg"/><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70.jpeg"/><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308920XSmall.jpg"/>
          <p:cNvPicPr>
            <a:picLocks noChangeAspect="1"/>
          </p:cNvPicPr>
          <p:nvPr/>
        </p:nvPicPr>
        <p:blipFill>
          <a:blip r:embed="rId2" cstate="print"/>
          <a:srcRect/>
          <a:stretch>
            <a:fillRect/>
          </a:stretch>
        </p:blipFill>
        <p:spPr>
          <a:xfrm flipH="1">
            <a:off x="0" y="1"/>
            <a:ext cx="9144000" cy="6857999"/>
          </a:xfrm>
          <a:prstGeom prst="rect">
            <a:avLst/>
          </a:prstGeom>
        </p:spPr>
      </p:pic>
      <p:pic>
        <p:nvPicPr>
          <p:cNvPr id="4" name="Picture 3" descr="iStock_000005308920XSmall.jpg"/>
          <p:cNvPicPr>
            <a:picLocks noChangeAspect="1"/>
          </p:cNvPicPr>
          <p:nvPr/>
        </p:nvPicPr>
        <p:blipFill>
          <a:blip r:embed="rId3" cstate="print"/>
          <a:srcRect/>
          <a:stretch>
            <a:fillRect/>
          </a:stretch>
        </p:blipFill>
        <p:spPr>
          <a:xfrm>
            <a:off x="3118883" y="762000"/>
            <a:ext cx="6025117" cy="6096000"/>
          </a:xfrm>
          <a:prstGeom prst="rect">
            <a:avLst/>
          </a:prstGeom>
        </p:spPr>
      </p:pic>
      <p:sp>
        <p:nvSpPr>
          <p:cNvPr id="2" name="Title 1"/>
          <p:cNvSpPr>
            <a:spLocks noGrp="1"/>
          </p:cNvSpPr>
          <p:nvPr>
            <p:ph type="ctrTitle"/>
          </p:nvPr>
        </p:nvSpPr>
        <p:spPr>
          <a:xfrm>
            <a:off x="0" y="3505200"/>
            <a:ext cx="5105400" cy="1676400"/>
          </a:xfrm>
        </p:spPr>
        <p:txBody>
          <a:bodyPr>
            <a:noAutofit/>
          </a:bodyPr>
          <a:lstStyle/>
          <a:p>
            <a:pPr algn="l">
              <a:lnSpc>
                <a:spcPct val="80000"/>
              </a:lnSpc>
            </a:pPr>
            <a:r>
              <a:rPr lang="en-US" sz="8000" b="1" spc="-150" dirty="0" smtClean="0">
                <a:effectLst>
                  <a:glow rad="101600">
                    <a:schemeClr val="bg1">
                      <a:alpha val="60000"/>
                    </a:schemeClr>
                  </a:glow>
                </a:effectLst>
                <a:latin typeface="+mn-lt"/>
              </a:rPr>
              <a:t>Income Limits </a:t>
            </a:r>
            <a:br>
              <a:rPr lang="en-US" sz="8000" b="1" spc="-150" dirty="0" smtClean="0">
                <a:effectLst>
                  <a:glow rad="101600">
                    <a:schemeClr val="bg1">
                      <a:alpha val="60000"/>
                    </a:schemeClr>
                  </a:glow>
                </a:effectLst>
                <a:latin typeface="+mn-lt"/>
              </a:rPr>
            </a:br>
            <a:r>
              <a:rPr lang="en-US" sz="8000" b="1" spc="-150" dirty="0" smtClean="0">
                <a:effectLst>
                  <a:glow rad="101600">
                    <a:schemeClr val="bg1">
                      <a:alpha val="60000"/>
                    </a:schemeClr>
                  </a:glow>
                </a:effectLst>
                <a:latin typeface="+mn-lt"/>
              </a:rPr>
              <a:t>on Charitable Deductions</a:t>
            </a:r>
            <a:endParaRPr lang="en-US" sz="8000" b="1" spc="-150" dirty="0">
              <a:effectLst>
                <a:glow rad="101600">
                  <a:schemeClr val="bg1">
                    <a:alpha val="60000"/>
                  </a:schemeClr>
                </a:glow>
              </a:effectLst>
              <a:latin typeface="+mn-lt"/>
            </a:endParaRPr>
          </a:p>
        </p:txBody>
      </p:sp>
      <p:sp>
        <p:nvSpPr>
          <p:cNvPr id="7" name="TextBox 6"/>
          <p:cNvSpPr txBox="1"/>
          <p:nvPr/>
        </p:nvSpPr>
        <p:spPr>
          <a:xfrm>
            <a:off x="5181600" y="6324600"/>
            <a:ext cx="3962400" cy="609398"/>
          </a:xfrm>
          <a:prstGeom prst="rect">
            <a:avLst/>
          </a:prstGeom>
          <a:noFill/>
        </p:spPr>
        <p:txBody>
          <a:bodyPr wrap="square" rtlCol="0">
            <a:spAutoFit/>
          </a:bodyPr>
          <a:lstStyle/>
          <a:p>
            <a:pPr>
              <a:lnSpc>
                <a:spcPct val="80000"/>
              </a:lnSpc>
            </a:pPr>
            <a:r>
              <a:rPr lang="en-US" sz="1400" dirty="0" smtClean="0"/>
              <a:t>Russell James, J.D., Ph.D., CFP®</a:t>
            </a:r>
          </a:p>
          <a:p>
            <a:pPr>
              <a:lnSpc>
                <a:spcPct val="80000"/>
              </a:lnSpc>
            </a:pPr>
            <a:r>
              <a:rPr lang="en-US" sz="1400" dirty="0" smtClean="0"/>
              <a:t>Director of Graduate Studies in Charitable Planning</a:t>
            </a:r>
          </a:p>
          <a:p>
            <a:pPr>
              <a:lnSpc>
                <a:spcPct val="80000"/>
              </a:lnSpc>
            </a:pPr>
            <a:r>
              <a:rPr lang="en-US" sz="1400" dirty="0" smtClean="0"/>
              <a:t>Texas Tech University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rujames\AppData\Local\Microsoft\Windows\Temporary Internet Files\Content.IE5\S3NC6S0Y\MP90040382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81000" y="1219200"/>
            <a:ext cx="4191000" cy="4525963"/>
          </a:xfrm>
        </p:spPr>
        <p:txBody>
          <a:bodyPr>
            <a:normAutofit/>
          </a:bodyPr>
          <a:lstStyle/>
          <a:p>
            <a:pPr marL="0" indent="0">
              <a:buNone/>
            </a:pPr>
            <a:r>
              <a:rPr lang="en-US" sz="4400" dirty="0" smtClean="0">
                <a:solidFill>
                  <a:schemeClr val="bg1"/>
                </a:solidFill>
                <a:effectLst>
                  <a:glow rad="101600">
                    <a:schemeClr val="bg2">
                      <a:lumMod val="25000"/>
                      <a:alpha val="60000"/>
                    </a:schemeClr>
                  </a:glow>
                </a:effectLst>
              </a:rPr>
              <a:t>Are people taking vows of poverty and giving away everything they earn?</a:t>
            </a:r>
            <a:endParaRPr lang="en-US" sz="4400" dirty="0">
              <a:solidFill>
                <a:schemeClr val="bg1"/>
              </a:solidFill>
              <a:effectLst>
                <a:glow rad="101600">
                  <a:schemeClr val="bg2">
                    <a:lumMod val="25000"/>
                    <a:alpha val="6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Bill Gates in Poland.jpg">
            <a:hlinkClick r:id="rId3"/>
          </p:cNvPr>
          <p:cNvPicPr>
            <a:picLocks noChangeAspect="1" noChangeArrowheads="1"/>
          </p:cNvPicPr>
          <p:nvPr/>
        </p:nvPicPr>
        <p:blipFill>
          <a:blip r:embed="rId4" cstate="print"/>
          <a:srcRect/>
          <a:stretch>
            <a:fillRect/>
          </a:stretch>
        </p:blipFill>
        <p:spPr bwMode="auto">
          <a:xfrm>
            <a:off x="-1" y="0"/>
            <a:ext cx="9144001" cy="6858000"/>
          </a:xfrm>
          <a:prstGeom prst="rect">
            <a:avLst/>
          </a:prstGeom>
          <a:noFill/>
        </p:spPr>
      </p:pic>
      <p:sp>
        <p:nvSpPr>
          <p:cNvPr id="4" name="Content Placeholder 2"/>
          <p:cNvSpPr txBox="1">
            <a:spLocks/>
          </p:cNvSpPr>
          <p:nvPr/>
        </p:nvSpPr>
        <p:spPr>
          <a:xfrm>
            <a:off x="0" y="0"/>
            <a:ext cx="3962400" cy="4525963"/>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bg1"/>
                </a:solidFill>
                <a:effectLst>
                  <a:glow rad="101600">
                    <a:schemeClr val="bg2">
                      <a:lumMod val="10000"/>
                      <a:alpha val="60000"/>
                    </a:schemeClr>
                  </a:glow>
                </a:effectLst>
                <a:uLnTx/>
                <a:uFillTx/>
                <a:latin typeface="+mn-lt"/>
                <a:ea typeface="+mn-ea"/>
                <a:cs typeface="+mn-cs"/>
              </a:rPr>
              <a:t>Actually, the</a:t>
            </a:r>
            <a:r>
              <a:rPr kumimoji="0" lang="en-US" sz="4400" b="0" i="0" u="none" strike="noStrike" kern="1200" cap="none" spc="0" normalizeH="0" noProof="0" dirty="0" smtClean="0">
                <a:ln>
                  <a:noFill/>
                </a:ln>
                <a:solidFill>
                  <a:schemeClr val="bg1"/>
                </a:solidFill>
                <a:effectLst>
                  <a:glow rad="101600">
                    <a:schemeClr val="bg2">
                      <a:lumMod val="10000"/>
                      <a:alpha val="60000"/>
                    </a:schemeClr>
                  </a:glow>
                </a:effectLst>
                <a:uLnTx/>
                <a:uFillTx/>
                <a:latin typeface="+mn-lt"/>
                <a:ea typeface="+mn-ea"/>
                <a:cs typeface="+mn-cs"/>
              </a:rPr>
              <a:t> limits are an issue with </a:t>
            </a:r>
            <a:r>
              <a:rPr lang="en-US" sz="4400" dirty="0" smtClean="0">
                <a:solidFill>
                  <a:schemeClr val="bg1"/>
                </a:solidFill>
                <a:effectLst>
                  <a:glow rad="101600">
                    <a:schemeClr val="bg2">
                      <a:lumMod val="10000"/>
                      <a:alpha val="60000"/>
                    </a:schemeClr>
                  </a:glow>
                </a:effectLst>
              </a:rPr>
              <a:t>gifts from assets, </a:t>
            </a:r>
            <a:r>
              <a:rPr kumimoji="0" lang="en-US" sz="4400" b="0" i="0" u="none" strike="noStrike" kern="1200" cap="none" spc="0" normalizeH="0" noProof="0" dirty="0" smtClean="0">
                <a:ln>
                  <a:noFill/>
                </a:ln>
                <a:solidFill>
                  <a:schemeClr val="bg1"/>
                </a:solidFill>
                <a:effectLst>
                  <a:glow rad="101600">
                    <a:schemeClr val="bg2">
                      <a:lumMod val="10000"/>
                      <a:alpha val="60000"/>
                    </a:schemeClr>
                  </a:glow>
                </a:effectLst>
                <a:uLnTx/>
                <a:uFillTx/>
                <a:latin typeface="+mn-lt"/>
                <a:ea typeface="+mn-ea"/>
                <a:cs typeface="+mn-cs"/>
              </a:rPr>
              <a:t> where wealth is far greater than annual income.</a:t>
            </a:r>
            <a:endParaRPr kumimoji="0" lang="en-US" sz="4400" b="0" i="0" u="none" strike="noStrike" kern="1200" cap="none" spc="0" normalizeH="0" baseline="0" noProof="0" dirty="0" smtClean="0">
              <a:ln>
                <a:noFill/>
              </a:ln>
              <a:solidFill>
                <a:schemeClr val="bg1"/>
              </a:solidFill>
              <a:effectLst>
                <a:glow rad="101600">
                  <a:schemeClr val="bg2">
                    <a:lumMod val="10000"/>
                    <a:alpha val="6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6040356XSmall.jpg"/>
          <p:cNvPicPr>
            <a:picLocks noChangeAspect="1"/>
          </p:cNvPicPr>
          <p:nvPr/>
        </p:nvPicPr>
        <p:blipFill>
          <a:blip r:embed="rId3" cstate="print"/>
          <a:srcRect/>
          <a:stretch>
            <a:fillRect/>
          </a:stretch>
        </p:blipFill>
        <p:spPr>
          <a:xfrm>
            <a:off x="0" y="0"/>
            <a:ext cx="9144000" cy="6858000"/>
          </a:xfrm>
          <a:prstGeom prst="rect">
            <a:avLst/>
          </a:prstGeom>
        </p:spPr>
      </p:pic>
      <p:sp>
        <p:nvSpPr>
          <p:cNvPr id="4" name="Content Placeholder 2"/>
          <p:cNvSpPr txBox="1">
            <a:spLocks/>
          </p:cNvSpPr>
          <p:nvPr/>
        </p:nvSpPr>
        <p:spPr>
          <a:xfrm>
            <a:off x="0" y="0"/>
            <a:ext cx="3962400" cy="4525963"/>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bg1"/>
                </a:solidFill>
                <a:effectLst>
                  <a:glow rad="101600">
                    <a:schemeClr val="bg2">
                      <a:lumMod val="10000"/>
                      <a:alpha val="60000"/>
                    </a:schemeClr>
                  </a:glow>
                </a:effectLst>
                <a:uLnTx/>
                <a:uFillTx/>
                <a:latin typeface="+mn-lt"/>
                <a:ea typeface="+mn-ea"/>
                <a:cs typeface="+mn-cs"/>
              </a:rPr>
              <a:t>Can be an issue with wealthy</a:t>
            </a:r>
            <a:r>
              <a:rPr kumimoji="0" lang="en-US" sz="4400" b="0" i="0" u="none" strike="noStrike" kern="1200" cap="none" spc="0" normalizeH="0" noProof="0" dirty="0" smtClean="0">
                <a:ln>
                  <a:noFill/>
                </a:ln>
                <a:solidFill>
                  <a:schemeClr val="bg1"/>
                </a:solidFill>
                <a:effectLst>
                  <a:glow rad="101600">
                    <a:schemeClr val="bg2">
                      <a:lumMod val="10000"/>
                      <a:alpha val="60000"/>
                    </a:schemeClr>
                  </a:glow>
                </a:effectLst>
                <a:uLnTx/>
                <a:uFillTx/>
                <a:latin typeface="+mn-lt"/>
                <a:ea typeface="+mn-ea"/>
                <a:cs typeface="+mn-cs"/>
              </a:rPr>
              <a:t> retiree donors who have limited income but large assets</a:t>
            </a:r>
            <a:endParaRPr kumimoji="0" lang="en-US" sz="4400" b="0" i="0" u="none" strike="noStrike" kern="1200" cap="none" spc="0" normalizeH="0" baseline="0" noProof="0" dirty="0" smtClean="0">
              <a:ln>
                <a:noFill/>
              </a:ln>
              <a:solidFill>
                <a:schemeClr val="bg1"/>
              </a:solidFill>
              <a:effectLst>
                <a:glow rad="101600">
                  <a:schemeClr val="bg2">
                    <a:lumMod val="10000"/>
                    <a:alpha val="6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6989509XSmall.jpg"/>
          <p:cNvPicPr>
            <a:picLocks noChangeAspect="1"/>
          </p:cNvPicPr>
          <p:nvPr/>
        </p:nvPicPr>
        <p:blipFill>
          <a:blip r:embed="rId2" cstate="print"/>
          <a:stretch>
            <a:fillRect/>
          </a:stretch>
        </p:blipFill>
        <p:spPr>
          <a:xfrm>
            <a:off x="0" y="0"/>
            <a:ext cx="5960778" cy="5943600"/>
          </a:xfrm>
          <a:prstGeom prst="rect">
            <a:avLst/>
          </a:prstGeom>
        </p:spPr>
      </p:pic>
      <p:sp>
        <p:nvSpPr>
          <p:cNvPr id="2" name="Title 1"/>
          <p:cNvSpPr>
            <a:spLocks noGrp="1"/>
          </p:cNvSpPr>
          <p:nvPr>
            <p:ph type="title"/>
          </p:nvPr>
        </p:nvSpPr>
        <p:spPr>
          <a:xfrm>
            <a:off x="5715000" y="4038600"/>
            <a:ext cx="3429000" cy="1143000"/>
          </a:xfrm>
        </p:spPr>
        <p:txBody>
          <a:bodyPr>
            <a:noAutofit/>
          </a:bodyPr>
          <a:lstStyle/>
          <a:p>
            <a:pPr>
              <a:lnSpc>
                <a:spcPct val="90000"/>
              </a:lnSpc>
            </a:pPr>
            <a:r>
              <a:rPr lang="en-US" sz="3600" dirty="0" smtClean="0"/>
              <a:t>Some gifts may be deducted up to 50% of income if given to a </a:t>
            </a:r>
            <a:br>
              <a:rPr lang="en-US" sz="3600" dirty="0" smtClean="0"/>
            </a:br>
            <a:r>
              <a:rPr lang="en-US" sz="3600" dirty="0" smtClean="0"/>
              <a:t>public charity, government, or an </a:t>
            </a:r>
            <a:r>
              <a:rPr lang="en-US" sz="3600" i="1" dirty="0" smtClean="0"/>
              <a:t>operating</a:t>
            </a:r>
            <a:r>
              <a:rPr lang="en-US" sz="3600" dirty="0" smtClean="0"/>
              <a:t> private foundation</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limit</a:t>
            </a:r>
            <a:endParaRPr lang="en-US" dirty="0"/>
          </a:p>
        </p:txBody>
      </p:sp>
      <p:sp>
        <p:nvSpPr>
          <p:cNvPr id="3" name="Content Placeholder 2"/>
          <p:cNvSpPr>
            <a:spLocks noGrp="1"/>
          </p:cNvSpPr>
          <p:nvPr>
            <p:ph idx="1"/>
          </p:nvPr>
        </p:nvSpPr>
        <p:spPr>
          <a:xfrm>
            <a:off x="1981200" y="2895600"/>
            <a:ext cx="533400" cy="685799"/>
          </a:xfrm>
        </p:spPr>
        <p:txBody>
          <a:bodyPr/>
          <a:lstStyle/>
          <a:p>
            <a:pPr>
              <a:buNone/>
            </a:pPr>
            <a:r>
              <a:rPr lang="en-US" dirty="0" smtClean="0"/>
              <a: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4" name="Picture 4" descr="http://www.creditcardchaser.com/wp-content/uploads/2009/11/salvation-army-kettle.jpg"/>
          <p:cNvPicPr>
            <a:picLocks noChangeAspect="1" noChangeArrowheads="1"/>
          </p:cNvPicPr>
          <p:nvPr/>
        </p:nvPicPr>
        <p:blipFill>
          <a:blip r:embed="rId2" cstate="print"/>
          <a:srcRect/>
          <a:stretch>
            <a:fillRect/>
          </a:stretch>
        </p:blipFill>
        <p:spPr bwMode="auto">
          <a:xfrm>
            <a:off x="5715000" y="1752600"/>
            <a:ext cx="2219325" cy="2886076"/>
          </a:xfrm>
          <a:prstGeom prst="rect">
            <a:avLst/>
          </a:prstGeom>
          <a:noFill/>
        </p:spPr>
      </p:pic>
      <p:pic>
        <p:nvPicPr>
          <p:cNvPr id="30725" name="Picture 5" descr="C:\Users\rujames\AppData\Local\Microsoft\Windows\Temporary Internet Files\Content.IE5\9A16IBCU\MP900314341[1].jpg"/>
          <p:cNvPicPr>
            <a:picLocks noChangeAspect="1" noChangeArrowheads="1"/>
          </p:cNvPicPr>
          <p:nvPr/>
        </p:nvPicPr>
        <p:blipFill>
          <a:blip r:embed="rId3" cstate="print"/>
          <a:srcRect/>
          <a:stretch>
            <a:fillRect/>
          </a:stretch>
        </p:blipFill>
        <p:spPr bwMode="auto">
          <a:xfrm>
            <a:off x="533400" y="1981200"/>
            <a:ext cx="2895600" cy="2133092"/>
          </a:xfrm>
          <a:prstGeom prst="rect">
            <a:avLst/>
          </a:prstGeom>
          <a:noFill/>
        </p:spPr>
      </p:pic>
      <p:sp>
        <p:nvSpPr>
          <p:cNvPr id="10" name="TextBox 9"/>
          <p:cNvSpPr txBox="1"/>
          <p:nvPr/>
        </p:nvSpPr>
        <p:spPr>
          <a:xfrm>
            <a:off x="685800" y="4724400"/>
            <a:ext cx="3048000" cy="1261884"/>
          </a:xfrm>
          <a:prstGeom prst="rect">
            <a:avLst/>
          </a:prstGeom>
          <a:noFill/>
        </p:spPr>
        <p:txBody>
          <a:bodyPr wrap="square" rtlCol="0">
            <a:spAutoFit/>
          </a:bodyPr>
          <a:lstStyle/>
          <a:p>
            <a:pPr algn="ctr"/>
            <a:r>
              <a:rPr lang="en-US" sz="4000" dirty="0" smtClean="0"/>
              <a:t>Money</a:t>
            </a:r>
          </a:p>
          <a:p>
            <a:pPr algn="ctr"/>
            <a:r>
              <a:rPr lang="en-US" dirty="0" smtClean="0"/>
              <a:t>(given or spent performing services for the charity)</a:t>
            </a:r>
            <a:endParaRPr lang="en-US" dirty="0"/>
          </a:p>
        </p:txBody>
      </p:sp>
      <p:sp>
        <p:nvSpPr>
          <p:cNvPr id="11" name="TextBox 10"/>
          <p:cNvSpPr txBox="1"/>
          <p:nvPr/>
        </p:nvSpPr>
        <p:spPr>
          <a:xfrm>
            <a:off x="5791200" y="4648200"/>
            <a:ext cx="1981200" cy="1323439"/>
          </a:xfrm>
          <a:prstGeom prst="rect">
            <a:avLst/>
          </a:prstGeom>
          <a:noFill/>
        </p:spPr>
        <p:txBody>
          <a:bodyPr wrap="square" rtlCol="0">
            <a:spAutoFit/>
          </a:bodyPr>
          <a:lstStyle/>
          <a:p>
            <a:pPr algn="ctr"/>
            <a:r>
              <a:rPr lang="en-US" sz="4000" dirty="0" smtClean="0"/>
              <a:t>Public Charity</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rujames\AppData\Local\Microsoft\Windows\Temporary Internet Files\Content.IE5\7FLW1HPB\MP900184899[1].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0" y="0"/>
            <a:ext cx="4549140" cy="6858000"/>
          </a:xfrm>
          <a:prstGeom prst="rect">
            <a:avLst/>
          </a:prstGeom>
          <a:noFill/>
        </p:spPr>
      </p:pic>
      <p:sp>
        <p:nvSpPr>
          <p:cNvPr id="2" name="Title 1"/>
          <p:cNvSpPr>
            <a:spLocks noGrp="1"/>
          </p:cNvSpPr>
          <p:nvPr>
            <p:ph type="title"/>
          </p:nvPr>
        </p:nvSpPr>
        <p:spPr>
          <a:xfrm>
            <a:off x="4191000" y="274638"/>
            <a:ext cx="4495800" cy="1143000"/>
          </a:xfrm>
        </p:spPr>
        <p:txBody>
          <a:bodyPr>
            <a:normAutofit/>
          </a:bodyPr>
          <a:lstStyle/>
          <a:p>
            <a:r>
              <a:rPr lang="en-US" dirty="0" smtClean="0"/>
              <a:t>50% limit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4"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5715000" y="1752600"/>
            <a:ext cx="2219325" cy="2886076"/>
          </a:xfrm>
          <a:prstGeom prst="rect">
            <a:avLst/>
          </a:prstGeom>
          <a:noFill/>
        </p:spPr>
      </p:pic>
      <p:sp>
        <p:nvSpPr>
          <p:cNvPr id="10" name="TextBox 9"/>
          <p:cNvSpPr txBox="1"/>
          <p:nvPr/>
        </p:nvSpPr>
        <p:spPr>
          <a:xfrm>
            <a:off x="0" y="3657600"/>
            <a:ext cx="2590800" cy="1938992"/>
          </a:xfrm>
          <a:prstGeom prst="rect">
            <a:avLst/>
          </a:prstGeom>
          <a:noFill/>
        </p:spPr>
        <p:txBody>
          <a:bodyPr wrap="square" rtlCol="0">
            <a:spAutoFit/>
          </a:bodyPr>
          <a:lstStyle/>
          <a:p>
            <a:r>
              <a:rPr lang="en-US" sz="4000" dirty="0" smtClean="0"/>
              <a:t>Ordinary Income Property</a:t>
            </a:r>
            <a:endParaRPr lang="en-US" sz="4000" dirty="0"/>
          </a:p>
        </p:txBody>
      </p:sp>
      <p:sp>
        <p:nvSpPr>
          <p:cNvPr id="11" name="TextBox 10"/>
          <p:cNvSpPr txBox="1"/>
          <p:nvPr/>
        </p:nvSpPr>
        <p:spPr>
          <a:xfrm>
            <a:off x="5791200" y="4648200"/>
            <a:ext cx="1981200" cy="1323439"/>
          </a:xfrm>
          <a:prstGeom prst="rect">
            <a:avLst/>
          </a:prstGeom>
          <a:noFill/>
        </p:spPr>
        <p:txBody>
          <a:bodyPr wrap="square" rtlCol="0">
            <a:spAutoFit/>
          </a:bodyPr>
          <a:lstStyle/>
          <a:p>
            <a:pPr algn="ctr"/>
            <a:r>
              <a:rPr lang="en-US" sz="4000" dirty="0" smtClean="0"/>
              <a:t>Public Charity</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rujames\AppData\Local\Microsoft\Windows\Temporary Internet Files\Content.IE5\7FLW1HPB\MP900400427[1].jpg"/>
          <p:cNvPicPr>
            <a:picLocks noChangeAspect="1" noChangeArrowheads="1"/>
          </p:cNvPicPr>
          <p:nvPr/>
        </p:nvPicPr>
        <p:blipFill>
          <a:blip r:embed="rId2" cstate="print"/>
          <a:srcRect/>
          <a:stretch>
            <a:fillRect/>
          </a:stretch>
        </p:blipFill>
        <p:spPr bwMode="auto">
          <a:xfrm>
            <a:off x="0" y="0"/>
            <a:ext cx="4800600" cy="6858000"/>
          </a:xfrm>
          <a:prstGeom prst="rect">
            <a:avLst/>
          </a:prstGeom>
          <a:noFill/>
        </p:spPr>
      </p:pic>
      <p:sp>
        <p:nvSpPr>
          <p:cNvPr id="2" name="Title 1"/>
          <p:cNvSpPr>
            <a:spLocks noGrp="1"/>
          </p:cNvSpPr>
          <p:nvPr>
            <p:ph type="title"/>
          </p:nvPr>
        </p:nvSpPr>
        <p:spPr>
          <a:xfrm>
            <a:off x="4191000" y="274638"/>
            <a:ext cx="4495800" cy="1143000"/>
          </a:xfrm>
        </p:spPr>
        <p:txBody>
          <a:bodyPr>
            <a:normAutofit/>
          </a:bodyPr>
          <a:lstStyle/>
          <a:p>
            <a:r>
              <a:rPr lang="en-US" dirty="0" smtClean="0"/>
              <a:t>50% limit</a:t>
            </a:r>
            <a:endParaRPr lang="en-US" dirty="0"/>
          </a:p>
        </p:txBody>
      </p:sp>
      <p:cxnSp>
        <p:nvCxnSpPr>
          <p:cNvPr id="5" name="Straight Arrow Connector 4"/>
          <p:cNvCxnSpPr/>
          <p:nvPr/>
        </p:nvCxnSpPr>
        <p:spPr>
          <a:xfrm>
            <a:off x="4800600" y="3124200"/>
            <a:ext cx="7620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4"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5715000" y="1752600"/>
            <a:ext cx="2219325" cy="2886076"/>
          </a:xfrm>
          <a:prstGeom prst="rect">
            <a:avLst/>
          </a:prstGeom>
          <a:noFill/>
        </p:spPr>
      </p:pic>
      <p:sp>
        <p:nvSpPr>
          <p:cNvPr id="10" name="TextBox 9"/>
          <p:cNvSpPr txBox="1"/>
          <p:nvPr/>
        </p:nvSpPr>
        <p:spPr>
          <a:xfrm>
            <a:off x="304800" y="5029200"/>
            <a:ext cx="2590800" cy="707886"/>
          </a:xfrm>
          <a:prstGeom prst="rect">
            <a:avLst/>
          </a:prstGeom>
          <a:noFill/>
        </p:spPr>
        <p:txBody>
          <a:bodyPr wrap="square" rtlCol="0">
            <a:spAutoFit/>
          </a:bodyPr>
          <a:lstStyle/>
          <a:p>
            <a:r>
              <a:rPr lang="en-US" sz="4000" dirty="0" smtClean="0">
                <a:effectLst>
                  <a:glow rad="228600">
                    <a:schemeClr val="bg1">
                      <a:alpha val="40000"/>
                    </a:schemeClr>
                  </a:glow>
                </a:effectLst>
              </a:rPr>
              <a:t>Inventory</a:t>
            </a:r>
            <a:endParaRPr lang="en-US" sz="4000" dirty="0">
              <a:effectLst>
                <a:glow rad="228600">
                  <a:schemeClr val="bg1">
                    <a:alpha val="40000"/>
                  </a:schemeClr>
                </a:glow>
              </a:effectLst>
            </a:endParaRPr>
          </a:p>
        </p:txBody>
      </p:sp>
      <p:sp>
        <p:nvSpPr>
          <p:cNvPr id="11" name="TextBox 10"/>
          <p:cNvSpPr txBox="1"/>
          <p:nvPr/>
        </p:nvSpPr>
        <p:spPr>
          <a:xfrm>
            <a:off x="5791200" y="4648200"/>
            <a:ext cx="1981200" cy="1323439"/>
          </a:xfrm>
          <a:prstGeom prst="rect">
            <a:avLst/>
          </a:prstGeom>
          <a:noFill/>
        </p:spPr>
        <p:txBody>
          <a:bodyPr wrap="square" rtlCol="0">
            <a:spAutoFit/>
          </a:bodyPr>
          <a:lstStyle/>
          <a:p>
            <a:pPr algn="ctr"/>
            <a:r>
              <a:rPr lang="en-US" sz="4000" dirty="0" smtClean="0"/>
              <a:t>Public Charity</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50% limit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4" name="Picture 4" descr="http://www.creditcardchaser.com/wp-content/uploads/2009/11/salvation-army-kettle.jpg"/>
          <p:cNvPicPr>
            <a:picLocks noChangeAspect="1" noChangeArrowheads="1"/>
          </p:cNvPicPr>
          <p:nvPr/>
        </p:nvPicPr>
        <p:blipFill>
          <a:blip r:embed="rId2" cstate="print"/>
          <a:srcRect/>
          <a:stretch>
            <a:fillRect/>
          </a:stretch>
        </p:blipFill>
        <p:spPr bwMode="auto">
          <a:xfrm>
            <a:off x="5715000" y="1752600"/>
            <a:ext cx="2219325" cy="2886076"/>
          </a:xfrm>
          <a:prstGeom prst="rect">
            <a:avLst/>
          </a:prstGeom>
          <a:noFill/>
        </p:spPr>
      </p:pic>
      <p:sp>
        <p:nvSpPr>
          <p:cNvPr id="10" name="TextBox 9"/>
          <p:cNvSpPr txBox="1"/>
          <p:nvPr/>
        </p:nvSpPr>
        <p:spPr>
          <a:xfrm>
            <a:off x="381000" y="4724400"/>
            <a:ext cx="2743200" cy="1963614"/>
          </a:xfrm>
          <a:prstGeom prst="rect">
            <a:avLst/>
          </a:prstGeom>
          <a:noFill/>
        </p:spPr>
        <p:txBody>
          <a:bodyPr wrap="square" rtlCol="0">
            <a:spAutoFit/>
          </a:bodyPr>
          <a:lstStyle/>
          <a:p>
            <a:pPr algn="ctr">
              <a:lnSpc>
                <a:spcPct val="80000"/>
              </a:lnSpc>
            </a:pPr>
            <a:r>
              <a:rPr lang="en-US" sz="4000" dirty="0" smtClean="0"/>
              <a:t>Short-Term </a:t>
            </a:r>
            <a:r>
              <a:rPr lang="en-US" sz="2800" dirty="0" smtClean="0"/>
              <a:t>(</a:t>
            </a:r>
            <a:r>
              <a:rPr lang="en-US" sz="2800" dirty="0" smtClean="0">
                <a:cs typeface="Arial" pitchFamily="34" charset="0"/>
              </a:rPr>
              <a:t>≤1 year)</a:t>
            </a:r>
            <a:r>
              <a:rPr lang="en-US" sz="2800" dirty="0" smtClean="0"/>
              <a:t> </a:t>
            </a:r>
            <a:r>
              <a:rPr lang="en-US" sz="4000" dirty="0" smtClean="0"/>
              <a:t>Capital Gain Property</a:t>
            </a:r>
            <a:endParaRPr lang="en-US" sz="4000" dirty="0"/>
          </a:p>
        </p:txBody>
      </p:sp>
      <p:sp>
        <p:nvSpPr>
          <p:cNvPr id="11" name="TextBox 10"/>
          <p:cNvSpPr txBox="1"/>
          <p:nvPr/>
        </p:nvSpPr>
        <p:spPr>
          <a:xfrm>
            <a:off x="5791200" y="4648200"/>
            <a:ext cx="1981200" cy="1323439"/>
          </a:xfrm>
          <a:prstGeom prst="rect">
            <a:avLst/>
          </a:prstGeom>
          <a:noFill/>
        </p:spPr>
        <p:txBody>
          <a:bodyPr wrap="square" rtlCol="0">
            <a:spAutoFit/>
          </a:bodyPr>
          <a:lstStyle/>
          <a:p>
            <a:pPr algn="ctr"/>
            <a:r>
              <a:rPr lang="en-US" sz="4000" dirty="0" smtClean="0"/>
              <a:t>Public Charity</a:t>
            </a:r>
            <a:endParaRPr lang="en-US" sz="4000" dirty="0"/>
          </a:p>
        </p:txBody>
      </p:sp>
      <p:pic>
        <p:nvPicPr>
          <p:cNvPr id="38914" name="Picture 2" descr="C:\Users\rujames\AppData\Local\Microsoft\Windows\Temporary Internet Files\Content.IE5\S3NC6S0Y\MP900406554[1].jpg"/>
          <p:cNvPicPr>
            <a:picLocks noChangeAspect="1" noChangeArrowheads="1"/>
          </p:cNvPicPr>
          <p:nvPr/>
        </p:nvPicPr>
        <p:blipFill>
          <a:blip r:embed="rId3" cstate="print"/>
          <a:srcRect/>
          <a:stretch>
            <a:fillRect/>
          </a:stretch>
        </p:blipFill>
        <p:spPr bwMode="auto">
          <a:xfrm>
            <a:off x="0" y="1676400"/>
            <a:ext cx="3505201" cy="27685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jacksonfoundation.com/media/siteimages/JacksonFamilyFoundation_logo.jpg"/>
          <p:cNvPicPr>
            <a:picLocks noChangeAspect="1" noChangeArrowheads="1"/>
          </p:cNvPicPr>
          <p:nvPr/>
        </p:nvPicPr>
        <p:blipFill>
          <a:blip r:embed="rId2" cstate="print"/>
          <a:srcRect/>
          <a:stretch>
            <a:fillRect/>
          </a:stretch>
        </p:blipFill>
        <p:spPr bwMode="auto">
          <a:xfrm>
            <a:off x="2590800" y="2667000"/>
            <a:ext cx="1924050" cy="2133601"/>
          </a:xfrm>
          <a:prstGeom prst="rect">
            <a:avLst/>
          </a:prstGeom>
          <a:noFill/>
        </p:spPr>
      </p:pic>
      <p:pic>
        <p:nvPicPr>
          <p:cNvPr id="22536" name="Picture 8" descr="http://www.notiedinner.org/matejek%20family%20foundation%20logo.jpg"/>
          <p:cNvPicPr>
            <a:picLocks noChangeAspect="1" noChangeArrowheads="1"/>
          </p:cNvPicPr>
          <p:nvPr/>
        </p:nvPicPr>
        <p:blipFill>
          <a:blip r:embed="rId3" cstate="print"/>
          <a:srcRect/>
          <a:stretch>
            <a:fillRect/>
          </a:stretch>
        </p:blipFill>
        <p:spPr bwMode="auto">
          <a:xfrm>
            <a:off x="6324600" y="4419600"/>
            <a:ext cx="2362200" cy="1418066"/>
          </a:xfrm>
          <a:prstGeom prst="rect">
            <a:avLst/>
          </a:prstGeom>
          <a:noFill/>
        </p:spPr>
      </p:pic>
      <p:sp>
        <p:nvSpPr>
          <p:cNvPr id="3" name="Content Placeholder 2"/>
          <p:cNvSpPr>
            <a:spLocks noGrp="1"/>
          </p:cNvSpPr>
          <p:nvPr>
            <p:ph idx="1"/>
          </p:nvPr>
        </p:nvSpPr>
        <p:spPr>
          <a:xfrm>
            <a:off x="457200" y="838200"/>
            <a:ext cx="8229600" cy="4525963"/>
          </a:xfrm>
        </p:spPr>
        <p:txBody>
          <a:bodyPr/>
          <a:lstStyle/>
          <a:p>
            <a:pPr marL="0" indent="0">
              <a:buNone/>
            </a:pPr>
            <a:r>
              <a:rPr lang="en-US" dirty="0" smtClean="0"/>
              <a:t>For all other charitable organizations, such as private (non-operating) foundations, the maximum deduction is 30% or less.</a:t>
            </a:r>
          </a:p>
          <a:p>
            <a:endParaRPr lang="en-US" dirty="0" smtClean="0"/>
          </a:p>
          <a:p>
            <a:endParaRPr lang="en-US" dirty="0"/>
          </a:p>
        </p:txBody>
      </p:sp>
      <p:pic>
        <p:nvPicPr>
          <p:cNvPr id="22530" name="Picture 2" descr="https://www.ondemandwebsite.com/myadmin/webpage/u/151_kling%20family%20foundation%20logo.for%20web.jpg"/>
          <p:cNvPicPr>
            <a:picLocks noChangeAspect="1" noChangeArrowheads="1"/>
          </p:cNvPicPr>
          <p:nvPr/>
        </p:nvPicPr>
        <p:blipFill>
          <a:blip r:embed="rId4" cstate="print"/>
          <a:srcRect/>
          <a:stretch>
            <a:fillRect/>
          </a:stretch>
        </p:blipFill>
        <p:spPr bwMode="auto">
          <a:xfrm>
            <a:off x="228600" y="4038600"/>
            <a:ext cx="2514600" cy="2514600"/>
          </a:xfrm>
          <a:prstGeom prst="rect">
            <a:avLst/>
          </a:prstGeom>
          <a:noFill/>
        </p:spPr>
      </p:pic>
      <p:pic>
        <p:nvPicPr>
          <p:cNvPr id="22534" name="Picture 6" descr="http://www.contractedwork.com/pport/p15534/AsofskyFamilyFoundationLogo.jpg"/>
          <p:cNvPicPr>
            <a:picLocks noChangeAspect="1" noChangeArrowheads="1"/>
          </p:cNvPicPr>
          <p:nvPr/>
        </p:nvPicPr>
        <p:blipFill>
          <a:blip r:embed="rId5" cstate="print"/>
          <a:srcRect/>
          <a:stretch>
            <a:fillRect/>
          </a:stretch>
        </p:blipFill>
        <p:spPr bwMode="auto">
          <a:xfrm>
            <a:off x="3048000" y="5105400"/>
            <a:ext cx="3048000" cy="1107090"/>
          </a:xfrm>
          <a:prstGeom prst="rect">
            <a:avLst/>
          </a:prstGeom>
          <a:noFill/>
        </p:spPr>
      </p:pic>
      <p:pic>
        <p:nvPicPr>
          <p:cNvPr id="7" name="Picture 2" descr="http://blog.acumenfund.org/wp-content/uploads/2009/02/gates-foundation-logo.jpg"/>
          <p:cNvPicPr>
            <a:picLocks noChangeAspect="1" noChangeArrowheads="1"/>
          </p:cNvPicPr>
          <p:nvPr/>
        </p:nvPicPr>
        <p:blipFill>
          <a:blip r:embed="rId6" cstate="print"/>
          <a:srcRect l="16522" t="32432" r="15072" b="40541"/>
          <a:stretch>
            <a:fillRect/>
          </a:stretch>
        </p:blipFill>
        <p:spPr bwMode="auto">
          <a:xfrm>
            <a:off x="4648200" y="3581400"/>
            <a:ext cx="3048000" cy="77491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4403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2" name="Title 1"/>
          <p:cNvSpPr>
            <a:spLocks noGrp="1"/>
          </p:cNvSpPr>
          <p:nvPr>
            <p:ph type="title"/>
          </p:nvPr>
        </p:nvSpPr>
        <p:spPr/>
        <p:txBody>
          <a:bodyPr/>
          <a:lstStyle/>
          <a:p>
            <a:r>
              <a:rPr lang="en-US" dirty="0" smtClean="0"/>
              <a:t>30% limit</a:t>
            </a:r>
            <a:endParaRPr lang="en-US" dirty="0"/>
          </a:p>
        </p:txBody>
      </p:sp>
      <p:sp>
        <p:nvSpPr>
          <p:cNvPr id="3" name="Content Placeholder 2"/>
          <p:cNvSpPr>
            <a:spLocks noGrp="1"/>
          </p:cNvSpPr>
          <p:nvPr>
            <p:ph idx="1"/>
          </p:nvPr>
        </p:nvSpPr>
        <p:spPr>
          <a:xfrm>
            <a:off x="1981200" y="2895600"/>
            <a:ext cx="533400" cy="685799"/>
          </a:xfrm>
        </p:spPr>
        <p:txBody>
          <a:bodyPr/>
          <a:lstStyle/>
          <a:p>
            <a:pPr>
              <a:buNone/>
            </a:pPr>
            <a:r>
              <a:rPr lang="en-US" dirty="0" smtClean="0"/>
              <a: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5" name="Picture 5" descr="C:\Users\rujames\AppData\Local\Microsoft\Windows\Temporary Internet Files\Content.IE5\9A16IBCU\MP900314341[1].jpg"/>
          <p:cNvPicPr>
            <a:picLocks noChangeAspect="1" noChangeArrowheads="1"/>
          </p:cNvPicPr>
          <p:nvPr/>
        </p:nvPicPr>
        <p:blipFill>
          <a:blip r:embed="rId6" cstate="print"/>
          <a:srcRect/>
          <a:stretch>
            <a:fillRect/>
          </a:stretch>
        </p:blipFill>
        <p:spPr bwMode="auto">
          <a:xfrm>
            <a:off x="533400" y="1981200"/>
            <a:ext cx="2895600" cy="2133092"/>
          </a:xfrm>
          <a:prstGeom prst="rect">
            <a:avLst/>
          </a:prstGeom>
          <a:noFill/>
        </p:spPr>
      </p:pic>
      <p:sp>
        <p:nvSpPr>
          <p:cNvPr id="11" name="TextBox 10"/>
          <p:cNvSpPr txBox="1"/>
          <p:nvPr/>
        </p:nvSpPr>
        <p:spPr>
          <a:xfrm>
            <a:off x="4648200" y="4648200"/>
            <a:ext cx="4343400" cy="1323439"/>
          </a:xfrm>
          <a:prstGeom prst="rect">
            <a:avLst/>
          </a:prstGeom>
          <a:noFill/>
        </p:spPr>
        <p:txBody>
          <a:bodyPr wrap="square" rtlCol="0">
            <a:spAutoFit/>
          </a:bodyPr>
          <a:lstStyle/>
          <a:p>
            <a:pPr algn="ctr"/>
            <a:r>
              <a:rPr lang="en-US" sz="4000" dirty="0" smtClean="0"/>
              <a:t>Private Foundation (non-operating)</a:t>
            </a:r>
            <a:endParaRPr lang="en-US" sz="4000" dirty="0"/>
          </a:p>
        </p:txBody>
      </p:sp>
      <p:sp>
        <p:nvSpPr>
          <p:cNvPr id="12" name="Rectangle 11"/>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 y="4648200"/>
            <a:ext cx="3048000" cy="1261884"/>
          </a:xfrm>
          <a:prstGeom prst="rect">
            <a:avLst/>
          </a:prstGeom>
          <a:noFill/>
        </p:spPr>
        <p:txBody>
          <a:bodyPr wrap="square" rtlCol="0">
            <a:spAutoFit/>
          </a:bodyPr>
          <a:lstStyle/>
          <a:p>
            <a:pPr algn="ctr"/>
            <a:r>
              <a:rPr lang="en-US" sz="4000" dirty="0" smtClean="0"/>
              <a:t>Money</a:t>
            </a:r>
          </a:p>
          <a:p>
            <a:pPr algn="ctr"/>
            <a:r>
              <a:rPr lang="en-US" dirty="0" smtClean="0"/>
              <a:t>(given or spent performing services for the charity)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2997516XSmall.jpg"/>
          <p:cNvPicPr>
            <a:picLocks noGrp="1" noChangeAspect="1"/>
          </p:cNvPicPr>
          <p:nvPr>
            <p:ph idx="1"/>
          </p:nvPr>
        </p:nvPicPr>
        <p:blipFill>
          <a:blip r:embed="rId2" cstate="print"/>
          <a:srcRect/>
          <a:stretch>
            <a:fillRect/>
          </a:stretch>
        </p:blipFill>
        <p:spPr>
          <a:xfrm>
            <a:off x="-1" y="0"/>
            <a:ext cx="9144001" cy="6858000"/>
          </a:xfrm>
        </p:spPr>
      </p:pic>
      <p:sp>
        <p:nvSpPr>
          <p:cNvPr id="5" name="TextBox 4"/>
          <p:cNvSpPr txBox="1"/>
          <p:nvPr/>
        </p:nvSpPr>
        <p:spPr>
          <a:xfrm>
            <a:off x="381000" y="304800"/>
            <a:ext cx="3276600" cy="1446550"/>
          </a:xfrm>
          <a:prstGeom prst="rect">
            <a:avLst/>
          </a:prstGeom>
          <a:noFill/>
        </p:spPr>
        <p:txBody>
          <a:bodyPr wrap="square" rtlCol="0">
            <a:spAutoFit/>
          </a:bodyPr>
          <a:lstStyle/>
          <a:p>
            <a:r>
              <a:rPr lang="en-US" sz="4400" dirty="0" smtClean="0">
                <a:solidFill>
                  <a:schemeClr val="bg1"/>
                </a:solidFill>
              </a:rPr>
              <a:t>We pay taxes on income.</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rujames\AppData\Local\Microsoft\Windows\Temporary Internet Files\Content.IE5\7FLW1HPB\MP900184899[1].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0" y="0"/>
            <a:ext cx="4549140" cy="6858000"/>
          </a:xfrm>
          <a:prstGeom prst="rect">
            <a:avLst/>
          </a:prstGeom>
          <a:noFill/>
        </p:spPr>
      </p:pic>
      <p:sp>
        <p:nvSpPr>
          <p:cNvPr id="2" name="Title 1"/>
          <p:cNvSpPr>
            <a:spLocks noGrp="1"/>
          </p:cNvSpPr>
          <p:nvPr>
            <p:ph type="title"/>
          </p:nvPr>
        </p:nvSpPr>
        <p:spPr>
          <a:xfrm>
            <a:off x="4191000" y="274638"/>
            <a:ext cx="4495800" cy="1143000"/>
          </a:xfrm>
        </p:spPr>
        <p:txBody>
          <a:bodyPr>
            <a:normAutofit/>
          </a:bodyPr>
          <a:lstStyle/>
          <a:p>
            <a:r>
              <a:rPr lang="en-US" dirty="0"/>
              <a:t>3</a:t>
            </a:r>
            <a:r>
              <a:rPr lang="en-US" dirty="0" smtClean="0"/>
              <a:t>0% limit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657600"/>
            <a:ext cx="2590800" cy="1938992"/>
          </a:xfrm>
          <a:prstGeom prst="rect">
            <a:avLst/>
          </a:prstGeom>
          <a:noFill/>
        </p:spPr>
        <p:txBody>
          <a:bodyPr wrap="square" rtlCol="0">
            <a:spAutoFit/>
          </a:bodyPr>
          <a:lstStyle/>
          <a:p>
            <a:r>
              <a:rPr lang="en-US" sz="4000" dirty="0" smtClean="0"/>
              <a:t>Ordinary Income Property</a:t>
            </a:r>
            <a:endParaRPr lang="en-US" sz="4000" dirty="0"/>
          </a:p>
        </p:txBody>
      </p:sp>
      <p:sp>
        <p:nvSpPr>
          <p:cNvPr id="8" name="TextBox 7"/>
          <p:cNvSpPr txBox="1"/>
          <p:nvPr/>
        </p:nvSpPr>
        <p:spPr>
          <a:xfrm>
            <a:off x="4648200" y="4648200"/>
            <a:ext cx="4343400" cy="1323439"/>
          </a:xfrm>
          <a:prstGeom prst="rect">
            <a:avLst/>
          </a:prstGeom>
          <a:noFill/>
        </p:spPr>
        <p:txBody>
          <a:bodyPr wrap="square" rtlCol="0">
            <a:spAutoFit/>
          </a:bodyPr>
          <a:lstStyle/>
          <a:p>
            <a:pPr algn="ctr"/>
            <a:r>
              <a:rPr lang="en-US" sz="4000" dirty="0" smtClean="0"/>
              <a:t>Private Foundation (non-operating)</a:t>
            </a:r>
            <a:endParaRPr lang="en-US" sz="4000" dirty="0"/>
          </a:p>
        </p:txBody>
      </p:sp>
      <p:pic>
        <p:nvPicPr>
          <p:cNvPr id="9"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12"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13" name="Rectangle 12"/>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rujames\AppData\Local\Microsoft\Windows\Temporary Internet Files\Content.IE5\7FLW1HPB\MP900400427[1].jpg"/>
          <p:cNvPicPr>
            <a:picLocks noChangeAspect="1" noChangeArrowheads="1"/>
          </p:cNvPicPr>
          <p:nvPr/>
        </p:nvPicPr>
        <p:blipFill>
          <a:blip r:embed="rId2" cstate="print"/>
          <a:srcRect/>
          <a:stretch>
            <a:fillRect/>
          </a:stretch>
        </p:blipFill>
        <p:spPr bwMode="auto">
          <a:xfrm>
            <a:off x="0" y="0"/>
            <a:ext cx="4800600" cy="6858000"/>
          </a:xfrm>
          <a:prstGeom prst="rect">
            <a:avLst/>
          </a:prstGeom>
          <a:noFill/>
        </p:spPr>
      </p:pic>
      <p:sp>
        <p:nvSpPr>
          <p:cNvPr id="2" name="Title 1"/>
          <p:cNvSpPr>
            <a:spLocks noGrp="1"/>
          </p:cNvSpPr>
          <p:nvPr>
            <p:ph type="title"/>
          </p:nvPr>
        </p:nvSpPr>
        <p:spPr>
          <a:xfrm>
            <a:off x="4191000" y="274638"/>
            <a:ext cx="4495800" cy="1143000"/>
          </a:xfrm>
        </p:spPr>
        <p:txBody>
          <a:bodyPr>
            <a:normAutofit/>
          </a:bodyPr>
          <a:lstStyle/>
          <a:p>
            <a:r>
              <a:rPr lang="en-US" dirty="0"/>
              <a:t>3</a:t>
            </a:r>
            <a:r>
              <a:rPr lang="en-US" dirty="0" smtClean="0"/>
              <a:t>0% limit</a:t>
            </a:r>
            <a:endParaRPr lang="en-US" dirty="0"/>
          </a:p>
        </p:txBody>
      </p:sp>
      <p:cxnSp>
        <p:nvCxnSpPr>
          <p:cNvPr id="5" name="Straight Arrow Connector 4"/>
          <p:cNvCxnSpPr/>
          <p:nvPr/>
        </p:nvCxnSpPr>
        <p:spPr>
          <a:xfrm>
            <a:off x="4800600" y="3124200"/>
            <a:ext cx="7620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5029200"/>
            <a:ext cx="2590800" cy="707886"/>
          </a:xfrm>
          <a:prstGeom prst="rect">
            <a:avLst/>
          </a:prstGeom>
          <a:noFill/>
        </p:spPr>
        <p:txBody>
          <a:bodyPr wrap="square" rtlCol="0">
            <a:spAutoFit/>
          </a:bodyPr>
          <a:lstStyle/>
          <a:p>
            <a:r>
              <a:rPr lang="en-US" sz="4000" dirty="0" smtClean="0">
                <a:effectLst>
                  <a:glow rad="228600">
                    <a:schemeClr val="bg1">
                      <a:alpha val="40000"/>
                    </a:schemeClr>
                  </a:glow>
                </a:effectLst>
              </a:rPr>
              <a:t>Inventory</a:t>
            </a:r>
            <a:endParaRPr lang="en-US" sz="4000" dirty="0">
              <a:effectLst>
                <a:glow rad="228600">
                  <a:schemeClr val="bg1">
                    <a:alpha val="40000"/>
                  </a:schemeClr>
                </a:glow>
              </a:effectLst>
            </a:endParaRPr>
          </a:p>
        </p:txBody>
      </p:sp>
      <p:sp>
        <p:nvSpPr>
          <p:cNvPr id="8" name="TextBox 7"/>
          <p:cNvSpPr txBox="1"/>
          <p:nvPr/>
        </p:nvSpPr>
        <p:spPr>
          <a:xfrm>
            <a:off x="4648200" y="4648200"/>
            <a:ext cx="4343400" cy="1323439"/>
          </a:xfrm>
          <a:prstGeom prst="rect">
            <a:avLst/>
          </a:prstGeom>
          <a:noFill/>
        </p:spPr>
        <p:txBody>
          <a:bodyPr wrap="square" rtlCol="0">
            <a:spAutoFit/>
          </a:bodyPr>
          <a:lstStyle/>
          <a:p>
            <a:pPr algn="ctr"/>
            <a:r>
              <a:rPr lang="en-US" sz="4000" dirty="0" smtClean="0"/>
              <a:t>Private Foundation (non-operating)</a:t>
            </a:r>
            <a:endParaRPr lang="en-US" sz="4000" dirty="0"/>
          </a:p>
        </p:txBody>
      </p:sp>
      <p:pic>
        <p:nvPicPr>
          <p:cNvPr id="9"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12"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13" name="Rectangle 12"/>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a:t>
            </a:r>
            <a:r>
              <a:rPr lang="en-US" dirty="0" smtClean="0"/>
              <a:t>0% limit</a:t>
            </a:r>
            <a:endParaRPr lang="en-US" dirty="0"/>
          </a:p>
        </p:txBody>
      </p:sp>
      <p:cxnSp>
        <p:nvCxnSpPr>
          <p:cNvPr id="5" name="Straight Arrow Connector 4"/>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914" name="Picture 2" descr="C:\Users\rujames\AppData\Local\Microsoft\Windows\Temporary Internet Files\Content.IE5\S3NC6S0Y\MP900406554[1].jpg"/>
          <p:cNvPicPr>
            <a:picLocks noChangeAspect="1" noChangeArrowheads="1"/>
          </p:cNvPicPr>
          <p:nvPr/>
        </p:nvPicPr>
        <p:blipFill>
          <a:blip r:embed="rId2" cstate="print"/>
          <a:srcRect/>
          <a:stretch>
            <a:fillRect/>
          </a:stretch>
        </p:blipFill>
        <p:spPr bwMode="auto">
          <a:xfrm>
            <a:off x="0" y="1676400"/>
            <a:ext cx="3505201" cy="2768561"/>
          </a:xfrm>
          <a:prstGeom prst="rect">
            <a:avLst/>
          </a:prstGeom>
          <a:noFill/>
        </p:spPr>
      </p:pic>
      <p:sp>
        <p:nvSpPr>
          <p:cNvPr id="8" name="TextBox 7"/>
          <p:cNvSpPr txBox="1"/>
          <p:nvPr/>
        </p:nvSpPr>
        <p:spPr>
          <a:xfrm>
            <a:off x="4648200" y="4648200"/>
            <a:ext cx="4343400" cy="1323439"/>
          </a:xfrm>
          <a:prstGeom prst="rect">
            <a:avLst/>
          </a:prstGeom>
          <a:noFill/>
        </p:spPr>
        <p:txBody>
          <a:bodyPr wrap="square" rtlCol="0">
            <a:spAutoFit/>
          </a:bodyPr>
          <a:lstStyle/>
          <a:p>
            <a:pPr algn="ctr"/>
            <a:r>
              <a:rPr lang="en-US" sz="4000" dirty="0" smtClean="0"/>
              <a:t>Private Foundation (non-operating)</a:t>
            </a:r>
            <a:endParaRPr lang="en-US" sz="4000" dirty="0"/>
          </a:p>
        </p:txBody>
      </p:sp>
      <p:pic>
        <p:nvPicPr>
          <p:cNvPr id="9"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12"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13" name="Rectangle 12"/>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4724400"/>
            <a:ext cx="2743200" cy="1963614"/>
          </a:xfrm>
          <a:prstGeom prst="rect">
            <a:avLst/>
          </a:prstGeom>
          <a:noFill/>
        </p:spPr>
        <p:txBody>
          <a:bodyPr wrap="square" rtlCol="0">
            <a:spAutoFit/>
          </a:bodyPr>
          <a:lstStyle/>
          <a:p>
            <a:pPr algn="ctr">
              <a:lnSpc>
                <a:spcPct val="80000"/>
              </a:lnSpc>
            </a:pPr>
            <a:r>
              <a:rPr lang="en-US" sz="4000" dirty="0" smtClean="0"/>
              <a:t>Short-Term </a:t>
            </a:r>
            <a:r>
              <a:rPr lang="en-US" sz="2800" dirty="0" smtClean="0"/>
              <a:t>(</a:t>
            </a:r>
            <a:r>
              <a:rPr lang="en-US" sz="2800" dirty="0" smtClean="0">
                <a:cs typeface="Arial" pitchFamily="34" charset="0"/>
              </a:rPr>
              <a:t>≤1 year)</a:t>
            </a:r>
            <a:r>
              <a:rPr lang="en-US" sz="2800" dirty="0" smtClean="0"/>
              <a:t> </a:t>
            </a:r>
            <a:r>
              <a:rPr lang="en-US" sz="4000" dirty="0" smtClean="0"/>
              <a:t>Capital Gain Property</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ordinary income property is usually treated the same</a:t>
            </a:r>
            <a:endParaRPr lang="en-US" dirty="0"/>
          </a:p>
        </p:txBody>
      </p:sp>
      <p:pic>
        <p:nvPicPr>
          <p:cNvPr id="4" name="Picture 5" descr="C:\Users\rujames\AppData\Local\Microsoft\Windows\Temporary Internet Files\Content.IE5\9A16IBCU\MP900314341[1].jpg"/>
          <p:cNvPicPr>
            <a:picLocks noGrp="1" noChangeAspect="1" noChangeArrowheads="1"/>
          </p:cNvPicPr>
          <p:nvPr>
            <p:ph idx="1"/>
          </p:nvPr>
        </p:nvPicPr>
        <p:blipFill>
          <a:blip r:embed="rId2" cstate="print"/>
          <a:srcRect/>
          <a:stretch>
            <a:fillRect/>
          </a:stretch>
        </p:blipFill>
        <p:spPr bwMode="auto">
          <a:xfrm>
            <a:off x="2362200" y="4114800"/>
            <a:ext cx="1899138" cy="1399032"/>
          </a:xfrm>
          <a:prstGeom prst="rect">
            <a:avLst/>
          </a:prstGeom>
          <a:noFill/>
        </p:spPr>
      </p:pic>
      <p:pic>
        <p:nvPicPr>
          <p:cNvPr id="5" name="Picture 3" descr="C:\Users\rujames\AppData\Local\Microsoft\Windows\Temporary Internet Files\Content.IE5\7FLW1HPB\MP900184899[1].jpg"/>
          <p:cNvPicPr>
            <a:picLocks noChangeAspect="1" noChangeArrowheads="1"/>
          </p:cNvPicPr>
          <p:nvPr/>
        </p:nvPicPr>
        <p:blipFill>
          <a:blip r:embed="rId3" cstate="print">
            <a:clrChange>
              <a:clrFrom>
                <a:srgbClr val="FAFAFA"/>
              </a:clrFrom>
              <a:clrTo>
                <a:srgbClr val="FAFAFA">
                  <a:alpha val="0"/>
                </a:srgbClr>
              </a:clrTo>
            </a:clrChange>
          </a:blip>
          <a:srcRect/>
          <a:stretch>
            <a:fillRect/>
          </a:stretch>
        </p:blipFill>
        <p:spPr bwMode="auto">
          <a:xfrm>
            <a:off x="0" y="3276600"/>
            <a:ext cx="2375662" cy="3581400"/>
          </a:xfrm>
          <a:prstGeom prst="rect">
            <a:avLst/>
          </a:prstGeom>
          <a:noFill/>
        </p:spPr>
      </p:pic>
      <p:pic>
        <p:nvPicPr>
          <p:cNvPr id="6" name="Picture 2" descr="C:\Users\rujames\AppData\Local\Microsoft\Windows\Temporary Internet Files\Content.IE5\7FLW1HPB\MP900400427[1].jpg"/>
          <p:cNvPicPr>
            <a:picLocks noChangeAspect="1" noChangeArrowheads="1"/>
          </p:cNvPicPr>
          <p:nvPr/>
        </p:nvPicPr>
        <p:blipFill>
          <a:blip r:embed="rId4" cstate="print"/>
          <a:srcRect/>
          <a:stretch>
            <a:fillRect/>
          </a:stretch>
        </p:blipFill>
        <p:spPr bwMode="auto">
          <a:xfrm>
            <a:off x="4648200" y="3733800"/>
            <a:ext cx="2026920" cy="2895600"/>
          </a:xfrm>
          <a:prstGeom prst="rect">
            <a:avLst/>
          </a:prstGeom>
          <a:noFill/>
        </p:spPr>
      </p:pic>
      <p:pic>
        <p:nvPicPr>
          <p:cNvPr id="7" name="Picture 2" descr="C:\Users\rujames\AppData\Local\Microsoft\Windows\Temporary Internet Files\Content.IE5\S3NC6S0Y\MP900406554[1].jpg"/>
          <p:cNvPicPr>
            <a:picLocks noChangeAspect="1" noChangeArrowheads="1"/>
          </p:cNvPicPr>
          <p:nvPr/>
        </p:nvPicPr>
        <p:blipFill>
          <a:blip r:embed="rId5" cstate="print"/>
          <a:srcRect/>
          <a:stretch>
            <a:fillRect/>
          </a:stretch>
        </p:blipFill>
        <p:spPr bwMode="auto">
          <a:xfrm>
            <a:off x="6934200" y="4191000"/>
            <a:ext cx="2057400" cy="16250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9A16IBCU\MP900443965[1].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
        <p:nvSpPr>
          <p:cNvPr id="2" name="Title 1"/>
          <p:cNvSpPr>
            <a:spLocks noGrp="1"/>
          </p:cNvSpPr>
          <p:nvPr>
            <p:ph type="title"/>
          </p:nvPr>
        </p:nvSpPr>
        <p:spPr>
          <a:xfrm>
            <a:off x="457200" y="152400"/>
            <a:ext cx="8229600" cy="792162"/>
          </a:xfrm>
        </p:spPr>
        <p:txBody>
          <a:bodyPr>
            <a:normAutofit fontScale="90000"/>
          </a:bodyPr>
          <a:lstStyle/>
          <a:p>
            <a:r>
              <a:rPr lang="en-US" dirty="0" smtClean="0"/>
              <a:t>Long-term </a:t>
            </a:r>
            <a:r>
              <a:rPr lang="en-US" sz="3100" dirty="0" smtClean="0"/>
              <a:t>(&gt;1 year) </a:t>
            </a:r>
            <a:r>
              <a:rPr lang="en-US" dirty="0" smtClean="0"/>
              <a:t>capital gain property is treated differently</a:t>
            </a:r>
            <a:endParaRPr lang="en-US" dirty="0"/>
          </a:p>
        </p:txBody>
      </p:sp>
      <p:sp>
        <p:nvSpPr>
          <p:cNvPr id="5" name="TextBox 4"/>
          <p:cNvSpPr txBox="1"/>
          <p:nvPr/>
        </p:nvSpPr>
        <p:spPr>
          <a:xfrm>
            <a:off x="0" y="6211669"/>
            <a:ext cx="9144000" cy="646331"/>
          </a:xfrm>
          <a:prstGeom prst="rect">
            <a:avLst/>
          </a:prstGeom>
          <a:solidFill>
            <a:schemeClr val="bg1">
              <a:alpha val="50000"/>
            </a:schemeClr>
          </a:solidFill>
        </p:spPr>
        <p:txBody>
          <a:bodyPr wrap="square" rtlCol="0">
            <a:spAutoFit/>
          </a:bodyPr>
          <a:lstStyle/>
          <a:p>
            <a:pPr algn="ctr"/>
            <a:r>
              <a:rPr lang="en-US" sz="3600" b="1" dirty="0" smtClean="0"/>
              <a:t>1990 Paid $600 acre</a:t>
            </a:r>
            <a:endParaRPr lang="en-US" b="1" dirty="0"/>
          </a:p>
        </p:txBody>
      </p:sp>
      <p:sp>
        <p:nvSpPr>
          <p:cNvPr id="6" name="TextBox 5"/>
          <p:cNvSpPr txBox="1"/>
          <p:nvPr/>
        </p:nvSpPr>
        <p:spPr>
          <a:xfrm>
            <a:off x="0" y="1600200"/>
            <a:ext cx="9144000" cy="646331"/>
          </a:xfrm>
          <a:prstGeom prst="rect">
            <a:avLst/>
          </a:prstGeom>
          <a:solidFill>
            <a:schemeClr val="bg1">
              <a:alpha val="25000"/>
            </a:schemeClr>
          </a:solidFill>
        </p:spPr>
        <p:txBody>
          <a:bodyPr wrap="square" rtlCol="0">
            <a:spAutoFit/>
          </a:bodyPr>
          <a:lstStyle/>
          <a:p>
            <a:pPr algn="ctr"/>
            <a:r>
              <a:rPr lang="en-US" sz="3600" b="1" dirty="0" smtClean="0"/>
              <a:t>Current Value: $1,800/acre</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capital gain property</a:t>
            </a:r>
            <a:endParaRPr lang="en-US" dirty="0"/>
          </a:p>
        </p:txBody>
      </p:sp>
      <p:pic>
        <p:nvPicPr>
          <p:cNvPr id="45058" name="Picture 2" descr="http://patrickandmonica.net/uploads/images/stocks/microsoft.jpg"/>
          <p:cNvPicPr>
            <a:picLocks noGrp="1" noChangeAspect="1" noChangeArrowheads="1"/>
          </p:cNvPicPr>
          <p:nvPr>
            <p:ph idx="1"/>
          </p:nvPr>
        </p:nvPicPr>
        <p:blipFill>
          <a:blip r:embed="rId2" cstate="print"/>
          <a:srcRect/>
          <a:stretch>
            <a:fillRect/>
          </a:stretch>
        </p:blipFill>
        <p:spPr bwMode="auto">
          <a:xfrm>
            <a:off x="2743200" y="2362200"/>
            <a:ext cx="3586793" cy="2392363"/>
          </a:xfrm>
          <a:prstGeom prst="rect">
            <a:avLst/>
          </a:prstGeom>
          <a:noFill/>
        </p:spPr>
      </p:pic>
      <p:sp>
        <p:nvSpPr>
          <p:cNvPr id="5" name="TextBox 4"/>
          <p:cNvSpPr txBox="1"/>
          <p:nvPr/>
        </p:nvSpPr>
        <p:spPr>
          <a:xfrm>
            <a:off x="2895600" y="4648200"/>
            <a:ext cx="3352800" cy="923330"/>
          </a:xfrm>
          <a:prstGeom prst="rect">
            <a:avLst/>
          </a:prstGeom>
          <a:noFill/>
        </p:spPr>
        <p:txBody>
          <a:bodyPr wrap="square" rtlCol="0">
            <a:spAutoFit/>
          </a:bodyPr>
          <a:lstStyle/>
          <a:p>
            <a:pPr algn="ctr"/>
            <a:r>
              <a:rPr lang="en-US" sz="3600" dirty="0" smtClean="0"/>
              <a:t>1990 Paid $1 </a:t>
            </a:r>
          </a:p>
          <a:p>
            <a:pPr algn="ctr"/>
            <a:r>
              <a:rPr lang="en-US" dirty="0" smtClean="0"/>
              <a:t>(split adjusted)</a:t>
            </a:r>
            <a:endParaRPr lang="en-US" dirty="0"/>
          </a:p>
        </p:txBody>
      </p:sp>
      <p:sp>
        <p:nvSpPr>
          <p:cNvPr id="6" name="TextBox 5"/>
          <p:cNvSpPr txBox="1"/>
          <p:nvPr/>
        </p:nvSpPr>
        <p:spPr>
          <a:xfrm>
            <a:off x="2743200" y="1828800"/>
            <a:ext cx="3657600" cy="646331"/>
          </a:xfrm>
          <a:prstGeom prst="rect">
            <a:avLst/>
          </a:prstGeom>
          <a:noFill/>
        </p:spPr>
        <p:txBody>
          <a:bodyPr wrap="square" rtlCol="0">
            <a:spAutoFit/>
          </a:bodyPr>
          <a:lstStyle/>
          <a:p>
            <a:r>
              <a:rPr lang="en-US" sz="3600" dirty="0" smtClean="0"/>
              <a:t>Current Value: $25</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Limit</a:t>
            </a:r>
            <a:endParaRPr lang="en-US" dirty="0"/>
          </a:p>
        </p:txBody>
      </p:sp>
      <p:pic>
        <p:nvPicPr>
          <p:cNvPr id="45058" name="Picture 2" descr="http://patrickandmonica.net/uploads/images/stocks/microsoft.jpg"/>
          <p:cNvPicPr>
            <a:picLocks noGrp="1" noChangeAspect="1" noChangeArrowheads="1"/>
          </p:cNvPicPr>
          <p:nvPr>
            <p:ph idx="1"/>
          </p:nvPr>
        </p:nvPicPr>
        <p:blipFill>
          <a:blip r:embed="rId2" cstate="print"/>
          <a:srcRect/>
          <a:stretch>
            <a:fillRect/>
          </a:stretch>
        </p:blipFill>
        <p:spPr bwMode="auto">
          <a:xfrm>
            <a:off x="228600" y="2362200"/>
            <a:ext cx="3586793" cy="2392363"/>
          </a:xfrm>
          <a:prstGeom prst="rect">
            <a:avLst/>
          </a:prstGeom>
          <a:noFill/>
        </p:spPr>
      </p:pic>
      <p:sp>
        <p:nvSpPr>
          <p:cNvPr id="5" name="TextBox 4"/>
          <p:cNvSpPr txBox="1"/>
          <p:nvPr/>
        </p:nvSpPr>
        <p:spPr>
          <a:xfrm>
            <a:off x="381000" y="4724400"/>
            <a:ext cx="3352800" cy="646331"/>
          </a:xfrm>
          <a:prstGeom prst="rect">
            <a:avLst/>
          </a:prstGeom>
          <a:noFill/>
        </p:spPr>
        <p:txBody>
          <a:bodyPr wrap="square" rtlCol="0">
            <a:spAutoFit/>
          </a:bodyPr>
          <a:lstStyle/>
          <a:p>
            <a:pPr algn="ctr"/>
            <a:r>
              <a:rPr lang="en-US" sz="3600" dirty="0" smtClean="0"/>
              <a:t>1990 Paid $1 </a:t>
            </a:r>
          </a:p>
        </p:txBody>
      </p:sp>
      <p:sp>
        <p:nvSpPr>
          <p:cNvPr id="6" name="TextBox 5"/>
          <p:cNvSpPr txBox="1"/>
          <p:nvPr/>
        </p:nvSpPr>
        <p:spPr>
          <a:xfrm>
            <a:off x="228600" y="1828800"/>
            <a:ext cx="3657600" cy="646331"/>
          </a:xfrm>
          <a:prstGeom prst="rect">
            <a:avLst/>
          </a:prstGeom>
          <a:noFill/>
        </p:spPr>
        <p:txBody>
          <a:bodyPr wrap="square" rtlCol="0">
            <a:spAutoFit/>
          </a:bodyPr>
          <a:lstStyle/>
          <a:p>
            <a:r>
              <a:rPr lang="en-US" sz="3600" dirty="0" smtClean="0"/>
              <a:t>Current Value: $25</a:t>
            </a:r>
            <a:endParaRPr lang="en-US" sz="3600" dirty="0"/>
          </a:p>
        </p:txBody>
      </p:sp>
      <p:cxnSp>
        <p:nvCxnSpPr>
          <p:cNvPr id="7" name="Straight Arrow Connector 6"/>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5715000" y="1752600"/>
            <a:ext cx="2219325" cy="2886076"/>
          </a:xfrm>
          <a:prstGeom prst="rect">
            <a:avLst/>
          </a:prstGeom>
          <a:noFill/>
        </p:spPr>
      </p:pic>
      <p:sp>
        <p:nvSpPr>
          <p:cNvPr id="9" name="TextBox 8"/>
          <p:cNvSpPr txBox="1"/>
          <p:nvPr/>
        </p:nvSpPr>
        <p:spPr>
          <a:xfrm>
            <a:off x="5791200" y="4648200"/>
            <a:ext cx="1981200" cy="1323439"/>
          </a:xfrm>
          <a:prstGeom prst="rect">
            <a:avLst/>
          </a:prstGeom>
          <a:noFill/>
        </p:spPr>
        <p:txBody>
          <a:bodyPr wrap="square" rtlCol="0">
            <a:spAutoFit/>
          </a:bodyPr>
          <a:lstStyle/>
          <a:p>
            <a:pPr algn="ctr"/>
            <a:r>
              <a:rPr lang="en-US" sz="4000" dirty="0" smtClean="0"/>
              <a:t>Public Charity</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limit with “special election”</a:t>
            </a:r>
            <a:endParaRPr lang="en-US" dirty="0"/>
          </a:p>
        </p:txBody>
      </p:sp>
      <p:pic>
        <p:nvPicPr>
          <p:cNvPr id="45058" name="Picture 2" descr="http://patrickandmonica.net/uploads/images/stocks/microsoft.jpg"/>
          <p:cNvPicPr>
            <a:picLocks noGrp="1" noChangeAspect="1" noChangeArrowheads="1"/>
          </p:cNvPicPr>
          <p:nvPr>
            <p:ph idx="1"/>
          </p:nvPr>
        </p:nvPicPr>
        <p:blipFill>
          <a:blip r:embed="rId2" cstate="print"/>
          <a:srcRect/>
          <a:stretch>
            <a:fillRect/>
          </a:stretch>
        </p:blipFill>
        <p:spPr bwMode="auto">
          <a:xfrm>
            <a:off x="152400" y="3475037"/>
            <a:ext cx="3586793" cy="2392363"/>
          </a:xfrm>
          <a:prstGeom prst="rect">
            <a:avLst/>
          </a:prstGeom>
          <a:noFill/>
        </p:spPr>
      </p:pic>
      <p:sp>
        <p:nvSpPr>
          <p:cNvPr id="5" name="TextBox 4"/>
          <p:cNvSpPr txBox="1"/>
          <p:nvPr/>
        </p:nvSpPr>
        <p:spPr>
          <a:xfrm>
            <a:off x="304800" y="5715000"/>
            <a:ext cx="3352800" cy="523220"/>
          </a:xfrm>
          <a:prstGeom prst="rect">
            <a:avLst/>
          </a:prstGeom>
          <a:noFill/>
        </p:spPr>
        <p:txBody>
          <a:bodyPr wrap="square" rtlCol="0">
            <a:spAutoFit/>
          </a:bodyPr>
          <a:lstStyle/>
          <a:p>
            <a:pPr algn="ctr"/>
            <a:r>
              <a:rPr lang="en-US" sz="2800" dirty="0" smtClean="0"/>
              <a:t>1990 Paid $1 </a:t>
            </a:r>
          </a:p>
        </p:txBody>
      </p:sp>
      <p:sp>
        <p:nvSpPr>
          <p:cNvPr id="6" name="TextBox 5"/>
          <p:cNvSpPr txBox="1"/>
          <p:nvPr/>
        </p:nvSpPr>
        <p:spPr>
          <a:xfrm>
            <a:off x="228600" y="3058180"/>
            <a:ext cx="3657600" cy="523220"/>
          </a:xfrm>
          <a:prstGeom prst="rect">
            <a:avLst/>
          </a:prstGeom>
          <a:noFill/>
        </p:spPr>
        <p:txBody>
          <a:bodyPr wrap="square" rtlCol="0">
            <a:spAutoFit/>
          </a:bodyPr>
          <a:lstStyle/>
          <a:p>
            <a:pPr algn="ctr"/>
            <a:r>
              <a:rPr lang="en-US" sz="2800" dirty="0" smtClean="0"/>
              <a:t>Current Value: $25</a:t>
            </a:r>
            <a:endParaRPr lang="en-US" sz="2800" dirty="0"/>
          </a:p>
        </p:txBody>
      </p:sp>
      <p:cxnSp>
        <p:nvCxnSpPr>
          <p:cNvPr id="7" name="Straight Arrow Connector 6"/>
          <p:cNvCxnSpPr/>
          <p:nvPr/>
        </p:nvCxnSpPr>
        <p:spPr>
          <a:xfrm>
            <a:off x="3733800" y="45720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6400800" y="3276600"/>
            <a:ext cx="1533525" cy="1994241"/>
          </a:xfrm>
          <a:prstGeom prst="rect">
            <a:avLst/>
          </a:prstGeom>
          <a:noFill/>
        </p:spPr>
      </p:pic>
      <p:sp>
        <p:nvSpPr>
          <p:cNvPr id="9" name="TextBox 8"/>
          <p:cNvSpPr txBox="1"/>
          <p:nvPr/>
        </p:nvSpPr>
        <p:spPr>
          <a:xfrm>
            <a:off x="5867400" y="5334000"/>
            <a:ext cx="2514600" cy="584775"/>
          </a:xfrm>
          <a:prstGeom prst="rect">
            <a:avLst/>
          </a:prstGeom>
          <a:noFill/>
        </p:spPr>
        <p:txBody>
          <a:bodyPr wrap="square" rtlCol="0">
            <a:spAutoFit/>
          </a:bodyPr>
          <a:lstStyle/>
          <a:p>
            <a:pPr algn="ctr"/>
            <a:r>
              <a:rPr lang="en-US" sz="3200" dirty="0" smtClean="0"/>
              <a:t>Public Charity</a:t>
            </a:r>
            <a:endParaRPr lang="en-US" sz="3200" dirty="0"/>
          </a:p>
        </p:txBody>
      </p:sp>
      <p:sp>
        <p:nvSpPr>
          <p:cNvPr id="10" name="TextBox 9"/>
          <p:cNvSpPr txBox="1"/>
          <p:nvPr/>
        </p:nvSpPr>
        <p:spPr>
          <a:xfrm>
            <a:off x="152400" y="1524000"/>
            <a:ext cx="8991600" cy="1077218"/>
          </a:xfrm>
          <a:prstGeom prst="rect">
            <a:avLst/>
          </a:prstGeom>
          <a:noFill/>
        </p:spPr>
        <p:txBody>
          <a:bodyPr wrap="square" rtlCol="0">
            <a:spAutoFit/>
          </a:bodyPr>
          <a:lstStyle/>
          <a:p>
            <a:pPr marL="285750" indent="-285750">
              <a:buFont typeface="Arial" pitchFamily="34" charset="0"/>
              <a:buChar char="•"/>
            </a:pPr>
            <a:r>
              <a:rPr lang="en-US" sz="3200" dirty="0" smtClean="0"/>
              <a:t>Deduct cost basis instead of value (if lower)</a:t>
            </a:r>
          </a:p>
          <a:p>
            <a:pPr marL="285750" indent="-285750">
              <a:buFont typeface="Arial" pitchFamily="34" charset="0"/>
              <a:buChar char="•"/>
            </a:pPr>
            <a:r>
              <a:rPr lang="en-US" sz="3200" dirty="0" smtClean="0"/>
              <a:t>Covers all long-term capital gain gifts for the year</a:t>
            </a:r>
            <a:endParaRPr lang="en-US" sz="3200" dirty="0"/>
          </a:p>
        </p:txBody>
      </p:sp>
      <p:sp>
        <p:nvSpPr>
          <p:cNvPr id="11" name="Oval 10"/>
          <p:cNvSpPr/>
          <p:nvPr/>
        </p:nvSpPr>
        <p:spPr>
          <a:xfrm>
            <a:off x="2514600" y="5638800"/>
            <a:ext cx="5334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p:cNvCxnSpPr/>
          <p:nvPr/>
        </p:nvCxnSpPr>
        <p:spPr>
          <a:xfrm>
            <a:off x="2971800" y="3200400"/>
            <a:ext cx="4572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895600" y="3200400"/>
            <a:ext cx="5334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limit</a:t>
            </a:r>
            <a:endParaRPr lang="en-US" dirty="0"/>
          </a:p>
        </p:txBody>
      </p:sp>
      <p:pic>
        <p:nvPicPr>
          <p:cNvPr id="45058" name="Picture 2" descr="http://patrickandmonica.net/uploads/images/stocks/microsoft.jpg"/>
          <p:cNvPicPr>
            <a:picLocks noGrp="1" noChangeAspect="1" noChangeArrowheads="1"/>
          </p:cNvPicPr>
          <p:nvPr>
            <p:ph idx="1"/>
          </p:nvPr>
        </p:nvPicPr>
        <p:blipFill>
          <a:blip r:embed="rId2" cstate="print"/>
          <a:srcRect/>
          <a:stretch>
            <a:fillRect/>
          </a:stretch>
        </p:blipFill>
        <p:spPr bwMode="auto">
          <a:xfrm>
            <a:off x="228600" y="2362200"/>
            <a:ext cx="3586793" cy="2392363"/>
          </a:xfrm>
          <a:prstGeom prst="rect">
            <a:avLst/>
          </a:prstGeom>
          <a:noFill/>
        </p:spPr>
      </p:pic>
      <p:sp>
        <p:nvSpPr>
          <p:cNvPr id="5" name="TextBox 4"/>
          <p:cNvSpPr txBox="1"/>
          <p:nvPr/>
        </p:nvSpPr>
        <p:spPr>
          <a:xfrm>
            <a:off x="381000" y="4724400"/>
            <a:ext cx="3352800" cy="646331"/>
          </a:xfrm>
          <a:prstGeom prst="rect">
            <a:avLst/>
          </a:prstGeom>
          <a:noFill/>
        </p:spPr>
        <p:txBody>
          <a:bodyPr wrap="square" rtlCol="0">
            <a:spAutoFit/>
          </a:bodyPr>
          <a:lstStyle/>
          <a:p>
            <a:pPr algn="ctr"/>
            <a:r>
              <a:rPr lang="en-US" sz="3600" dirty="0" smtClean="0"/>
              <a:t>1990 Paid $1 </a:t>
            </a:r>
          </a:p>
        </p:txBody>
      </p:sp>
      <p:sp>
        <p:nvSpPr>
          <p:cNvPr id="6" name="TextBox 5"/>
          <p:cNvSpPr txBox="1"/>
          <p:nvPr/>
        </p:nvSpPr>
        <p:spPr>
          <a:xfrm>
            <a:off x="228600" y="1828800"/>
            <a:ext cx="3657600" cy="646331"/>
          </a:xfrm>
          <a:prstGeom prst="rect">
            <a:avLst/>
          </a:prstGeom>
          <a:noFill/>
        </p:spPr>
        <p:txBody>
          <a:bodyPr wrap="square" rtlCol="0">
            <a:spAutoFit/>
          </a:bodyPr>
          <a:lstStyle/>
          <a:p>
            <a:r>
              <a:rPr lang="en-US" sz="3600" dirty="0" smtClean="0"/>
              <a:t>Current Value: $25</a:t>
            </a:r>
            <a:endParaRPr lang="en-US" sz="3600" dirty="0"/>
          </a:p>
        </p:txBody>
      </p:sp>
      <p:cxnSp>
        <p:nvCxnSpPr>
          <p:cNvPr id="7" name="Straight Arrow Connector 6"/>
          <p:cNvCxnSpPr/>
          <p:nvPr/>
        </p:nvCxnSpPr>
        <p:spPr>
          <a:xfrm>
            <a:off x="3810000" y="3124200"/>
            <a:ext cx="1371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11"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12" name="TextBox 11"/>
          <p:cNvSpPr txBox="1"/>
          <p:nvPr/>
        </p:nvSpPr>
        <p:spPr>
          <a:xfrm>
            <a:off x="4648200" y="4648200"/>
            <a:ext cx="4343400" cy="1323439"/>
          </a:xfrm>
          <a:prstGeom prst="rect">
            <a:avLst/>
          </a:prstGeom>
          <a:noFill/>
        </p:spPr>
        <p:txBody>
          <a:bodyPr wrap="square" rtlCol="0">
            <a:spAutoFit/>
          </a:bodyPr>
          <a:lstStyle/>
          <a:p>
            <a:pPr algn="ctr"/>
            <a:r>
              <a:rPr lang="en-US" sz="4000" dirty="0" smtClean="0"/>
              <a:t>Private Foundation (non-operating)</a:t>
            </a:r>
            <a:endParaRPr lang="en-US" sz="4000" dirty="0"/>
          </a:p>
        </p:txBody>
      </p:sp>
      <p:sp>
        <p:nvSpPr>
          <p:cNvPr id="13" name="Rectangle 12"/>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4297363"/>
          </a:xfrm>
        </p:spPr>
        <p:txBody>
          <a:bodyPr>
            <a:normAutofit/>
          </a:bodyPr>
          <a:lstStyle/>
          <a:p>
            <a:pPr marL="0" indent="0" algn="ctr">
              <a:buNone/>
            </a:pPr>
            <a:r>
              <a:rPr lang="en-US" sz="4400" dirty="0" smtClean="0"/>
              <a:t>30% limit if “for the use of” charity</a:t>
            </a:r>
          </a:p>
          <a:p>
            <a:pPr marL="0" indent="0" algn="ctr">
              <a:buNone/>
            </a:pPr>
            <a:endParaRPr lang="en-US" sz="2000" dirty="0" smtClean="0"/>
          </a:p>
          <a:p>
            <a:pPr marL="0" indent="0">
              <a:lnSpc>
                <a:spcPct val="90000"/>
              </a:lnSpc>
              <a:spcBef>
                <a:spcPts val="0"/>
              </a:spcBef>
              <a:buNone/>
            </a:pPr>
            <a:r>
              <a:rPr lang="en-US" dirty="0" smtClean="0"/>
              <a:t>Means money given “in trust” to another entity but charity gets current benefit</a:t>
            </a:r>
          </a:p>
          <a:p>
            <a:pPr marL="911225" lvl="1" indent="-287338">
              <a:lnSpc>
                <a:spcPct val="90000"/>
              </a:lnSpc>
              <a:spcBef>
                <a:spcPts val="0"/>
              </a:spcBef>
            </a:pPr>
            <a:r>
              <a:rPr lang="en-US" sz="3200" dirty="0" smtClean="0"/>
              <a:t>Ex: paying premiums to a life insurance company for a charity-owned policy</a:t>
            </a:r>
          </a:p>
          <a:p>
            <a:pPr marL="911225" lvl="1" indent="-287338">
              <a:lnSpc>
                <a:spcPct val="90000"/>
              </a:lnSpc>
              <a:spcBef>
                <a:spcPts val="0"/>
              </a:spcBef>
            </a:pPr>
            <a:r>
              <a:rPr lang="en-US" sz="3200" dirty="0" smtClean="0"/>
              <a:t>Ex: money in a trust where charity gets income for a time (Charitable Lead Trust)</a:t>
            </a:r>
          </a:p>
          <a:p>
            <a:endParaRPr lang="en-US" dirty="0"/>
          </a:p>
        </p:txBody>
      </p:sp>
      <p:pic>
        <p:nvPicPr>
          <p:cNvPr id="5" name="Picture 5" descr="C:\Users\rujames\AppData\Local\Microsoft\Windows\Temporary Internet Files\Content.IE5\9A16IBCU\MP900314341[1].jpg"/>
          <p:cNvPicPr>
            <a:picLocks noChangeAspect="1" noChangeArrowheads="1"/>
          </p:cNvPicPr>
          <p:nvPr/>
        </p:nvPicPr>
        <p:blipFill>
          <a:blip r:embed="rId2" cstate="print"/>
          <a:srcRect/>
          <a:stretch>
            <a:fillRect/>
          </a:stretch>
        </p:blipFill>
        <p:spPr bwMode="auto">
          <a:xfrm>
            <a:off x="381000" y="5257800"/>
            <a:ext cx="1899138" cy="1399032"/>
          </a:xfrm>
          <a:prstGeom prst="rect">
            <a:avLst/>
          </a:prstGeom>
          <a:noFill/>
        </p:spPr>
      </p:pic>
      <p:sp>
        <p:nvSpPr>
          <p:cNvPr id="6" name="Rectangle 5"/>
          <p:cNvSpPr/>
          <p:nvPr/>
        </p:nvSpPr>
        <p:spPr>
          <a:xfrm>
            <a:off x="3505200" y="4419600"/>
            <a:ext cx="1676400" cy="838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7" name="Picture 6" descr="http://www.creditcardchaser.com/wp-content/uploads/2009/11/salvation-army-kettle.jpg"/>
          <p:cNvPicPr>
            <a:picLocks noChangeAspect="1" noChangeArrowheads="1"/>
          </p:cNvPicPr>
          <p:nvPr/>
        </p:nvPicPr>
        <p:blipFill>
          <a:blip r:embed="rId3" cstate="print"/>
          <a:srcRect/>
          <a:stretch>
            <a:fillRect/>
          </a:stretch>
        </p:blipFill>
        <p:spPr bwMode="auto">
          <a:xfrm>
            <a:off x="7086600" y="4724400"/>
            <a:ext cx="1533525" cy="1994241"/>
          </a:xfrm>
          <a:prstGeom prst="rect">
            <a:avLst/>
          </a:prstGeom>
          <a:noFill/>
        </p:spPr>
      </p:pic>
      <p:cxnSp>
        <p:nvCxnSpPr>
          <p:cNvPr id="15" name="Straight Arrow Connector 14"/>
          <p:cNvCxnSpPr/>
          <p:nvPr/>
        </p:nvCxnSpPr>
        <p:spPr>
          <a:xfrm>
            <a:off x="5486400" y="5029200"/>
            <a:ext cx="1143000" cy="381000"/>
          </a:xfrm>
          <a:prstGeom prst="straightConnector1">
            <a:avLst/>
          </a:prstGeom>
          <a:ln w="63500">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V="1">
            <a:off x="2209800" y="4953000"/>
            <a:ext cx="1143000" cy="457200"/>
          </a:xfrm>
          <a:prstGeom prst="straightConnector1">
            <a:avLst/>
          </a:prstGeom>
          <a:ln w="63500">
            <a:tailEnd type="triangle"/>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3505200" y="4572000"/>
            <a:ext cx="1676400" cy="523220"/>
          </a:xfrm>
          <a:prstGeom prst="rect">
            <a:avLst/>
          </a:prstGeom>
          <a:noFill/>
        </p:spPr>
        <p:txBody>
          <a:bodyPr wrap="square" rtlCol="0">
            <a:spAutoFit/>
          </a:bodyPr>
          <a:lstStyle/>
          <a:p>
            <a:r>
              <a:rPr lang="en-US" sz="2800" dirty="0" smtClean="0"/>
              <a:t>“in trust”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Stock_000007777621XSmall.jpg"/>
          <p:cNvPicPr>
            <a:picLocks noGrp="1" noChangeAspect="1"/>
          </p:cNvPicPr>
          <p:nvPr>
            <p:ph idx="1"/>
          </p:nvPr>
        </p:nvPicPr>
        <p:blipFill>
          <a:blip r:embed="rId2" cstate="print"/>
          <a:stretch>
            <a:fillRect/>
          </a:stretch>
        </p:blipFill>
        <p:spPr>
          <a:xfrm>
            <a:off x="3810000" y="152400"/>
            <a:ext cx="5334000" cy="6526907"/>
          </a:xfrm>
        </p:spPr>
      </p:pic>
      <p:sp>
        <p:nvSpPr>
          <p:cNvPr id="10" name="TextBox 9"/>
          <p:cNvSpPr txBox="1"/>
          <p:nvPr/>
        </p:nvSpPr>
        <p:spPr>
          <a:xfrm>
            <a:off x="152400" y="304800"/>
            <a:ext cx="3657600" cy="4439357"/>
          </a:xfrm>
          <a:prstGeom prst="rect">
            <a:avLst/>
          </a:prstGeom>
          <a:noFill/>
        </p:spPr>
        <p:txBody>
          <a:bodyPr wrap="square" rtlCol="0">
            <a:spAutoFit/>
          </a:bodyPr>
          <a:lstStyle/>
          <a:p>
            <a:pPr>
              <a:lnSpc>
                <a:spcPct val="80000"/>
              </a:lnSpc>
            </a:pPr>
            <a:r>
              <a:rPr lang="en-US" sz="4400" dirty="0" smtClean="0"/>
              <a:t>Charitable gifts can sometimes be deducted from taxable income, thereby reducing taxes owed.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8468877XSmall.jpg"/>
          <p:cNvPicPr>
            <a:picLocks noChangeAspect="1"/>
          </p:cNvPicPr>
          <p:nvPr/>
        </p:nvPicPr>
        <p:blipFill>
          <a:blip r:embed="rId2" cstate="print"/>
          <a:srcRect/>
          <a:stretch>
            <a:fillRect/>
          </a:stretch>
        </p:blipFill>
        <p:spPr>
          <a:xfrm>
            <a:off x="0" y="1219201"/>
            <a:ext cx="7010400" cy="5638800"/>
          </a:xfrm>
          <a:prstGeom prst="rect">
            <a:avLst/>
          </a:prstGeom>
        </p:spPr>
      </p:pic>
      <p:sp>
        <p:nvSpPr>
          <p:cNvPr id="3" name="Content Placeholder 2"/>
          <p:cNvSpPr>
            <a:spLocks noGrp="1"/>
          </p:cNvSpPr>
          <p:nvPr>
            <p:ph idx="1"/>
          </p:nvPr>
        </p:nvSpPr>
        <p:spPr>
          <a:xfrm>
            <a:off x="4800600" y="152400"/>
            <a:ext cx="4191000" cy="4525963"/>
          </a:xfrm>
        </p:spPr>
        <p:txBody>
          <a:bodyPr/>
          <a:lstStyle/>
          <a:p>
            <a:pPr marL="0" indent="0">
              <a:buNone/>
            </a:pPr>
            <a:r>
              <a:rPr lang="en-US" dirty="0" smtClean="0"/>
              <a:t>So, that covers gifts of cash, capital assets, and ordinary income property. </a:t>
            </a:r>
          </a:p>
          <a:p>
            <a:pPr marL="0" indent="0">
              <a:buNone/>
            </a:pPr>
            <a:endParaRPr lang="en-US" dirty="0" smtClean="0"/>
          </a:p>
          <a:p>
            <a:pPr marL="0" indent="0">
              <a:buNone/>
            </a:pPr>
            <a:r>
              <a:rPr lang="en-US" dirty="0" smtClean="0"/>
              <a:t>What’s left?  </a:t>
            </a:r>
          </a:p>
          <a:p>
            <a:pPr marL="0" indent="0">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rujames\AppData\Local\Microsoft\Windows\Temporary Internet Files\Content.IE5\7FLW1HPB\MP900398859[1].jpg"/>
          <p:cNvPicPr>
            <a:picLocks noChangeAspect="1" noChangeArrowheads="1"/>
          </p:cNvPicPr>
          <p:nvPr/>
        </p:nvPicPr>
        <p:blipFill>
          <a:blip r:embed="rId2" cstate="print"/>
          <a:srcRect/>
          <a:stretch>
            <a:fillRect/>
          </a:stretch>
        </p:blipFill>
        <p:spPr bwMode="auto">
          <a:xfrm>
            <a:off x="1112519" y="4495801"/>
            <a:ext cx="3307081" cy="2362200"/>
          </a:xfrm>
          <a:prstGeom prst="rect">
            <a:avLst/>
          </a:prstGeom>
          <a:noFill/>
        </p:spPr>
      </p:pic>
      <p:pic>
        <p:nvPicPr>
          <p:cNvPr id="3076" name="Picture 4" descr="C:\Users\rujames\AppData\Local\Microsoft\Windows\Temporary Internet Files\Content.IE5\WB3FE3RO\MP900384678[1].jpg"/>
          <p:cNvPicPr>
            <a:picLocks noChangeAspect="1" noChangeArrowheads="1"/>
          </p:cNvPicPr>
          <p:nvPr/>
        </p:nvPicPr>
        <p:blipFill>
          <a:blip r:embed="rId3" cstate="print"/>
          <a:srcRect/>
          <a:stretch>
            <a:fillRect/>
          </a:stretch>
        </p:blipFill>
        <p:spPr bwMode="auto">
          <a:xfrm>
            <a:off x="7010400" y="304800"/>
            <a:ext cx="1793966" cy="2286000"/>
          </a:xfrm>
          <a:prstGeom prst="rect">
            <a:avLst/>
          </a:prstGeom>
          <a:noFill/>
        </p:spPr>
      </p:pic>
      <p:pic>
        <p:nvPicPr>
          <p:cNvPr id="3080" name="Picture 8" descr="C:\Users\rujames\AppData\Local\Microsoft\Windows\Temporary Internet Files\Content.IE5\V30YHRQ9\MP900442492[1].jpg"/>
          <p:cNvPicPr>
            <a:picLocks noChangeAspect="1" noChangeArrowheads="1"/>
          </p:cNvPicPr>
          <p:nvPr/>
        </p:nvPicPr>
        <p:blipFill>
          <a:blip r:embed="rId4" cstate="print"/>
          <a:srcRect/>
          <a:stretch>
            <a:fillRect/>
          </a:stretch>
        </p:blipFill>
        <p:spPr bwMode="auto">
          <a:xfrm>
            <a:off x="7162800" y="4038600"/>
            <a:ext cx="1676400" cy="1676400"/>
          </a:xfrm>
          <a:prstGeom prst="rect">
            <a:avLst/>
          </a:prstGeom>
          <a:noFill/>
        </p:spPr>
      </p:pic>
      <p:pic>
        <p:nvPicPr>
          <p:cNvPr id="3081" name="Picture 9" descr="C:\Users\rujames\AppData\Local\Microsoft\Windows\Temporary Internet Files\Content.IE5\V30YHRQ9\MP900404922[1].jpg"/>
          <p:cNvPicPr>
            <a:picLocks noChangeAspect="1" noChangeArrowheads="1"/>
          </p:cNvPicPr>
          <p:nvPr/>
        </p:nvPicPr>
        <p:blipFill>
          <a:blip r:embed="rId5" cstate="print"/>
          <a:srcRect/>
          <a:stretch>
            <a:fillRect/>
          </a:stretch>
        </p:blipFill>
        <p:spPr bwMode="auto">
          <a:xfrm>
            <a:off x="1600200" y="304800"/>
            <a:ext cx="2346960" cy="1676400"/>
          </a:xfrm>
          <a:prstGeom prst="rect">
            <a:avLst/>
          </a:prstGeom>
          <a:noFill/>
        </p:spPr>
      </p:pic>
      <p:pic>
        <p:nvPicPr>
          <p:cNvPr id="3083" name="Picture 11" descr="C:\Users\rujames\AppData\Local\Microsoft\Windows\Temporary Internet Files\Content.IE5\WU72GFP2\MP900398853[1].jpg"/>
          <p:cNvPicPr>
            <a:picLocks noChangeAspect="1" noChangeArrowheads="1"/>
          </p:cNvPicPr>
          <p:nvPr/>
        </p:nvPicPr>
        <p:blipFill>
          <a:blip r:embed="rId6" cstate="print"/>
          <a:srcRect/>
          <a:stretch>
            <a:fillRect/>
          </a:stretch>
        </p:blipFill>
        <p:spPr bwMode="auto">
          <a:xfrm>
            <a:off x="0" y="1219200"/>
            <a:ext cx="1828800" cy="1306286"/>
          </a:xfrm>
          <a:prstGeom prst="rect">
            <a:avLst/>
          </a:prstGeom>
          <a:noFill/>
        </p:spPr>
      </p:pic>
      <p:pic>
        <p:nvPicPr>
          <p:cNvPr id="3088" name="Picture 16" descr="C:\Users\rujames\AppData\Local\Microsoft\Windows\Temporary Internet Files\Content.IE5\V30YHRQ9\MP900315473[1].jpg"/>
          <p:cNvPicPr>
            <a:picLocks noChangeAspect="1" noChangeArrowheads="1"/>
          </p:cNvPicPr>
          <p:nvPr/>
        </p:nvPicPr>
        <p:blipFill>
          <a:blip r:embed="rId7" cstate="print"/>
          <a:srcRect/>
          <a:stretch>
            <a:fillRect/>
          </a:stretch>
        </p:blipFill>
        <p:spPr bwMode="auto">
          <a:xfrm>
            <a:off x="3962400" y="457200"/>
            <a:ext cx="1905000" cy="1358900"/>
          </a:xfrm>
          <a:prstGeom prst="rect">
            <a:avLst/>
          </a:prstGeom>
          <a:noFill/>
        </p:spPr>
      </p:pic>
      <p:pic>
        <p:nvPicPr>
          <p:cNvPr id="3090" name="Picture 18" descr="C:\Users\rujames\AppData\Local\Microsoft\Windows\Temporary Internet Files\Content.IE5\WB3FE3RO\MP900384746[1].jpg"/>
          <p:cNvPicPr>
            <a:picLocks noChangeAspect="1" noChangeArrowheads="1"/>
          </p:cNvPicPr>
          <p:nvPr/>
        </p:nvPicPr>
        <p:blipFill>
          <a:blip r:embed="rId8" cstate="print"/>
          <a:srcRect/>
          <a:stretch>
            <a:fillRect/>
          </a:stretch>
        </p:blipFill>
        <p:spPr bwMode="auto">
          <a:xfrm flipH="1">
            <a:off x="5181600" y="4191000"/>
            <a:ext cx="924560" cy="2667000"/>
          </a:xfrm>
          <a:prstGeom prst="rect">
            <a:avLst/>
          </a:prstGeom>
          <a:noFill/>
        </p:spPr>
      </p:pic>
      <p:pic>
        <p:nvPicPr>
          <p:cNvPr id="3091" name="Picture 19" descr="C:\Users\rujames\AppData\Local\Microsoft\Windows\Temporary Internet Files\Content.IE5\7FLW1HPB\MP900384723[1].jpg"/>
          <p:cNvPicPr>
            <a:picLocks noChangeAspect="1" noChangeArrowheads="1"/>
          </p:cNvPicPr>
          <p:nvPr/>
        </p:nvPicPr>
        <p:blipFill>
          <a:blip r:embed="rId9" cstate="print"/>
          <a:srcRect/>
          <a:stretch>
            <a:fillRect/>
          </a:stretch>
        </p:blipFill>
        <p:spPr bwMode="auto">
          <a:xfrm>
            <a:off x="152400" y="3886200"/>
            <a:ext cx="1676400" cy="1676400"/>
          </a:xfrm>
          <a:prstGeom prst="rect">
            <a:avLst/>
          </a:prstGeom>
          <a:noFill/>
        </p:spPr>
      </p:pic>
      <p:sp>
        <p:nvSpPr>
          <p:cNvPr id="3" name="Content Placeholder 2"/>
          <p:cNvSpPr>
            <a:spLocks noGrp="1"/>
          </p:cNvSpPr>
          <p:nvPr>
            <p:ph idx="1"/>
          </p:nvPr>
        </p:nvSpPr>
        <p:spPr>
          <a:xfrm>
            <a:off x="990600" y="2286000"/>
            <a:ext cx="7086600" cy="1676400"/>
          </a:xfrm>
        </p:spPr>
        <p:txBody>
          <a:bodyPr>
            <a:normAutofit/>
          </a:bodyPr>
          <a:lstStyle/>
          <a:p>
            <a:pPr marL="0" indent="0" algn="ctr">
              <a:buNone/>
            </a:pPr>
            <a:r>
              <a:rPr lang="en-US" sz="4400" dirty="0" smtClean="0"/>
              <a:t>All the stuff in your garage (tangible personal property)</a:t>
            </a:r>
            <a:endParaRPr lang="en-US"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 when valued at lower of cost basis or current value</a:t>
            </a:r>
            <a:endParaRPr lang="en-US" dirty="0"/>
          </a:p>
        </p:txBody>
      </p:sp>
      <p:pic>
        <p:nvPicPr>
          <p:cNvPr id="4"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762000" y="2819400"/>
            <a:ext cx="2667000" cy="1902460"/>
          </a:xfrm>
          <a:prstGeom prst="rect">
            <a:avLst/>
          </a:prstGeom>
          <a:noFill/>
        </p:spPr>
      </p:pic>
      <p:pic>
        <p:nvPicPr>
          <p:cNvPr id="5"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6400800" y="2743200"/>
            <a:ext cx="1533525" cy="1994241"/>
          </a:xfrm>
          <a:prstGeom prst="rect">
            <a:avLst/>
          </a:prstGeom>
          <a:noFill/>
        </p:spPr>
      </p:pic>
      <p:sp>
        <p:nvSpPr>
          <p:cNvPr id="6" name="TextBox 5"/>
          <p:cNvSpPr txBox="1"/>
          <p:nvPr/>
        </p:nvSpPr>
        <p:spPr>
          <a:xfrm>
            <a:off x="5867400" y="4876800"/>
            <a:ext cx="2514600" cy="584775"/>
          </a:xfrm>
          <a:prstGeom prst="rect">
            <a:avLst/>
          </a:prstGeom>
          <a:noFill/>
        </p:spPr>
        <p:txBody>
          <a:bodyPr wrap="square" rtlCol="0">
            <a:spAutoFit/>
          </a:bodyPr>
          <a:lstStyle/>
          <a:p>
            <a:pPr algn="ctr"/>
            <a:r>
              <a:rPr lang="en-US" sz="3200" dirty="0" smtClean="0"/>
              <a:t>Public Charity</a:t>
            </a:r>
            <a:endParaRPr lang="en-US" sz="3200" dirty="0"/>
          </a:p>
        </p:txBody>
      </p:sp>
      <p:sp>
        <p:nvSpPr>
          <p:cNvPr id="7" name="TextBox 6"/>
          <p:cNvSpPr txBox="1"/>
          <p:nvPr/>
        </p:nvSpPr>
        <p:spPr>
          <a:xfrm>
            <a:off x="381000" y="4724400"/>
            <a:ext cx="3352800" cy="646331"/>
          </a:xfrm>
          <a:prstGeom prst="rect">
            <a:avLst/>
          </a:prstGeom>
          <a:noFill/>
        </p:spPr>
        <p:txBody>
          <a:bodyPr wrap="square" rtlCol="0">
            <a:spAutoFit/>
          </a:bodyPr>
          <a:lstStyle/>
          <a:p>
            <a:pPr algn="ctr"/>
            <a:r>
              <a:rPr lang="en-US" sz="3600" dirty="0" smtClean="0"/>
              <a:t>1970 Paid $1 </a:t>
            </a:r>
          </a:p>
        </p:txBody>
      </p:sp>
      <p:sp>
        <p:nvSpPr>
          <p:cNvPr id="8" name="TextBox 7"/>
          <p:cNvSpPr txBox="1"/>
          <p:nvPr/>
        </p:nvSpPr>
        <p:spPr>
          <a:xfrm>
            <a:off x="228600" y="2209800"/>
            <a:ext cx="3657600" cy="646331"/>
          </a:xfrm>
          <a:prstGeom prst="rect">
            <a:avLst/>
          </a:prstGeom>
          <a:noFill/>
        </p:spPr>
        <p:txBody>
          <a:bodyPr wrap="square" rtlCol="0">
            <a:spAutoFit/>
          </a:bodyPr>
          <a:lstStyle/>
          <a:p>
            <a:r>
              <a:rPr lang="en-US" sz="3600" dirty="0" smtClean="0"/>
              <a:t>Current Value: $25</a:t>
            </a:r>
            <a:endParaRPr lang="en-US" sz="3600" dirty="0"/>
          </a:p>
        </p:txBody>
      </p:sp>
      <p:cxnSp>
        <p:nvCxnSpPr>
          <p:cNvPr id="9" name="Straight Arrow Connector 8"/>
          <p:cNvCxnSpPr/>
          <p:nvPr/>
        </p:nvCxnSpPr>
        <p:spPr>
          <a:xfrm>
            <a:off x="3810000" y="3733800"/>
            <a:ext cx="2057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00400" y="2286000"/>
            <a:ext cx="5334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43200" y="4724400"/>
            <a:ext cx="5334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p:cNvCxnSpPr/>
          <p:nvPr/>
        </p:nvCxnSpPr>
        <p:spPr>
          <a:xfrm rot="10800000">
            <a:off x="3200401" y="22860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 when valued at lower of cost basis or current value</a:t>
            </a:r>
            <a:endParaRPr lang="en-US" dirty="0"/>
          </a:p>
        </p:txBody>
      </p:sp>
      <p:pic>
        <p:nvPicPr>
          <p:cNvPr id="4"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762000" y="2819400"/>
            <a:ext cx="2667000" cy="1902460"/>
          </a:xfrm>
          <a:prstGeom prst="rect">
            <a:avLst/>
          </a:prstGeom>
          <a:noFill/>
        </p:spPr>
      </p:pic>
      <p:pic>
        <p:nvPicPr>
          <p:cNvPr id="5"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6400800" y="2743200"/>
            <a:ext cx="1533525" cy="1994241"/>
          </a:xfrm>
          <a:prstGeom prst="rect">
            <a:avLst/>
          </a:prstGeom>
          <a:noFill/>
        </p:spPr>
      </p:pic>
      <p:sp>
        <p:nvSpPr>
          <p:cNvPr id="6" name="TextBox 5"/>
          <p:cNvSpPr txBox="1"/>
          <p:nvPr/>
        </p:nvSpPr>
        <p:spPr>
          <a:xfrm>
            <a:off x="5867400" y="4876800"/>
            <a:ext cx="2514600" cy="584775"/>
          </a:xfrm>
          <a:prstGeom prst="rect">
            <a:avLst/>
          </a:prstGeom>
          <a:noFill/>
        </p:spPr>
        <p:txBody>
          <a:bodyPr wrap="square" rtlCol="0">
            <a:spAutoFit/>
          </a:bodyPr>
          <a:lstStyle/>
          <a:p>
            <a:pPr algn="ctr"/>
            <a:r>
              <a:rPr lang="en-US" sz="3200" dirty="0" smtClean="0"/>
              <a:t>Public Charity</a:t>
            </a:r>
            <a:endParaRPr lang="en-US" sz="3200" dirty="0"/>
          </a:p>
        </p:txBody>
      </p:sp>
      <p:sp>
        <p:nvSpPr>
          <p:cNvPr id="7" name="TextBox 6"/>
          <p:cNvSpPr txBox="1"/>
          <p:nvPr/>
        </p:nvSpPr>
        <p:spPr>
          <a:xfrm>
            <a:off x="381000" y="4724400"/>
            <a:ext cx="3352800" cy="646331"/>
          </a:xfrm>
          <a:prstGeom prst="rect">
            <a:avLst/>
          </a:prstGeom>
          <a:noFill/>
        </p:spPr>
        <p:txBody>
          <a:bodyPr wrap="square" rtlCol="0">
            <a:spAutoFit/>
          </a:bodyPr>
          <a:lstStyle/>
          <a:p>
            <a:pPr algn="ctr"/>
            <a:r>
              <a:rPr lang="en-US" sz="3600" dirty="0" smtClean="0"/>
              <a:t>1970 Paid $25 </a:t>
            </a:r>
          </a:p>
        </p:txBody>
      </p:sp>
      <p:sp>
        <p:nvSpPr>
          <p:cNvPr id="8" name="TextBox 7"/>
          <p:cNvSpPr txBox="1"/>
          <p:nvPr/>
        </p:nvSpPr>
        <p:spPr>
          <a:xfrm>
            <a:off x="228600" y="2209800"/>
            <a:ext cx="3657600" cy="646331"/>
          </a:xfrm>
          <a:prstGeom prst="rect">
            <a:avLst/>
          </a:prstGeom>
          <a:noFill/>
        </p:spPr>
        <p:txBody>
          <a:bodyPr wrap="square" rtlCol="0">
            <a:spAutoFit/>
          </a:bodyPr>
          <a:lstStyle/>
          <a:p>
            <a:r>
              <a:rPr lang="en-US" sz="3600" dirty="0" smtClean="0"/>
              <a:t>Current Value: $1</a:t>
            </a:r>
            <a:endParaRPr lang="en-US" sz="3600" dirty="0"/>
          </a:p>
        </p:txBody>
      </p:sp>
      <p:cxnSp>
        <p:nvCxnSpPr>
          <p:cNvPr id="9" name="Straight Arrow Connector 8"/>
          <p:cNvCxnSpPr/>
          <p:nvPr/>
        </p:nvCxnSpPr>
        <p:spPr>
          <a:xfrm>
            <a:off x="3810000" y="3733800"/>
            <a:ext cx="2057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819400" y="4876800"/>
            <a:ext cx="5334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048000" y="2209800"/>
            <a:ext cx="5334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p:cNvCxnSpPr/>
          <p:nvPr/>
        </p:nvCxnSpPr>
        <p:spPr>
          <a:xfrm rot="10800000">
            <a:off x="2895600" y="48768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nt Museum of Toys">
            <a:hlinkClick r:id="rId2"/>
          </p:cNvPr>
          <p:cNvPicPr>
            <a:picLocks noChangeAspect="1" noChangeArrowheads="1"/>
          </p:cNvPicPr>
          <p:nvPr/>
        </p:nvPicPr>
        <p:blipFill>
          <a:blip r:embed="rId3" cstate="print"/>
          <a:srcRect t="23529"/>
          <a:stretch>
            <a:fillRect/>
          </a:stretch>
        </p:blipFill>
        <p:spPr bwMode="auto">
          <a:xfrm>
            <a:off x="5763050" y="3048000"/>
            <a:ext cx="3300380" cy="1981200"/>
          </a:xfrm>
          <a:prstGeom prst="rect">
            <a:avLst/>
          </a:prstGeom>
          <a:noFill/>
        </p:spPr>
      </p:pic>
      <p:sp>
        <p:nvSpPr>
          <p:cNvPr id="2" name="Title 1"/>
          <p:cNvSpPr>
            <a:spLocks noGrp="1"/>
          </p:cNvSpPr>
          <p:nvPr>
            <p:ph type="title"/>
          </p:nvPr>
        </p:nvSpPr>
        <p:spPr/>
        <p:txBody>
          <a:bodyPr>
            <a:normAutofit fontScale="90000"/>
          </a:bodyPr>
          <a:lstStyle/>
          <a:p>
            <a:r>
              <a:rPr lang="en-US" dirty="0" smtClean="0"/>
              <a:t>30% when valued at current value due to “related use” by a public charity</a:t>
            </a:r>
            <a:endParaRPr lang="en-US" dirty="0"/>
          </a:p>
        </p:txBody>
      </p:sp>
      <p:pic>
        <p:nvPicPr>
          <p:cNvPr id="4" name="Picture 16" descr="C:\Users\rujames\AppData\Local\Microsoft\Windows\Temporary Internet Files\Content.IE5\V30YHRQ9\MP900315473[1].jpg"/>
          <p:cNvPicPr>
            <a:picLocks noChangeAspect="1" noChangeArrowheads="1"/>
          </p:cNvPicPr>
          <p:nvPr/>
        </p:nvPicPr>
        <p:blipFill>
          <a:blip r:embed="rId4" cstate="print"/>
          <a:srcRect/>
          <a:stretch>
            <a:fillRect/>
          </a:stretch>
        </p:blipFill>
        <p:spPr bwMode="auto">
          <a:xfrm>
            <a:off x="762000" y="2819400"/>
            <a:ext cx="2667000" cy="1902460"/>
          </a:xfrm>
          <a:prstGeom prst="rect">
            <a:avLst/>
          </a:prstGeom>
          <a:noFill/>
        </p:spPr>
      </p:pic>
      <p:sp>
        <p:nvSpPr>
          <p:cNvPr id="6" name="TextBox 5"/>
          <p:cNvSpPr txBox="1"/>
          <p:nvPr/>
        </p:nvSpPr>
        <p:spPr>
          <a:xfrm>
            <a:off x="6096000" y="4876800"/>
            <a:ext cx="2514600" cy="584775"/>
          </a:xfrm>
          <a:prstGeom prst="rect">
            <a:avLst/>
          </a:prstGeom>
          <a:noFill/>
        </p:spPr>
        <p:txBody>
          <a:bodyPr wrap="square" rtlCol="0">
            <a:spAutoFit/>
          </a:bodyPr>
          <a:lstStyle/>
          <a:p>
            <a:pPr algn="ctr"/>
            <a:r>
              <a:rPr lang="en-US" sz="3200" dirty="0" smtClean="0"/>
              <a:t>Public Charity</a:t>
            </a:r>
            <a:endParaRPr lang="en-US" sz="3200" dirty="0"/>
          </a:p>
        </p:txBody>
      </p:sp>
      <p:sp>
        <p:nvSpPr>
          <p:cNvPr id="7" name="TextBox 6"/>
          <p:cNvSpPr txBox="1"/>
          <p:nvPr/>
        </p:nvSpPr>
        <p:spPr>
          <a:xfrm>
            <a:off x="381000" y="4724400"/>
            <a:ext cx="3352800" cy="646331"/>
          </a:xfrm>
          <a:prstGeom prst="rect">
            <a:avLst/>
          </a:prstGeom>
          <a:noFill/>
        </p:spPr>
        <p:txBody>
          <a:bodyPr wrap="square" rtlCol="0">
            <a:spAutoFit/>
          </a:bodyPr>
          <a:lstStyle/>
          <a:p>
            <a:pPr algn="ctr"/>
            <a:r>
              <a:rPr lang="en-US" sz="3600" dirty="0" smtClean="0"/>
              <a:t>1970 Paid $1 </a:t>
            </a:r>
          </a:p>
        </p:txBody>
      </p:sp>
      <p:sp>
        <p:nvSpPr>
          <p:cNvPr id="8" name="TextBox 7"/>
          <p:cNvSpPr txBox="1"/>
          <p:nvPr/>
        </p:nvSpPr>
        <p:spPr>
          <a:xfrm>
            <a:off x="228600" y="2209800"/>
            <a:ext cx="3657600" cy="646331"/>
          </a:xfrm>
          <a:prstGeom prst="rect">
            <a:avLst/>
          </a:prstGeom>
          <a:noFill/>
        </p:spPr>
        <p:txBody>
          <a:bodyPr wrap="square" rtlCol="0">
            <a:spAutoFit/>
          </a:bodyPr>
          <a:lstStyle/>
          <a:p>
            <a:r>
              <a:rPr lang="en-US" sz="3600" dirty="0" smtClean="0"/>
              <a:t>Current Value: $25</a:t>
            </a:r>
            <a:endParaRPr lang="en-US" sz="3600" dirty="0"/>
          </a:p>
        </p:txBody>
      </p:sp>
      <p:cxnSp>
        <p:nvCxnSpPr>
          <p:cNvPr id="9" name="Straight Arrow Connector 8"/>
          <p:cNvCxnSpPr/>
          <p:nvPr/>
        </p:nvCxnSpPr>
        <p:spPr>
          <a:xfrm>
            <a:off x="3810000" y="3733800"/>
            <a:ext cx="2057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3200" y="4876800"/>
            <a:ext cx="5334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048000" y="2209800"/>
            <a:ext cx="7620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p:cNvCxnSpPr/>
          <p:nvPr/>
        </p:nvCxnSpPr>
        <p:spPr>
          <a:xfrm rot="10800000">
            <a:off x="2819400" y="48768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24" name="Picture 4" descr="http://www.sbstransit.com.sg/SeasonPass/images/privileges/priv-mintMuseum.jpg"/>
          <p:cNvPicPr>
            <a:picLocks noChangeAspect="1" noChangeArrowheads="1"/>
          </p:cNvPicPr>
          <p:nvPr/>
        </p:nvPicPr>
        <p:blipFill>
          <a:blip r:embed="rId5" cstate="print"/>
          <a:srcRect/>
          <a:stretch>
            <a:fillRect/>
          </a:stretch>
        </p:blipFill>
        <p:spPr bwMode="auto">
          <a:xfrm>
            <a:off x="6553200" y="2057400"/>
            <a:ext cx="1752600" cy="99314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 when given to a private non-operating foundation</a:t>
            </a:r>
            <a:endParaRPr lang="en-US" dirty="0"/>
          </a:p>
        </p:txBody>
      </p:sp>
      <p:pic>
        <p:nvPicPr>
          <p:cNvPr id="4"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762000" y="2819400"/>
            <a:ext cx="2667000" cy="1902460"/>
          </a:xfrm>
          <a:prstGeom prst="rect">
            <a:avLst/>
          </a:prstGeom>
          <a:noFill/>
        </p:spPr>
      </p:pic>
      <p:sp>
        <p:nvSpPr>
          <p:cNvPr id="7" name="TextBox 6"/>
          <p:cNvSpPr txBox="1"/>
          <p:nvPr/>
        </p:nvSpPr>
        <p:spPr>
          <a:xfrm>
            <a:off x="381000" y="4724400"/>
            <a:ext cx="3352800" cy="646331"/>
          </a:xfrm>
          <a:prstGeom prst="rect">
            <a:avLst/>
          </a:prstGeom>
          <a:noFill/>
        </p:spPr>
        <p:txBody>
          <a:bodyPr wrap="square" rtlCol="0">
            <a:spAutoFit/>
          </a:bodyPr>
          <a:lstStyle/>
          <a:p>
            <a:pPr algn="ctr"/>
            <a:r>
              <a:rPr lang="en-US" sz="3600" dirty="0" smtClean="0"/>
              <a:t>1970 Paid $1 </a:t>
            </a:r>
          </a:p>
        </p:txBody>
      </p:sp>
      <p:sp>
        <p:nvSpPr>
          <p:cNvPr id="8" name="TextBox 7"/>
          <p:cNvSpPr txBox="1"/>
          <p:nvPr/>
        </p:nvSpPr>
        <p:spPr>
          <a:xfrm>
            <a:off x="228600" y="2209800"/>
            <a:ext cx="3657600" cy="646331"/>
          </a:xfrm>
          <a:prstGeom prst="rect">
            <a:avLst/>
          </a:prstGeom>
          <a:noFill/>
        </p:spPr>
        <p:txBody>
          <a:bodyPr wrap="square" rtlCol="0">
            <a:spAutoFit/>
          </a:bodyPr>
          <a:lstStyle/>
          <a:p>
            <a:r>
              <a:rPr lang="en-US" sz="3600" dirty="0" smtClean="0"/>
              <a:t>Current Value: $25</a:t>
            </a:r>
            <a:endParaRPr lang="en-US" sz="3600" dirty="0"/>
          </a:p>
        </p:txBody>
      </p:sp>
      <p:cxnSp>
        <p:nvCxnSpPr>
          <p:cNvPr id="9" name="Straight Arrow Connector 8"/>
          <p:cNvCxnSpPr/>
          <p:nvPr/>
        </p:nvCxnSpPr>
        <p:spPr>
          <a:xfrm>
            <a:off x="3810000" y="3733800"/>
            <a:ext cx="1600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24200" y="2438400"/>
            <a:ext cx="5334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43200" y="4724400"/>
            <a:ext cx="6096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Connector 12"/>
          <p:cNvCxnSpPr/>
          <p:nvPr/>
        </p:nvCxnSpPr>
        <p:spPr>
          <a:xfrm rot="10800000">
            <a:off x="3124200" y="23622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6" descr="File:Bill og Melinda Gates 2009-06-03 (bilde 01).JPG">
            <a:hlinkClick r:id="rId3"/>
          </p:cNvPr>
          <p:cNvPicPr>
            <a:picLocks noChangeAspect="1" noChangeArrowheads="1"/>
          </p:cNvPicPr>
          <p:nvPr/>
        </p:nvPicPr>
        <p:blipFill>
          <a:blip r:embed="rId4" cstate="print"/>
          <a:srcRect l="12286" t="6004" r="13071" b="23238"/>
          <a:stretch>
            <a:fillRect/>
          </a:stretch>
        </p:blipFill>
        <p:spPr bwMode="auto">
          <a:xfrm>
            <a:off x="5638800" y="1981200"/>
            <a:ext cx="2895600" cy="1828800"/>
          </a:xfrm>
          <a:prstGeom prst="rect">
            <a:avLst/>
          </a:prstGeom>
          <a:noFill/>
        </p:spPr>
      </p:pic>
      <p:pic>
        <p:nvPicPr>
          <p:cNvPr id="15"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5562600" y="3733800"/>
            <a:ext cx="3048000" cy="774915"/>
          </a:xfrm>
          <a:prstGeom prst="rect">
            <a:avLst/>
          </a:prstGeom>
          <a:noFill/>
        </p:spPr>
      </p:pic>
      <p:sp>
        <p:nvSpPr>
          <p:cNvPr id="16" name="Rectangle 15"/>
          <p:cNvSpPr/>
          <p:nvPr/>
        </p:nvSpPr>
        <p:spPr>
          <a:xfrm>
            <a:off x="5562600" y="1905000"/>
            <a:ext cx="3048000" cy="2590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rujames\AppData\Local\Microsoft\Windows\Temporary Internet Files\Content.IE5\9A16IBCU\MP90038605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 name="Picture 8" descr="Yellow Note Bottom.bmp"/>
          <p:cNvPicPr>
            <a:picLocks noChangeAspect="1"/>
          </p:cNvPicPr>
          <p:nvPr/>
        </p:nvPicPr>
        <p:blipFill>
          <a:blip r:embed="rId3" cstate="print"/>
          <a:stretch>
            <a:fillRect/>
          </a:stretch>
        </p:blipFill>
        <p:spPr>
          <a:xfrm>
            <a:off x="609600" y="2062796"/>
            <a:ext cx="4495800" cy="4469276"/>
          </a:xfrm>
          <a:prstGeom prst="rect">
            <a:avLst/>
          </a:prstGeom>
        </p:spPr>
      </p:pic>
      <p:pic>
        <p:nvPicPr>
          <p:cNvPr id="10" name="Picture 9" descr="Yellow Note Top.bmp"/>
          <p:cNvPicPr>
            <a:picLocks noChangeAspect="1"/>
          </p:cNvPicPr>
          <p:nvPr/>
        </p:nvPicPr>
        <p:blipFill>
          <a:blip r:embed="rId4" cstate="print"/>
          <a:stretch>
            <a:fillRect/>
          </a:stretch>
        </p:blipFill>
        <p:spPr>
          <a:xfrm rot="20741883">
            <a:off x="1806257" y="1762298"/>
            <a:ext cx="1889213" cy="1010592"/>
          </a:xfrm>
          <a:prstGeom prst="rect">
            <a:avLst/>
          </a:prstGeom>
        </p:spPr>
      </p:pic>
      <p:sp>
        <p:nvSpPr>
          <p:cNvPr id="3" name="Content Placeholder 2"/>
          <p:cNvSpPr>
            <a:spLocks noGrp="1"/>
          </p:cNvSpPr>
          <p:nvPr>
            <p:ph idx="1"/>
          </p:nvPr>
        </p:nvSpPr>
        <p:spPr>
          <a:xfrm>
            <a:off x="609600" y="2819400"/>
            <a:ext cx="4495800" cy="3657600"/>
          </a:xfrm>
        </p:spPr>
        <p:txBody>
          <a:bodyPr>
            <a:normAutofit fontScale="92500" lnSpcReduction="10000"/>
          </a:bodyPr>
          <a:lstStyle/>
          <a:p>
            <a:pPr marL="0" indent="0" algn="ctr">
              <a:buNone/>
            </a:pPr>
            <a:r>
              <a:rPr lang="en-US" dirty="0" smtClean="0">
                <a:solidFill>
                  <a:srgbClr val="002060"/>
                </a:solidFill>
                <a:latin typeface="Kristen ITC" pitchFamily="66" charset="0"/>
              </a:rPr>
              <a:t>CORPORATIONS</a:t>
            </a:r>
          </a:p>
          <a:p>
            <a:pPr marL="0" indent="0" algn="ctr">
              <a:buNone/>
            </a:pPr>
            <a:endParaRPr lang="en-US" sz="1300" dirty="0" smtClean="0">
              <a:solidFill>
                <a:srgbClr val="002060"/>
              </a:solidFill>
              <a:latin typeface="Kristen ITC" pitchFamily="66" charset="0"/>
            </a:endParaRPr>
          </a:p>
          <a:p>
            <a:pPr marL="0" indent="0">
              <a:buNone/>
            </a:pPr>
            <a:r>
              <a:rPr lang="en-US" dirty="0" smtClean="0">
                <a:solidFill>
                  <a:srgbClr val="002060"/>
                </a:solidFill>
                <a:latin typeface="Kristen ITC" pitchFamily="66" charset="0"/>
              </a:rPr>
              <a:t>C-corps limited to 10% of taxable income with 5-year </a:t>
            </a:r>
            <a:r>
              <a:rPr lang="en-US" dirty="0" err="1" smtClean="0">
                <a:solidFill>
                  <a:srgbClr val="002060"/>
                </a:solidFill>
                <a:latin typeface="Kristen ITC" pitchFamily="66" charset="0"/>
              </a:rPr>
              <a:t>carryforward</a:t>
            </a:r>
            <a:r>
              <a:rPr lang="en-US" dirty="0" smtClean="0">
                <a:solidFill>
                  <a:srgbClr val="002060"/>
                </a:solidFill>
                <a:latin typeface="Kristen ITC" pitchFamily="66" charset="0"/>
              </a:rPr>
              <a:t>.</a:t>
            </a:r>
          </a:p>
          <a:p>
            <a:pPr marL="0" indent="0">
              <a:buNone/>
            </a:pPr>
            <a:endParaRPr lang="en-US" sz="1700" dirty="0" smtClean="0">
              <a:solidFill>
                <a:srgbClr val="002060"/>
              </a:solidFill>
              <a:latin typeface="Kristen ITC" pitchFamily="66" charset="0"/>
            </a:endParaRPr>
          </a:p>
          <a:p>
            <a:pPr marL="0" indent="0">
              <a:buNone/>
            </a:pPr>
            <a:r>
              <a:rPr lang="en-US" dirty="0" smtClean="0">
                <a:solidFill>
                  <a:srgbClr val="002060"/>
                </a:solidFill>
                <a:latin typeface="Kristen ITC" pitchFamily="66" charset="0"/>
              </a:rPr>
              <a:t>S-corps pass through all deductions to shareholders. </a:t>
            </a:r>
            <a:endParaRPr lang="en-US" dirty="0">
              <a:solidFill>
                <a:srgbClr val="002060"/>
              </a:solidFill>
              <a:latin typeface="Kristen ITC"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297180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C:\Users\rujames\AppData\Local\Microsoft\Windows\Temporary Internet Files\Content.IE5\9A16IBCU\MP900314341[1].jpg"/>
          <p:cNvPicPr>
            <a:picLocks noGrp="1" noChangeAspect="1" noChangeArrowheads="1"/>
          </p:cNvPicPr>
          <p:nvPr>
            <p:ph idx="1"/>
          </p:nvPr>
        </p:nvPicPr>
        <p:blipFill>
          <a:blip r:embed="rId2" cstate="print"/>
          <a:srcRect/>
          <a:stretch>
            <a:fillRect/>
          </a:stretch>
        </p:blipFill>
        <p:spPr bwMode="auto">
          <a:xfrm rot="17658048">
            <a:off x="1052187" y="354923"/>
            <a:ext cx="1485382" cy="1094232"/>
          </a:xfrm>
          <a:prstGeom prst="rect">
            <a:avLst/>
          </a:prstGeom>
          <a:noFill/>
        </p:spPr>
      </p:pic>
      <p:pic>
        <p:nvPicPr>
          <p:cNvPr id="5" name="Picture 3" descr="C:\Users\rujames\AppData\Local\Microsoft\Windows\Temporary Internet Files\Content.IE5\7FLW1HPB\MP900184899[1].jpg"/>
          <p:cNvPicPr>
            <a:picLocks noChangeAspect="1" noChangeArrowheads="1"/>
          </p:cNvPicPr>
          <p:nvPr/>
        </p:nvPicPr>
        <p:blipFill>
          <a:blip r:embed="rId3" cstate="print">
            <a:clrChange>
              <a:clrFrom>
                <a:srgbClr val="FAFAFA"/>
              </a:clrFrom>
              <a:clrTo>
                <a:srgbClr val="FAFAFA">
                  <a:alpha val="0"/>
                </a:srgbClr>
              </a:clrTo>
            </a:clrChange>
          </a:blip>
          <a:srcRect/>
          <a:stretch>
            <a:fillRect/>
          </a:stretch>
        </p:blipFill>
        <p:spPr bwMode="auto">
          <a:xfrm>
            <a:off x="0" y="0"/>
            <a:ext cx="960374" cy="1447800"/>
          </a:xfrm>
          <a:prstGeom prst="rect">
            <a:avLst/>
          </a:prstGeom>
          <a:noFill/>
        </p:spPr>
      </p:pic>
      <p:pic>
        <p:nvPicPr>
          <p:cNvPr id="6" name="Picture 2" descr="C:\Users\rujames\AppData\Local\Microsoft\Windows\Temporary Internet Files\Content.IE5\7FLW1HPB\MP900400427[1].jpg"/>
          <p:cNvPicPr>
            <a:picLocks noChangeAspect="1" noChangeArrowheads="1"/>
          </p:cNvPicPr>
          <p:nvPr/>
        </p:nvPicPr>
        <p:blipFill>
          <a:blip r:embed="rId4" cstate="print"/>
          <a:srcRect/>
          <a:stretch>
            <a:fillRect/>
          </a:stretch>
        </p:blipFill>
        <p:spPr bwMode="auto">
          <a:xfrm>
            <a:off x="2514600" y="152400"/>
            <a:ext cx="1013460" cy="1447800"/>
          </a:xfrm>
          <a:prstGeom prst="rect">
            <a:avLst/>
          </a:prstGeom>
          <a:noFill/>
        </p:spPr>
      </p:pic>
      <p:pic>
        <p:nvPicPr>
          <p:cNvPr id="7" name="Picture 2" descr="C:\Users\rujames\AppData\Local\Microsoft\Windows\Temporary Internet Files\Content.IE5\S3NC6S0Y\MP900406554[1].jpg"/>
          <p:cNvPicPr>
            <a:picLocks noChangeAspect="1" noChangeArrowheads="1"/>
          </p:cNvPicPr>
          <p:nvPr/>
        </p:nvPicPr>
        <p:blipFill>
          <a:blip r:embed="rId5" cstate="print"/>
          <a:srcRect/>
          <a:stretch>
            <a:fillRect/>
          </a:stretch>
        </p:blipFill>
        <p:spPr bwMode="auto">
          <a:xfrm>
            <a:off x="3886200" y="268903"/>
            <a:ext cx="1620474" cy="1279921"/>
          </a:xfrm>
          <a:prstGeom prst="rect">
            <a:avLst/>
          </a:prstGeom>
          <a:noFill/>
        </p:spPr>
      </p:pic>
      <p:pic>
        <p:nvPicPr>
          <p:cNvPr id="8" name="Picture 7" descr="http://www.creditcardchaser.com/wp-content/uploads/2009/11/salvation-army-kettle.jpg"/>
          <p:cNvPicPr>
            <a:picLocks noChangeAspect="1" noChangeArrowheads="1"/>
          </p:cNvPicPr>
          <p:nvPr/>
        </p:nvPicPr>
        <p:blipFill>
          <a:blip r:embed="rId6" cstate="print"/>
          <a:srcRect/>
          <a:stretch>
            <a:fillRect/>
          </a:stretch>
        </p:blipFill>
        <p:spPr bwMode="auto">
          <a:xfrm>
            <a:off x="7391400" y="304800"/>
            <a:ext cx="1240545" cy="1613241"/>
          </a:xfrm>
          <a:prstGeom prst="rect">
            <a:avLst/>
          </a:prstGeom>
          <a:noFill/>
        </p:spPr>
      </p:pic>
      <p:pic>
        <p:nvPicPr>
          <p:cNvPr id="12" name="Picture 2" descr="http://patrickandmonica.net/uploads/images/stocks/microsoft.jpg"/>
          <p:cNvPicPr>
            <a:picLocks noChangeAspect="1" noChangeArrowheads="1"/>
          </p:cNvPicPr>
          <p:nvPr/>
        </p:nvPicPr>
        <p:blipFill>
          <a:blip r:embed="rId7" cstate="print"/>
          <a:srcRect/>
          <a:stretch>
            <a:fillRect/>
          </a:stretch>
        </p:blipFill>
        <p:spPr bwMode="auto">
          <a:xfrm>
            <a:off x="76201" y="4191000"/>
            <a:ext cx="1752599" cy="1168970"/>
          </a:xfrm>
          <a:prstGeom prst="rect">
            <a:avLst/>
          </a:prstGeom>
          <a:noFill/>
        </p:spPr>
      </p:pic>
      <p:pic>
        <p:nvPicPr>
          <p:cNvPr id="13" name="Picture 16" descr="C:\Users\rujames\AppData\Local\Microsoft\Windows\Temporary Internet Files\Content.IE5\V30YHRQ9\MP900315473[1].jpg"/>
          <p:cNvPicPr>
            <a:picLocks noChangeAspect="1" noChangeArrowheads="1"/>
          </p:cNvPicPr>
          <p:nvPr/>
        </p:nvPicPr>
        <p:blipFill>
          <a:blip r:embed="rId8" cstate="print"/>
          <a:srcRect/>
          <a:stretch>
            <a:fillRect/>
          </a:stretch>
        </p:blipFill>
        <p:spPr bwMode="auto">
          <a:xfrm>
            <a:off x="4495800" y="4114800"/>
            <a:ext cx="1796753" cy="1281684"/>
          </a:xfrm>
          <a:prstGeom prst="rect">
            <a:avLst/>
          </a:prstGeom>
          <a:noFill/>
        </p:spPr>
      </p:pic>
      <p:sp>
        <p:nvSpPr>
          <p:cNvPr id="14" name="TextBox 13"/>
          <p:cNvSpPr txBox="1"/>
          <p:nvPr/>
        </p:nvSpPr>
        <p:spPr>
          <a:xfrm>
            <a:off x="1676400" y="4038600"/>
            <a:ext cx="3124200" cy="523220"/>
          </a:xfrm>
          <a:prstGeom prst="rect">
            <a:avLst/>
          </a:prstGeom>
          <a:noFill/>
        </p:spPr>
        <p:txBody>
          <a:bodyPr wrap="square" rtlCol="0">
            <a:spAutoFit/>
          </a:bodyPr>
          <a:lstStyle/>
          <a:p>
            <a:pPr algn="ctr"/>
            <a:r>
              <a:rPr lang="en-US" sz="2800" b="1" dirty="0" smtClean="0"/>
              <a:t>Current Value: $25</a:t>
            </a:r>
            <a:endParaRPr lang="en-US" sz="2800" b="1" dirty="0"/>
          </a:p>
        </p:txBody>
      </p:sp>
      <p:sp>
        <p:nvSpPr>
          <p:cNvPr id="15" name="TextBox 14"/>
          <p:cNvSpPr txBox="1"/>
          <p:nvPr/>
        </p:nvSpPr>
        <p:spPr>
          <a:xfrm>
            <a:off x="1828800" y="4724400"/>
            <a:ext cx="2819400" cy="523220"/>
          </a:xfrm>
          <a:prstGeom prst="rect">
            <a:avLst/>
          </a:prstGeom>
          <a:noFill/>
        </p:spPr>
        <p:txBody>
          <a:bodyPr wrap="square" rtlCol="0">
            <a:spAutoFit/>
          </a:bodyPr>
          <a:lstStyle/>
          <a:p>
            <a:pPr algn="ctr"/>
            <a:r>
              <a:rPr lang="en-US" sz="2800" b="1" dirty="0" smtClean="0"/>
              <a:t>1990 Paid $1 </a:t>
            </a:r>
          </a:p>
        </p:txBody>
      </p:sp>
      <p:cxnSp>
        <p:nvCxnSpPr>
          <p:cNvPr id="17" name="Straight Connector 16"/>
          <p:cNvCxnSpPr/>
          <p:nvPr/>
        </p:nvCxnSpPr>
        <p:spPr>
          <a:xfrm rot="10800000">
            <a:off x="4114800" y="41148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114800" y="4114800"/>
            <a:ext cx="3810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733800" y="4800600"/>
            <a:ext cx="533400" cy="457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5" name="TextBox 24"/>
          <p:cNvSpPr txBox="1"/>
          <p:nvPr/>
        </p:nvSpPr>
        <p:spPr>
          <a:xfrm>
            <a:off x="0" y="5715000"/>
            <a:ext cx="3505200" cy="781752"/>
          </a:xfrm>
          <a:prstGeom prst="rect">
            <a:avLst/>
          </a:prstGeom>
          <a:noFill/>
        </p:spPr>
        <p:txBody>
          <a:bodyPr wrap="square" rtlCol="0">
            <a:spAutoFit/>
          </a:bodyPr>
          <a:lstStyle/>
          <a:p>
            <a:pPr algn="ctr">
              <a:lnSpc>
                <a:spcPct val="80000"/>
              </a:lnSpc>
            </a:pPr>
            <a:r>
              <a:rPr lang="en-US" sz="2800" b="1" dirty="0" smtClean="0"/>
              <a:t>Long-term capital gain (special election)</a:t>
            </a:r>
            <a:endParaRPr lang="en-US" sz="2800" b="1" dirty="0"/>
          </a:p>
        </p:txBody>
      </p:sp>
      <p:sp>
        <p:nvSpPr>
          <p:cNvPr id="26" name="TextBox 25"/>
          <p:cNvSpPr txBox="1"/>
          <p:nvPr/>
        </p:nvSpPr>
        <p:spPr>
          <a:xfrm>
            <a:off x="3733800" y="5731538"/>
            <a:ext cx="2971800" cy="1126462"/>
          </a:xfrm>
          <a:prstGeom prst="rect">
            <a:avLst/>
          </a:prstGeom>
          <a:noFill/>
        </p:spPr>
        <p:txBody>
          <a:bodyPr wrap="square" rtlCol="0">
            <a:spAutoFit/>
          </a:bodyPr>
          <a:lstStyle/>
          <a:p>
            <a:pPr algn="ctr">
              <a:lnSpc>
                <a:spcPct val="80000"/>
              </a:lnSpc>
            </a:pPr>
            <a:r>
              <a:rPr lang="en-US" sz="2800" b="1" dirty="0" smtClean="0"/>
              <a:t>Tangible personal property (“unrelated” use)</a:t>
            </a:r>
            <a:endParaRPr lang="en-US" sz="2800" b="1" dirty="0"/>
          </a:p>
        </p:txBody>
      </p:sp>
      <p:sp>
        <p:nvSpPr>
          <p:cNvPr id="27" name="TextBox 26"/>
          <p:cNvSpPr txBox="1"/>
          <p:nvPr/>
        </p:nvSpPr>
        <p:spPr>
          <a:xfrm>
            <a:off x="1371600" y="1676400"/>
            <a:ext cx="914400" cy="445635"/>
          </a:xfrm>
          <a:prstGeom prst="rect">
            <a:avLst/>
          </a:prstGeom>
          <a:noFill/>
        </p:spPr>
        <p:txBody>
          <a:bodyPr wrap="square" rtlCol="0">
            <a:spAutoFit/>
          </a:bodyPr>
          <a:lstStyle/>
          <a:p>
            <a:pPr algn="ctr">
              <a:lnSpc>
                <a:spcPct val="80000"/>
              </a:lnSpc>
            </a:pPr>
            <a:r>
              <a:rPr lang="en-US" sz="2800" dirty="0" smtClean="0"/>
              <a:t>Cash</a:t>
            </a:r>
            <a:endParaRPr lang="en-US" sz="2800" dirty="0"/>
          </a:p>
        </p:txBody>
      </p:sp>
      <p:sp>
        <p:nvSpPr>
          <p:cNvPr id="28" name="TextBox 27"/>
          <p:cNvSpPr txBox="1"/>
          <p:nvPr/>
        </p:nvSpPr>
        <p:spPr>
          <a:xfrm>
            <a:off x="0" y="1600200"/>
            <a:ext cx="1447800" cy="1126462"/>
          </a:xfrm>
          <a:prstGeom prst="rect">
            <a:avLst/>
          </a:prstGeom>
          <a:noFill/>
        </p:spPr>
        <p:txBody>
          <a:bodyPr wrap="square" lIns="0" rIns="0" rtlCol="0">
            <a:spAutoFit/>
          </a:bodyPr>
          <a:lstStyle/>
          <a:p>
            <a:pPr algn="ctr">
              <a:lnSpc>
                <a:spcPct val="80000"/>
              </a:lnSpc>
            </a:pPr>
            <a:r>
              <a:rPr lang="en-US" sz="2800" dirty="0" smtClean="0"/>
              <a:t>Ordinary income property</a:t>
            </a:r>
            <a:endParaRPr lang="en-US" sz="2800" dirty="0"/>
          </a:p>
        </p:txBody>
      </p:sp>
      <p:sp>
        <p:nvSpPr>
          <p:cNvPr id="29" name="TextBox 28"/>
          <p:cNvSpPr txBox="1"/>
          <p:nvPr/>
        </p:nvSpPr>
        <p:spPr>
          <a:xfrm>
            <a:off x="2286000" y="1676400"/>
            <a:ext cx="1600200" cy="437043"/>
          </a:xfrm>
          <a:prstGeom prst="rect">
            <a:avLst/>
          </a:prstGeom>
          <a:noFill/>
        </p:spPr>
        <p:txBody>
          <a:bodyPr wrap="square" rtlCol="0">
            <a:spAutoFit/>
          </a:bodyPr>
          <a:lstStyle/>
          <a:p>
            <a:pPr algn="ctr">
              <a:lnSpc>
                <a:spcPct val="80000"/>
              </a:lnSpc>
            </a:pPr>
            <a:r>
              <a:rPr lang="en-US" sz="2800" dirty="0" smtClean="0"/>
              <a:t>Inventory</a:t>
            </a:r>
            <a:endParaRPr lang="en-US" sz="2800" dirty="0"/>
          </a:p>
        </p:txBody>
      </p:sp>
      <p:sp>
        <p:nvSpPr>
          <p:cNvPr id="30" name="TextBox 29"/>
          <p:cNvSpPr txBox="1"/>
          <p:nvPr/>
        </p:nvSpPr>
        <p:spPr>
          <a:xfrm>
            <a:off x="3657600" y="1676400"/>
            <a:ext cx="2057400" cy="781752"/>
          </a:xfrm>
          <a:prstGeom prst="rect">
            <a:avLst/>
          </a:prstGeom>
          <a:noFill/>
        </p:spPr>
        <p:txBody>
          <a:bodyPr wrap="square" rtlCol="0">
            <a:spAutoFit/>
          </a:bodyPr>
          <a:lstStyle/>
          <a:p>
            <a:pPr algn="ctr">
              <a:lnSpc>
                <a:spcPct val="80000"/>
              </a:lnSpc>
            </a:pPr>
            <a:r>
              <a:rPr lang="en-US" sz="2800" dirty="0" smtClean="0"/>
              <a:t>Short-term capital gain</a:t>
            </a:r>
            <a:endParaRPr lang="en-US" sz="2800" dirty="0"/>
          </a:p>
        </p:txBody>
      </p:sp>
      <p:sp>
        <p:nvSpPr>
          <p:cNvPr id="35" name="TextBox 34"/>
          <p:cNvSpPr txBox="1"/>
          <p:nvPr/>
        </p:nvSpPr>
        <p:spPr>
          <a:xfrm>
            <a:off x="7239000" y="1905000"/>
            <a:ext cx="1600200" cy="790345"/>
          </a:xfrm>
          <a:prstGeom prst="rect">
            <a:avLst/>
          </a:prstGeom>
          <a:noFill/>
        </p:spPr>
        <p:txBody>
          <a:bodyPr wrap="square" rtlCol="0">
            <a:spAutoFit/>
          </a:bodyPr>
          <a:lstStyle/>
          <a:p>
            <a:pPr algn="ctr">
              <a:lnSpc>
                <a:spcPct val="80000"/>
              </a:lnSpc>
            </a:pPr>
            <a:r>
              <a:rPr lang="en-US" sz="2800" dirty="0" smtClean="0"/>
              <a:t>Public Charity</a:t>
            </a:r>
            <a:endParaRPr lang="en-US" sz="2800" dirty="0"/>
          </a:p>
        </p:txBody>
      </p:sp>
      <p:sp>
        <p:nvSpPr>
          <p:cNvPr id="41" name="Title 1"/>
          <p:cNvSpPr txBox="1">
            <a:spLocks/>
          </p:cNvSpPr>
          <p:nvPr/>
        </p:nvSpPr>
        <p:spPr>
          <a:xfrm>
            <a:off x="0" y="2514600"/>
            <a:ext cx="9144000" cy="18288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dirty="0" smtClean="0">
                <a:ln w="50800"/>
                <a:solidFill>
                  <a:schemeClr val="bg1">
                    <a:shade val="50000"/>
                  </a:schemeClr>
                </a:solidFill>
                <a:latin typeface="+mj-lt"/>
                <a:ea typeface="+mj-ea"/>
                <a:cs typeface="+mj-cs"/>
              </a:rPr>
              <a:t>5</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cxnSp>
        <p:nvCxnSpPr>
          <p:cNvPr id="49" name="Straight Arrow Connector 48"/>
          <p:cNvCxnSpPr/>
          <p:nvPr/>
        </p:nvCxnSpPr>
        <p:spPr>
          <a:xfrm>
            <a:off x="6172200" y="4648200"/>
            <a:ext cx="990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0" name="Picture 49" descr="http://www.creditcardchaser.com/wp-content/uploads/2009/11/salvation-army-kettle.jpg"/>
          <p:cNvPicPr>
            <a:picLocks noChangeAspect="1" noChangeArrowheads="1"/>
          </p:cNvPicPr>
          <p:nvPr/>
        </p:nvPicPr>
        <p:blipFill>
          <a:blip r:embed="rId6" cstate="print"/>
          <a:srcRect/>
          <a:stretch>
            <a:fillRect/>
          </a:stretch>
        </p:blipFill>
        <p:spPr bwMode="auto">
          <a:xfrm>
            <a:off x="7467600" y="3949359"/>
            <a:ext cx="1240545" cy="1613241"/>
          </a:xfrm>
          <a:prstGeom prst="rect">
            <a:avLst/>
          </a:prstGeom>
          <a:noFill/>
        </p:spPr>
      </p:pic>
      <p:sp>
        <p:nvSpPr>
          <p:cNvPr id="51" name="TextBox 50"/>
          <p:cNvSpPr txBox="1"/>
          <p:nvPr/>
        </p:nvSpPr>
        <p:spPr>
          <a:xfrm>
            <a:off x="7086600" y="5771448"/>
            <a:ext cx="2057400" cy="781752"/>
          </a:xfrm>
          <a:prstGeom prst="rect">
            <a:avLst/>
          </a:prstGeom>
          <a:noFill/>
        </p:spPr>
        <p:txBody>
          <a:bodyPr wrap="square" rtlCol="0">
            <a:spAutoFit/>
          </a:bodyPr>
          <a:lstStyle/>
          <a:p>
            <a:pPr algn="ctr">
              <a:lnSpc>
                <a:spcPct val="80000"/>
              </a:lnSpc>
            </a:pPr>
            <a:r>
              <a:rPr lang="en-US" sz="2800" b="1" dirty="0" smtClean="0"/>
              <a:t>Public Charity</a:t>
            </a:r>
            <a:endParaRPr lang="en-US" sz="2800" b="1" dirty="0"/>
          </a:p>
        </p:txBody>
      </p:sp>
      <p:cxnSp>
        <p:nvCxnSpPr>
          <p:cNvPr id="54" name="Straight Arrow Connector 53"/>
          <p:cNvCxnSpPr/>
          <p:nvPr/>
        </p:nvCxnSpPr>
        <p:spPr>
          <a:xfrm>
            <a:off x="5715000" y="1600200"/>
            <a:ext cx="838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rujames\AppData\Local\Microsoft\Windows\Temporary Internet Files\Content.IE5\9A16IBCU\MP900314341[1].jpg"/>
          <p:cNvPicPr>
            <a:picLocks noGrp="1" noChangeAspect="1" noChangeArrowheads="1"/>
          </p:cNvPicPr>
          <p:nvPr>
            <p:ph idx="1"/>
          </p:nvPr>
        </p:nvPicPr>
        <p:blipFill>
          <a:blip r:embed="rId2" cstate="print"/>
          <a:srcRect/>
          <a:stretch>
            <a:fillRect/>
          </a:stretch>
        </p:blipFill>
        <p:spPr bwMode="auto">
          <a:xfrm rot="17658048">
            <a:off x="1052188" y="354923"/>
            <a:ext cx="1485382" cy="1094232"/>
          </a:xfrm>
          <a:prstGeom prst="rect">
            <a:avLst/>
          </a:prstGeom>
          <a:noFill/>
        </p:spPr>
      </p:pic>
      <p:pic>
        <p:nvPicPr>
          <p:cNvPr id="5" name="Picture 3" descr="C:\Users\rujames\AppData\Local\Microsoft\Windows\Temporary Internet Files\Content.IE5\7FLW1HPB\MP900184899[1].jpg"/>
          <p:cNvPicPr>
            <a:picLocks noChangeAspect="1" noChangeArrowheads="1"/>
          </p:cNvPicPr>
          <p:nvPr/>
        </p:nvPicPr>
        <p:blipFill>
          <a:blip r:embed="rId3" cstate="print">
            <a:clrChange>
              <a:clrFrom>
                <a:srgbClr val="FAFAFA"/>
              </a:clrFrom>
              <a:clrTo>
                <a:srgbClr val="FAFAFA">
                  <a:alpha val="0"/>
                </a:srgbClr>
              </a:clrTo>
            </a:clrChange>
          </a:blip>
          <a:srcRect/>
          <a:stretch>
            <a:fillRect/>
          </a:stretch>
        </p:blipFill>
        <p:spPr bwMode="auto">
          <a:xfrm>
            <a:off x="0" y="0"/>
            <a:ext cx="960374" cy="1447800"/>
          </a:xfrm>
          <a:prstGeom prst="rect">
            <a:avLst/>
          </a:prstGeom>
          <a:noFill/>
        </p:spPr>
      </p:pic>
      <p:pic>
        <p:nvPicPr>
          <p:cNvPr id="6" name="Picture 2" descr="C:\Users\rujames\AppData\Local\Microsoft\Windows\Temporary Internet Files\Content.IE5\7FLW1HPB\MP900400427[1].jpg"/>
          <p:cNvPicPr>
            <a:picLocks noChangeAspect="1" noChangeArrowheads="1"/>
          </p:cNvPicPr>
          <p:nvPr/>
        </p:nvPicPr>
        <p:blipFill>
          <a:blip r:embed="rId4" cstate="print"/>
          <a:srcRect/>
          <a:stretch>
            <a:fillRect/>
          </a:stretch>
        </p:blipFill>
        <p:spPr bwMode="auto">
          <a:xfrm>
            <a:off x="2514600" y="152400"/>
            <a:ext cx="1013460" cy="1447800"/>
          </a:xfrm>
          <a:prstGeom prst="rect">
            <a:avLst/>
          </a:prstGeom>
          <a:noFill/>
        </p:spPr>
      </p:pic>
      <p:pic>
        <p:nvPicPr>
          <p:cNvPr id="7" name="Picture 2" descr="C:\Users\rujames\AppData\Local\Microsoft\Windows\Temporary Internet Files\Content.IE5\S3NC6S0Y\MP900406554[1].jpg"/>
          <p:cNvPicPr>
            <a:picLocks noChangeAspect="1" noChangeArrowheads="1"/>
          </p:cNvPicPr>
          <p:nvPr/>
        </p:nvPicPr>
        <p:blipFill>
          <a:blip r:embed="rId5" cstate="print"/>
          <a:srcRect/>
          <a:stretch>
            <a:fillRect/>
          </a:stretch>
        </p:blipFill>
        <p:spPr bwMode="auto">
          <a:xfrm>
            <a:off x="3886200" y="268903"/>
            <a:ext cx="1620474" cy="1279921"/>
          </a:xfrm>
          <a:prstGeom prst="rect">
            <a:avLst/>
          </a:prstGeom>
          <a:noFill/>
        </p:spPr>
      </p:pic>
      <p:cxnSp>
        <p:nvCxnSpPr>
          <p:cNvPr id="9" name="Straight Arrow Connector 8"/>
          <p:cNvCxnSpPr/>
          <p:nvPr/>
        </p:nvCxnSpPr>
        <p:spPr>
          <a:xfrm>
            <a:off x="5715000" y="1600200"/>
            <a:ext cx="838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http://patrickandmonica.net/uploads/images/stocks/microsoft.jpg"/>
          <p:cNvPicPr>
            <a:picLocks noChangeAspect="1" noChangeArrowheads="1"/>
          </p:cNvPicPr>
          <p:nvPr/>
        </p:nvPicPr>
        <p:blipFill>
          <a:blip r:embed="rId6" cstate="print"/>
          <a:srcRect/>
          <a:stretch>
            <a:fillRect/>
          </a:stretch>
        </p:blipFill>
        <p:spPr bwMode="auto">
          <a:xfrm>
            <a:off x="76201" y="4191000"/>
            <a:ext cx="1752599" cy="1168970"/>
          </a:xfrm>
          <a:prstGeom prst="rect">
            <a:avLst/>
          </a:prstGeom>
          <a:noFill/>
        </p:spPr>
      </p:pic>
      <p:pic>
        <p:nvPicPr>
          <p:cNvPr id="13" name="Picture 16" descr="C:\Users\rujames\AppData\Local\Microsoft\Windows\Temporary Internet Files\Content.IE5\V30YHRQ9\MP900315473[1].jpg"/>
          <p:cNvPicPr>
            <a:picLocks noChangeAspect="1" noChangeArrowheads="1"/>
          </p:cNvPicPr>
          <p:nvPr/>
        </p:nvPicPr>
        <p:blipFill>
          <a:blip r:embed="rId7" cstate="print"/>
          <a:srcRect/>
          <a:stretch>
            <a:fillRect/>
          </a:stretch>
        </p:blipFill>
        <p:spPr bwMode="auto">
          <a:xfrm>
            <a:off x="4495800" y="4114800"/>
            <a:ext cx="1796753" cy="1281684"/>
          </a:xfrm>
          <a:prstGeom prst="rect">
            <a:avLst/>
          </a:prstGeom>
          <a:noFill/>
        </p:spPr>
      </p:pic>
      <p:sp>
        <p:nvSpPr>
          <p:cNvPr id="14" name="TextBox 13"/>
          <p:cNvSpPr txBox="1"/>
          <p:nvPr/>
        </p:nvSpPr>
        <p:spPr>
          <a:xfrm>
            <a:off x="1676400" y="4038600"/>
            <a:ext cx="3124200" cy="523220"/>
          </a:xfrm>
          <a:prstGeom prst="rect">
            <a:avLst/>
          </a:prstGeom>
          <a:noFill/>
        </p:spPr>
        <p:txBody>
          <a:bodyPr wrap="square" rtlCol="0">
            <a:spAutoFit/>
          </a:bodyPr>
          <a:lstStyle/>
          <a:p>
            <a:pPr algn="ctr"/>
            <a:r>
              <a:rPr lang="en-US" sz="2800" b="1" dirty="0" smtClean="0"/>
              <a:t>Current Value: $25</a:t>
            </a:r>
            <a:endParaRPr lang="en-US" sz="2800" b="1" dirty="0"/>
          </a:p>
        </p:txBody>
      </p:sp>
      <p:sp>
        <p:nvSpPr>
          <p:cNvPr id="15" name="TextBox 14"/>
          <p:cNvSpPr txBox="1"/>
          <p:nvPr/>
        </p:nvSpPr>
        <p:spPr>
          <a:xfrm>
            <a:off x="1828800" y="4724400"/>
            <a:ext cx="2819400" cy="523220"/>
          </a:xfrm>
          <a:prstGeom prst="rect">
            <a:avLst/>
          </a:prstGeom>
          <a:noFill/>
        </p:spPr>
        <p:txBody>
          <a:bodyPr wrap="square" rtlCol="0">
            <a:spAutoFit/>
          </a:bodyPr>
          <a:lstStyle/>
          <a:p>
            <a:pPr algn="ctr"/>
            <a:r>
              <a:rPr lang="en-US" sz="2800" b="1" dirty="0" smtClean="0"/>
              <a:t>1990 Paid $1 </a:t>
            </a:r>
          </a:p>
        </p:txBody>
      </p:sp>
      <p:cxnSp>
        <p:nvCxnSpPr>
          <p:cNvPr id="17" name="Straight Connector 16"/>
          <p:cNvCxnSpPr/>
          <p:nvPr/>
        </p:nvCxnSpPr>
        <p:spPr>
          <a:xfrm rot="10800000">
            <a:off x="3810000" y="48006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810000" y="4800600"/>
            <a:ext cx="3810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038600" y="4038600"/>
            <a:ext cx="6096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5" name="TextBox 24"/>
          <p:cNvSpPr txBox="1"/>
          <p:nvPr/>
        </p:nvSpPr>
        <p:spPr>
          <a:xfrm>
            <a:off x="0" y="5715000"/>
            <a:ext cx="3505200" cy="781752"/>
          </a:xfrm>
          <a:prstGeom prst="rect">
            <a:avLst/>
          </a:prstGeom>
          <a:noFill/>
        </p:spPr>
        <p:txBody>
          <a:bodyPr wrap="square" rtlCol="0">
            <a:spAutoFit/>
          </a:bodyPr>
          <a:lstStyle/>
          <a:p>
            <a:pPr algn="ctr">
              <a:lnSpc>
                <a:spcPct val="80000"/>
              </a:lnSpc>
            </a:pPr>
            <a:r>
              <a:rPr lang="en-US" sz="2800" b="1" dirty="0" smtClean="0"/>
              <a:t>Long-term capital gain </a:t>
            </a:r>
          </a:p>
          <a:p>
            <a:pPr algn="ctr">
              <a:lnSpc>
                <a:spcPct val="80000"/>
              </a:lnSpc>
            </a:pPr>
            <a:r>
              <a:rPr lang="en-US" sz="2800" b="1" dirty="0" smtClean="0"/>
              <a:t>(no special election)</a:t>
            </a:r>
            <a:endParaRPr lang="en-US" sz="2800" b="1" dirty="0"/>
          </a:p>
        </p:txBody>
      </p:sp>
      <p:sp>
        <p:nvSpPr>
          <p:cNvPr id="26" name="TextBox 25"/>
          <p:cNvSpPr txBox="1"/>
          <p:nvPr/>
        </p:nvSpPr>
        <p:spPr>
          <a:xfrm>
            <a:off x="3733800" y="5731538"/>
            <a:ext cx="2971800" cy="1126462"/>
          </a:xfrm>
          <a:prstGeom prst="rect">
            <a:avLst/>
          </a:prstGeom>
          <a:noFill/>
        </p:spPr>
        <p:txBody>
          <a:bodyPr wrap="square" rtlCol="0">
            <a:spAutoFit/>
          </a:bodyPr>
          <a:lstStyle/>
          <a:p>
            <a:pPr algn="ctr">
              <a:lnSpc>
                <a:spcPct val="80000"/>
              </a:lnSpc>
            </a:pPr>
            <a:r>
              <a:rPr lang="en-US" sz="2800" b="1" dirty="0" smtClean="0"/>
              <a:t>Tangible personal property (“related” use)</a:t>
            </a:r>
            <a:endParaRPr lang="en-US" sz="2800" b="1" dirty="0"/>
          </a:p>
        </p:txBody>
      </p:sp>
      <p:sp>
        <p:nvSpPr>
          <p:cNvPr id="27" name="TextBox 26"/>
          <p:cNvSpPr txBox="1"/>
          <p:nvPr/>
        </p:nvSpPr>
        <p:spPr>
          <a:xfrm>
            <a:off x="1371600" y="1676400"/>
            <a:ext cx="914400" cy="445635"/>
          </a:xfrm>
          <a:prstGeom prst="rect">
            <a:avLst/>
          </a:prstGeom>
          <a:noFill/>
        </p:spPr>
        <p:txBody>
          <a:bodyPr wrap="square" rtlCol="0">
            <a:spAutoFit/>
          </a:bodyPr>
          <a:lstStyle/>
          <a:p>
            <a:pPr algn="ctr">
              <a:lnSpc>
                <a:spcPct val="80000"/>
              </a:lnSpc>
            </a:pPr>
            <a:r>
              <a:rPr lang="en-US" sz="2800" dirty="0" smtClean="0"/>
              <a:t>Cash</a:t>
            </a:r>
            <a:endParaRPr lang="en-US" sz="2800" dirty="0"/>
          </a:p>
        </p:txBody>
      </p:sp>
      <p:sp>
        <p:nvSpPr>
          <p:cNvPr id="28" name="TextBox 27"/>
          <p:cNvSpPr txBox="1"/>
          <p:nvPr/>
        </p:nvSpPr>
        <p:spPr>
          <a:xfrm>
            <a:off x="0" y="1600200"/>
            <a:ext cx="1447800" cy="1126462"/>
          </a:xfrm>
          <a:prstGeom prst="rect">
            <a:avLst/>
          </a:prstGeom>
          <a:noFill/>
        </p:spPr>
        <p:txBody>
          <a:bodyPr wrap="square" lIns="0" rIns="0" rtlCol="0">
            <a:spAutoFit/>
          </a:bodyPr>
          <a:lstStyle/>
          <a:p>
            <a:pPr algn="ctr">
              <a:lnSpc>
                <a:spcPct val="80000"/>
              </a:lnSpc>
            </a:pPr>
            <a:r>
              <a:rPr lang="en-US" sz="2800" dirty="0" smtClean="0"/>
              <a:t>Ordinary income property</a:t>
            </a:r>
            <a:endParaRPr lang="en-US" sz="2800" dirty="0"/>
          </a:p>
        </p:txBody>
      </p:sp>
      <p:sp>
        <p:nvSpPr>
          <p:cNvPr id="29" name="TextBox 28"/>
          <p:cNvSpPr txBox="1"/>
          <p:nvPr/>
        </p:nvSpPr>
        <p:spPr>
          <a:xfrm>
            <a:off x="2286000" y="1676400"/>
            <a:ext cx="1600200" cy="437043"/>
          </a:xfrm>
          <a:prstGeom prst="rect">
            <a:avLst/>
          </a:prstGeom>
          <a:noFill/>
        </p:spPr>
        <p:txBody>
          <a:bodyPr wrap="square" rtlCol="0">
            <a:spAutoFit/>
          </a:bodyPr>
          <a:lstStyle/>
          <a:p>
            <a:pPr algn="ctr">
              <a:lnSpc>
                <a:spcPct val="80000"/>
              </a:lnSpc>
            </a:pPr>
            <a:r>
              <a:rPr lang="en-US" sz="2800" dirty="0" smtClean="0"/>
              <a:t>Inventory</a:t>
            </a:r>
            <a:endParaRPr lang="en-US" sz="2800" dirty="0"/>
          </a:p>
        </p:txBody>
      </p:sp>
      <p:sp>
        <p:nvSpPr>
          <p:cNvPr id="30" name="TextBox 29"/>
          <p:cNvSpPr txBox="1"/>
          <p:nvPr/>
        </p:nvSpPr>
        <p:spPr>
          <a:xfrm>
            <a:off x="3657600" y="1676400"/>
            <a:ext cx="2057400" cy="781752"/>
          </a:xfrm>
          <a:prstGeom prst="rect">
            <a:avLst/>
          </a:prstGeom>
          <a:noFill/>
        </p:spPr>
        <p:txBody>
          <a:bodyPr wrap="square" rtlCol="0">
            <a:spAutoFit/>
          </a:bodyPr>
          <a:lstStyle/>
          <a:p>
            <a:pPr algn="ctr">
              <a:lnSpc>
                <a:spcPct val="80000"/>
              </a:lnSpc>
            </a:pPr>
            <a:r>
              <a:rPr lang="en-US" sz="2800" dirty="0" smtClean="0"/>
              <a:t>Short-term capital gain</a:t>
            </a:r>
            <a:endParaRPr lang="en-US" sz="2800" dirty="0"/>
          </a:p>
        </p:txBody>
      </p:sp>
      <p:cxnSp>
        <p:nvCxnSpPr>
          <p:cNvPr id="31" name="Straight Arrow Connector 30"/>
          <p:cNvCxnSpPr/>
          <p:nvPr/>
        </p:nvCxnSpPr>
        <p:spPr>
          <a:xfrm>
            <a:off x="6172200" y="4648200"/>
            <a:ext cx="990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86600" y="5771448"/>
            <a:ext cx="2057400" cy="781752"/>
          </a:xfrm>
          <a:prstGeom prst="rect">
            <a:avLst/>
          </a:prstGeom>
          <a:noFill/>
        </p:spPr>
        <p:txBody>
          <a:bodyPr wrap="square" rtlCol="0">
            <a:spAutoFit/>
          </a:bodyPr>
          <a:lstStyle/>
          <a:p>
            <a:pPr algn="ctr">
              <a:lnSpc>
                <a:spcPct val="80000"/>
              </a:lnSpc>
            </a:pPr>
            <a:r>
              <a:rPr lang="en-US" sz="2800" b="1" dirty="0" smtClean="0"/>
              <a:t>Public Charity</a:t>
            </a:r>
            <a:endParaRPr lang="en-US" sz="2800" b="1" dirty="0"/>
          </a:p>
        </p:txBody>
      </p:sp>
      <p:pic>
        <p:nvPicPr>
          <p:cNvPr id="36" name="Picture 6" descr="File:Bill og Melinda Gates 2009-06-03 (bilde 01).JPG">
            <a:hlinkClick r:id="rId8"/>
          </p:cNvPr>
          <p:cNvPicPr>
            <a:picLocks noChangeAspect="1" noChangeArrowheads="1"/>
          </p:cNvPicPr>
          <p:nvPr/>
        </p:nvPicPr>
        <p:blipFill>
          <a:blip r:embed="rId9" cstate="print"/>
          <a:srcRect/>
          <a:stretch>
            <a:fillRect/>
          </a:stretch>
        </p:blipFill>
        <p:spPr bwMode="auto">
          <a:xfrm>
            <a:off x="6705600" y="228600"/>
            <a:ext cx="2171700" cy="1371600"/>
          </a:xfrm>
          <a:prstGeom prst="rect">
            <a:avLst/>
          </a:prstGeom>
          <a:noFill/>
        </p:spPr>
      </p:pic>
      <p:pic>
        <p:nvPicPr>
          <p:cNvPr id="37" name="Picture 2" descr="http://blog.acumenfund.org/wp-content/uploads/2009/02/gates-foundation-logo.jpg"/>
          <p:cNvPicPr>
            <a:picLocks noChangeAspect="1" noChangeArrowheads="1"/>
          </p:cNvPicPr>
          <p:nvPr/>
        </p:nvPicPr>
        <p:blipFill>
          <a:blip r:embed="rId10" cstate="print"/>
          <a:srcRect l="16522" t="32432" r="15072" b="40541"/>
          <a:stretch>
            <a:fillRect/>
          </a:stretch>
        </p:blipFill>
        <p:spPr bwMode="auto">
          <a:xfrm>
            <a:off x="6705600" y="1600200"/>
            <a:ext cx="2209800" cy="561813"/>
          </a:xfrm>
          <a:prstGeom prst="rect">
            <a:avLst/>
          </a:prstGeom>
          <a:noFill/>
        </p:spPr>
      </p:pic>
      <p:sp>
        <p:nvSpPr>
          <p:cNvPr id="38" name="Rectangle 37"/>
          <p:cNvSpPr/>
          <p:nvPr/>
        </p:nvSpPr>
        <p:spPr>
          <a:xfrm>
            <a:off x="6629400" y="152400"/>
            <a:ext cx="2362200" cy="1981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172200" y="2209800"/>
            <a:ext cx="2971800" cy="781752"/>
          </a:xfrm>
          <a:prstGeom prst="rect">
            <a:avLst/>
          </a:prstGeom>
          <a:noFill/>
        </p:spPr>
        <p:txBody>
          <a:bodyPr wrap="square" rtlCol="0">
            <a:spAutoFit/>
          </a:bodyPr>
          <a:lstStyle/>
          <a:p>
            <a:pPr algn="ctr">
              <a:lnSpc>
                <a:spcPct val="80000"/>
              </a:lnSpc>
            </a:pPr>
            <a:r>
              <a:rPr lang="en-US" sz="2800" dirty="0" smtClean="0"/>
              <a:t>Private Foundation (non-operating)</a:t>
            </a:r>
            <a:endParaRPr lang="en-US" sz="2800" dirty="0"/>
          </a:p>
        </p:txBody>
      </p:sp>
      <p:pic>
        <p:nvPicPr>
          <p:cNvPr id="40" name="Picture 39" descr="http://www.creditcardchaser.com/wp-content/uploads/2009/11/salvation-army-kettle.jpg"/>
          <p:cNvPicPr>
            <a:picLocks noChangeAspect="1" noChangeArrowheads="1"/>
          </p:cNvPicPr>
          <p:nvPr/>
        </p:nvPicPr>
        <p:blipFill>
          <a:blip r:embed="rId11" cstate="print"/>
          <a:srcRect/>
          <a:stretch>
            <a:fillRect/>
          </a:stretch>
        </p:blipFill>
        <p:spPr bwMode="auto">
          <a:xfrm>
            <a:off x="7467600" y="3949359"/>
            <a:ext cx="1240545" cy="1613241"/>
          </a:xfrm>
          <a:prstGeom prst="rect">
            <a:avLst/>
          </a:prstGeom>
          <a:noFill/>
        </p:spPr>
      </p:pic>
      <p:sp>
        <p:nvSpPr>
          <p:cNvPr id="42" name="Rectangle 41"/>
          <p:cNvSpPr/>
          <p:nvPr/>
        </p:nvSpPr>
        <p:spPr>
          <a:xfrm>
            <a:off x="0" y="297180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txBox="1">
            <a:spLocks/>
          </p:cNvSpPr>
          <p:nvPr/>
        </p:nvSpPr>
        <p:spPr>
          <a:xfrm>
            <a:off x="0" y="2514600"/>
            <a:ext cx="9144000" cy="18288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noProof="0" dirty="0" smtClean="0">
                <a:ln w="50800"/>
                <a:solidFill>
                  <a:schemeClr val="bg1">
                    <a:shade val="50000"/>
                  </a:schemeClr>
                </a:solidFill>
                <a:latin typeface="+mj-lt"/>
                <a:ea typeface="+mj-ea"/>
                <a:cs typeface="+mj-cs"/>
              </a:rPr>
              <a:t>3</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patrickandmonica.net/uploads/images/stocks/microsoft.jpg"/>
          <p:cNvPicPr>
            <a:picLocks noChangeAspect="1" noChangeArrowheads="1"/>
          </p:cNvPicPr>
          <p:nvPr/>
        </p:nvPicPr>
        <p:blipFill>
          <a:blip r:embed="rId2" cstate="print"/>
          <a:srcRect/>
          <a:stretch>
            <a:fillRect/>
          </a:stretch>
        </p:blipFill>
        <p:spPr bwMode="auto">
          <a:xfrm>
            <a:off x="76201" y="4191000"/>
            <a:ext cx="1752599" cy="1168970"/>
          </a:xfrm>
          <a:prstGeom prst="rect">
            <a:avLst/>
          </a:prstGeom>
          <a:noFill/>
        </p:spPr>
      </p:pic>
      <p:pic>
        <p:nvPicPr>
          <p:cNvPr id="13" name="Picture 16" descr="C:\Users\rujames\AppData\Local\Microsoft\Windows\Temporary Internet Files\Content.IE5\V30YHRQ9\MP900315473[1].jpg"/>
          <p:cNvPicPr>
            <a:picLocks noChangeAspect="1" noChangeArrowheads="1"/>
          </p:cNvPicPr>
          <p:nvPr/>
        </p:nvPicPr>
        <p:blipFill>
          <a:blip r:embed="rId3" cstate="print"/>
          <a:srcRect/>
          <a:stretch>
            <a:fillRect/>
          </a:stretch>
        </p:blipFill>
        <p:spPr bwMode="auto">
          <a:xfrm>
            <a:off x="0" y="381000"/>
            <a:ext cx="1796753" cy="1281684"/>
          </a:xfrm>
          <a:prstGeom prst="rect">
            <a:avLst/>
          </a:prstGeom>
          <a:noFill/>
        </p:spPr>
      </p:pic>
      <p:sp>
        <p:nvSpPr>
          <p:cNvPr id="14" name="TextBox 13"/>
          <p:cNvSpPr txBox="1"/>
          <p:nvPr/>
        </p:nvSpPr>
        <p:spPr>
          <a:xfrm>
            <a:off x="1676400" y="4038600"/>
            <a:ext cx="3124200" cy="523220"/>
          </a:xfrm>
          <a:prstGeom prst="rect">
            <a:avLst/>
          </a:prstGeom>
          <a:noFill/>
        </p:spPr>
        <p:txBody>
          <a:bodyPr wrap="square" rtlCol="0">
            <a:spAutoFit/>
          </a:bodyPr>
          <a:lstStyle/>
          <a:p>
            <a:pPr algn="ctr"/>
            <a:r>
              <a:rPr lang="en-US" sz="2800" b="1" dirty="0" smtClean="0"/>
              <a:t>Current Value: $25</a:t>
            </a:r>
            <a:endParaRPr lang="en-US" sz="2800" b="1" dirty="0"/>
          </a:p>
        </p:txBody>
      </p:sp>
      <p:sp>
        <p:nvSpPr>
          <p:cNvPr id="15" name="TextBox 14"/>
          <p:cNvSpPr txBox="1"/>
          <p:nvPr/>
        </p:nvSpPr>
        <p:spPr>
          <a:xfrm>
            <a:off x="1828800" y="4724400"/>
            <a:ext cx="2819400" cy="523220"/>
          </a:xfrm>
          <a:prstGeom prst="rect">
            <a:avLst/>
          </a:prstGeom>
          <a:noFill/>
        </p:spPr>
        <p:txBody>
          <a:bodyPr wrap="square" rtlCol="0">
            <a:spAutoFit/>
          </a:bodyPr>
          <a:lstStyle/>
          <a:p>
            <a:pPr algn="ctr"/>
            <a:r>
              <a:rPr lang="en-US" sz="2800" b="1" dirty="0" smtClean="0"/>
              <a:t>1990 Paid $1 </a:t>
            </a:r>
          </a:p>
        </p:txBody>
      </p:sp>
      <p:cxnSp>
        <p:nvCxnSpPr>
          <p:cNvPr id="17" name="Straight Connector 16"/>
          <p:cNvCxnSpPr/>
          <p:nvPr/>
        </p:nvCxnSpPr>
        <p:spPr>
          <a:xfrm rot="10800000">
            <a:off x="3810000" y="48006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810000" y="4800600"/>
            <a:ext cx="3810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038600" y="4038600"/>
            <a:ext cx="6096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5" name="TextBox 24"/>
          <p:cNvSpPr txBox="1"/>
          <p:nvPr/>
        </p:nvSpPr>
        <p:spPr>
          <a:xfrm>
            <a:off x="0" y="5715000"/>
            <a:ext cx="3505200" cy="781752"/>
          </a:xfrm>
          <a:prstGeom prst="rect">
            <a:avLst/>
          </a:prstGeom>
          <a:noFill/>
        </p:spPr>
        <p:txBody>
          <a:bodyPr wrap="square" rtlCol="0">
            <a:spAutoFit/>
          </a:bodyPr>
          <a:lstStyle/>
          <a:p>
            <a:pPr algn="ctr">
              <a:lnSpc>
                <a:spcPct val="80000"/>
              </a:lnSpc>
            </a:pPr>
            <a:r>
              <a:rPr lang="en-US" sz="2800" b="1" dirty="0" smtClean="0"/>
              <a:t>Long-term capital gain </a:t>
            </a:r>
          </a:p>
          <a:p>
            <a:pPr algn="ctr">
              <a:lnSpc>
                <a:spcPct val="80000"/>
              </a:lnSpc>
            </a:pPr>
            <a:r>
              <a:rPr lang="en-US" sz="2800" b="1" dirty="0" smtClean="0"/>
              <a:t>(any)</a:t>
            </a:r>
            <a:endParaRPr lang="en-US" sz="2800" b="1" dirty="0"/>
          </a:p>
        </p:txBody>
      </p:sp>
      <p:sp>
        <p:nvSpPr>
          <p:cNvPr id="26" name="TextBox 25"/>
          <p:cNvSpPr txBox="1"/>
          <p:nvPr/>
        </p:nvSpPr>
        <p:spPr>
          <a:xfrm>
            <a:off x="0" y="1828800"/>
            <a:ext cx="4648200" cy="781752"/>
          </a:xfrm>
          <a:prstGeom prst="rect">
            <a:avLst/>
          </a:prstGeom>
          <a:noFill/>
        </p:spPr>
        <p:txBody>
          <a:bodyPr wrap="square" rtlCol="0">
            <a:spAutoFit/>
          </a:bodyPr>
          <a:lstStyle/>
          <a:p>
            <a:pPr algn="ctr">
              <a:lnSpc>
                <a:spcPct val="80000"/>
              </a:lnSpc>
            </a:pPr>
            <a:r>
              <a:rPr lang="en-US" sz="2800" b="1" dirty="0" smtClean="0"/>
              <a:t>Tangible personal property </a:t>
            </a:r>
          </a:p>
          <a:p>
            <a:pPr algn="ctr">
              <a:lnSpc>
                <a:spcPct val="80000"/>
              </a:lnSpc>
            </a:pPr>
            <a:r>
              <a:rPr lang="en-US" sz="2800" b="1" dirty="0" smtClean="0"/>
              <a:t>(“related” or “unrelated” use)</a:t>
            </a:r>
            <a:endParaRPr lang="en-US" sz="2800" b="1" dirty="0"/>
          </a:p>
        </p:txBody>
      </p:sp>
      <p:sp>
        <p:nvSpPr>
          <p:cNvPr id="42" name="Rectangle 41"/>
          <p:cNvSpPr/>
          <p:nvPr/>
        </p:nvSpPr>
        <p:spPr>
          <a:xfrm>
            <a:off x="0" y="297180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txBox="1">
            <a:spLocks/>
          </p:cNvSpPr>
          <p:nvPr/>
        </p:nvSpPr>
        <p:spPr>
          <a:xfrm>
            <a:off x="0" y="2514600"/>
            <a:ext cx="9144000" cy="18288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dirty="0" smtClean="0">
                <a:ln w="50800"/>
                <a:solidFill>
                  <a:schemeClr val="bg1">
                    <a:shade val="50000"/>
                  </a:schemeClr>
                </a:solidFill>
                <a:latin typeface="+mj-lt"/>
                <a:ea typeface="+mj-ea"/>
                <a:cs typeface="+mj-cs"/>
              </a:rPr>
              <a:t>2</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sp>
        <p:nvSpPr>
          <p:cNvPr id="34" name="TextBox 33"/>
          <p:cNvSpPr txBox="1"/>
          <p:nvPr/>
        </p:nvSpPr>
        <p:spPr>
          <a:xfrm>
            <a:off x="1676400" y="304800"/>
            <a:ext cx="3124200" cy="523220"/>
          </a:xfrm>
          <a:prstGeom prst="rect">
            <a:avLst/>
          </a:prstGeom>
          <a:noFill/>
        </p:spPr>
        <p:txBody>
          <a:bodyPr wrap="square" rtlCol="0">
            <a:spAutoFit/>
          </a:bodyPr>
          <a:lstStyle/>
          <a:p>
            <a:pPr algn="ctr"/>
            <a:r>
              <a:rPr lang="en-US" sz="2800" b="1" dirty="0" smtClean="0"/>
              <a:t>Current Value: $25</a:t>
            </a:r>
            <a:endParaRPr lang="en-US" sz="2800" b="1" dirty="0"/>
          </a:p>
        </p:txBody>
      </p:sp>
      <p:sp>
        <p:nvSpPr>
          <p:cNvPr id="41" name="TextBox 40"/>
          <p:cNvSpPr txBox="1"/>
          <p:nvPr/>
        </p:nvSpPr>
        <p:spPr>
          <a:xfrm>
            <a:off x="1752600" y="990600"/>
            <a:ext cx="2819400" cy="523220"/>
          </a:xfrm>
          <a:prstGeom prst="rect">
            <a:avLst/>
          </a:prstGeom>
          <a:noFill/>
        </p:spPr>
        <p:txBody>
          <a:bodyPr wrap="square" rtlCol="0">
            <a:spAutoFit/>
          </a:bodyPr>
          <a:lstStyle/>
          <a:p>
            <a:pPr algn="ctr"/>
            <a:r>
              <a:rPr lang="en-US" sz="2800" b="1" dirty="0" smtClean="0"/>
              <a:t>1990 Paid $1 </a:t>
            </a:r>
          </a:p>
        </p:txBody>
      </p:sp>
      <p:pic>
        <p:nvPicPr>
          <p:cNvPr id="44" name="Picture 6" descr="File:Bill og Melinda Gates 2009-06-03 (bilde 01).JPG">
            <a:hlinkClick r:id="rId4"/>
          </p:cNvPr>
          <p:cNvPicPr>
            <a:picLocks noChangeAspect="1" noChangeArrowheads="1"/>
          </p:cNvPicPr>
          <p:nvPr/>
        </p:nvPicPr>
        <p:blipFill>
          <a:blip r:embed="rId5" cstate="print"/>
          <a:srcRect/>
          <a:stretch>
            <a:fillRect/>
          </a:stretch>
        </p:blipFill>
        <p:spPr bwMode="auto">
          <a:xfrm>
            <a:off x="6705600" y="228600"/>
            <a:ext cx="2171700" cy="1371600"/>
          </a:xfrm>
          <a:prstGeom prst="rect">
            <a:avLst/>
          </a:prstGeom>
          <a:noFill/>
        </p:spPr>
      </p:pic>
      <p:pic>
        <p:nvPicPr>
          <p:cNvPr id="45" name="Picture 2" descr="http://blog.acumenfund.org/wp-content/uploads/2009/02/gates-foundation-logo.jpg"/>
          <p:cNvPicPr>
            <a:picLocks noChangeAspect="1" noChangeArrowheads="1"/>
          </p:cNvPicPr>
          <p:nvPr/>
        </p:nvPicPr>
        <p:blipFill>
          <a:blip r:embed="rId6" cstate="print"/>
          <a:srcRect l="16522" t="32432" r="15072" b="40541"/>
          <a:stretch>
            <a:fillRect/>
          </a:stretch>
        </p:blipFill>
        <p:spPr bwMode="auto">
          <a:xfrm>
            <a:off x="6705600" y="1600200"/>
            <a:ext cx="2209800" cy="561813"/>
          </a:xfrm>
          <a:prstGeom prst="rect">
            <a:avLst/>
          </a:prstGeom>
          <a:noFill/>
        </p:spPr>
      </p:pic>
      <p:sp>
        <p:nvSpPr>
          <p:cNvPr id="46" name="Rectangle 45"/>
          <p:cNvSpPr/>
          <p:nvPr/>
        </p:nvSpPr>
        <p:spPr>
          <a:xfrm>
            <a:off x="6629400" y="152400"/>
            <a:ext cx="2362200" cy="1981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172200" y="2209800"/>
            <a:ext cx="2971800" cy="781752"/>
          </a:xfrm>
          <a:prstGeom prst="rect">
            <a:avLst/>
          </a:prstGeom>
          <a:noFill/>
        </p:spPr>
        <p:txBody>
          <a:bodyPr wrap="square" rtlCol="0">
            <a:spAutoFit/>
          </a:bodyPr>
          <a:lstStyle/>
          <a:p>
            <a:pPr algn="ctr">
              <a:lnSpc>
                <a:spcPct val="80000"/>
              </a:lnSpc>
            </a:pPr>
            <a:r>
              <a:rPr lang="en-US" sz="2800" dirty="0" smtClean="0"/>
              <a:t>Private Foundation (non-operating)</a:t>
            </a:r>
            <a:endParaRPr lang="en-US" sz="2800" dirty="0"/>
          </a:p>
        </p:txBody>
      </p:sp>
      <p:pic>
        <p:nvPicPr>
          <p:cNvPr id="48" name="Picture 6" descr="File:Bill og Melinda Gates 2009-06-03 (bilde 01).JPG">
            <a:hlinkClick r:id="rId4"/>
          </p:cNvPr>
          <p:cNvPicPr>
            <a:picLocks noChangeAspect="1" noChangeArrowheads="1"/>
          </p:cNvPicPr>
          <p:nvPr/>
        </p:nvPicPr>
        <p:blipFill>
          <a:blip r:embed="rId5" cstate="print"/>
          <a:srcRect/>
          <a:stretch>
            <a:fillRect/>
          </a:stretch>
        </p:blipFill>
        <p:spPr bwMode="auto">
          <a:xfrm>
            <a:off x="6705600" y="3886200"/>
            <a:ext cx="2171700" cy="1371600"/>
          </a:xfrm>
          <a:prstGeom prst="rect">
            <a:avLst/>
          </a:prstGeom>
          <a:noFill/>
        </p:spPr>
      </p:pic>
      <p:pic>
        <p:nvPicPr>
          <p:cNvPr id="49" name="Picture 2" descr="http://blog.acumenfund.org/wp-content/uploads/2009/02/gates-foundation-logo.jpg"/>
          <p:cNvPicPr>
            <a:picLocks noChangeAspect="1" noChangeArrowheads="1"/>
          </p:cNvPicPr>
          <p:nvPr/>
        </p:nvPicPr>
        <p:blipFill>
          <a:blip r:embed="rId6" cstate="print"/>
          <a:srcRect l="16522" t="32432" r="15072" b="40541"/>
          <a:stretch>
            <a:fillRect/>
          </a:stretch>
        </p:blipFill>
        <p:spPr bwMode="auto">
          <a:xfrm>
            <a:off x="6705600" y="5257800"/>
            <a:ext cx="2209800" cy="561813"/>
          </a:xfrm>
          <a:prstGeom prst="rect">
            <a:avLst/>
          </a:prstGeom>
          <a:noFill/>
        </p:spPr>
      </p:pic>
      <p:sp>
        <p:nvSpPr>
          <p:cNvPr id="50" name="Rectangle 49"/>
          <p:cNvSpPr/>
          <p:nvPr/>
        </p:nvSpPr>
        <p:spPr>
          <a:xfrm>
            <a:off x="6629400" y="3810000"/>
            <a:ext cx="2362200" cy="1981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172200" y="5867400"/>
            <a:ext cx="2971800" cy="781752"/>
          </a:xfrm>
          <a:prstGeom prst="rect">
            <a:avLst/>
          </a:prstGeom>
          <a:noFill/>
        </p:spPr>
        <p:txBody>
          <a:bodyPr wrap="square" rtlCol="0">
            <a:spAutoFit/>
          </a:bodyPr>
          <a:lstStyle/>
          <a:p>
            <a:pPr algn="ctr">
              <a:lnSpc>
                <a:spcPct val="80000"/>
              </a:lnSpc>
            </a:pPr>
            <a:r>
              <a:rPr lang="en-US" sz="2800" dirty="0" smtClean="0"/>
              <a:t>Private Foundation (non-operating)</a:t>
            </a:r>
            <a:endParaRPr lang="en-US" sz="2800" dirty="0"/>
          </a:p>
        </p:txBody>
      </p:sp>
      <p:sp>
        <p:nvSpPr>
          <p:cNvPr id="52" name="Oval 51"/>
          <p:cNvSpPr/>
          <p:nvPr/>
        </p:nvSpPr>
        <p:spPr>
          <a:xfrm>
            <a:off x="3657600" y="990600"/>
            <a:ext cx="6096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53" name="Straight Connector 52"/>
          <p:cNvCxnSpPr/>
          <p:nvPr/>
        </p:nvCxnSpPr>
        <p:spPr>
          <a:xfrm rot="5400000">
            <a:off x="4191000" y="381000"/>
            <a:ext cx="381000"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4191000" y="381000"/>
            <a:ext cx="457201" cy="381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953000" y="4648200"/>
            <a:ext cx="990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76800" y="1600200"/>
            <a:ext cx="1676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8663948XSmall.jpg"/>
          <p:cNvPicPr>
            <a:picLocks noChangeAspect="1"/>
          </p:cNvPicPr>
          <p:nvPr/>
        </p:nvPicPr>
        <p:blipFill>
          <a:blip r:embed="rId2" cstate="print"/>
          <a:srcRect/>
          <a:stretch>
            <a:fillRect/>
          </a:stretch>
        </p:blipFill>
        <p:spPr>
          <a:xfrm flipH="1">
            <a:off x="0" y="838200"/>
            <a:ext cx="1219200" cy="6019800"/>
          </a:xfrm>
          <a:prstGeom prst="rect">
            <a:avLst/>
          </a:prstGeom>
        </p:spPr>
      </p:pic>
      <p:pic>
        <p:nvPicPr>
          <p:cNvPr id="4" name="Picture 3" descr="iStock_000008663948XSmall.jpg"/>
          <p:cNvPicPr>
            <a:picLocks noChangeAspect="1"/>
          </p:cNvPicPr>
          <p:nvPr/>
        </p:nvPicPr>
        <p:blipFill>
          <a:blip r:embed="rId3" cstate="print"/>
          <a:stretch>
            <a:fillRect/>
          </a:stretch>
        </p:blipFill>
        <p:spPr>
          <a:xfrm>
            <a:off x="1143000" y="857250"/>
            <a:ext cx="8001000" cy="6000750"/>
          </a:xfrm>
          <a:prstGeom prst="rect">
            <a:avLst/>
          </a:prstGeom>
        </p:spPr>
      </p:pic>
      <p:sp>
        <p:nvSpPr>
          <p:cNvPr id="3" name="Content Placeholder 2"/>
          <p:cNvSpPr>
            <a:spLocks noGrp="1"/>
          </p:cNvSpPr>
          <p:nvPr>
            <p:ph idx="1"/>
          </p:nvPr>
        </p:nvSpPr>
        <p:spPr>
          <a:xfrm>
            <a:off x="0" y="76200"/>
            <a:ext cx="9144000" cy="1371600"/>
          </a:xfrm>
        </p:spPr>
        <p:txBody>
          <a:bodyPr>
            <a:noAutofit/>
          </a:bodyPr>
          <a:lstStyle/>
          <a:p>
            <a:pPr marL="0" indent="0" algn="ctr">
              <a:lnSpc>
                <a:spcPct val="80000"/>
              </a:lnSpc>
              <a:spcBef>
                <a:spcPts val="0"/>
              </a:spcBef>
              <a:buNone/>
            </a:pPr>
            <a:r>
              <a:rPr lang="en-US" sz="4000" dirty="0" smtClean="0"/>
              <a:t>Charitable deductions are limited to </a:t>
            </a:r>
          </a:p>
          <a:p>
            <a:pPr marL="0" indent="0" algn="ctr">
              <a:lnSpc>
                <a:spcPct val="80000"/>
              </a:lnSpc>
              <a:spcBef>
                <a:spcPts val="0"/>
              </a:spcBef>
              <a:buNone/>
            </a:pPr>
            <a:r>
              <a:rPr lang="en-US" sz="4000" dirty="0" smtClean="0"/>
              <a:t>20%, 30%, or 50% of income </a:t>
            </a:r>
          </a:p>
          <a:p>
            <a:pPr marL="0" indent="0" algn="ctr">
              <a:lnSpc>
                <a:spcPct val="80000"/>
              </a:lnSpc>
              <a:spcBef>
                <a:spcPts val="0"/>
              </a:spcBef>
              <a:buNone/>
            </a:pPr>
            <a:r>
              <a:rPr lang="en-US" sz="4000" dirty="0" smtClean="0"/>
              <a:t>depending on the gift and recipient.</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0779672XSmall.jpg"/>
          <p:cNvPicPr>
            <a:picLocks noChangeAspect="1"/>
          </p:cNvPicPr>
          <p:nvPr/>
        </p:nvPicPr>
        <p:blipFill>
          <a:blip r:embed="rId2" cstate="print"/>
          <a:stretch>
            <a:fillRect/>
          </a:stretch>
        </p:blipFill>
        <p:spPr>
          <a:xfrm>
            <a:off x="645808" y="1219200"/>
            <a:ext cx="8498192" cy="5638800"/>
          </a:xfrm>
          <a:prstGeom prst="rect">
            <a:avLst/>
          </a:prstGeom>
        </p:spPr>
      </p:pic>
      <p:sp>
        <p:nvSpPr>
          <p:cNvPr id="3" name="Content Placeholder 2"/>
          <p:cNvSpPr>
            <a:spLocks noGrp="1"/>
          </p:cNvSpPr>
          <p:nvPr>
            <p:ph idx="1"/>
          </p:nvPr>
        </p:nvSpPr>
        <p:spPr>
          <a:xfrm>
            <a:off x="381000" y="304800"/>
            <a:ext cx="5562600" cy="4525963"/>
          </a:xfrm>
        </p:spPr>
        <p:txBody>
          <a:bodyPr>
            <a:normAutofit/>
          </a:bodyPr>
          <a:lstStyle/>
          <a:p>
            <a:pPr marL="0" indent="0">
              <a:buNone/>
            </a:pPr>
            <a:r>
              <a:rPr lang="en-US" sz="4000" dirty="0" smtClean="0"/>
              <a:t>What happens if you give more than the limit?</a:t>
            </a: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C:\Users\rujames\AppData\Local\Microsoft\Windows\Temporary Internet Files\Content.IE5\7FLW1HPB\MP900442379[1].jpg"/>
          <p:cNvPicPr>
            <a:picLocks noChangeAspect="1" noChangeArrowheads="1"/>
          </p:cNvPicPr>
          <p:nvPr/>
        </p:nvPicPr>
        <p:blipFill>
          <a:blip r:embed="rId2" cstate="print"/>
          <a:srcRect/>
          <a:stretch>
            <a:fillRect/>
          </a:stretch>
        </p:blipFill>
        <p:spPr bwMode="auto">
          <a:xfrm>
            <a:off x="0" y="0"/>
            <a:ext cx="6400800" cy="6858000"/>
          </a:xfrm>
          <a:prstGeom prst="rect">
            <a:avLst/>
          </a:prstGeom>
          <a:noFill/>
        </p:spPr>
      </p:pic>
      <p:sp>
        <p:nvSpPr>
          <p:cNvPr id="3" name="Content Placeholder 2"/>
          <p:cNvSpPr>
            <a:spLocks noGrp="1"/>
          </p:cNvSpPr>
          <p:nvPr>
            <p:ph idx="1"/>
          </p:nvPr>
        </p:nvSpPr>
        <p:spPr>
          <a:xfrm>
            <a:off x="3276600" y="4267200"/>
            <a:ext cx="5867400" cy="2590800"/>
          </a:xfrm>
        </p:spPr>
        <p:txBody>
          <a:bodyPr>
            <a:noAutofit/>
          </a:bodyPr>
          <a:lstStyle/>
          <a:p>
            <a:pPr marL="0" indent="0">
              <a:lnSpc>
                <a:spcPct val="80000"/>
              </a:lnSpc>
              <a:buNone/>
            </a:pPr>
            <a:r>
              <a:rPr lang="en-US" sz="4000" dirty="0" smtClean="0">
                <a:solidFill>
                  <a:schemeClr val="bg1"/>
                </a:solidFill>
                <a:effectLst>
                  <a:glow rad="101600">
                    <a:schemeClr val="tx1">
                      <a:alpha val="60000"/>
                    </a:schemeClr>
                  </a:glow>
                </a:effectLst>
              </a:rPr>
              <a:t>The excess deduction may be used later (as soon as charitable deductions do not exceed the maximum limit), but within five years. </a:t>
            </a:r>
            <a:endParaRPr lang="en-US" sz="4000"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791200" y="4038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5791200" cy="1143000"/>
          </a:xfrm>
        </p:spPr>
        <p:txBody>
          <a:bodyPr>
            <a:normAutofit fontScale="90000"/>
          </a:bodyPr>
          <a:lstStyle/>
          <a:p>
            <a:pPr>
              <a:lnSpc>
                <a:spcPct val="80000"/>
              </a:lnSpc>
            </a:pPr>
            <a:r>
              <a:rPr lang="en-US" dirty="0" smtClean="0"/>
              <a:t>Unused charitable deductions may be carried over for up to 5 years</a:t>
            </a:r>
            <a:endParaRPr lang="en-US" dirty="0"/>
          </a:p>
        </p:txBody>
      </p:sp>
      <p:sp>
        <p:nvSpPr>
          <p:cNvPr id="4" name="Rectangle 3"/>
          <p:cNvSpPr/>
          <p:nvPr/>
        </p:nvSpPr>
        <p:spPr>
          <a:xfrm>
            <a:off x="609600" y="3505200"/>
            <a:ext cx="1143000" cy="2514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28194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133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9600" y="3505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62200" y="39624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362200" y="39624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1752600" y="3162300"/>
            <a:ext cx="533400" cy="11049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1200" y="36576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52600" y="2438400"/>
            <a:ext cx="3962400" cy="16764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362200" y="4648200"/>
            <a:ext cx="1143000" cy="1371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8600" y="4191000"/>
            <a:ext cx="1143000" cy="1828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9600" y="6248400"/>
            <a:ext cx="1143000" cy="369332"/>
          </a:xfrm>
          <a:prstGeom prst="rect">
            <a:avLst/>
          </a:prstGeom>
          <a:noFill/>
        </p:spPr>
        <p:txBody>
          <a:bodyPr wrap="square" rtlCol="0">
            <a:spAutoFit/>
          </a:bodyPr>
          <a:lstStyle/>
          <a:p>
            <a:pPr algn="ctr"/>
            <a:r>
              <a:rPr lang="en-US" dirty="0" smtClean="0"/>
              <a:t>Year 1</a:t>
            </a:r>
            <a:endParaRPr lang="en-US" dirty="0"/>
          </a:p>
        </p:txBody>
      </p:sp>
      <p:sp>
        <p:nvSpPr>
          <p:cNvPr id="24" name="TextBox 23"/>
          <p:cNvSpPr txBox="1"/>
          <p:nvPr/>
        </p:nvSpPr>
        <p:spPr>
          <a:xfrm>
            <a:off x="2362200" y="6248400"/>
            <a:ext cx="1143000" cy="369332"/>
          </a:xfrm>
          <a:prstGeom prst="rect">
            <a:avLst/>
          </a:prstGeom>
          <a:noFill/>
        </p:spPr>
        <p:txBody>
          <a:bodyPr wrap="square" rtlCol="0">
            <a:spAutoFit/>
          </a:bodyPr>
          <a:lstStyle/>
          <a:p>
            <a:pPr algn="ctr"/>
            <a:r>
              <a:rPr lang="en-US" dirty="0" smtClean="0"/>
              <a:t>Year 2</a:t>
            </a:r>
            <a:endParaRPr lang="en-US" dirty="0"/>
          </a:p>
        </p:txBody>
      </p:sp>
      <p:sp>
        <p:nvSpPr>
          <p:cNvPr id="25" name="TextBox 24"/>
          <p:cNvSpPr txBox="1"/>
          <p:nvPr/>
        </p:nvSpPr>
        <p:spPr>
          <a:xfrm>
            <a:off x="4038600" y="6260068"/>
            <a:ext cx="1143000" cy="369332"/>
          </a:xfrm>
          <a:prstGeom prst="rect">
            <a:avLst/>
          </a:prstGeom>
          <a:noFill/>
        </p:spPr>
        <p:txBody>
          <a:bodyPr wrap="square" rtlCol="0">
            <a:spAutoFit/>
          </a:bodyPr>
          <a:lstStyle/>
          <a:p>
            <a:pPr algn="ctr"/>
            <a:r>
              <a:rPr lang="en-US" dirty="0" smtClean="0"/>
              <a:t>Year 3</a:t>
            </a:r>
            <a:endParaRPr lang="en-US" dirty="0"/>
          </a:p>
        </p:txBody>
      </p:sp>
      <p:cxnSp>
        <p:nvCxnSpPr>
          <p:cNvPr id="26" name="Straight Connector 25"/>
          <p:cNvCxnSpPr/>
          <p:nvPr/>
        </p:nvCxnSpPr>
        <p:spPr>
          <a:xfrm>
            <a:off x="4038600" y="41910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791200" y="4724400"/>
            <a:ext cx="1143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791200" y="6248400"/>
            <a:ext cx="1143000" cy="369332"/>
          </a:xfrm>
          <a:prstGeom prst="rect">
            <a:avLst/>
          </a:prstGeom>
          <a:noFill/>
        </p:spPr>
        <p:txBody>
          <a:bodyPr wrap="square" rtlCol="0">
            <a:spAutoFit/>
          </a:bodyPr>
          <a:lstStyle/>
          <a:p>
            <a:pPr algn="ctr"/>
            <a:r>
              <a:rPr lang="en-US" dirty="0" smtClean="0"/>
              <a:t>Year 4</a:t>
            </a:r>
            <a:endParaRPr lang="en-US" dirty="0"/>
          </a:p>
        </p:txBody>
      </p:sp>
      <p:cxnSp>
        <p:nvCxnSpPr>
          <p:cNvPr id="30" name="Straight Connector 29"/>
          <p:cNvCxnSpPr/>
          <p:nvPr/>
        </p:nvCxnSpPr>
        <p:spPr>
          <a:xfrm>
            <a:off x="6248400" y="1981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67600" y="1447800"/>
            <a:ext cx="1447800" cy="1200329"/>
          </a:xfrm>
          <a:prstGeom prst="rect">
            <a:avLst/>
          </a:prstGeom>
          <a:noFill/>
        </p:spPr>
        <p:txBody>
          <a:bodyPr wrap="square" rtlCol="0">
            <a:spAutoFit/>
          </a:bodyPr>
          <a:lstStyle/>
          <a:p>
            <a:r>
              <a:rPr lang="en-US" b="1" dirty="0" smtClean="0"/>
              <a:t>Charitable Deduction Maximum for Each </a:t>
            </a:r>
            <a:r>
              <a:rPr lang="en-US" b="1" dirty="0"/>
              <a:t>Y</a:t>
            </a:r>
            <a:r>
              <a:rPr lang="en-US" b="1" dirty="0" smtClean="0"/>
              <a:t>ear</a:t>
            </a:r>
            <a:endParaRPr lang="en-US" b="1" dirty="0"/>
          </a:p>
        </p:txBody>
      </p:sp>
      <p:sp>
        <p:nvSpPr>
          <p:cNvPr id="32" name="TextBox 31"/>
          <p:cNvSpPr txBox="1"/>
          <p:nvPr/>
        </p:nvSpPr>
        <p:spPr>
          <a:xfrm>
            <a:off x="609600" y="3886200"/>
            <a:ext cx="1143000" cy="1200329"/>
          </a:xfrm>
          <a:prstGeom prst="rect">
            <a:avLst/>
          </a:prstGeom>
          <a:noFill/>
        </p:spPr>
        <p:txBody>
          <a:bodyPr wrap="square" lIns="0" rIns="0" rtlCol="0">
            <a:spAutoFit/>
          </a:bodyPr>
          <a:lstStyle/>
          <a:p>
            <a:pPr algn="ctr"/>
            <a:r>
              <a:rPr lang="en-US" dirty="0" smtClean="0"/>
              <a:t>Deductible in Year 1 (under limit)</a:t>
            </a:r>
            <a:endParaRPr lang="en-US" dirty="0"/>
          </a:p>
        </p:txBody>
      </p:sp>
      <p:sp>
        <p:nvSpPr>
          <p:cNvPr id="33" name="TextBox 32"/>
          <p:cNvSpPr txBox="1"/>
          <p:nvPr/>
        </p:nvSpPr>
        <p:spPr>
          <a:xfrm>
            <a:off x="609600" y="2209800"/>
            <a:ext cx="1143000" cy="1200329"/>
          </a:xfrm>
          <a:prstGeom prst="rect">
            <a:avLst/>
          </a:prstGeom>
          <a:noFill/>
        </p:spPr>
        <p:txBody>
          <a:bodyPr wrap="square" lIns="0" rIns="0" rtlCol="0">
            <a:spAutoFit/>
          </a:bodyPr>
          <a:lstStyle/>
          <a:p>
            <a:pPr algn="ctr"/>
            <a:r>
              <a:rPr lang="en-US" dirty="0" smtClean="0"/>
              <a:t>Not Deductible in Year 1 (over limit)</a:t>
            </a:r>
            <a:endParaRPr lang="en-US" dirty="0"/>
          </a:p>
        </p:txBody>
      </p:sp>
      <p:sp>
        <p:nvSpPr>
          <p:cNvPr id="34" name="TextBox 33"/>
          <p:cNvSpPr txBox="1"/>
          <p:nvPr/>
        </p:nvSpPr>
        <p:spPr>
          <a:xfrm>
            <a:off x="2362200" y="4038600"/>
            <a:ext cx="1143000" cy="646331"/>
          </a:xfrm>
          <a:prstGeom prst="rect">
            <a:avLst/>
          </a:prstGeom>
          <a:noFill/>
        </p:spPr>
        <p:txBody>
          <a:bodyPr wrap="square" lIns="0" rIns="0" rtlCol="0">
            <a:spAutoFit/>
          </a:bodyPr>
          <a:lstStyle/>
          <a:p>
            <a:pPr algn="ctr"/>
            <a:r>
              <a:rPr lang="en-US" dirty="0" smtClean="0"/>
              <a:t>Deductible Carryover</a:t>
            </a:r>
            <a:endParaRPr lang="en-US" dirty="0"/>
          </a:p>
        </p:txBody>
      </p:sp>
      <p:sp>
        <p:nvSpPr>
          <p:cNvPr id="35" name="TextBox 34"/>
          <p:cNvSpPr txBox="1"/>
          <p:nvPr/>
        </p:nvSpPr>
        <p:spPr>
          <a:xfrm>
            <a:off x="5791200" y="4038600"/>
            <a:ext cx="1143000" cy="646331"/>
          </a:xfrm>
          <a:prstGeom prst="rect">
            <a:avLst/>
          </a:prstGeom>
          <a:noFill/>
        </p:spPr>
        <p:txBody>
          <a:bodyPr wrap="square" lIns="0" rIns="0" rtlCol="0">
            <a:spAutoFit/>
          </a:bodyPr>
          <a:lstStyle/>
          <a:p>
            <a:pPr algn="ctr"/>
            <a:r>
              <a:rPr lang="en-US" dirty="0" smtClean="0"/>
              <a:t>Deductible Carryover</a:t>
            </a:r>
            <a:endParaRPr lang="en-US" dirty="0"/>
          </a:p>
        </p:txBody>
      </p:sp>
      <p:sp>
        <p:nvSpPr>
          <p:cNvPr id="38" name="TextBox 37"/>
          <p:cNvSpPr txBox="1"/>
          <p:nvPr/>
        </p:nvSpPr>
        <p:spPr>
          <a:xfrm>
            <a:off x="2362200" y="4876800"/>
            <a:ext cx="1143000" cy="923330"/>
          </a:xfrm>
          <a:prstGeom prst="rect">
            <a:avLst/>
          </a:prstGeom>
          <a:noFill/>
        </p:spPr>
        <p:txBody>
          <a:bodyPr wrap="square" lIns="0" rIns="0" rtlCol="0">
            <a:spAutoFit/>
          </a:bodyPr>
          <a:lstStyle/>
          <a:p>
            <a:pPr algn="ctr"/>
            <a:r>
              <a:rPr lang="en-US" dirty="0" smtClean="0"/>
              <a:t>Deductible Gifts Made in Year 2</a:t>
            </a:r>
            <a:endParaRPr lang="en-US" dirty="0"/>
          </a:p>
        </p:txBody>
      </p:sp>
      <p:sp>
        <p:nvSpPr>
          <p:cNvPr id="39" name="TextBox 38"/>
          <p:cNvSpPr txBox="1"/>
          <p:nvPr/>
        </p:nvSpPr>
        <p:spPr>
          <a:xfrm>
            <a:off x="4038600" y="4876800"/>
            <a:ext cx="1143000" cy="923330"/>
          </a:xfrm>
          <a:prstGeom prst="rect">
            <a:avLst/>
          </a:prstGeom>
          <a:noFill/>
        </p:spPr>
        <p:txBody>
          <a:bodyPr wrap="square" lIns="0" rIns="0" rtlCol="0">
            <a:spAutoFit/>
          </a:bodyPr>
          <a:lstStyle/>
          <a:p>
            <a:pPr algn="ctr"/>
            <a:r>
              <a:rPr lang="en-US" dirty="0" smtClean="0"/>
              <a:t>Deductible Gifts Made in Year 3</a:t>
            </a:r>
            <a:endParaRPr lang="en-US" dirty="0"/>
          </a:p>
        </p:txBody>
      </p:sp>
      <p:sp>
        <p:nvSpPr>
          <p:cNvPr id="40" name="TextBox 39"/>
          <p:cNvSpPr txBox="1"/>
          <p:nvPr/>
        </p:nvSpPr>
        <p:spPr>
          <a:xfrm>
            <a:off x="5791200" y="4876800"/>
            <a:ext cx="1143000" cy="923330"/>
          </a:xfrm>
          <a:prstGeom prst="rect">
            <a:avLst/>
          </a:prstGeom>
          <a:noFill/>
        </p:spPr>
        <p:txBody>
          <a:bodyPr wrap="square" lIns="0" rIns="0" rtlCol="0">
            <a:spAutoFit/>
          </a:bodyPr>
          <a:lstStyle/>
          <a:p>
            <a:pPr algn="ctr"/>
            <a:r>
              <a:rPr lang="en-US" dirty="0" smtClean="0"/>
              <a:t>Deductible Gifts Made in Year 4</a:t>
            </a:r>
            <a:endParaRPr lang="en-US" dirty="0"/>
          </a:p>
        </p:txBody>
      </p:sp>
      <p:sp>
        <p:nvSpPr>
          <p:cNvPr id="41" name="Rectangle 40"/>
          <p:cNvSpPr/>
          <p:nvPr/>
        </p:nvSpPr>
        <p:spPr>
          <a:xfrm>
            <a:off x="6019800" y="1371600"/>
            <a:ext cx="2971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286000" y="4038600"/>
            <a:ext cx="1143000" cy="6858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43800" y="4038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5791200" cy="1143000"/>
          </a:xfrm>
        </p:spPr>
        <p:txBody>
          <a:bodyPr>
            <a:normAutofit fontScale="90000"/>
          </a:bodyPr>
          <a:lstStyle/>
          <a:p>
            <a:pPr>
              <a:lnSpc>
                <a:spcPct val="80000"/>
              </a:lnSpc>
            </a:pPr>
            <a:r>
              <a:rPr lang="en-US" dirty="0" smtClean="0"/>
              <a:t>Oldest carryover deductions are used first</a:t>
            </a:r>
            <a:endParaRPr lang="en-US" dirty="0"/>
          </a:p>
        </p:txBody>
      </p:sp>
      <p:sp>
        <p:nvSpPr>
          <p:cNvPr id="4" name="Rectangle 3"/>
          <p:cNvSpPr/>
          <p:nvPr/>
        </p:nvSpPr>
        <p:spPr>
          <a:xfrm>
            <a:off x="609600" y="3505200"/>
            <a:ext cx="1143000" cy="2514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28194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133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9600" y="3505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4800" y="41910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114800" y="41910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52600" y="2438400"/>
            <a:ext cx="5791200" cy="17526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14800" y="4876800"/>
            <a:ext cx="1143000" cy="1143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91200" y="4191000"/>
            <a:ext cx="1143000" cy="1828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9600" y="6248400"/>
            <a:ext cx="1143000" cy="369332"/>
          </a:xfrm>
          <a:prstGeom prst="rect">
            <a:avLst/>
          </a:prstGeom>
          <a:noFill/>
        </p:spPr>
        <p:txBody>
          <a:bodyPr wrap="square" rtlCol="0">
            <a:spAutoFit/>
          </a:bodyPr>
          <a:lstStyle/>
          <a:p>
            <a:pPr algn="ctr"/>
            <a:r>
              <a:rPr lang="en-US" dirty="0" smtClean="0"/>
              <a:t>Year 1</a:t>
            </a:r>
            <a:endParaRPr lang="en-US" dirty="0"/>
          </a:p>
        </p:txBody>
      </p:sp>
      <p:sp>
        <p:nvSpPr>
          <p:cNvPr id="24" name="TextBox 23"/>
          <p:cNvSpPr txBox="1"/>
          <p:nvPr/>
        </p:nvSpPr>
        <p:spPr>
          <a:xfrm>
            <a:off x="2362200" y="6248400"/>
            <a:ext cx="1143000" cy="369332"/>
          </a:xfrm>
          <a:prstGeom prst="rect">
            <a:avLst/>
          </a:prstGeom>
          <a:noFill/>
        </p:spPr>
        <p:txBody>
          <a:bodyPr wrap="square" rtlCol="0">
            <a:spAutoFit/>
          </a:bodyPr>
          <a:lstStyle/>
          <a:p>
            <a:pPr algn="ctr"/>
            <a:r>
              <a:rPr lang="en-US" dirty="0" smtClean="0"/>
              <a:t>Year 2</a:t>
            </a:r>
            <a:endParaRPr lang="en-US" dirty="0"/>
          </a:p>
        </p:txBody>
      </p:sp>
      <p:sp>
        <p:nvSpPr>
          <p:cNvPr id="25" name="TextBox 24"/>
          <p:cNvSpPr txBox="1"/>
          <p:nvPr/>
        </p:nvSpPr>
        <p:spPr>
          <a:xfrm>
            <a:off x="4038600" y="6260068"/>
            <a:ext cx="1143000" cy="369332"/>
          </a:xfrm>
          <a:prstGeom prst="rect">
            <a:avLst/>
          </a:prstGeom>
          <a:noFill/>
        </p:spPr>
        <p:txBody>
          <a:bodyPr wrap="square" rtlCol="0">
            <a:spAutoFit/>
          </a:bodyPr>
          <a:lstStyle/>
          <a:p>
            <a:pPr algn="ctr"/>
            <a:r>
              <a:rPr lang="en-US" dirty="0" smtClean="0"/>
              <a:t>Year 3</a:t>
            </a:r>
            <a:endParaRPr lang="en-US" dirty="0"/>
          </a:p>
        </p:txBody>
      </p:sp>
      <p:cxnSp>
        <p:nvCxnSpPr>
          <p:cNvPr id="26" name="Straight Connector 25"/>
          <p:cNvCxnSpPr/>
          <p:nvPr/>
        </p:nvCxnSpPr>
        <p:spPr>
          <a:xfrm>
            <a:off x="5791200" y="41910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43800" y="4724400"/>
            <a:ext cx="1143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791200" y="6248400"/>
            <a:ext cx="1143000" cy="369332"/>
          </a:xfrm>
          <a:prstGeom prst="rect">
            <a:avLst/>
          </a:prstGeom>
          <a:noFill/>
        </p:spPr>
        <p:txBody>
          <a:bodyPr wrap="square" rtlCol="0">
            <a:spAutoFit/>
          </a:bodyPr>
          <a:lstStyle/>
          <a:p>
            <a:pPr algn="ctr"/>
            <a:r>
              <a:rPr lang="en-US" dirty="0" smtClean="0"/>
              <a:t>Year 4</a:t>
            </a:r>
            <a:endParaRPr lang="en-US" dirty="0"/>
          </a:p>
        </p:txBody>
      </p:sp>
      <p:cxnSp>
        <p:nvCxnSpPr>
          <p:cNvPr id="30" name="Straight Connector 29"/>
          <p:cNvCxnSpPr/>
          <p:nvPr/>
        </p:nvCxnSpPr>
        <p:spPr>
          <a:xfrm>
            <a:off x="6248400" y="1981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67600" y="1447800"/>
            <a:ext cx="1447800" cy="1200329"/>
          </a:xfrm>
          <a:prstGeom prst="rect">
            <a:avLst/>
          </a:prstGeom>
          <a:noFill/>
        </p:spPr>
        <p:txBody>
          <a:bodyPr wrap="square" rtlCol="0">
            <a:spAutoFit/>
          </a:bodyPr>
          <a:lstStyle/>
          <a:p>
            <a:r>
              <a:rPr lang="en-US" b="1" dirty="0" smtClean="0"/>
              <a:t>Charitable Deduction Maximum for Each </a:t>
            </a:r>
            <a:r>
              <a:rPr lang="en-US" b="1" dirty="0"/>
              <a:t>Y</a:t>
            </a:r>
            <a:r>
              <a:rPr lang="en-US" b="1" dirty="0" smtClean="0"/>
              <a:t>ear</a:t>
            </a:r>
            <a:endParaRPr lang="en-US" b="1" dirty="0"/>
          </a:p>
        </p:txBody>
      </p:sp>
      <p:sp>
        <p:nvSpPr>
          <p:cNvPr id="32" name="TextBox 31"/>
          <p:cNvSpPr txBox="1"/>
          <p:nvPr/>
        </p:nvSpPr>
        <p:spPr>
          <a:xfrm>
            <a:off x="609600" y="3886200"/>
            <a:ext cx="1143000" cy="1200329"/>
          </a:xfrm>
          <a:prstGeom prst="rect">
            <a:avLst/>
          </a:prstGeom>
          <a:noFill/>
        </p:spPr>
        <p:txBody>
          <a:bodyPr wrap="square" lIns="0" rIns="0" rtlCol="0">
            <a:spAutoFit/>
          </a:bodyPr>
          <a:lstStyle/>
          <a:p>
            <a:pPr algn="ctr"/>
            <a:r>
              <a:rPr lang="en-US" dirty="0" smtClean="0"/>
              <a:t>Deductible in Year 1 (under limit)</a:t>
            </a:r>
            <a:endParaRPr lang="en-US" dirty="0"/>
          </a:p>
        </p:txBody>
      </p:sp>
      <p:sp>
        <p:nvSpPr>
          <p:cNvPr id="33" name="TextBox 32"/>
          <p:cNvSpPr txBox="1"/>
          <p:nvPr/>
        </p:nvSpPr>
        <p:spPr>
          <a:xfrm>
            <a:off x="609600" y="2209800"/>
            <a:ext cx="1143000" cy="1200329"/>
          </a:xfrm>
          <a:prstGeom prst="rect">
            <a:avLst/>
          </a:prstGeom>
          <a:noFill/>
        </p:spPr>
        <p:txBody>
          <a:bodyPr wrap="square" lIns="0" rIns="0" rtlCol="0">
            <a:spAutoFit/>
          </a:bodyPr>
          <a:lstStyle/>
          <a:p>
            <a:pPr algn="ctr"/>
            <a:r>
              <a:rPr lang="en-US" dirty="0" smtClean="0"/>
              <a:t>Not Deductible in Year 1 (over limit)</a:t>
            </a:r>
            <a:endParaRPr lang="en-US" dirty="0"/>
          </a:p>
        </p:txBody>
      </p:sp>
      <p:sp>
        <p:nvSpPr>
          <p:cNvPr id="34" name="TextBox 33"/>
          <p:cNvSpPr txBox="1"/>
          <p:nvPr/>
        </p:nvSpPr>
        <p:spPr>
          <a:xfrm>
            <a:off x="4114800" y="4267200"/>
            <a:ext cx="1143000" cy="646331"/>
          </a:xfrm>
          <a:prstGeom prst="rect">
            <a:avLst/>
          </a:prstGeom>
          <a:noFill/>
        </p:spPr>
        <p:txBody>
          <a:bodyPr wrap="square" lIns="0" rIns="0" rtlCol="0">
            <a:spAutoFit/>
          </a:bodyPr>
          <a:lstStyle/>
          <a:p>
            <a:pPr algn="ctr"/>
            <a:r>
              <a:rPr lang="en-US" dirty="0" smtClean="0"/>
              <a:t>Deductible Carryover</a:t>
            </a:r>
            <a:endParaRPr lang="en-US" dirty="0"/>
          </a:p>
        </p:txBody>
      </p:sp>
      <p:sp>
        <p:nvSpPr>
          <p:cNvPr id="35" name="TextBox 34"/>
          <p:cNvSpPr txBox="1"/>
          <p:nvPr/>
        </p:nvSpPr>
        <p:spPr>
          <a:xfrm>
            <a:off x="7543800" y="4038600"/>
            <a:ext cx="1143000" cy="646331"/>
          </a:xfrm>
          <a:prstGeom prst="rect">
            <a:avLst/>
          </a:prstGeom>
          <a:noFill/>
        </p:spPr>
        <p:txBody>
          <a:bodyPr wrap="square" lIns="0" rIns="0" rtlCol="0">
            <a:spAutoFit/>
          </a:bodyPr>
          <a:lstStyle/>
          <a:p>
            <a:pPr algn="ctr"/>
            <a:r>
              <a:rPr lang="en-US" dirty="0" smtClean="0"/>
              <a:t>Deductible Carryover</a:t>
            </a:r>
            <a:endParaRPr lang="en-US" dirty="0"/>
          </a:p>
        </p:txBody>
      </p:sp>
      <p:sp>
        <p:nvSpPr>
          <p:cNvPr id="38" name="TextBox 37"/>
          <p:cNvSpPr txBox="1"/>
          <p:nvPr/>
        </p:nvSpPr>
        <p:spPr>
          <a:xfrm>
            <a:off x="4114800" y="4876800"/>
            <a:ext cx="1143000" cy="923330"/>
          </a:xfrm>
          <a:prstGeom prst="rect">
            <a:avLst/>
          </a:prstGeom>
          <a:noFill/>
        </p:spPr>
        <p:txBody>
          <a:bodyPr wrap="square" lIns="0" rIns="0" rtlCol="0">
            <a:spAutoFit/>
          </a:bodyPr>
          <a:lstStyle/>
          <a:p>
            <a:pPr algn="ctr"/>
            <a:r>
              <a:rPr lang="en-US" dirty="0" smtClean="0"/>
              <a:t>Deductible Gifts Made in Year 3</a:t>
            </a:r>
            <a:endParaRPr lang="en-US" dirty="0"/>
          </a:p>
        </p:txBody>
      </p:sp>
      <p:sp>
        <p:nvSpPr>
          <p:cNvPr id="39" name="TextBox 38"/>
          <p:cNvSpPr txBox="1"/>
          <p:nvPr/>
        </p:nvSpPr>
        <p:spPr>
          <a:xfrm>
            <a:off x="5791200" y="4876800"/>
            <a:ext cx="1143000" cy="923330"/>
          </a:xfrm>
          <a:prstGeom prst="rect">
            <a:avLst/>
          </a:prstGeom>
          <a:noFill/>
        </p:spPr>
        <p:txBody>
          <a:bodyPr wrap="square" lIns="0" rIns="0" rtlCol="0">
            <a:spAutoFit/>
          </a:bodyPr>
          <a:lstStyle/>
          <a:p>
            <a:pPr algn="ctr"/>
            <a:r>
              <a:rPr lang="en-US" dirty="0" smtClean="0"/>
              <a:t>Deductible Gifts Made in Year 4</a:t>
            </a:r>
            <a:endParaRPr lang="en-US" dirty="0"/>
          </a:p>
        </p:txBody>
      </p:sp>
      <p:sp>
        <p:nvSpPr>
          <p:cNvPr id="40" name="TextBox 39"/>
          <p:cNvSpPr txBox="1"/>
          <p:nvPr/>
        </p:nvSpPr>
        <p:spPr>
          <a:xfrm>
            <a:off x="7543800" y="4876800"/>
            <a:ext cx="1143000" cy="923330"/>
          </a:xfrm>
          <a:prstGeom prst="rect">
            <a:avLst/>
          </a:prstGeom>
          <a:noFill/>
        </p:spPr>
        <p:txBody>
          <a:bodyPr wrap="square" lIns="0" rIns="0" rtlCol="0">
            <a:spAutoFit/>
          </a:bodyPr>
          <a:lstStyle/>
          <a:p>
            <a:pPr algn="ctr"/>
            <a:r>
              <a:rPr lang="en-US" dirty="0" smtClean="0"/>
              <a:t>Deductible Gifts Made in Year 5</a:t>
            </a:r>
            <a:endParaRPr lang="en-US" dirty="0"/>
          </a:p>
        </p:txBody>
      </p:sp>
      <p:sp>
        <p:nvSpPr>
          <p:cNvPr id="41" name="Rectangle 40"/>
          <p:cNvSpPr/>
          <p:nvPr/>
        </p:nvSpPr>
        <p:spPr>
          <a:xfrm>
            <a:off x="6019800" y="1371600"/>
            <a:ext cx="2971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43800" y="6248400"/>
            <a:ext cx="1143000" cy="369332"/>
          </a:xfrm>
          <a:prstGeom prst="rect">
            <a:avLst/>
          </a:prstGeom>
          <a:noFill/>
        </p:spPr>
        <p:txBody>
          <a:bodyPr wrap="square" rtlCol="0">
            <a:spAutoFit/>
          </a:bodyPr>
          <a:lstStyle/>
          <a:p>
            <a:pPr algn="ctr"/>
            <a:r>
              <a:rPr lang="en-US" dirty="0" smtClean="0"/>
              <a:t>Year 5</a:t>
            </a:r>
            <a:endParaRPr lang="en-US" dirty="0"/>
          </a:p>
        </p:txBody>
      </p:sp>
      <p:sp>
        <p:nvSpPr>
          <p:cNvPr id="42" name="Rectangle 41"/>
          <p:cNvSpPr/>
          <p:nvPr/>
        </p:nvSpPr>
        <p:spPr>
          <a:xfrm>
            <a:off x="2286000" y="4724400"/>
            <a:ext cx="1143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286000" y="47244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86000" y="4800600"/>
            <a:ext cx="1143000" cy="1200329"/>
          </a:xfrm>
          <a:prstGeom prst="rect">
            <a:avLst/>
          </a:prstGeom>
          <a:noFill/>
        </p:spPr>
        <p:txBody>
          <a:bodyPr wrap="square" lIns="0" rIns="0" rtlCol="0">
            <a:spAutoFit/>
          </a:bodyPr>
          <a:lstStyle/>
          <a:p>
            <a:pPr algn="ctr"/>
            <a:r>
              <a:rPr lang="en-US" dirty="0" smtClean="0"/>
              <a:t>Deductible in Year 2 (under limit)</a:t>
            </a:r>
            <a:endParaRPr lang="en-US" dirty="0"/>
          </a:p>
        </p:txBody>
      </p:sp>
      <p:sp>
        <p:nvSpPr>
          <p:cNvPr id="47" name="Rectangle 46"/>
          <p:cNvSpPr/>
          <p:nvPr/>
        </p:nvSpPr>
        <p:spPr>
          <a:xfrm>
            <a:off x="2286000" y="3810000"/>
            <a:ext cx="1143000" cy="228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86000" y="3816356"/>
            <a:ext cx="1143000" cy="984244"/>
          </a:xfrm>
          <a:prstGeom prst="rect">
            <a:avLst/>
          </a:prstGeom>
          <a:noFill/>
        </p:spPr>
        <p:txBody>
          <a:bodyPr wrap="square" lIns="0" rIns="0" rtlCol="0">
            <a:spAutoFit/>
          </a:bodyPr>
          <a:lstStyle/>
          <a:p>
            <a:pPr algn="ctr">
              <a:lnSpc>
                <a:spcPct val="80000"/>
              </a:lnSpc>
            </a:pPr>
            <a:r>
              <a:rPr lang="en-US" dirty="0" smtClean="0"/>
              <a:t>Not Deductible in Year 2 (over limit)</a:t>
            </a:r>
            <a:endParaRPr lang="en-US" dirty="0"/>
          </a:p>
        </p:txBody>
      </p:sp>
      <p:sp>
        <p:nvSpPr>
          <p:cNvPr id="48" name="Rectangle 47"/>
          <p:cNvSpPr/>
          <p:nvPr/>
        </p:nvSpPr>
        <p:spPr>
          <a:xfrm>
            <a:off x="7543800" y="3810000"/>
            <a:ext cx="1143000" cy="228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38100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4" idx="0"/>
          </p:cNvCxnSpPr>
          <p:nvPr/>
        </p:nvCxnSpPr>
        <p:spPr>
          <a:xfrm>
            <a:off x="1752600" y="3048000"/>
            <a:ext cx="2933700" cy="12192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8" idx="1"/>
          </p:cNvCxnSpPr>
          <p:nvPr/>
        </p:nvCxnSpPr>
        <p:spPr>
          <a:xfrm>
            <a:off x="3352800" y="3886200"/>
            <a:ext cx="4191000" cy="38100"/>
          </a:xfrm>
          <a:prstGeom prst="straightConnector1">
            <a:avLst/>
          </a:prstGeom>
          <a:ln w="63500">
            <a:solidFill>
              <a:schemeClr val="accent4">
                <a:lumMod val="60000"/>
                <a:lumOff val="4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0"/>
            <a:ext cx="2971800" cy="1143000"/>
          </a:xfrm>
        </p:spPr>
        <p:txBody>
          <a:bodyPr>
            <a:normAutofit fontScale="90000"/>
          </a:bodyPr>
          <a:lstStyle/>
          <a:p>
            <a:r>
              <a:rPr lang="en-US" dirty="0" smtClean="0"/>
              <a:t>What happens to a carryover deduction if I don’t itemize (i.e., just take the standard deduction)?</a:t>
            </a:r>
            <a:endParaRPr lang="en-US" dirty="0"/>
          </a:p>
        </p:txBody>
      </p:sp>
      <p:pic>
        <p:nvPicPr>
          <p:cNvPr id="57353" name="Picture 9" descr="C:\Users\rujames\AppData\Local\Microsoft\Windows\Temporary Internet Files\Content.IE5\V30YHRQ9\MP900448669[1].jpg"/>
          <p:cNvPicPr>
            <a:picLocks noChangeAspect="1" noChangeArrowheads="1"/>
          </p:cNvPicPr>
          <p:nvPr/>
        </p:nvPicPr>
        <p:blipFill>
          <a:blip r:embed="rId2" cstate="print"/>
          <a:srcRect r="-88"/>
          <a:stretch>
            <a:fillRect/>
          </a:stretch>
        </p:blipFill>
        <p:spPr bwMode="auto">
          <a:xfrm>
            <a:off x="0" y="0"/>
            <a:ext cx="5709951"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791200" y="4038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3505200"/>
            <a:ext cx="1143000" cy="2514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28194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1336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9600" y="3505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62200" y="3962400"/>
            <a:ext cx="1143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362200" y="39624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1752600" y="3162300"/>
            <a:ext cx="533400" cy="11049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1200" y="36576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52600" y="2438400"/>
            <a:ext cx="3962400" cy="1676400"/>
          </a:xfrm>
          <a:prstGeom prst="straightConnector1">
            <a:avLst/>
          </a:prstGeom>
          <a:ln w="63500">
            <a:solidFill>
              <a:schemeClr val="accent1">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362200" y="4648200"/>
            <a:ext cx="1143000" cy="1371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8600" y="4191000"/>
            <a:ext cx="1143000" cy="1828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9600" y="6248400"/>
            <a:ext cx="1143000" cy="369332"/>
          </a:xfrm>
          <a:prstGeom prst="rect">
            <a:avLst/>
          </a:prstGeom>
          <a:noFill/>
        </p:spPr>
        <p:txBody>
          <a:bodyPr wrap="square" rtlCol="0">
            <a:spAutoFit/>
          </a:bodyPr>
          <a:lstStyle/>
          <a:p>
            <a:pPr algn="ctr"/>
            <a:r>
              <a:rPr lang="en-US" dirty="0" smtClean="0"/>
              <a:t>Year 1</a:t>
            </a:r>
            <a:endParaRPr lang="en-US" dirty="0"/>
          </a:p>
        </p:txBody>
      </p:sp>
      <p:sp>
        <p:nvSpPr>
          <p:cNvPr id="24" name="TextBox 23"/>
          <p:cNvSpPr txBox="1"/>
          <p:nvPr/>
        </p:nvSpPr>
        <p:spPr>
          <a:xfrm>
            <a:off x="2362200" y="6248400"/>
            <a:ext cx="1143000" cy="369332"/>
          </a:xfrm>
          <a:prstGeom prst="rect">
            <a:avLst/>
          </a:prstGeom>
          <a:noFill/>
        </p:spPr>
        <p:txBody>
          <a:bodyPr wrap="square" rtlCol="0">
            <a:spAutoFit/>
          </a:bodyPr>
          <a:lstStyle/>
          <a:p>
            <a:pPr algn="ctr"/>
            <a:r>
              <a:rPr lang="en-US" dirty="0" smtClean="0"/>
              <a:t>Year 2</a:t>
            </a:r>
            <a:endParaRPr lang="en-US" dirty="0"/>
          </a:p>
        </p:txBody>
      </p:sp>
      <p:sp>
        <p:nvSpPr>
          <p:cNvPr id="25" name="TextBox 24"/>
          <p:cNvSpPr txBox="1"/>
          <p:nvPr/>
        </p:nvSpPr>
        <p:spPr>
          <a:xfrm>
            <a:off x="4038600" y="6260068"/>
            <a:ext cx="1143000" cy="369332"/>
          </a:xfrm>
          <a:prstGeom prst="rect">
            <a:avLst/>
          </a:prstGeom>
          <a:noFill/>
        </p:spPr>
        <p:txBody>
          <a:bodyPr wrap="square" rtlCol="0">
            <a:spAutoFit/>
          </a:bodyPr>
          <a:lstStyle/>
          <a:p>
            <a:pPr algn="ctr"/>
            <a:r>
              <a:rPr lang="en-US" dirty="0" smtClean="0"/>
              <a:t>Year 3</a:t>
            </a:r>
            <a:endParaRPr lang="en-US" dirty="0"/>
          </a:p>
        </p:txBody>
      </p:sp>
      <p:cxnSp>
        <p:nvCxnSpPr>
          <p:cNvPr id="26" name="Straight Connector 25"/>
          <p:cNvCxnSpPr/>
          <p:nvPr/>
        </p:nvCxnSpPr>
        <p:spPr>
          <a:xfrm>
            <a:off x="4038600" y="41910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791200" y="4724400"/>
            <a:ext cx="1143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791200" y="6248400"/>
            <a:ext cx="1143000" cy="369332"/>
          </a:xfrm>
          <a:prstGeom prst="rect">
            <a:avLst/>
          </a:prstGeom>
          <a:noFill/>
        </p:spPr>
        <p:txBody>
          <a:bodyPr wrap="square" rtlCol="0">
            <a:spAutoFit/>
          </a:bodyPr>
          <a:lstStyle/>
          <a:p>
            <a:pPr algn="ctr"/>
            <a:r>
              <a:rPr lang="en-US" dirty="0" smtClean="0"/>
              <a:t>Year 4</a:t>
            </a:r>
            <a:endParaRPr lang="en-US" dirty="0"/>
          </a:p>
        </p:txBody>
      </p:sp>
      <p:cxnSp>
        <p:nvCxnSpPr>
          <p:cNvPr id="30" name="Straight Connector 29"/>
          <p:cNvCxnSpPr/>
          <p:nvPr/>
        </p:nvCxnSpPr>
        <p:spPr>
          <a:xfrm>
            <a:off x="6248400" y="1981200"/>
            <a:ext cx="114300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67600" y="1447800"/>
            <a:ext cx="1447800" cy="1200329"/>
          </a:xfrm>
          <a:prstGeom prst="rect">
            <a:avLst/>
          </a:prstGeom>
          <a:noFill/>
        </p:spPr>
        <p:txBody>
          <a:bodyPr wrap="square" rtlCol="0">
            <a:spAutoFit/>
          </a:bodyPr>
          <a:lstStyle/>
          <a:p>
            <a:r>
              <a:rPr lang="en-US" b="1" dirty="0" smtClean="0"/>
              <a:t>Charitable Deduction Maximum for Each </a:t>
            </a:r>
            <a:r>
              <a:rPr lang="en-US" b="1" dirty="0"/>
              <a:t>Y</a:t>
            </a:r>
            <a:r>
              <a:rPr lang="en-US" b="1" dirty="0" smtClean="0"/>
              <a:t>ear</a:t>
            </a:r>
            <a:endParaRPr lang="en-US" b="1" dirty="0"/>
          </a:p>
        </p:txBody>
      </p:sp>
      <p:sp>
        <p:nvSpPr>
          <p:cNvPr id="32" name="TextBox 31"/>
          <p:cNvSpPr txBox="1"/>
          <p:nvPr/>
        </p:nvSpPr>
        <p:spPr>
          <a:xfrm>
            <a:off x="609600" y="3886200"/>
            <a:ext cx="1143000" cy="1200329"/>
          </a:xfrm>
          <a:prstGeom prst="rect">
            <a:avLst/>
          </a:prstGeom>
          <a:noFill/>
        </p:spPr>
        <p:txBody>
          <a:bodyPr wrap="square" lIns="0" rIns="0" rtlCol="0">
            <a:spAutoFit/>
          </a:bodyPr>
          <a:lstStyle/>
          <a:p>
            <a:pPr algn="ctr"/>
            <a:r>
              <a:rPr lang="en-US" dirty="0" smtClean="0"/>
              <a:t>Deductible in Year 1 (under limit)</a:t>
            </a:r>
            <a:endParaRPr lang="en-US" dirty="0"/>
          </a:p>
        </p:txBody>
      </p:sp>
      <p:sp>
        <p:nvSpPr>
          <p:cNvPr id="33" name="TextBox 32"/>
          <p:cNvSpPr txBox="1"/>
          <p:nvPr/>
        </p:nvSpPr>
        <p:spPr>
          <a:xfrm>
            <a:off x="609600" y="2209800"/>
            <a:ext cx="1143000" cy="1200329"/>
          </a:xfrm>
          <a:prstGeom prst="rect">
            <a:avLst/>
          </a:prstGeom>
          <a:noFill/>
        </p:spPr>
        <p:txBody>
          <a:bodyPr wrap="square" lIns="0" rIns="0" rtlCol="0">
            <a:spAutoFit/>
          </a:bodyPr>
          <a:lstStyle/>
          <a:p>
            <a:pPr algn="ctr"/>
            <a:r>
              <a:rPr lang="en-US" dirty="0" smtClean="0"/>
              <a:t>Not Deductible in Year 1 (over limit)</a:t>
            </a:r>
            <a:endParaRPr lang="en-US" dirty="0"/>
          </a:p>
        </p:txBody>
      </p:sp>
      <p:sp>
        <p:nvSpPr>
          <p:cNvPr id="34" name="TextBox 33"/>
          <p:cNvSpPr txBox="1"/>
          <p:nvPr/>
        </p:nvSpPr>
        <p:spPr>
          <a:xfrm>
            <a:off x="2362200" y="4038600"/>
            <a:ext cx="1143000" cy="646331"/>
          </a:xfrm>
          <a:prstGeom prst="rect">
            <a:avLst/>
          </a:prstGeom>
          <a:noFill/>
        </p:spPr>
        <p:txBody>
          <a:bodyPr wrap="square" lIns="0" rIns="0" rtlCol="0">
            <a:spAutoFit/>
          </a:bodyPr>
          <a:lstStyle/>
          <a:p>
            <a:pPr algn="ctr"/>
            <a:r>
              <a:rPr lang="en-US" dirty="0" smtClean="0"/>
              <a:t>Carryover Eliminated</a:t>
            </a:r>
            <a:endParaRPr lang="en-US" dirty="0"/>
          </a:p>
        </p:txBody>
      </p:sp>
      <p:sp>
        <p:nvSpPr>
          <p:cNvPr id="35" name="TextBox 34"/>
          <p:cNvSpPr txBox="1"/>
          <p:nvPr/>
        </p:nvSpPr>
        <p:spPr>
          <a:xfrm>
            <a:off x="5791200" y="4038600"/>
            <a:ext cx="1143000" cy="646331"/>
          </a:xfrm>
          <a:prstGeom prst="rect">
            <a:avLst/>
          </a:prstGeom>
          <a:noFill/>
        </p:spPr>
        <p:txBody>
          <a:bodyPr wrap="square" lIns="0" rIns="0" rtlCol="0">
            <a:spAutoFit/>
          </a:bodyPr>
          <a:lstStyle/>
          <a:p>
            <a:pPr algn="ctr"/>
            <a:r>
              <a:rPr lang="en-US" dirty="0" smtClean="0"/>
              <a:t>Deductible Carryover</a:t>
            </a:r>
            <a:endParaRPr lang="en-US" dirty="0"/>
          </a:p>
        </p:txBody>
      </p:sp>
      <p:sp>
        <p:nvSpPr>
          <p:cNvPr id="38" name="TextBox 37"/>
          <p:cNvSpPr txBox="1"/>
          <p:nvPr/>
        </p:nvSpPr>
        <p:spPr>
          <a:xfrm>
            <a:off x="2362200" y="4743271"/>
            <a:ext cx="1143000" cy="1200329"/>
          </a:xfrm>
          <a:prstGeom prst="rect">
            <a:avLst/>
          </a:prstGeom>
          <a:noFill/>
        </p:spPr>
        <p:txBody>
          <a:bodyPr wrap="square" lIns="0" rIns="0" rtlCol="0">
            <a:spAutoFit/>
          </a:bodyPr>
          <a:lstStyle/>
          <a:p>
            <a:pPr algn="ctr"/>
            <a:r>
              <a:rPr lang="en-US" dirty="0" smtClean="0"/>
              <a:t>(potentially)Deductible Gifts Made in Year 2</a:t>
            </a:r>
            <a:endParaRPr lang="en-US" dirty="0"/>
          </a:p>
        </p:txBody>
      </p:sp>
      <p:sp>
        <p:nvSpPr>
          <p:cNvPr id="39" name="TextBox 38"/>
          <p:cNvSpPr txBox="1"/>
          <p:nvPr/>
        </p:nvSpPr>
        <p:spPr>
          <a:xfrm>
            <a:off x="4038600" y="4876800"/>
            <a:ext cx="1143000" cy="923330"/>
          </a:xfrm>
          <a:prstGeom prst="rect">
            <a:avLst/>
          </a:prstGeom>
          <a:noFill/>
        </p:spPr>
        <p:txBody>
          <a:bodyPr wrap="square" lIns="0" rIns="0" rtlCol="0">
            <a:spAutoFit/>
          </a:bodyPr>
          <a:lstStyle/>
          <a:p>
            <a:pPr algn="ctr"/>
            <a:r>
              <a:rPr lang="en-US" dirty="0" smtClean="0"/>
              <a:t>Deductible Gifts Made in Year 3</a:t>
            </a:r>
            <a:endParaRPr lang="en-US" dirty="0"/>
          </a:p>
        </p:txBody>
      </p:sp>
      <p:sp>
        <p:nvSpPr>
          <p:cNvPr id="40" name="TextBox 39"/>
          <p:cNvSpPr txBox="1"/>
          <p:nvPr/>
        </p:nvSpPr>
        <p:spPr>
          <a:xfrm>
            <a:off x="5791200" y="4876800"/>
            <a:ext cx="1143000" cy="923330"/>
          </a:xfrm>
          <a:prstGeom prst="rect">
            <a:avLst/>
          </a:prstGeom>
          <a:noFill/>
        </p:spPr>
        <p:txBody>
          <a:bodyPr wrap="square" lIns="0" rIns="0" rtlCol="0">
            <a:spAutoFit/>
          </a:bodyPr>
          <a:lstStyle/>
          <a:p>
            <a:pPr algn="ctr"/>
            <a:r>
              <a:rPr lang="en-US" dirty="0" smtClean="0"/>
              <a:t>Deductible Gifts Made in Year 4</a:t>
            </a:r>
            <a:endParaRPr lang="en-US" dirty="0"/>
          </a:p>
        </p:txBody>
      </p:sp>
      <p:sp>
        <p:nvSpPr>
          <p:cNvPr id="41" name="Rectangle 40"/>
          <p:cNvSpPr/>
          <p:nvPr/>
        </p:nvSpPr>
        <p:spPr>
          <a:xfrm>
            <a:off x="6019800" y="1371600"/>
            <a:ext cx="2971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txBox="1">
            <a:spLocks/>
          </p:cNvSpPr>
          <p:nvPr/>
        </p:nvSpPr>
        <p:spPr>
          <a:xfrm>
            <a:off x="0" y="0"/>
            <a:ext cx="88392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carryover is reduced as if you took the largest possible charitable deduction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2" name="TextBox 41"/>
          <p:cNvSpPr txBox="1"/>
          <p:nvPr/>
        </p:nvSpPr>
        <p:spPr>
          <a:xfrm>
            <a:off x="2971800" y="1600200"/>
            <a:ext cx="2286000" cy="1200329"/>
          </a:xfrm>
          <a:prstGeom prst="rect">
            <a:avLst/>
          </a:prstGeom>
          <a:noFill/>
        </p:spPr>
        <p:txBody>
          <a:bodyPr wrap="square" rtlCol="0">
            <a:spAutoFit/>
          </a:bodyPr>
          <a:lstStyle/>
          <a:p>
            <a:pPr algn="ctr"/>
            <a:r>
              <a:rPr lang="en-US" dirty="0" smtClean="0"/>
              <a:t>In year 2 no gifts were deducted  because the standard deduction was used</a:t>
            </a:r>
            <a:endParaRPr lang="en-US" dirty="0"/>
          </a:p>
        </p:txBody>
      </p:sp>
      <p:sp>
        <p:nvSpPr>
          <p:cNvPr id="43" name="Rectangular Callout 42"/>
          <p:cNvSpPr/>
          <p:nvPr/>
        </p:nvSpPr>
        <p:spPr>
          <a:xfrm>
            <a:off x="3048000" y="1600200"/>
            <a:ext cx="2133600" cy="1219200"/>
          </a:xfrm>
          <a:prstGeom prst="wedgeRectCallout">
            <a:avLst>
              <a:gd name="adj1" fmla="val -49201"/>
              <a:gd name="adj2" fmla="val 143142"/>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0175705XSmall.jpg"/>
          <p:cNvPicPr>
            <a:picLocks noChangeAspect="1"/>
          </p:cNvPicPr>
          <p:nvPr/>
        </p:nvPicPr>
        <p:blipFill>
          <a:blip r:embed="rId2" cstate="print"/>
          <a:stretch>
            <a:fillRect/>
          </a:stretch>
        </p:blipFill>
        <p:spPr>
          <a:xfrm>
            <a:off x="0" y="790687"/>
            <a:ext cx="9144000" cy="6067313"/>
          </a:xfrm>
          <a:prstGeom prst="rect">
            <a:avLst/>
          </a:prstGeom>
        </p:spPr>
      </p:pic>
      <p:sp>
        <p:nvSpPr>
          <p:cNvPr id="2" name="Title 1"/>
          <p:cNvSpPr>
            <a:spLocks noGrp="1"/>
          </p:cNvSpPr>
          <p:nvPr>
            <p:ph type="title"/>
          </p:nvPr>
        </p:nvSpPr>
        <p:spPr>
          <a:xfrm>
            <a:off x="0" y="0"/>
            <a:ext cx="9144000" cy="1143000"/>
          </a:xfrm>
        </p:spPr>
        <p:txBody>
          <a:bodyPr>
            <a:normAutofit fontScale="90000"/>
          </a:bodyPr>
          <a:lstStyle/>
          <a:p>
            <a:pPr>
              <a:lnSpc>
                <a:spcPct val="80000"/>
              </a:lnSpc>
            </a:pPr>
            <a:r>
              <a:rPr lang="en-US" dirty="0" smtClean="0"/>
              <a:t>What happens to a carryover deduction if the donor dies?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0175705XSmall.jpg"/>
          <p:cNvPicPr>
            <a:picLocks noChangeAspect="1"/>
          </p:cNvPicPr>
          <p:nvPr/>
        </p:nvPicPr>
        <p:blipFill>
          <a:blip r:embed="rId2" cstate="print"/>
          <a:stretch>
            <a:fillRect/>
          </a:stretch>
        </p:blipFill>
        <p:spPr>
          <a:xfrm>
            <a:off x="0" y="790687"/>
            <a:ext cx="9144000" cy="6067313"/>
          </a:xfrm>
          <a:prstGeom prst="rect">
            <a:avLst/>
          </a:prstGeom>
        </p:spPr>
      </p:pic>
      <p:sp>
        <p:nvSpPr>
          <p:cNvPr id="2" name="Title 1"/>
          <p:cNvSpPr>
            <a:spLocks noGrp="1"/>
          </p:cNvSpPr>
          <p:nvPr>
            <p:ph type="title"/>
          </p:nvPr>
        </p:nvSpPr>
        <p:spPr>
          <a:xfrm>
            <a:off x="152400" y="533400"/>
            <a:ext cx="8991600" cy="1143000"/>
          </a:xfrm>
        </p:spPr>
        <p:txBody>
          <a:bodyPr>
            <a:normAutofit fontScale="90000"/>
          </a:bodyPr>
          <a:lstStyle/>
          <a:p>
            <a:pPr algn="l">
              <a:lnSpc>
                <a:spcPct val="80000"/>
              </a:lnSpc>
            </a:pPr>
            <a:r>
              <a:rPr lang="en-US" dirty="0" smtClean="0"/>
              <a:t>The carryover deduction is lost at death.  For joint returns, the carryover that would have been claimed by the decedent if the couple had filed separately is lost.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S3NC6S0Y\MP900442176[1].jpg"/>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sp>
        <p:nvSpPr>
          <p:cNvPr id="60418" name="Content Placeholder 2"/>
          <p:cNvSpPr>
            <a:spLocks noGrp="1"/>
          </p:cNvSpPr>
          <p:nvPr>
            <p:ph idx="1"/>
          </p:nvPr>
        </p:nvSpPr>
        <p:spPr>
          <a:xfrm>
            <a:off x="4876800" y="228600"/>
            <a:ext cx="3886200" cy="2057400"/>
          </a:xfrm>
        </p:spPr>
        <p:txBody>
          <a:bodyPr>
            <a:normAutofit/>
          </a:bodyPr>
          <a:lstStyle/>
          <a:p>
            <a:pPr marL="0" indent="0">
              <a:lnSpc>
                <a:spcPct val="80000"/>
              </a:lnSpc>
              <a:spcBef>
                <a:spcPts val="0"/>
              </a:spcBef>
              <a:buFont typeface="Arial" charset="0"/>
              <a:buNone/>
            </a:pPr>
            <a:r>
              <a:rPr lang="en-US" sz="4000" dirty="0" smtClean="0"/>
              <a:t>How do the different limits work together?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0" y="762000"/>
            <a:ext cx="1676400" cy="5486400"/>
          </a:xfrm>
          <a:prstGeom prst="rect">
            <a:avLst/>
          </a:prstGeom>
          <a:noFill/>
          <a:ln w="9525">
            <a:noFill/>
            <a:miter lim="800000"/>
            <a:headEnd/>
            <a:tailEnd/>
          </a:ln>
        </p:spPr>
      </p:pic>
      <p:sp>
        <p:nvSpPr>
          <p:cNvPr id="63489" name="Title 1"/>
          <p:cNvSpPr>
            <a:spLocks noGrp="1"/>
          </p:cNvSpPr>
          <p:nvPr>
            <p:ph type="title"/>
          </p:nvPr>
        </p:nvSpPr>
        <p:spPr/>
        <p:txBody>
          <a:bodyPr/>
          <a:lstStyle/>
          <a:p>
            <a:r>
              <a:rPr lang="en-US" dirty="0" smtClean="0"/>
              <a:t>Any overflow is carried over </a:t>
            </a:r>
          </a:p>
        </p:txBody>
      </p:sp>
      <p:pic>
        <p:nvPicPr>
          <p:cNvPr id="63491"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2286000" y="2133600"/>
            <a:ext cx="1752600" cy="4038600"/>
          </a:xfrm>
          <a:prstGeom prst="rect">
            <a:avLst/>
          </a:prstGeom>
          <a:noFill/>
          <a:ln w="9525">
            <a:noFill/>
            <a:miter lim="800000"/>
            <a:headEnd/>
            <a:tailEnd/>
          </a:ln>
        </p:spPr>
      </p:pic>
      <p:pic>
        <p:nvPicPr>
          <p:cNvPr id="63492"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4648200" y="2133600"/>
            <a:ext cx="1600200" cy="4038600"/>
          </a:xfrm>
          <a:prstGeom prst="rect">
            <a:avLst/>
          </a:prstGeom>
          <a:noFill/>
          <a:ln w="9525">
            <a:noFill/>
            <a:miter lim="800000"/>
            <a:headEnd/>
            <a:tailEnd/>
          </a:ln>
        </p:spPr>
      </p:pic>
      <p:pic>
        <p:nvPicPr>
          <p:cNvPr id="63493"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7010400" y="2743200"/>
            <a:ext cx="1600200" cy="3352800"/>
          </a:xfrm>
          <a:prstGeom prst="rect">
            <a:avLst/>
          </a:prstGeom>
          <a:noFill/>
          <a:ln w="9525">
            <a:noFill/>
            <a:miter lim="800000"/>
            <a:headEnd/>
            <a:tailEnd/>
          </a:ln>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810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7"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8768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0" name="TextBox 14"/>
          <p:cNvSpPr txBox="1">
            <a:spLocks noChangeArrowheads="1"/>
          </p:cNvSpPr>
          <p:nvPr/>
        </p:nvSpPr>
        <p:spPr bwMode="auto">
          <a:xfrm>
            <a:off x="4267200" y="5937004"/>
            <a:ext cx="2362200" cy="997196"/>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a:t>
            </a:r>
            <a:endParaRPr lang="en-US" sz="2400" dirty="0" smtClean="0">
              <a:latin typeface="Calibri" pitchFamily="34" charset="0"/>
            </a:endParaRPr>
          </a:p>
          <a:p>
            <a:pPr algn="ctr">
              <a:lnSpc>
                <a:spcPct val="70000"/>
              </a:lnSpc>
            </a:pPr>
            <a:r>
              <a:rPr lang="en-US" sz="2400" dirty="0" smtClean="0">
                <a:latin typeface="Calibri" pitchFamily="34" charset="0"/>
              </a:rPr>
              <a:t>private foundations </a:t>
            </a:r>
          </a:p>
          <a:p>
            <a:pPr algn="ctr">
              <a:lnSpc>
                <a:spcPct val="70000"/>
              </a:lnSpc>
            </a:pPr>
            <a:r>
              <a:rPr lang="en-US" sz="1200" dirty="0" smtClean="0">
                <a:latin typeface="Calibri" pitchFamily="34" charset="0"/>
              </a:rPr>
              <a:t>or “for the use of” public charities</a:t>
            </a:r>
            <a:endParaRPr lang="en-US" sz="2000" dirty="0">
              <a:latin typeface="Calibri" pitchFamily="34" charset="0"/>
            </a:endParaRP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What.jpg"/>
          <p:cNvPicPr>
            <a:picLocks noChangeAspect="1"/>
          </p:cNvPicPr>
          <p:nvPr/>
        </p:nvPicPr>
        <p:blipFill>
          <a:blip r:embed="rId2" cstate="print"/>
          <a:stretch>
            <a:fillRect/>
          </a:stretch>
        </p:blipFill>
        <p:spPr>
          <a:xfrm>
            <a:off x="0" y="0"/>
            <a:ext cx="7060764" cy="6858000"/>
          </a:xfrm>
          <a:prstGeom prst="rect">
            <a:avLst/>
          </a:prstGeom>
        </p:spPr>
      </p:pic>
      <p:sp>
        <p:nvSpPr>
          <p:cNvPr id="3" name="Content Placeholder 2"/>
          <p:cNvSpPr>
            <a:spLocks noGrp="1"/>
          </p:cNvSpPr>
          <p:nvPr>
            <p:ph idx="1"/>
          </p:nvPr>
        </p:nvSpPr>
        <p:spPr>
          <a:xfrm>
            <a:off x="3733800" y="533400"/>
            <a:ext cx="5410200" cy="4525963"/>
          </a:xfrm>
        </p:spPr>
        <p:txBody>
          <a:bodyPr>
            <a:normAutofit/>
          </a:bodyPr>
          <a:lstStyle/>
          <a:p>
            <a:pPr marL="0" indent="0">
              <a:lnSpc>
                <a:spcPct val="80000"/>
              </a:lnSpc>
              <a:buNone/>
            </a:pPr>
            <a:r>
              <a:rPr lang="en-US" sz="4400" dirty="0"/>
              <a:t>W</a:t>
            </a:r>
            <a:r>
              <a:rPr lang="en-US" sz="4400" dirty="0" smtClean="0"/>
              <a:t>hy should we limit charitable deductions?</a:t>
            </a:r>
            <a:endParaRPr lang="en-US"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Stock_000010370677XSmall.jpg"/>
          <p:cNvPicPr>
            <a:picLocks noChangeAspect="1"/>
          </p:cNvPicPr>
          <p:nvPr/>
        </p:nvPicPr>
        <p:blipFill>
          <a:blip r:embed="rId3" cstate="print"/>
          <a:srcRect/>
          <a:stretch>
            <a:fillRect/>
          </a:stretch>
        </p:blipFill>
        <p:spPr>
          <a:xfrm rot="16200000">
            <a:off x="4296986" y="-2849188"/>
            <a:ext cx="1997826" cy="7696201"/>
          </a:xfrm>
          <a:prstGeom prst="rect">
            <a:avLst/>
          </a:prstGeom>
        </p:spPr>
      </p:pic>
      <p:pic>
        <p:nvPicPr>
          <p:cNvPr id="24" name="Picture 23" descr="iStock_000007536336XSmall.jpg"/>
          <p:cNvPicPr>
            <a:picLocks noChangeAspect="1"/>
          </p:cNvPicPr>
          <p:nvPr/>
        </p:nvPicPr>
        <p:blipFill>
          <a:blip r:embed="rId4" cstate="print"/>
          <a:srcRect/>
          <a:stretch>
            <a:fillRect/>
          </a:stretch>
        </p:blipFill>
        <p:spPr>
          <a:xfrm>
            <a:off x="0" y="1219200"/>
            <a:ext cx="1524000" cy="4953000"/>
          </a:xfrm>
          <a:prstGeom prst="rect">
            <a:avLst/>
          </a:prstGeom>
        </p:spPr>
      </p:pic>
      <p:pic>
        <p:nvPicPr>
          <p:cNvPr id="23" name="Picture 22" descr="iStock_000007536336XSmall.jpg"/>
          <p:cNvPicPr>
            <a:picLocks noChangeAspect="1"/>
          </p:cNvPicPr>
          <p:nvPr/>
        </p:nvPicPr>
        <p:blipFill>
          <a:blip r:embed="rId5" cstate="print"/>
          <a:stretch>
            <a:fillRect/>
          </a:stretch>
        </p:blipFill>
        <p:spPr>
          <a:xfrm>
            <a:off x="4191000" y="1981200"/>
            <a:ext cx="2590800" cy="4089310"/>
          </a:xfrm>
          <a:prstGeom prst="rect">
            <a:avLst/>
          </a:prstGeom>
        </p:spPr>
      </p:pic>
      <p:pic>
        <p:nvPicPr>
          <p:cNvPr id="22" name="Picture 21" descr="iStock_000007536336XSmall.jpg"/>
          <p:cNvPicPr>
            <a:picLocks noChangeAspect="1"/>
          </p:cNvPicPr>
          <p:nvPr/>
        </p:nvPicPr>
        <p:blipFill>
          <a:blip r:embed="rId5" cstate="print"/>
          <a:stretch>
            <a:fillRect/>
          </a:stretch>
        </p:blipFill>
        <p:spPr>
          <a:xfrm>
            <a:off x="1905000" y="1981200"/>
            <a:ext cx="2590800" cy="4089310"/>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7" name="TextBox 16"/>
          <p:cNvSpPr txBox="1"/>
          <p:nvPr/>
        </p:nvSpPr>
        <p:spPr>
          <a:xfrm>
            <a:off x="3657600" y="304800"/>
            <a:ext cx="5486400" cy="1384995"/>
          </a:xfrm>
          <a:prstGeom prst="rect">
            <a:avLst/>
          </a:prstGeom>
          <a:noFill/>
        </p:spPr>
        <p:txBody>
          <a:bodyPr wrap="square" rtlCol="0">
            <a:spAutoFit/>
          </a:bodyPr>
          <a:lstStyle/>
          <a:p>
            <a:pPr marL="1255713" indent="-1255713"/>
            <a:r>
              <a:rPr lang="en-US" sz="2800" dirty="0" smtClean="0">
                <a:solidFill>
                  <a:schemeClr val="bg1"/>
                </a:solidFill>
                <a:effectLst>
                  <a:glow rad="101600">
                    <a:schemeClr val="tx1">
                      <a:alpha val="60000"/>
                    </a:schemeClr>
                  </a:glow>
                </a:effectLst>
              </a:rPr>
              <a:t>$30,000 FMV capital gain property to public charity</a:t>
            </a:r>
          </a:p>
          <a:p>
            <a:pPr marL="1604963" indent="-1604963"/>
            <a:r>
              <a:rPr lang="en-US" sz="2800" dirty="0" smtClean="0">
                <a:solidFill>
                  <a:schemeClr val="bg1"/>
                </a:solidFill>
                <a:effectLst>
                  <a:glow rad="101600">
                    <a:schemeClr val="tx1">
                      <a:alpha val="60000"/>
                    </a:schemeClr>
                  </a:glow>
                </a:effectLst>
              </a:rPr>
              <a:t>$20,000 cash to private foundation </a:t>
            </a:r>
            <a:endParaRPr lang="en-US" sz="2800" dirty="0">
              <a:solidFill>
                <a:schemeClr val="bg1"/>
              </a:solidFill>
              <a:effectLst>
                <a:glow rad="101600">
                  <a:schemeClr val="tx1">
                    <a:alpha val="60000"/>
                  </a:schemeClr>
                </a:glow>
              </a:effectLst>
            </a:endParaRP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3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3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4648200" y="2133600"/>
            <a:ext cx="1600200" cy="4038600"/>
          </a:xfrm>
          <a:prstGeom prst="rect">
            <a:avLst/>
          </a:prstGeom>
          <a:noFill/>
          <a:ln w="9525">
            <a:noFill/>
            <a:miter lim="800000"/>
            <a:headEnd/>
            <a:tailEnd/>
          </a:ln>
        </p:spPr>
      </p:pic>
      <p:pic>
        <p:nvPicPr>
          <p:cNvPr id="25"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2286000" y="2133600"/>
            <a:ext cx="1752600" cy="4038600"/>
          </a:xfrm>
          <a:prstGeom prst="rect">
            <a:avLst/>
          </a:prstGeom>
          <a:noFill/>
          <a:ln w="9525">
            <a:noFill/>
            <a:miter lim="800000"/>
            <a:headEnd/>
            <a:tailEnd/>
          </a:ln>
        </p:spPr>
      </p:pic>
      <p:pic>
        <p:nvPicPr>
          <p:cNvPr id="19"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0" y="762000"/>
            <a:ext cx="1676400" cy="54864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6" cstate="print"/>
          <a:srcRect/>
          <a:stretch>
            <a:fillRect/>
          </a:stretch>
        </p:blipFill>
        <p:spPr>
          <a:xfrm rot="16200000">
            <a:off x="4296986" y="-2849188"/>
            <a:ext cx="1997826" cy="7696201"/>
          </a:xfrm>
          <a:prstGeom prst="rect">
            <a:avLst/>
          </a:prstGeom>
        </p:spPr>
      </p:pic>
      <p:pic>
        <p:nvPicPr>
          <p:cNvPr id="20" name="Picture 19" descr="iStock_000007536336XSmall.jpg"/>
          <p:cNvPicPr>
            <a:picLocks noChangeAspect="1"/>
          </p:cNvPicPr>
          <p:nvPr/>
        </p:nvPicPr>
        <p:blipFill>
          <a:blip r:embed="rId7"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7" name="TextBox 16"/>
          <p:cNvSpPr txBox="1"/>
          <p:nvPr/>
        </p:nvSpPr>
        <p:spPr>
          <a:xfrm>
            <a:off x="3657600" y="304800"/>
            <a:ext cx="5486400" cy="1384995"/>
          </a:xfrm>
          <a:prstGeom prst="rect">
            <a:avLst/>
          </a:prstGeom>
          <a:noFill/>
        </p:spPr>
        <p:txBody>
          <a:bodyPr wrap="square" rtlCol="0">
            <a:spAutoFit/>
          </a:bodyPr>
          <a:lstStyle/>
          <a:p>
            <a:pPr marL="1255713" indent="-1255713"/>
            <a:r>
              <a:rPr lang="en-US" sz="2800" dirty="0" smtClean="0">
                <a:solidFill>
                  <a:schemeClr val="bg1"/>
                </a:solidFill>
                <a:effectLst>
                  <a:glow rad="101600">
                    <a:schemeClr val="tx1">
                      <a:alpha val="60000"/>
                    </a:schemeClr>
                  </a:glow>
                </a:effectLst>
              </a:rPr>
              <a:t>$30,000 FMV capital gain property to public charity</a:t>
            </a:r>
          </a:p>
          <a:p>
            <a:pPr marL="1604963" indent="-1604963"/>
            <a:r>
              <a:rPr lang="en-US" sz="2800" dirty="0" smtClean="0">
                <a:solidFill>
                  <a:schemeClr val="bg1"/>
                </a:solidFill>
                <a:effectLst>
                  <a:glow rad="101600">
                    <a:schemeClr val="tx1">
                      <a:alpha val="60000"/>
                    </a:schemeClr>
                  </a:glow>
                </a:effectLst>
              </a:rPr>
              <a:t>$20,000 cash to private foundation </a:t>
            </a:r>
            <a:endParaRPr lang="en-US" sz="2800" dirty="0">
              <a:solidFill>
                <a:schemeClr val="bg1"/>
              </a:solidFill>
              <a:effectLst>
                <a:glow rad="101600">
                  <a:schemeClr val="tx1">
                    <a:alpha val="60000"/>
                  </a:schemeClr>
                </a:glow>
              </a:effectLst>
            </a:endParaRP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18" name="Text Box 17"/>
          <p:cNvSpPr txBox="1">
            <a:spLocks noChangeArrowheads="1"/>
          </p:cNvSpPr>
          <p:nvPr/>
        </p:nvSpPr>
        <p:spPr bwMode="auto">
          <a:xfrm>
            <a:off x="-76200" y="3387804"/>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21" name="Text Box 17"/>
          <p:cNvSpPr txBox="1">
            <a:spLocks noChangeArrowheads="1"/>
          </p:cNvSpPr>
          <p:nvPr/>
        </p:nvSpPr>
        <p:spPr bwMode="auto">
          <a:xfrm>
            <a:off x="685800" y="3530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a:solidFill>
                  <a:srgbClr val="008000"/>
                </a:solidFill>
                <a:cs typeface="Arial" charset="0"/>
              </a:rPr>
              <a:t>$50,000</a:t>
            </a:r>
          </a:p>
        </p:txBody>
      </p:sp>
      <p:sp>
        <p:nvSpPr>
          <p:cNvPr id="28" name="Text Box 17"/>
          <p:cNvSpPr txBox="1">
            <a:spLocks noChangeArrowheads="1"/>
          </p:cNvSpPr>
          <p:nvPr/>
        </p:nvSpPr>
        <p:spPr bwMode="auto">
          <a:xfrm>
            <a:off x="2286000" y="39624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0" name="Text Box 17"/>
          <p:cNvSpPr txBox="1">
            <a:spLocks noChangeArrowheads="1"/>
          </p:cNvSpPr>
          <p:nvPr/>
        </p:nvSpPr>
        <p:spPr bwMode="auto">
          <a:xfrm>
            <a:off x="4572000" y="4454604"/>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$30,000</a:t>
            </a:r>
            <a:endParaRPr lang="en-US" sz="2800" b="1" dirty="0">
              <a:solidFill>
                <a:srgbClr val="008000"/>
              </a:solidFill>
              <a:cs typeface="Arial" charset="0"/>
            </a:endParaRPr>
          </a:p>
        </p:txBody>
      </p:sp>
      <p:sp>
        <p:nvSpPr>
          <p:cNvPr id="33" name="Text Box 17"/>
          <p:cNvSpPr txBox="1">
            <a:spLocks noChangeArrowheads="1"/>
          </p:cNvSpPr>
          <p:nvPr/>
        </p:nvSpPr>
        <p:spPr bwMode="auto">
          <a:xfrm>
            <a:off x="5410200" y="4673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6"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37"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4648200" y="2133600"/>
            <a:ext cx="1600200" cy="4038600"/>
          </a:xfrm>
          <a:prstGeom prst="rect">
            <a:avLst/>
          </a:prstGeom>
          <a:noFill/>
          <a:ln w="9525">
            <a:noFill/>
            <a:miter lim="800000"/>
            <a:headEnd/>
            <a:tailEnd/>
          </a:ln>
        </p:spPr>
      </p:pic>
      <p:pic>
        <p:nvPicPr>
          <p:cNvPr id="25"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2286000" y="2133600"/>
            <a:ext cx="1752600" cy="4038600"/>
          </a:xfrm>
          <a:prstGeom prst="rect">
            <a:avLst/>
          </a:prstGeom>
          <a:noFill/>
          <a:ln w="9525">
            <a:noFill/>
            <a:miter lim="800000"/>
            <a:headEnd/>
            <a:tailEnd/>
          </a:ln>
        </p:spPr>
      </p:pic>
      <p:pic>
        <p:nvPicPr>
          <p:cNvPr id="19"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0" y="762000"/>
            <a:ext cx="1676400" cy="5486400"/>
          </a:xfrm>
          <a:prstGeom prst="rect">
            <a:avLst/>
          </a:prstGeom>
          <a:noFill/>
          <a:ln w="9525">
            <a:noFill/>
            <a:miter lim="800000"/>
            <a:headEnd/>
            <a:tailEnd/>
          </a:ln>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8" name="Text Box 17"/>
          <p:cNvSpPr txBox="1">
            <a:spLocks noChangeArrowheads="1"/>
          </p:cNvSpPr>
          <p:nvPr/>
        </p:nvSpPr>
        <p:spPr bwMode="auto">
          <a:xfrm>
            <a:off x="-76200" y="3387804"/>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21" name="Text Box 17"/>
          <p:cNvSpPr txBox="1">
            <a:spLocks noChangeArrowheads="1"/>
          </p:cNvSpPr>
          <p:nvPr/>
        </p:nvSpPr>
        <p:spPr bwMode="auto">
          <a:xfrm>
            <a:off x="685800" y="3530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a:solidFill>
                  <a:srgbClr val="008000"/>
                </a:solidFill>
                <a:cs typeface="Arial" charset="0"/>
              </a:rPr>
              <a:t>$50,000</a:t>
            </a:r>
          </a:p>
        </p:txBody>
      </p:sp>
      <p:sp>
        <p:nvSpPr>
          <p:cNvPr id="28" name="Text Box 17"/>
          <p:cNvSpPr txBox="1">
            <a:spLocks noChangeArrowheads="1"/>
          </p:cNvSpPr>
          <p:nvPr/>
        </p:nvSpPr>
        <p:spPr bwMode="auto">
          <a:xfrm>
            <a:off x="2286000" y="39624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0" name="Text Box 17"/>
          <p:cNvSpPr txBox="1">
            <a:spLocks noChangeArrowheads="1"/>
          </p:cNvSpPr>
          <p:nvPr/>
        </p:nvSpPr>
        <p:spPr bwMode="auto">
          <a:xfrm>
            <a:off x="4572000" y="4454604"/>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$30,000</a:t>
            </a:r>
            <a:endParaRPr lang="en-US" sz="2800" b="1" dirty="0">
              <a:solidFill>
                <a:srgbClr val="008000"/>
              </a:solidFill>
              <a:cs typeface="Arial" charset="0"/>
            </a:endParaRPr>
          </a:p>
        </p:txBody>
      </p:sp>
      <p:sp>
        <p:nvSpPr>
          <p:cNvPr id="33" name="Text Box 17"/>
          <p:cNvSpPr txBox="1">
            <a:spLocks noChangeArrowheads="1"/>
          </p:cNvSpPr>
          <p:nvPr/>
        </p:nvSpPr>
        <p:spPr bwMode="auto">
          <a:xfrm>
            <a:off x="5410200" y="4673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5" name="Title 1"/>
          <p:cNvSpPr>
            <a:spLocks noGrp="1"/>
          </p:cNvSpPr>
          <p:nvPr>
            <p:ph type="title" idx="4294967295"/>
          </p:nvPr>
        </p:nvSpPr>
        <p:spPr>
          <a:xfrm>
            <a:off x="2057400" y="579438"/>
            <a:ext cx="7086600" cy="1020762"/>
          </a:xfrm>
        </p:spPr>
        <p:txBody>
          <a:bodyPr/>
          <a:lstStyle/>
          <a:p>
            <a:pPr algn="l">
              <a:buFont typeface="Wingdings" pitchFamily="2" charset="2"/>
              <a:buNone/>
            </a:pPr>
            <a:r>
              <a:rPr lang="en-US" sz="3200" dirty="0" smtClean="0"/>
              <a:t>No Carryover. All deductions allowed.</a:t>
            </a:r>
          </a:p>
        </p:txBody>
      </p:sp>
      <p:sp>
        <p:nvSpPr>
          <p:cNvPr id="36"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37"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rujames\AppData\Local\Microsoft\Windows\Temporary Internet Files\Content.IE5\7FLW1HPB\MP90042781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8243" name="Rectangle 3"/>
          <p:cNvSpPr>
            <a:spLocks noGrp="1"/>
          </p:cNvSpPr>
          <p:nvPr>
            <p:ph type="body" idx="1"/>
          </p:nvPr>
        </p:nvSpPr>
        <p:spPr>
          <a:xfrm>
            <a:off x="0" y="0"/>
            <a:ext cx="9144000" cy="4525963"/>
          </a:xfrm>
        </p:spPr>
        <p:txBody>
          <a:bodyPr/>
          <a:lstStyle/>
          <a:p>
            <a:pPr algn="ctr">
              <a:buNone/>
            </a:pPr>
            <a:r>
              <a:rPr lang="en-US" dirty="0" smtClean="0">
                <a:solidFill>
                  <a:schemeClr val="bg1"/>
                </a:solidFill>
              </a:rPr>
              <a:t>Which gifts get counted first if the total is too great?</a:t>
            </a:r>
          </a:p>
          <a:p>
            <a:pPr>
              <a:buFont typeface="Arial" charset="0"/>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5" descr="C:\Users\rujames\AppData\Local\Microsoft\Windows\Temporary Internet Files\Content.IE5\9A16IBCU\MP900314341[1].jpg"/>
          <p:cNvPicPr>
            <a:picLocks noChangeAspect="1" noChangeArrowheads="1"/>
          </p:cNvPicPr>
          <p:nvPr/>
        </p:nvPicPr>
        <p:blipFill>
          <a:blip r:embed="rId2" cstate="print"/>
          <a:srcRect/>
          <a:stretch>
            <a:fillRect/>
          </a:stretch>
        </p:blipFill>
        <p:spPr bwMode="auto">
          <a:xfrm rot="17658048">
            <a:off x="1034045" y="3907968"/>
            <a:ext cx="1047807" cy="771885"/>
          </a:xfrm>
          <a:prstGeom prst="rect">
            <a:avLst/>
          </a:prstGeom>
          <a:noFill/>
        </p:spPr>
      </p:pic>
      <p:pic>
        <p:nvPicPr>
          <p:cNvPr id="36" name="Picture 35" descr="http://www.creditcardchaser.com/wp-content/uploads/2009/11/salvation-army-kettle.jpg"/>
          <p:cNvPicPr>
            <a:picLocks noChangeAspect="1" noChangeArrowheads="1"/>
          </p:cNvPicPr>
          <p:nvPr/>
        </p:nvPicPr>
        <p:blipFill>
          <a:blip r:embed="rId3" cstate="print"/>
          <a:srcRect/>
          <a:stretch>
            <a:fillRect/>
          </a:stretch>
        </p:blipFill>
        <p:spPr bwMode="auto">
          <a:xfrm>
            <a:off x="8153400" y="2590800"/>
            <a:ext cx="859545" cy="1117777"/>
          </a:xfrm>
          <a:prstGeom prst="rect">
            <a:avLst/>
          </a:prstGeom>
          <a:noFill/>
        </p:spPr>
      </p:pic>
      <p:pic>
        <p:nvPicPr>
          <p:cNvPr id="13" name="Picture 5" descr="C:\Users\rujames\AppData\Local\Microsoft\Windows\Temporary Internet Files\Content.IE5\9A16IBCU\MP900314341[1].jpg"/>
          <p:cNvPicPr>
            <a:picLocks noChangeAspect="1" noChangeArrowheads="1"/>
          </p:cNvPicPr>
          <p:nvPr/>
        </p:nvPicPr>
        <p:blipFill>
          <a:blip r:embed="rId2" cstate="print"/>
          <a:srcRect/>
          <a:stretch>
            <a:fillRect/>
          </a:stretch>
        </p:blipFill>
        <p:spPr bwMode="auto">
          <a:xfrm rot="17658048">
            <a:off x="957845" y="936168"/>
            <a:ext cx="1047807" cy="771885"/>
          </a:xfrm>
          <a:prstGeom prst="rect">
            <a:avLst/>
          </a:prstGeom>
          <a:noFill/>
        </p:spPr>
      </p:pic>
      <p:pic>
        <p:nvPicPr>
          <p:cNvPr id="12" name="Picture 11" descr="http://www.creditcardchaser.com/wp-content/uploads/2009/11/salvation-army-kettle.jpg"/>
          <p:cNvPicPr>
            <a:picLocks noChangeAspect="1" noChangeArrowheads="1"/>
          </p:cNvPicPr>
          <p:nvPr/>
        </p:nvPicPr>
        <p:blipFill>
          <a:blip r:embed="rId3" cstate="print"/>
          <a:srcRect/>
          <a:stretch>
            <a:fillRect/>
          </a:stretch>
        </p:blipFill>
        <p:spPr bwMode="auto">
          <a:xfrm>
            <a:off x="8208255" y="787224"/>
            <a:ext cx="859545" cy="1117777"/>
          </a:xfrm>
          <a:prstGeom prst="rect">
            <a:avLst/>
          </a:prstGeom>
          <a:noFill/>
        </p:spPr>
      </p:pic>
      <p:sp>
        <p:nvSpPr>
          <p:cNvPr id="4" name="Rectangle 3"/>
          <p:cNvSpPr/>
          <p:nvPr/>
        </p:nvSpPr>
        <p:spPr>
          <a:xfrm>
            <a:off x="0" y="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9144000" cy="7620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dirty="0" smtClean="0">
                <a:ln w="50800"/>
                <a:solidFill>
                  <a:schemeClr val="bg1">
                    <a:shade val="50000"/>
                  </a:schemeClr>
                </a:solidFill>
                <a:latin typeface="+mj-lt"/>
                <a:ea typeface="+mj-ea"/>
                <a:cs typeface="+mj-cs"/>
              </a:rPr>
              <a:t>5</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sp>
        <p:nvSpPr>
          <p:cNvPr id="6" name="Rectangle 5"/>
          <p:cNvSpPr/>
          <p:nvPr/>
        </p:nvSpPr>
        <p:spPr>
          <a:xfrm>
            <a:off x="0" y="190500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1981200"/>
            <a:ext cx="9144000" cy="7620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noProof="0" dirty="0" smtClean="0">
                <a:ln w="50800"/>
                <a:solidFill>
                  <a:schemeClr val="bg1">
                    <a:shade val="50000"/>
                  </a:schemeClr>
                </a:solidFill>
                <a:latin typeface="+mj-lt"/>
                <a:ea typeface="+mj-ea"/>
                <a:cs typeface="+mj-cs"/>
              </a:rPr>
              <a:t>3</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sp>
        <p:nvSpPr>
          <p:cNvPr id="8" name="Rectangle 7"/>
          <p:cNvSpPr/>
          <p:nvPr/>
        </p:nvSpPr>
        <p:spPr>
          <a:xfrm>
            <a:off x="0" y="4876800"/>
            <a:ext cx="9144000" cy="76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4876800"/>
            <a:ext cx="9144000" cy="7620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5400" b="1" dirty="0" smtClean="0">
                <a:ln w="50800"/>
                <a:solidFill>
                  <a:schemeClr val="bg1">
                    <a:shade val="50000"/>
                  </a:schemeClr>
                </a:solidFill>
                <a:latin typeface="+mj-lt"/>
                <a:ea typeface="+mj-ea"/>
                <a:cs typeface="+mj-cs"/>
              </a:rPr>
              <a:t>2</a:t>
            </a:r>
            <a:r>
              <a:rPr kumimoji="0" lang="en-US" sz="5400" b="1" i="0" u="none" strike="noStrike" kern="1200" normalizeH="0" baseline="0" noProof="0" dirty="0" smtClean="0">
                <a:ln w="50800"/>
                <a:solidFill>
                  <a:schemeClr val="bg1">
                    <a:shade val="50000"/>
                  </a:schemeClr>
                </a:solidFill>
                <a:uLnTx/>
                <a:uFillTx/>
                <a:latin typeface="+mj-lt"/>
                <a:ea typeface="+mj-ea"/>
                <a:cs typeface="+mj-cs"/>
              </a:rPr>
              <a:t>0% Gifts</a:t>
            </a:r>
            <a:endParaRPr kumimoji="0" lang="en-US" sz="5400" b="1" i="0" u="none" strike="noStrike" kern="1200" normalizeH="0" baseline="0" noProof="0" dirty="0">
              <a:ln w="50800"/>
              <a:solidFill>
                <a:schemeClr val="bg1">
                  <a:shade val="50000"/>
                </a:schemeClr>
              </a:solidFill>
              <a:uLnTx/>
              <a:uFillTx/>
              <a:latin typeface="+mj-lt"/>
              <a:ea typeface="+mj-ea"/>
              <a:cs typeface="+mj-cs"/>
            </a:endParaRPr>
          </a:p>
        </p:txBody>
      </p:sp>
      <p:pic>
        <p:nvPicPr>
          <p:cNvPr id="14" name="Picture 3" descr="C:\Users\rujames\AppData\Local\Microsoft\Windows\Temporary Internet Files\Content.IE5\7FLW1HPB\MP900184899[1].jpg"/>
          <p:cNvPicPr>
            <a:picLocks noChangeAspect="1" noChangeArrowheads="1"/>
          </p:cNvPicPr>
          <p:nvPr/>
        </p:nvPicPr>
        <p:blipFill>
          <a:blip r:embed="rId4" cstate="print"/>
          <a:srcRect/>
          <a:stretch>
            <a:fillRect/>
          </a:stretch>
        </p:blipFill>
        <p:spPr bwMode="auto">
          <a:xfrm>
            <a:off x="1752600" y="762000"/>
            <a:ext cx="685800" cy="1033869"/>
          </a:xfrm>
          <a:prstGeom prst="rect">
            <a:avLst/>
          </a:prstGeom>
          <a:noFill/>
        </p:spPr>
      </p:pic>
      <p:pic>
        <p:nvPicPr>
          <p:cNvPr id="15" name="Picture 2" descr="C:\Users\rujames\AppData\Local\Microsoft\Windows\Temporary Internet Files\Content.IE5\7FLW1HPB\MP900400427[1].jpg"/>
          <p:cNvPicPr>
            <a:picLocks noChangeAspect="1" noChangeArrowheads="1"/>
          </p:cNvPicPr>
          <p:nvPr/>
        </p:nvPicPr>
        <p:blipFill>
          <a:blip r:embed="rId5" cstate="print"/>
          <a:srcRect/>
          <a:stretch>
            <a:fillRect/>
          </a:stretch>
        </p:blipFill>
        <p:spPr bwMode="auto">
          <a:xfrm>
            <a:off x="2407920" y="838200"/>
            <a:ext cx="640080" cy="914400"/>
          </a:xfrm>
          <a:prstGeom prst="rect">
            <a:avLst/>
          </a:prstGeom>
          <a:noFill/>
        </p:spPr>
      </p:pic>
      <p:pic>
        <p:nvPicPr>
          <p:cNvPr id="16" name="Picture 2" descr="C:\Users\rujames\AppData\Local\Microsoft\Windows\Temporary Internet Files\Content.IE5\S3NC6S0Y\MP900406554[1].jpg"/>
          <p:cNvPicPr>
            <a:picLocks noChangeAspect="1" noChangeArrowheads="1"/>
          </p:cNvPicPr>
          <p:nvPr/>
        </p:nvPicPr>
        <p:blipFill>
          <a:blip r:embed="rId6" cstate="print"/>
          <a:srcRect/>
          <a:stretch>
            <a:fillRect/>
          </a:stretch>
        </p:blipFill>
        <p:spPr bwMode="auto">
          <a:xfrm>
            <a:off x="3118623" y="914400"/>
            <a:ext cx="996177" cy="786824"/>
          </a:xfrm>
          <a:prstGeom prst="rect">
            <a:avLst/>
          </a:prstGeom>
          <a:noFill/>
        </p:spPr>
      </p:pic>
      <p:pic>
        <p:nvPicPr>
          <p:cNvPr id="17" name="Picture 2" descr="http://patrickandmonica.net/uploads/images/stocks/microsoft.jpg"/>
          <p:cNvPicPr>
            <a:picLocks noChangeAspect="1" noChangeArrowheads="1"/>
          </p:cNvPicPr>
          <p:nvPr/>
        </p:nvPicPr>
        <p:blipFill>
          <a:blip r:embed="rId7" cstate="print"/>
          <a:srcRect/>
          <a:stretch>
            <a:fillRect/>
          </a:stretch>
        </p:blipFill>
        <p:spPr bwMode="auto">
          <a:xfrm>
            <a:off x="4572000" y="990600"/>
            <a:ext cx="1295400" cy="864022"/>
          </a:xfrm>
          <a:prstGeom prst="rect">
            <a:avLst/>
          </a:prstGeom>
          <a:noFill/>
        </p:spPr>
      </p:pic>
      <p:sp>
        <p:nvSpPr>
          <p:cNvPr id="18" name="TextBox 17"/>
          <p:cNvSpPr txBox="1"/>
          <p:nvPr/>
        </p:nvSpPr>
        <p:spPr>
          <a:xfrm>
            <a:off x="5257800" y="990600"/>
            <a:ext cx="3124200" cy="400110"/>
          </a:xfrm>
          <a:prstGeom prst="rect">
            <a:avLst/>
          </a:prstGeom>
          <a:noFill/>
        </p:spPr>
        <p:txBody>
          <a:bodyPr wrap="square" rtlCol="0">
            <a:spAutoFit/>
          </a:bodyPr>
          <a:lstStyle/>
          <a:p>
            <a:pPr algn="ctr"/>
            <a:r>
              <a:rPr lang="en-US" sz="2000" b="1" dirty="0" smtClean="0"/>
              <a:t>Current Value: $25</a:t>
            </a:r>
            <a:endParaRPr lang="en-US" sz="2000" b="1" dirty="0"/>
          </a:p>
        </p:txBody>
      </p:sp>
      <p:sp>
        <p:nvSpPr>
          <p:cNvPr id="19" name="TextBox 18"/>
          <p:cNvSpPr txBox="1"/>
          <p:nvPr/>
        </p:nvSpPr>
        <p:spPr>
          <a:xfrm>
            <a:off x="5029200" y="1524000"/>
            <a:ext cx="3124200" cy="400110"/>
          </a:xfrm>
          <a:prstGeom prst="rect">
            <a:avLst/>
          </a:prstGeom>
          <a:noFill/>
        </p:spPr>
        <p:txBody>
          <a:bodyPr wrap="square" rtlCol="0">
            <a:spAutoFit/>
          </a:bodyPr>
          <a:lstStyle/>
          <a:p>
            <a:pPr algn="ctr"/>
            <a:r>
              <a:rPr lang="en-US" sz="2000" b="1" dirty="0" smtClean="0"/>
              <a:t>1990 Paid: $1</a:t>
            </a:r>
            <a:endParaRPr lang="en-US" sz="2000" b="1" dirty="0"/>
          </a:p>
        </p:txBody>
      </p:sp>
      <p:cxnSp>
        <p:nvCxnSpPr>
          <p:cNvPr id="20" name="Straight Connector 19"/>
          <p:cNvCxnSpPr/>
          <p:nvPr/>
        </p:nvCxnSpPr>
        <p:spPr>
          <a:xfrm rot="5400000">
            <a:off x="7543800" y="10668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7543800" y="10668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10400" y="1600200"/>
            <a:ext cx="3810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8" name="Straight Arrow Connector 27"/>
          <p:cNvCxnSpPr/>
          <p:nvPr/>
        </p:nvCxnSpPr>
        <p:spPr>
          <a:xfrm>
            <a:off x="7239000" y="1524000"/>
            <a:ext cx="990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http://patrickandmonica.net/uploads/images/stocks/microsoft.jpg"/>
          <p:cNvPicPr>
            <a:picLocks noChangeAspect="1" noChangeArrowheads="1"/>
          </p:cNvPicPr>
          <p:nvPr/>
        </p:nvPicPr>
        <p:blipFill>
          <a:blip r:embed="rId7" cstate="print"/>
          <a:srcRect/>
          <a:stretch>
            <a:fillRect/>
          </a:stretch>
        </p:blipFill>
        <p:spPr bwMode="auto">
          <a:xfrm>
            <a:off x="3429000" y="2667000"/>
            <a:ext cx="1295400" cy="864022"/>
          </a:xfrm>
          <a:prstGeom prst="rect">
            <a:avLst/>
          </a:prstGeom>
          <a:noFill/>
        </p:spPr>
      </p:pic>
      <p:sp>
        <p:nvSpPr>
          <p:cNvPr id="30" name="TextBox 29"/>
          <p:cNvSpPr txBox="1"/>
          <p:nvPr/>
        </p:nvSpPr>
        <p:spPr>
          <a:xfrm>
            <a:off x="4114800" y="2667000"/>
            <a:ext cx="3124200" cy="400110"/>
          </a:xfrm>
          <a:prstGeom prst="rect">
            <a:avLst/>
          </a:prstGeom>
          <a:noFill/>
        </p:spPr>
        <p:txBody>
          <a:bodyPr wrap="square" rtlCol="0">
            <a:spAutoFit/>
          </a:bodyPr>
          <a:lstStyle/>
          <a:p>
            <a:pPr algn="ctr"/>
            <a:r>
              <a:rPr lang="en-US" sz="2000" b="1" dirty="0" smtClean="0"/>
              <a:t>Current Value: $25</a:t>
            </a:r>
            <a:endParaRPr lang="en-US" sz="2000" b="1" dirty="0"/>
          </a:p>
        </p:txBody>
      </p:sp>
      <p:sp>
        <p:nvSpPr>
          <p:cNvPr id="31" name="TextBox 30"/>
          <p:cNvSpPr txBox="1"/>
          <p:nvPr/>
        </p:nvSpPr>
        <p:spPr>
          <a:xfrm>
            <a:off x="3886200" y="3124200"/>
            <a:ext cx="3124200" cy="400110"/>
          </a:xfrm>
          <a:prstGeom prst="rect">
            <a:avLst/>
          </a:prstGeom>
          <a:noFill/>
        </p:spPr>
        <p:txBody>
          <a:bodyPr wrap="square" rtlCol="0">
            <a:spAutoFit/>
          </a:bodyPr>
          <a:lstStyle/>
          <a:p>
            <a:pPr algn="ctr"/>
            <a:r>
              <a:rPr lang="en-US" sz="2000" b="1" dirty="0" smtClean="0"/>
              <a:t>1990 Paid: $1</a:t>
            </a:r>
            <a:endParaRPr lang="en-US" sz="2000" b="1" dirty="0"/>
          </a:p>
        </p:txBody>
      </p:sp>
      <p:sp>
        <p:nvSpPr>
          <p:cNvPr id="32" name="Oval 31"/>
          <p:cNvSpPr/>
          <p:nvPr/>
        </p:nvSpPr>
        <p:spPr>
          <a:xfrm>
            <a:off x="6248400" y="2743200"/>
            <a:ext cx="5334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33" name="Straight Connector 32"/>
          <p:cNvCxnSpPr/>
          <p:nvPr/>
        </p:nvCxnSpPr>
        <p:spPr>
          <a:xfrm rot="16200000" flipH="1">
            <a:off x="5943600" y="3200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943600" y="3200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77000" y="3124200"/>
            <a:ext cx="990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813137"/>
            <a:ext cx="106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6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TextBox 37"/>
          <p:cNvSpPr txBox="1"/>
          <p:nvPr/>
        </p:nvSpPr>
        <p:spPr>
          <a:xfrm>
            <a:off x="0" y="2514600"/>
            <a:ext cx="121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6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9" name="TextBox 38"/>
          <p:cNvSpPr txBox="1"/>
          <p:nvPr/>
        </p:nvSpPr>
        <p:spPr>
          <a:xfrm>
            <a:off x="0" y="3810000"/>
            <a:ext cx="121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6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rd</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0" name="TextBox 39"/>
          <p:cNvSpPr txBox="1"/>
          <p:nvPr/>
        </p:nvSpPr>
        <p:spPr>
          <a:xfrm>
            <a:off x="0" y="5638800"/>
            <a:ext cx="121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sz="6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 name="Picture 6" descr="File:Bill og Melinda Gates 2009-06-03 (bilde 01).JPG">
            <a:hlinkClick r:id="rId8"/>
          </p:cNvPr>
          <p:cNvPicPr>
            <a:picLocks noChangeAspect="1" noChangeArrowheads="1"/>
          </p:cNvPicPr>
          <p:nvPr/>
        </p:nvPicPr>
        <p:blipFill>
          <a:blip r:embed="rId9" cstate="print"/>
          <a:srcRect/>
          <a:stretch>
            <a:fillRect/>
          </a:stretch>
        </p:blipFill>
        <p:spPr bwMode="auto">
          <a:xfrm>
            <a:off x="7871012" y="3810000"/>
            <a:ext cx="1120588" cy="707740"/>
          </a:xfrm>
          <a:prstGeom prst="rect">
            <a:avLst/>
          </a:prstGeom>
          <a:noFill/>
        </p:spPr>
      </p:pic>
      <p:pic>
        <p:nvPicPr>
          <p:cNvPr id="42" name="Picture 2" descr="http://blog.acumenfund.org/wp-content/uploads/2009/02/gates-foundation-logo.jpg"/>
          <p:cNvPicPr>
            <a:picLocks noChangeAspect="1" noChangeArrowheads="1"/>
          </p:cNvPicPr>
          <p:nvPr/>
        </p:nvPicPr>
        <p:blipFill>
          <a:blip r:embed="rId10" cstate="print"/>
          <a:srcRect l="16522" t="32432" r="15072" b="40541"/>
          <a:stretch>
            <a:fillRect/>
          </a:stretch>
        </p:blipFill>
        <p:spPr bwMode="auto">
          <a:xfrm>
            <a:off x="7924800" y="4535838"/>
            <a:ext cx="1120588" cy="284895"/>
          </a:xfrm>
          <a:prstGeom prst="rect">
            <a:avLst/>
          </a:prstGeom>
          <a:noFill/>
        </p:spPr>
      </p:pic>
      <p:sp>
        <p:nvSpPr>
          <p:cNvPr id="43" name="Rectangle 42"/>
          <p:cNvSpPr/>
          <p:nvPr/>
        </p:nvSpPr>
        <p:spPr>
          <a:xfrm>
            <a:off x="7848600" y="3810000"/>
            <a:ext cx="1196788" cy="100853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descr="C:\Users\rujames\AppData\Local\Microsoft\Windows\Temporary Internet Files\Content.IE5\7FLW1HPB\MP900184899[1].jpg"/>
          <p:cNvPicPr>
            <a:picLocks noChangeAspect="1" noChangeArrowheads="1"/>
          </p:cNvPicPr>
          <p:nvPr/>
        </p:nvPicPr>
        <p:blipFill>
          <a:blip r:embed="rId4" cstate="print"/>
          <a:srcRect/>
          <a:stretch>
            <a:fillRect/>
          </a:stretch>
        </p:blipFill>
        <p:spPr bwMode="auto">
          <a:xfrm>
            <a:off x="1828800" y="3733800"/>
            <a:ext cx="685800" cy="1033869"/>
          </a:xfrm>
          <a:prstGeom prst="rect">
            <a:avLst/>
          </a:prstGeom>
          <a:noFill/>
        </p:spPr>
      </p:pic>
      <p:pic>
        <p:nvPicPr>
          <p:cNvPr id="46" name="Picture 2" descr="C:\Users\rujames\AppData\Local\Microsoft\Windows\Temporary Internet Files\Content.IE5\7FLW1HPB\MP900400427[1].jpg"/>
          <p:cNvPicPr>
            <a:picLocks noChangeAspect="1" noChangeArrowheads="1"/>
          </p:cNvPicPr>
          <p:nvPr/>
        </p:nvPicPr>
        <p:blipFill>
          <a:blip r:embed="rId5" cstate="print"/>
          <a:srcRect/>
          <a:stretch>
            <a:fillRect/>
          </a:stretch>
        </p:blipFill>
        <p:spPr bwMode="auto">
          <a:xfrm>
            <a:off x="2438400" y="3886200"/>
            <a:ext cx="640080" cy="914400"/>
          </a:xfrm>
          <a:prstGeom prst="rect">
            <a:avLst/>
          </a:prstGeom>
          <a:noFill/>
        </p:spPr>
      </p:pic>
      <p:pic>
        <p:nvPicPr>
          <p:cNvPr id="47" name="Picture 2" descr="C:\Users\rujames\AppData\Local\Microsoft\Windows\Temporary Internet Files\Content.IE5\S3NC6S0Y\MP900406554[1].jpg"/>
          <p:cNvPicPr>
            <a:picLocks noChangeAspect="1" noChangeArrowheads="1"/>
          </p:cNvPicPr>
          <p:nvPr/>
        </p:nvPicPr>
        <p:blipFill>
          <a:blip r:embed="rId6" cstate="print"/>
          <a:srcRect/>
          <a:stretch>
            <a:fillRect/>
          </a:stretch>
        </p:blipFill>
        <p:spPr bwMode="auto">
          <a:xfrm>
            <a:off x="3124200" y="3937576"/>
            <a:ext cx="996177" cy="786824"/>
          </a:xfrm>
          <a:prstGeom prst="rect">
            <a:avLst/>
          </a:prstGeom>
          <a:noFill/>
        </p:spPr>
      </p:pic>
      <p:cxnSp>
        <p:nvCxnSpPr>
          <p:cNvPr id="48" name="Straight Arrow Connector 47"/>
          <p:cNvCxnSpPr/>
          <p:nvPr/>
        </p:nvCxnSpPr>
        <p:spPr>
          <a:xfrm>
            <a:off x="4419600" y="4343400"/>
            <a:ext cx="3124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2" descr="http://patrickandmonica.net/uploads/images/stocks/microsoft.jpg"/>
          <p:cNvPicPr>
            <a:picLocks noChangeAspect="1" noChangeArrowheads="1"/>
          </p:cNvPicPr>
          <p:nvPr/>
        </p:nvPicPr>
        <p:blipFill>
          <a:blip r:embed="rId7" cstate="print"/>
          <a:srcRect/>
          <a:stretch>
            <a:fillRect/>
          </a:stretch>
        </p:blipFill>
        <p:spPr bwMode="auto">
          <a:xfrm>
            <a:off x="3505200" y="5715000"/>
            <a:ext cx="1295400" cy="864022"/>
          </a:xfrm>
          <a:prstGeom prst="rect">
            <a:avLst/>
          </a:prstGeom>
          <a:noFill/>
        </p:spPr>
      </p:pic>
      <p:cxnSp>
        <p:nvCxnSpPr>
          <p:cNvPr id="52" name="Straight Arrow Connector 51"/>
          <p:cNvCxnSpPr/>
          <p:nvPr/>
        </p:nvCxnSpPr>
        <p:spPr>
          <a:xfrm>
            <a:off x="5181600" y="6172200"/>
            <a:ext cx="2362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6" descr="File:Bill og Melinda Gates 2009-06-03 (bilde 01).JPG">
            <a:hlinkClick r:id="rId8"/>
          </p:cNvPr>
          <p:cNvPicPr>
            <a:picLocks noChangeAspect="1" noChangeArrowheads="1"/>
          </p:cNvPicPr>
          <p:nvPr/>
        </p:nvPicPr>
        <p:blipFill>
          <a:blip r:embed="rId9" cstate="print"/>
          <a:srcRect/>
          <a:stretch>
            <a:fillRect/>
          </a:stretch>
        </p:blipFill>
        <p:spPr bwMode="auto">
          <a:xfrm>
            <a:off x="7871012" y="5715000"/>
            <a:ext cx="1120588" cy="707740"/>
          </a:xfrm>
          <a:prstGeom prst="rect">
            <a:avLst/>
          </a:prstGeom>
          <a:noFill/>
        </p:spPr>
      </p:pic>
      <p:pic>
        <p:nvPicPr>
          <p:cNvPr id="55" name="Picture 2" descr="http://blog.acumenfund.org/wp-content/uploads/2009/02/gates-foundation-logo.jpg"/>
          <p:cNvPicPr>
            <a:picLocks noChangeAspect="1" noChangeArrowheads="1"/>
          </p:cNvPicPr>
          <p:nvPr/>
        </p:nvPicPr>
        <p:blipFill>
          <a:blip r:embed="rId10" cstate="print"/>
          <a:srcRect l="16522" t="32432" r="15072" b="40541"/>
          <a:stretch>
            <a:fillRect/>
          </a:stretch>
        </p:blipFill>
        <p:spPr bwMode="auto">
          <a:xfrm>
            <a:off x="7924800" y="6440838"/>
            <a:ext cx="1120588" cy="284895"/>
          </a:xfrm>
          <a:prstGeom prst="rect">
            <a:avLst/>
          </a:prstGeom>
          <a:noFill/>
        </p:spPr>
      </p:pic>
      <p:sp>
        <p:nvSpPr>
          <p:cNvPr id="56" name="Rectangle 55"/>
          <p:cNvSpPr/>
          <p:nvPr/>
        </p:nvSpPr>
        <p:spPr>
          <a:xfrm>
            <a:off x="7848600" y="5715000"/>
            <a:ext cx="1196788" cy="100853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Stock_000010370677XSmall.jpg"/>
          <p:cNvPicPr>
            <a:picLocks noChangeAspect="1"/>
          </p:cNvPicPr>
          <p:nvPr/>
        </p:nvPicPr>
        <p:blipFill>
          <a:blip r:embed="rId3" cstate="print"/>
          <a:srcRect/>
          <a:stretch>
            <a:fillRect/>
          </a:stretch>
        </p:blipFill>
        <p:spPr>
          <a:xfrm rot="16200000">
            <a:off x="4296986" y="-2849188"/>
            <a:ext cx="1997826" cy="7696201"/>
          </a:xfrm>
          <a:prstGeom prst="rect">
            <a:avLst/>
          </a:prstGeom>
        </p:spPr>
      </p:pic>
      <p:pic>
        <p:nvPicPr>
          <p:cNvPr id="24" name="Picture 23" descr="iStock_000007536336XSmall.jpg"/>
          <p:cNvPicPr>
            <a:picLocks noChangeAspect="1"/>
          </p:cNvPicPr>
          <p:nvPr/>
        </p:nvPicPr>
        <p:blipFill>
          <a:blip r:embed="rId4" cstate="print"/>
          <a:srcRect/>
          <a:stretch>
            <a:fillRect/>
          </a:stretch>
        </p:blipFill>
        <p:spPr>
          <a:xfrm>
            <a:off x="0" y="1219200"/>
            <a:ext cx="1524000" cy="4953000"/>
          </a:xfrm>
          <a:prstGeom prst="rect">
            <a:avLst/>
          </a:prstGeom>
        </p:spPr>
      </p:pic>
      <p:pic>
        <p:nvPicPr>
          <p:cNvPr id="23" name="Picture 22" descr="iStock_000007536336XSmall.jpg"/>
          <p:cNvPicPr>
            <a:picLocks noChangeAspect="1"/>
          </p:cNvPicPr>
          <p:nvPr/>
        </p:nvPicPr>
        <p:blipFill>
          <a:blip r:embed="rId5" cstate="print"/>
          <a:stretch>
            <a:fillRect/>
          </a:stretch>
        </p:blipFill>
        <p:spPr>
          <a:xfrm>
            <a:off x="4191000" y="1981200"/>
            <a:ext cx="2590800" cy="4089310"/>
          </a:xfrm>
          <a:prstGeom prst="rect">
            <a:avLst/>
          </a:prstGeom>
        </p:spPr>
      </p:pic>
      <p:pic>
        <p:nvPicPr>
          <p:cNvPr id="22" name="Picture 21" descr="iStock_000007536336XSmall.jpg"/>
          <p:cNvPicPr>
            <a:picLocks noChangeAspect="1"/>
          </p:cNvPicPr>
          <p:nvPr/>
        </p:nvPicPr>
        <p:blipFill>
          <a:blip r:embed="rId5" cstate="print"/>
          <a:stretch>
            <a:fillRect/>
          </a:stretch>
        </p:blipFill>
        <p:spPr>
          <a:xfrm>
            <a:off x="1905000" y="1981200"/>
            <a:ext cx="2590800" cy="4089310"/>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7" name="TextBox 16"/>
          <p:cNvSpPr txBox="1"/>
          <p:nvPr/>
        </p:nvSpPr>
        <p:spPr>
          <a:xfrm>
            <a:off x="3657600" y="304800"/>
            <a:ext cx="5486400" cy="1384995"/>
          </a:xfrm>
          <a:prstGeom prst="rect">
            <a:avLst/>
          </a:prstGeom>
          <a:noFill/>
        </p:spPr>
        <p:txBody>
          <a:bodyPr wrap="square" rtlCol="0">
            <a:spAutoFit/>
          </a:bodyPr>
          <a:lstStyle/>
          <a:p>
            <a:pPr marL="1255713" indent="-1255713"/>
            <a:r>
              <a:rPr lang="en-US" sz="2800" dirty="0" smtClean="0">
                <a:solidFill>
                  <a:schemeClr val="bg1"/>
                </a:solidFill>
                <a:effectLst>
                  <a:glow rad="101600">
                    <a:schemeClr val="tx1">
                      <a:alpha val="60000"/>
                    </a:schemeClr>
                  </a:glow>
                </a:effectLst>
              </a:rPr>
              <a:t>$30,000 cash to public charity</a:t>
            </a:r>
          </a:p>
          <a:p>
            <a:pPr marL="1255713" indent="-1255713"/>
            <a:r>
              <a:rPr lang="en-US" sz="2800" dirty="0" smtClean="0">
                <a:solidFill>
                  <a:schemeClr val="bg1"/>
                </a:solidFill>
                <a:effectLst>
                  <a:glow rad="101600">
                    <a:schemeClr val="tx1">
                      <a:alpha val="60000"/>
                    </a:schemeClr>
                  </a:glow>
                </a:effectLst>
              </a:rPr>
              <a:t>$30,000 FMV capital gain property to public charity</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18"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19"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8" descr="Click on thumbnail to zoom in."/>
          <p:cNvPicPr>
            <a:picLocks noChangeAspect="1" noChangeArrowheads="1"/>
          </p:cNvPicPr>
          <p:nvPr/>
        </p:nvPicPr>
        <p:blipFill>
          <a:blip r:embed="rId3" cstate="print"/>
          <a:srcRect/>
          <a:stretch>
            <a:fillRect/>
          </a:stretch>
        </p:blipFill>
        <p:spPr bwMode="auto">
          <a:xfrm>
            <a:off x="0" y="1219200"/>
            <a:ext cx="2286000" cy="4648200"/>
          </a:xfrm>
          <a:prstGeom prst="rect">
            <a:avLst/>
          </a:prstGeom>
          <a:noFill/>
          <a:ln w="9525">
            <a:noFill/>
            <a:miter lim="800000"/>
            <a:headEnd/>
            <a:tailEnd/>
          </a:ln>
        </p:spPr>
      </p:pic>
      <p:pic>
        <p:nvPicPr>
          <p:cNvPr id="35" name="Picture 34" descr="iStock_000007536336XSmall.jpg"/>
          <p:cNvPicPr>
            <a:picLocks noChangeAspect="1"/>
          </p:cNvPicPr>
          <p:nvPr/>
        </p:nvPicPr>
        <p:blipFill>
          <a:blip r:embed="rId4" cstate="print"/>
          <a:stretch>
            <a:fillRect/>
          </a:stretch>
        </p:blipFill>
        <p:spPr>
          <a:xfrm>
            <a:off x="4191000" y="1981200"/>
            <a:ext cx="2590800" cy="4089310"/>
          </a:xfrm>
          <a:prstGeom prst="rect">
            <a:avLst/>
          </a:prstGeom>
        </p:spPr>
      </p:pic>
      <p:pic>
        <p:nvPicPr>
          <p:cNvPr id="25"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2286000" y="2133600"/>
            <a:ext cx="1752600" cy="40386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6" cstate="print"/>
          <a:srcRect/>
          <a:stretch>
            <a:fillRect/>
          </a:stretch>
        </p:blipFill>
        <p:spPr>
          <a:xfrm rot="16200000">
            <a:off x="4296986" y="-2849188"/>
            <a:ext cx="1997826" cy="7696201"/>
          </a:xfrm>
          <a:prstGeom prst="rect">
            <a:avLst/>
          </a:prstGeom>
        </p:spPr>
      </p:pic>
      <p:pic>
        <p:nvPicPr>
          <p:cNvPr id="20" name="Picture 19" descr="iStock_000007536336XSmall.jpg"/>
          <p:cNvPicPr>
            <a:picLocks noChangeAspect="1"/>
          </p:cNvPicPr>
          <p:nvPr/>
        </p:nvPicPr>
        <p:blipFill>
          <a:blip r:embed="rId7"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18" name="Text Box 17"/>
          <p:cNvSpPr txBox="1">
            <a:spLocks noChangeArrowheads="1"/>
          </p:cNvSpPr>
          <p:nvPr/>
        </p:nvSpPr>
        <p:spPr bwMode="auto">
          <a:xfrm>
            <a:off x="152400" y="3387804"/>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FF0000"/>
                </a:solidFill>
                <a:effectLst>
                  <a:glow rad="101600">
                    <a:schemeClr val="bg1">
                      <a:alpha val="60000"/>
                    </a:schemeClr>
                  </a:glow>
                </a:effectLst>
                <a:cs typeface="Arial" charset="0"/>
              </a:rPr>
              <a:t>X</a:t>
            </a:r>
            <a:endParaRPr lang="en-US" sz="2800" b="1" dirty="0">
              <a:solidFill>
                <a:srgbClr val="008000"/>
              </a:solidFill>
              <a:effectLst>
                <a:glow rad="101600">
                  <a:schemeClr val="bg1">
                    <a:alpha val="60000"/>
                  </a:schemeClr>
                </a:glow>
              </a:effectLst>
              <a:cs typeface="Arial" charset="0"/>
            </a:endParaRPr>
          </a:p>
        </p:txBody>
      </p:sp>
      <p:sp>
        <p:nvSpPr>
          <p:cNvPr id="21" name="Text Box 17"/>
          <p:cNvSpPr txBox="1">
            <a:spLocks noChangeArrowheads="1"/>
          </p:cNvSpPr>
          <p:nvPr/>
        </p:nvSpPr>
        <p:spPr bwMode="auto">
          <a:xfrm>
            <a:off x="685800" y="36576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FF0000"/>
                </a:solidFill>
                <a:effectLst>
                  <a:glow rad="101600">
                    <a:schemeClr val="bg1">
                      <a:alpha val="60000"/>
                    </a:schemeClr>
                  </a:glow>
                </a:effectLst>
                <a:cs typeface="Arial" charset="0"/>
              </a:rPr>
              <a:t>$60,000</a:t>
            </a:r>
            <a:endParaRPr lang="en-US" sz="2800" b="1" dirty="0">
              <a:solidFill>
                <a:srgbClr val="FF0000"/>
              </a:solidFill>
              <a:effectLst>
                <a:glow rad="101600">
                  <a:schemeClr val="bg1">
                    <a:alpha val="60000"/>
                  </a:schemeClr>
                </a:glow>
              </a:effectLst>
              <a:cs typeface="Arial" charset="0"/>
            </a:endParaRPr>
          </a:p>
        </p:txBody>
      </p:sp>
      <p:sp>
        <p:nvSpPr>
          <p:cNvPr id="28" name="Text Box 17"/>
          <p:cNvSpPr txBox="1">
            <a:spLocks noChangeArrowheads="1"/>
          </p:cNvSpPr>
          <p:nvPr/>
        </p:nvSpPr>
        <p:spPr bwMode="auto">
          <a:xfrm>
            <a:off x="2286000" y="39624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0" name="Text Box 17"/>
          <p:cNvSpPr txBox="1">
            <a:spLocks noChangeArrowheads="1"/>
          </p:cNvSpPr>
          <p:nvPr/>
        </p:nvSpPr>
        <p:spPr bwMode="auto">
          <a:xfrm>
            <a:off x="4572000" y="4454604"/>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$30,000</a:t>
            </a:r>
            <a:endParaRPr lang="en-US" sz="2800" b="1" dirty="0">
              <a:solidFill>
                <a:srgbClr val="008000"/>
              </a:solidFill>
              <a:cs typeface="Arial" charset="0"/>
            </a:endParaRPr>
          </a:p>
        </p:txBody>
      </p:sp>
      <p:sp>
        <p:nvSpPr>
          <p:cNvPr id="33" name="Text Box 17"/>
          <p:cNvSpPr txBox="1">
            <a:spLocks noChangeArrowheads="1"/>
          </p:cNvSpPr>
          <p:nvPr/>
        </p:nvSpPr>
        <p:spPr bwMode="auto">
          <a:xfrm>
            <a:off x="5410200" y="4673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7" name="TextBox 36"/>
          <p:cNvSpPr txBox="1"/>
          <p:nvPr/>
        </p:nvSpPr>
        <p:spPr>
          <a:xfrm>
            <a:off x="3657600" y="304800"/>
            <a:ext cx="5486400" cy="1384995"/>
          </a:xfrm>
          <a:prstGeom prst="rect">
            <a:avLst/>
          </a:prstGeom>
          <a:noFill/>
        </p:spPr>
        <p:txBody>
          <a:bodyPr wrap="square" rtlCol="0">
            <a:spAutoFit/>
          </a:bodyPr>
          <a:lstStyle/>
          <a:p>
            <a:pPr marL="1255713" indent="-1255713"/>
            <a:r>
              <a:rPr lang="en-US" sz="2800" dirty="0" smtClean="0">
                <a:solidFill>
                  <a:schemeClr val="bg1"/>
                </a:solidFill>
                <a:effectLst>
                  <a:glow rad="101600">
                    <a:schemeClr val="tx1">
                      <a:alpha val="60000"/>
                    </a:schemeClr>
                  </a:glow>
                </a:effectLst>
              </a:rPr>
              <a:t>$30,000 cash to public charity</a:t>
            </a:r>
          </a:p>
          <a:p>
            <a:pPr marL="1255713" indent="-1255713"/>
            <a:r>
              <a:rPr lang="en-US" sz="2800" dirty="0" smtClean="0">
                <a:solidFill>
                  <a:schemeClr val="bg1"/>
                </a:solidFill>
                <a:effectLst>
                  <a:glow rad="101600">
                    <a:schemeClr val="tx1">
                      <a:alpha val="60000"/>
                    </a:schemeClr>
                  </a:glow>
                </a:effectLst>
              </a:rPr>
              <a:t>$30,000 FMV capital gain property to public charity</a:t>
            </a:r>
          </a:p>
        </p:txBody>
      </p:sp>
      <p:sp>
        <p:nvSpPr>
          <p:cNvPr id="38"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39"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8" descr="Click on thumbnail to zoom in."/>
          <p:cNvPicPr>
            <a:picLocks noChangeAspect="1" noChangeArrowheads="1"/>
          </p:cNvPicPr>
          <p:nvPr/>
        </p:nvPicPr>
        <p:blipFill>
          <a:blip r:embed="rId3" cstate="print"/>
          <a:srcRect/>
          <a:stretch>
            <a:fillRect/>
          </a:stretch>
        </p:blipFill>
        <p:spPr bwMode="auto">
          <a:xfrm>
            <a:off x="0" y="1219200"/>
            <a:ext cx="2286000" cy="4648200"/>
          </a:xfrm>
          <a:prstGeom prst="rect">
            <a:avLst/>
          </a:prstGeom>
          <a:noFill/>
          <a:ln w="9525">
            <a:noFill/>
            <a:miter lim="800000"/>
            <a:headEnd/>
            <a:tailEnd/>
          </a:ln>
        </p:spPr>
      </p:pic>
      <p:pic>
        <p:nvPicPr>
          <p:cNvPr id="35" name="Picture 34" descr="iStock_000007536336XSmall.jpg"/>
          <p:cNvPicPr>
            <a:picLocks noChangeAspect="1"/>
          </p:cNvPicPr>
          <p:nvPr/>
        </p:nvPicPr>
        <p:blipFill>
          <a:blip r:embed="rId4" cstate="print"/>
          <a:stretch>
            <a:fillRect/>
          </a:stretch>
        </p:blipFill>
        <p:spPr>
          <a:xfrm>
            <a:off x="4191000" y="1981200"/>
            <a:ext cx="2590800" cy="4089310"/>
          </a:xfrm>
          <a:prstGeom prst="rect">
            <a:avLst/>
          </a:prstGeom>
        </p:spPr>
      </p:pic>
      <p:pic>
        <p:nvPicPr>
          <p:cNvPr id="25" name="Picture 13" descr="C:\Users\rujames\AppData\Local\Microsoft\Windows\Temporary Internet Files\Content.IE5\7FLW1HPB\MP900438642[1].jpg"/>
          <p:cNvPicPr>
            <a:picLocks noChangeAspect="1" noChangeArrowheads="1"/>
          </p:cNvPicPr>
          <p:nvPr/>
        </p:nvPicPr>
        <p:blipFill>
          <a:blip r:embed="rId5" cstate="print"/>
          <a:srcRect/>
          <a:stretch>
            <a:fillRect/>
          </a:stretch>
        </p:blipFill>
        <p:spPr bwMode="auto">
          <a:xfrm>
            <a:off x="2286000" y="2133600"/>
            <a:ext cx="1752600" cy="40386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6" cstate="print"/>
          <a:srcRect/>
          <a:stretch>
            <a:fillRect/>
          </a:stretch>
        </p:blipFill>
        <p:spPr>
          <a:xfrm rot="16200000">
            <a:off x="4296986" y="-2849188"/>
            <a:ext cx="1997826" cy="7696201"/>
          </a:xfrm>
          <a:prstGeom prst="rect">
            <a:avLst/>
          </a:prstGeom>
        </p:spPr>
      </p:pic>
      <p:pic>
        <p:nvPicPr>
          <p:cNvPr id="20" name="Picture 19" descr="iStock_000007536336XSmall.jpg"/>
          <p:cNvPicPr>
            <a:picLocks noChangeAspect="1"/>
          </p:cNvPicPr>
          <p:nvPr/>
        </p:nvPicPr>
        <p:blipFill>
          <a:blip r:embed="rId7"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28" name="Text Box 17"/>
          <p:cNvSpPr txBox="1">
            <a:spLocks noChangeArrowheads="1"/>
          </p:cNvSpPr>
          <p:nvPr/>
        </p:nvSpPr>
        <p:spPr bwMode="auto">
          <a:xfrm>
            <a:off x="2286000" y="39624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0" name="Text Box 17"/>
          <p:cNvSpPr txBox="1">
            <a:spLocks noChangeArrowheads="1"/>
          </p:cNvSpPr>
          <p:nvPr/>
        </p:nvSpPr>
        <p:spPr bwMode="auto">
          <a:xfrm>
            <a:off x="4572000" y="4454604"/>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$30,000</a:t>
            </a:r>
            <a:endParaRPr lang="en-US" sz="2800" b="1" dirty="0">
              <a:solidFill>
                <a:srgbClr val="008000"/>
              </a:solidFill>
              <a:cs typeface="Arial" charset="0"/>
            </a:endParaRPr>
          </a:p>
        </p:txBody>
      </p:sp>
      <p:sp>
        <p:nvSpPr>
          <p:cNvPr id="33" name="Text Box 17"/>
          <p:cNvSpPr txBox="1">
            <a:spLocks noChangeArrowheads="1"/>
          </p:cNvSpPr>
          <p:nvPr/>
        </p:nvSpPr>
        <p:spPr bwMode="auto">
          <a:xfrm>
            <a:off x="5410200" y="4673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40" name="TextBox 39"/>
          <p:cNvSpPr txBox="1"/>
          <p:nvPr/>
        </p:nvSpPr>
        <p:spPr>
          <a:xfrm>
            <a:off x="3657600" y="304800"/>
            <a:ext cx="5486400" cy="1384995"/>
          </a:xfrm>
          <a:prstGeom prst="rect">
            <a:avLst/>
          </a:prstGeom>
          <a:noFill/>
        </p:spPr>
        <p:txBody>
          <a:bodyPr wrap="square" rtlCol="0">
            <a:spAutoFit/>
          </a:bodyPr>
          <a:lstStyle/>
          <a:p>
            <a:pPr marL="1255713" indent="-1255713"/>
            <a:r>
              <a:rPr lang="en-US" sz="2800" dirty="0" smtClean="0">
                <a:solidFill>
                  <a:schemeClr val="bg1"/>
                </a:solidFill>
                <a:effectLst>
                  <a:glow rad="101600">
                    <a:schemeClr val="tx1">
                      <a:alpha val="60000"/>
                    </a:schemeClr>
                  </a:glow>
                </a:effectLst>
              </a:rPr>
              <a:t>$30,000 cash to public charity</a:t>
            </a:r>
          </a:p>
          <a:p>
            <a:pPr marL="1255713" indent="-1255713"/>
            <a:r>
              <a:rPr lang="en-US" sz="2800" dirty="0" smtClean="0">
                <a:solidFill>
                  <a:schemeClr val="bg1"/>
                </a:solidFill>
                <a:effectLst>
                  <a:glow rad="101600">
                    <a:schemeClr val="tx1">
                      <a:alpha val="60000"/>
                    </a:schemeClr>
                  </a:glow>
                </a:effectLst>
              </a:rPr>
              <a:t>$30,000 FMV capital gain property to public charity</a:t>
            </a:r>
          </a:p>
        </p:txBody>
      </p:sp>
      <p:sp>
        <p:nvSpPr>
          <p:cNvPr id="41" name="Text Box 19"/>
          <p:cNvSpPr txBox="1">
            <a:spLocks noChangeArrowheads="1"/>
          </p:cNvSpPr>
          <p:nvPr/>
        </p:nvSpPr>
        <p:spPr bwMode="auto">
          <a:xfrm>
            <a:off x="0" y="3556000"/>
            <a:ext cx="19812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$10k </a:t>
            </a:r>
            <a:r>
              <a:rPr lang="en-US" sz="2000" dirty="0" smtClean="0">
                <a:solidFill>
                  <a:schemeClr val="bg1"/>
                </a:solidFill>
                <a:cs typeface="Arial" charset="0"/>
              </a:rPr>
              <a:t>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2" name="Text Box 20"/>
          <p:cNvSpPr txBox="1">
            <a:spLocks noChangeArrowheads="1"/>
          </p:cNvSpPr>
          <p:nvPr/>
        </p:nvSpPr>
        <p:spPr bwMode="auto">
          <a:xfrm>
            <a:off x="0" y="4267200"/>
            <a:ext cx="19812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$20k </a:t>
            </a:r>
            <a:r>
              <a:rPr lang="en-US" sz="2000" dirty="0" smtClean="0">
                <a:solidFill>
                  <a:schemeClr val="bg1"/>
                </a:solidFill>
                <a:cs typeface="Arial" charset="0"/>
              </a:rPr>
              <a:t>FMV </a:t>
            </a:r>
            <a:r>
              <a:rPr lang="en-US" sz="2000" dirty="0">
                <a:solidFill>
                  <a:schemeClr val="bg1"/>
                </a:solidFill>
                <a:cs typeface="Arial" charset="0"/>
              </a:rPr>
              <a:t>capital 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3" name="Text Box 21"/>
          <p:cNvSpPr txBox="1">
            <a:spLocks noChangeArrowheads="1"/>
          </p:cNvSpPr>
          <p:nvPr/>
        </p:nvSpPr>
        <p:spPr bwMode="auto">
          <a:xfrm>
            <a:off x="0" y="4953000"/>
            <a:ext cx="1981200" cy="406400"/>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$30k </a:t>
            </a:r>
            <a:r>
              <a:rPr lang="en-US" sz="2000" dirty="0" smtClean="0">
                <a:solidFill>
                  <a:schemeClr val="bg1"/>
                </a:solidFill>
                <a:cs typeface="Arial" charset="0"/>
              </a:rPr>
              <a:t>cash</a:t>
            </a:r>
            <a:endParaRPr lang="en-US" sz="2000" dirty="0">
              <a:solidFill>
                <a:schemeClr val="bg1"/>
              </a:solidFill>
              <a:cs typeface="Arial" charset="0"/>
            </a:endParaRPr>
          </a:p>
        </p:txBody>
      </p:sp>
      <p:sp>
        <p:nvSpPr>
          <p:cNvPr id="44"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5"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8" descr="Click on thumbnail to zoom in."/>
          <p:cNvPicPr>
            <a:picLocks noChangeAspect="1" noChangeArrowheads="1"/>
          </p:cNvPicPr>
          <p:nvPr/>
        </p:nvPicPr>
        <p:blipFill>
          <a:blip r:embed="rId3" cstate="print"/>
          <a:srcRect/>
          <a:stretch>
            <a:fillRect/>
          </a:stretch>
        </p:blipFill>
        <p:spPr bwMode="auto">
          <a:xfrm>
            <a:off x="0" y="1219200"/>
            <a:ext cx="2286000" cy="4648200"/>
          </a:xfrm>
          <a:prstGeom prst="rect">
            <a:avLst/>
          </a:prstGeom>
          <a:noFill/>
          <a:ln w="9525">
            <a:noFill/>
            <a:miter lim="800000"/>
            <a:headEnd/>
            <a:tailEnd/>
          </a:ln>
        </p:spPr>
      </p:pic>
      <p:pic>
        <p:nvPicPr>
          <p:cNvPr id="25"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2286000" y="2133600"/>
            <a:ext cx="1752600" cy="4038600"/>
          </a:xfrm>
          <a:prstGeom prst="rect">
            <a:avLst/>
          </a:prstGeom>
          <a:noFill/>
          <a:ln w="9525">
            <a:noFill/>
            <a:miter lim="800000"/>
            <a:headEnd/>
            <a:tailEnd/>
          </a:ln>
        </p:spPr>
      </p:pic>
      <p:sp>
        <p:nvSpPr>
          <p:cNvPr id="41" name="Rounded Rectangular Callout 40"/>
          <p:cNvSpPr/>
          <p:nvPr/>
        </p:nvSpPr>
        <p:spPr>
          <a:xfrm>
            <a:off x="2286000" y="228600"/>
            <a:ext cx="3276600" cy="533400"/>
          </a:xfrm>
          <a:prstGeom prst="wedgeRoundRectCallout">
            <a:avLst>
              <a:gd name="adj1" fmla="val -73090"/>
              <a:gd name="adj2" fmla="val 58485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Stock_000007536336XSmall.jpg"/>
          <p:cNvPicPr>
            <a:picLocks noChangeAspect="1"/>
          </p:cNvPicPr>
          <p:nvPr/>
        </p:nvPicPr>
        <p:blipFill>
          <a:blip r:embed="rId5" cstate="print"/>
          <a:stretch>
            <a:fillRect/>
          </a:stretch>
        </p:blipFill>
        <p:spPr>
          <a:xfrm>
            <a:off x="4191000" y="1981200"/>
            <a:ext cx="2590800" cy="4089310"/>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8" name="Text Box 17"/>
          <p:cNvSpPr txBox="1">
            <a:spLocks noChangeArrowheads="1"/>
          </p:cNvSpPr>
          <p:nvPr/>
        </p:nvSpPr>
        <p:spPr bwMode="auto">
          <a:xfrm>
            <a:off x="2286000" y="39624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0" name="Text Box 17"/>
          <p:cNvSpPr txBox="1">
            <a:spLocks noChangeArrowheads="1"/>
          </p:cNvSpPr>
          <p:nvPr/>
        </p:nvSpPr>
        <p:spPr bwMode="auto">
          <a:xfrm>
            <a:off x="4572000" y="4454604"/>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$30,000</a:t>
            </a:r>
            <a:endParaRPr lang="en-US" sz="2800" b="1" dirty="0">
              <a:solidFill>
                <a:srgbClr val="008000"/>
              </a:solidFill>
              <a:cs typeface="Arial" charset="0"/>
            </a:endParaRPr>
          </a:p>
        </p:txBody>
      </p:sp>
      <p:sp>
        <p:nvSpPr>
          <p:cNvPr id="33" name="Text Box 17"/>
          <p:cNvSpPr txBox="1">
            <a:spLocks noChangeArrowheads="1"/>
          </p:cNvSpPr>
          <p:nvPr/>
        </p:nvSpPr>
        <p:spPr bwMode="auto">
          <a:xfrm>
            <a:off x="5410200" y="46730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27" name="Text Box 19"/>
          <p:cNvSpPr txBox="1">
            <a:spLocks noChangeArrowheads="1"/>
          </p:cNvSpPr>
          <p:nvPr/>
        </p:nvSpPr>
        <p:spPr bwMode="auto">
          <a:xfrm>
            <a:off x="0" y="3556000"/>
            <a:ext cx="19812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$10k </a:t>
            </a:r>
            <a:r>
              <a:rPr lang="en-US" sz="2000" dirty="0" smtClean="0">
                <a:solidFill>
                  <a:schemeClr val="bg1"/>
                </a:solidFill>
                <a:cs typeface="Arial" charset="0"/>
              </a:rPr>
              <a:t>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38" name="Text Box 20"/>
          <p:cNvSpPr txBox="1">
            <a:spLocks noChangeArrowheads="1"/>
          </p:cNvSpPr>
          <p:nvPr/>
        </p:nvSpPr>
        <p:spPr bwMode="auto">
          <a:xfrm>
            <a:off x="0" y="4267200"/>
            <a:ext cx="19812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$20k </a:t>
            </a:r>
            <a:r>
              <a:rPr lang="en-US" sz="2000" dirty="0" smtClean="0">
                <a:solidFill>
                  <a:schemeClr val="bg1"/>
                </a:solidFill>
                <a:cs typeface="Arial" charset="0"/>
              </a:rPr>
              <a:t>FMV </a:t>
            </a:r>
            <a:r>
              <a:rPr lang="en-US" sz="2000" dirty="0">
                <a:solidFill>
                  <a:schemeClr val="bg1"/>
                </a:solidFill>
                <a:cs typeface="Arial" charset="0"/>
              </a:rPr>
              <a:t>capital 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39" name="Text Box 21"/>
          <p:cNvSpPr txBox="1">
            <a:spLocks noChangeArrowheads="1"/>
          </p:cNvSpPr>
          <p:nvPr/>
        </p:nvSpPr>
        <p:spPr bwMode="auto">
          <a:xfrm>
            <a:off x="0" y="4953000"/>
            <a:ext cx="1981200" cy="406400"/>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a:solidFill>
                  <a:schemeClr val="bg1"/>
                </a:solidFill>
                <a:cs typeface="Arial" charset="0"/>
              </a:rPr>
              <a:t>$30k </a:t>
            </a:r>
            <a:r>
              <a:rPr lang="en-US" sz="2000" dirty="0" smtClean="0">
                <a:solidFill>
                  <a:schemeClr val="bg1"/>
                </a:solidFill>
                <a:cs typeface="Arial" charset="0"/>
              </a:rPr>
              <a:t>cash</a:t>
            </a:r>
            <a:endParaRPr lang="en-US" sz="2000" dirty="0">
              <a:solidFill>
                <a:schemeClr val="bg1"/>
              </a:solidFill>
              <a:cs typeface="Arial" charset="0"/>
            </a:endParaRPr>
          </a:p>
        </p:txBody>
      </p:sp>
      <p:sp>
        <p:nvSpPr>
          <p:cNvPr id="37" name="Title 1"/>
          <p:cNvSpPr>
            <a:spLocks noGrp="1"/>
          </p:cNvSpPr>
          <p:nvPr>
            <p:ph type="title" idx="4294967295"/>
          </p:nvPr>
        </p:nvSpPr>
        <p:spPr>
          <a:xfrm>
            <a:off x="2286000" y="0"/>
            <a:ext cx="3352800" cy="1020762"/>
          </a:xfrm>
          <a:noFill/>
          <a:ln>
            <a:noFill/>
          </a:ln>
        </p:spPr>
        <p:txBody>
          <a:bodyPr/>
          <a:lstStyle/>
          <a:p>
            <a:pPr algn="l">
              <a:buFont typeface="Wingdings" pitchFamily="2" charset="2"/>
              <a:buNone/>
            </a:pPr>
            <a:r>
              <a:rPr lang="en-US" sz="3200" dirty="0" smtClean="0">
                <a:solidFill>
                  <a:schemeClr val="bg1"/>
                </a:solidFill>
              </a:rPr>
              <a:t>$10,000 carryover </a:t>
            </a:r>
          </a:p>
        </p:txBody>
      </p:sp>
      <p:sp>
        <p:nvSpPr>
          <p:cNvPr id="42"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3"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Stock_000010370677XSmall.jpg"/>
          <p:cNvPicPr>
            <a:picLocks noChangeAspect="1"/>
          </p:cNvPicPr>
          <p:nvPr/>
        </p:nvPicPr>
        <p:blipFill>
          <a:blip r:embed="rId3" cstate="print"/>
          <a:srcRect/>
          <a:stretch>
            <a:fillRect/>
          </a:stretch>
        </p:blipFill>
        <p:spPr>
          <a:xfrm rot="16200000">
            <a:off x="4296986" y="-2849188"/>
            <a:ext cx="1997826" cy="7696201"/>
          </a:xfrm>
          <a:prstGeom prst="rect">
            <a:avLst/>
          </a:prstGeom>
        </p:spPr>
      </p:pic>
      <p:pic>
        <p:nvPicPr>
          <p:cNvPr id="24" name="Picture 23" descr="iStock_000007536336XSmall.jpg"/>
          <p:cNvPicPr>
            <a:picLocks noChangeAspect="1"/>
          </p:cNvPicPr>
          <p:nvPr/>
        </p:nvPicPr>
        <p:blipFill>
          <a:blip r:embed="rId4" cstate="print"/>
          <a:srcRect/>
          <a:stretch>
            <a:fillRect/>
          </a:stretch>
        </p:blipFill>
        <p:spPr>
          <a:xfrm>
            <a:off x="0" y="1219200"/>
            <a:ext cx="1524000" cy="4953000"/>
          </a:xfrm>
          <a:prstGeom prst="rect">
            <a:avLst/>
          </a:prstGeom>
        </p:spPr>
      </p:pic>
      <p:pic>
        <p:nvPicPr>
          <p:cNvPr id="23" name="Picture 22" descr="iStock_000007536336XSmall.jpg"/>
          <p:cNvPicPr>
            <a:picLocks noChangeAspect="1"/>
          </p:cNvPicPr>
          <p:nvPr/>
        </p:nvPicPr>
        <p:blipFill>
          <a:blip r:embed="rId5" cstate="print"/>
          <a:stretch>
            <a:fillRect/>
          </a:stretch>
        </p:blipFill>
        <p:spPr>
          <a:xfrm>
            <a:off x="4191000" y="1981200"/>
            <a:ext cx="2590800" cy="4089310"/>
          </a:xfrm>
          <a:prstGeom prst="rect">
            <a:avLst/>
          </a:prstGeom>
        </p:spPr>
      </p:pic>
      <p:pic>
        <p:nvPicPr>
          <p:cNvPr id="22" name="Picture 21" descr="iStock_000007536336XSmall.jpg"/>
          <p:cNvPicPr>
            <a:picLocks noChangeAspect="1"/>
          </p:cNvPicPr>
          <p:nvPr/>
        </p:nvPicPr>
        <p:blipFill>
          <a:blip r:embed="rId5" cstate="print"/>
          <a:stretch>
            <a:fillRect/>
          </a:stretch>
        </p:blipFill>
        <p:spPr>
          <a:xfrm>
            <a:off x="1905000" y="1981200"/>
            <a:ext cx="2590800" cy="4089310"/>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7" name="TextBox 16"/>
          <p:cNvSpPr txBox="1"/>
          <p:nvPr/>
        </p:nvSpPr>
        <p:spPr>
          <a:xfrm>
            <a:off x="3657600" y="89118"/>
            <a:ext cx="5486400" cy="1815882"/>
          </a:xfrm>
          <a:prstGeom prst="rect">
            <a:avLst/>
          </a:prstGeom>
          <a:noFill/>
        </p:spPr>
        <p:txBody>
          <a:bodyPr wrap="square" rtlCol="0">
            <a:spAutoFit/>
          </a:bodyPr>
          <a:lstStyle/>
          <a:p>
            <a:pPr marL="1255713" indent="-1255713"/>
            <a:r>
              <a:rPr lang="en-US" sz="2800" dirty="0" smtClean="0">
                <a:solidFill>
                  <a:schemeClr val="bg1"/>
                </a:solidFill>
                <a:latin typeface="Calibri" pitchFamily="34" charset="0"/>
              </a:rPr>
              <a:t>  </a:t>
            </a:r>
            <a:r>
              <a:rPr lang="en-US" sz="2800" dirty="0" smtClean="0">
                <a:solidFill>
                  <a:schemeClr val="bg1"/>
                </a:solidFill>
                <a:effectLst>
                  <a:glow rad="101600">
                    <a:schemeClr val="tx1">
                      <a:alpha val="60000"/>
                    </a:schemeClr>
                  </a:glow>
                </a:effectLst>
                <a:latin typeface="Calibri" pitchFamily="34" charset="0"/>
              </a:rPr>
              <a:t>$2,000 cash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$56,000 FMV capital gain property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  $5,000 cash to private foundation</a:t>
            </a:r>
            <a:endParaRPr lang="en-US" sz="2800" dirty="0" smtClean="0">
              <a:solidFill>
                <a:schemeClr val="bg1"/>
              </a:solidFill>
              <a:effectLst>
                <a:glow rad="101600">
                  <a:schemeClr val="tx1">
                    <a:alpha val="60000"/>
                  </a:schemeClr>
                </a:glow>
              </a:effectLst>
            </a:endParaRP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18"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19"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effectLst>
                  <a:glow rad="101600">
                    <a:schemeClr val="bg1">
                      <a:alpha val="60000"/>
                    </a:schemeClr>
                  </a:glow>
                </a:effectLst>
                <a:latin typeface="Calibri" pitchFamily="34" charset="0"/>
              </a:rPr>
              <a:t>All gifts </a:t>
            </a:r>
            <a:r>
              <a:rPr lang="en-US" sz="2400" dirty="0">
                <a:effectLst>
                  <a:glow rad="101600">
                    <a:schemeClr val="bg1">
                      <a:alpha val="60000"/>
                    </a:schemeClr>
                  </a:glow>
                </a:effectLst>
                <a:latin typeface="Calibri" pitchFamily="34" charset="0"/>
              </a:rPr>
              <a:t>to private foundations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WU72GFP2\MP900442178[1].jpg"/>
          <p:cNvPicPr>
            <a:picLocks noChangeAspect="1" noChangeArrowheads="1"/>
          </p:cNvPicPr>
          <p:nvPr/>
        </p:nvPicPr>
        <p:blipFill>
          <a:blip r:embed="rId2" cstate="print"/>
          <a:srcRect/>
          <a:stretch>
            <a:fillRect/>
          </a:stretch>
        </p:blipFill>
        <p:spPr bwMode="auto">
          <a:xfrm>
            <a:off x="2286000" y="0"/>
            <a:ext cx="6858000" cy="6858000"/>
          </a:xfrm>
          <a:prstGeom prst="rect">
            <a:avLst/>
          </a:prstGeom>
          <a:noFill/>
        </p:spPr>
      </p:pic>
      <p:sp>
        <p:nvSpPr>
          <p:cNvPr id="3" name="Content Placeholder 2"/>
          <p:cNvSpPr>
            <a:spLocks noGrp="1"/>
          </p:cNvSpPr>
          <p:nvPr>
            <p:ph idx="1"/>
          </p:nvPr>
        </p:nvSpPr>
        <p:spPr>
          <a:xfrm>
            <a:off x="76200" y="152401"/>
            <a:ext cx="3886200" cy="2286000"/>
          </a:xfrm>
        </p:spPr>
        <p:txBody>
          <a:bodyPr>
            <a:noAutofit/>
          </a:bodyPr>
          <a:lstStyle/>
          <a:p>
            <a:pPr marL="0" indent="0">
              <a:lnSpc>
                <a:spcPct val="80000"/>
              </a:lnSpc>
              <a:buNone/>
            </a:pPr>
            <a:r>
              <a:rPr lang="en-US" sz="4000" dirty="0" smtClean="0"/>
              <a:t>Encouraging giving is good, but at least some revenue should go to the government.</a:t>
            </a:r>
            <a:endParaRPr lang="en-US" sz="4000" dirty="0"/>
          </a:p>
        </p:txBody>
      </p:sp>
      <p:sp>
        <p:nvSpPr>
          <p:cNvPr id="5" name="TextBox 4"/>
          <p:cNvSpPr txBox="1"/>
          <p:nvPr/>
        </p:nvSpPr>
        <p:spPr>
          <a:xfrm rot="417742">
            <a:off x="5057429" y="2780688"/>
            <a:ext cx="3201050" cy="2062103"/>
          </a:xfrm>
          <a:prstGeom prst="rect">
            <a:avLst/>
          </a:prstGeom>
          <a:noFill/>
        </p:spPr>
        <p:txBody>
          <a:bodyPr wrap="square" rtlCol="0">
            <a:spAutoFit/>
          </a:bodyPr>
          <a:lstStyle/>
          <a:p>
            <a:r>
              <a:rPr lang="en-US" sz="3200" b="1" dirty="0" smtClean="0">
                <a:latin typeface="Bradley Hand ITC" pitchFamily="66" charset="0"/>
              </a:rPr>
              <a:t>Need $ for roads, bridges, schools, and national defense</a:t>
            </a:r>
            <a:endParaRPr lang="en-US" sz="3200" b="1" dirty="0">
              <a:latin typeface="Bradley Hand ITC" pitchFamily="6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8" descr="Click on thumbnail to zoom in."/>
          <p:cNvPicPr>
            <a:picLocks noChangeAspect="1" noChangeArrowheads="1"/>
          </p:cNvPicPr>
          <p:nvPr/>
        </p:nvPicPr>
        <p:blipFill>
          <a:blip r:embed="rId3" cstate="print"/>
          <a:srcRect/>
          <a:stretch>
            <a:fillRect/>
          </a:stretch>
        </p:blipFill>
        <p:spPr bwMode="auto">
          <a:xfrm>
            <a:off x="1828800" y="1981200"/>
            <a:ext cx="3328988" cy="4114800"/>
          </a:xfrm>
          <a:prstGeom prst="rect">
            <a:avLst/>
          </a:prstGeom>
          <a:noFill/>
          <a:ln w="9525">
            <a:noFill/>
            <a:miter lim="800000"/>
            <a:headEnd/>
            <a:tailEnd/>
          </a:ln>
        </p:spPr>
      </p:pic>
      <p:pic>
        <p:nvPicPr>
          <p:cNvPr id="36" name="Picture 18" descr="Click on thumbnail to zoom in."/>
          <p:cNvPicPr>
            <a:picLocks noChangeAspect="1" noChangeArrowheads="1"/>
          </p:cNvPicPr>
          <p:nvPr/>
        </p:nvPicPr>
        <p:blipFill>
          <a:blip r:embed="rId4" cstate="print"/>
          <a:srcRect/>
          <a:stretch>
            <a:fillRect/>
          </a:stretch>
        </p:blipFill>
        <p:spPr bwMode="auto">
          <a:xfrm>
            <a:off x="0" y="1219200"/>
            <a:ext cx="2286000" cy="47244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5" cstate="print"/>
          <a:srcRect/>
          <a:stretch>
            <a:fillRect/>
          </a:stretch>
        </p:blipFill>
        <p:spPr>
          <a:xfrm rot="16200000">
            <a:off x="4296986" y="-2849188"/>
            <a:ext cx="1997826" cy="7696201"/>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18" name="Text Box 17"/>
          <p:cNvSpPr txBox="1">
            <a:spLocks noChangeArrowheads="1"/>
          </p:cNvSpPr>
          <p:nvPr/>
        </p:nvSpPr>
        <p:spPr bwMode="auto">
          <a:xfrm>
            <a:off x="152400" y="3387804"/>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C00000"/>
                </a:solidFill>
                <a:effectLst>
                  <a:glow rad="101600">
                    <a:schemeClr val="bg1">
                      <a:alpha val="60000"/>
                    </a:schemeClr>
                  </a:glow>
                </a:effectLst>
                <a:cs typeface="Arial" charset="0"/>
              </a:rPr>
              <a:t>X</a:t>
            </a:r>
            <a:endParaRPr lang="en-US" sz="2800" b="1" dirty="0">
              <a:solidFill>
                <a:srgbClr val="C00000"/>
              </a:solidFill>
              <a:effectLst>
                <a:glow rad="101600">
                  <a:schemeClr val="bg1">
                    <a:alpha val="60000"/>
                  </a:schemeClr>
                </a:glow>
              </a:effectLst>
              <a:cs typeface="Arial" charset="0"/>
            </a:endParaRPr>
          </a:p>
        </p:txBody>
      </p:sp>
      <p:sp>
        <p:nvSpPr>
          <p:cNvPr id="21" name="Text Box 17"/>
          <p:cNvSpPr txBox="1">
            <a:spLocks noChangeArrowheads="1"/>
          </p:cNvSpPr>
          <p:nvPr/>
        </p:nvSpPr>
        <p:spPr bwMode="auto">
          <a:xfrm>
            <a:off x="685800" y="36576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C00000"/>
                </a:solidFill>
                <a:effectLst>
                  <a:glow rad="101600">
                    <a:schemeClr val="bg1">
                      <a:alpha val="60000"/>
                    </a:schemeClr>
                  </a:glow>
                </a:effectLst>
                <a:cs typeface="Arial" charset="0"/>
              </a:rPr>
              <a:t>$73,000</a:t>
            </a:r>
            <a:endParaRPr lang="en-US" sz="2800" b="1" dirty="0">
              <a:solidFill>
                <a:srgbClr val="C00000"/>
              </a:solidFill>
              <a:effectLst>
                <a:glow rad="101600">
                  <a:schemeClr val="bg1">
                    <a:alpha val="60000"/>
                  </a:schemeClr>
                </a:glow>
              </a:effectLst>
              <a:cs typeface="Arial" charset="0"/>
            </a:endParaRPr>
          </a:p>
        </p:txBody>
      </p:sp>
      <p:sp>
        <p:nvSpPr>
          <p:cNvPr id="28" name="Text Box 17"/>
          <p:cNvSpPr txBox="1">
            <a:spLocks noChangeArrowheads="1"/>
          </p:cNvSpPr>
          <p:nvPr/>
        </p:nvSpPr>
        <p:spPr bwMode="auto">
          <a:xfrm>
            <a:off x="2514600" y="38862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C00000"/>
                </a:solidFill>
                <a:effectLst>
                  <a:glow rad="101600">
                    <a:schemeClr val="bg1">
                      <a:alpha val="60000"/>
                    </a:schemeClr>
                  </a:glow>
                </a:effectLst>
                <a:cs typeface="Arial" charset="0"/>
                <a:sym typeface="Wingdings"/>
              </a:rPr>
              <a:t>X</a:t>
            </a:r>
            <a:endParaRPr lang="en-US" sz="2800" b="1" dirty="0">
              <a:solidFill>
                <a:srgbClr val="C00000"/>
              </a:solidFill>
              <a:effectLst>
                <a:glow rad="101600">
                  <a:schemeClr val="bg1">
                    <a:alpha val="60000"/>
                  </a:schemeClr>
                </a:glow>
              </a:effectLst>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C00000"/>
                </a:solidFill>
                <a:effectLst>
                  <a:glow rad="101600">
                    <a:schemeClr val="bg1">
                      <a:alpha val="60000"/>
                    </a:schemeClr>
                  </a:glow>
                </a:effectLst>
                <a:cs typeface="Arial" charset="0"/>
              </a:rPr>
              <a:t>$56,000</a:t>
            </a:r>
            <a:endParaRPr lang="en-US" sz="2800" b="1" dirty="0">
              <a:solidFill>
                <a:srgbClr val="C00000"/>
              </a:solidFill>
              <a:effectLst>
                <a:glow rad="101600">
                  <a:schemeClr val="bg1">
                    <a:alpha val="60000"/>
                  </a:schemeClr>
                </a:glow>
              </a:effectLst>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27" name="TextBox 26"/>
          <p:cNvSpPr txBox="1"/>
          <p:nvPr/>
        </p:nvSpPr>
        <p:spPr>
          <a:xfrm>
            <a:off x="3657600" y="89118"/>
            <a:ext cx="5486400" cy="1815882"/>
          </a:xfrm>
          <a:prstGeom prst="rect">
            <a:avLst/>
          </a:prstGeom>
          <a:noFill/>
        </p:spPr>
        <p:txBody>
          <a:bodyPr wrap="square" rtlCol="0">
            <a:spAutoFit/>
          </a:bodyPr>
          <a:lstStyle/>
          <a:p>
            <a:pPr marL="1255713" indent="-1255713"/>
            <a:r>
              <a:rPr lang="en-US" sz="2800" dirty="0" smtClean="0">
                <a:solidFill>
                  <a:schemeClr val="bg1"/>
                </a:solidFill>
                <a:latin typeface="Calibri" pitchFamily="34" charset="0"/>
              </a:rPr>
              <a:t>  </a:t>
            </a:r>
            <a:r>
              <a:rPr lang="en-US" sz="2800" dirty="0" smtClean="0">
                <a:solidFill>
                  <a:schemeClr val="bg1"/>
                </a:solidFill>
                <a:effectLst>
                  <a:glow rad="101600">
                    <a:schemeClr val="tx1">
                      <a:alpha val="60000"/>
                    </a:schemeClr>
                  </a:glow>
                </a:effectLst>
                <a:latin typeface="Calibri" pitchFamily="34" charset="0"/>
              </a:rPr>
              <a:t>$2,000 cash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$56,000 FMV capital gain property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  $5,000 cash to private foundation</a:t>
            </a:r>
            <a:endParaRPr lang="en-US" sz="2800" dirty="0" smtClean="0">
              <a:solidFill>
                <a:schemeClr val="bg1"/>
              </a:solidFill>
              <a:effectLst>
                <a:glow rad="101600">
                  <a:schemeClr val="tx1">
                    <a:alpha val="60000"/>
                  </a:schemeClr>
                </a:glow>
              </a:effectLst>
            </a:endParaRPr>
          </a:p>
        </p:txBody>
      </p:sp>
      <p:pic>
        <p:nvPicPr>
          <p:cNvPr id="39" name="Picture 13" descr="C:\Users\rujames\AppData\Local\Microsoft\Windows\Temporary Internet Files\Content.IE5\7FLW1HPB\MP900438642[1].jpg"/>
          <p:cNvPicPr>
            <a:picLocks noChangeAspect="1" noChangeArrowheads="1"/>
          </p:cNvPicPr>
          <p:nvPr/>
        </p:nvPicPr>
        <p:blipFill>
          <a:blip r:embed="rId7"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$5,000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4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8" descr="Click on thumbnail to zoom in."/>
          <p:cNvPicPr>
            <a:picLocks noChangeAspect="1" noChangeArrowheads="1"/>
          </p:cNvPicPr>
          <p:nvPr/>
        </p:nvPicPr>
        <p:blipFill>
          <a:blip r:embed="rId3" cstate="print"/>
          <a:srcRect/>
          <a:stretch>
            <a:fillRect/>
          </a:stretch>
        </p:blipFill>
        <p:spPr bwMode="auto">
          <a:xfrm>
            <a:off x="1828800" y="1981200"/>
            <a:ext cx="3328988" cy="4114800"/>
          </a:xfrm>
          <a:prstGeom prst="rect">
            <a:avLst/>
          </a:prstGeom>
          <a:noFill/>
          <a:ln w="9525">
            <a:noFill/>
            <a:miter lim="800000"/>
            <a:headEnd/>
            <a:tailEnd/>
          </a:ln>
        </p:spPr>
      </p:pic>
      <p:pic>
        <p:nvPicPr>
          <p:cNvPr id="36" name="Picture 18" descr="Click on thumbnail to zoom in."/>
          <p:cNvPicPr>
            <a:picLocks noChangeAspect="1" noChangeArrowheads="1"/>
          </p:cNvPicPr>
          <p:nvPr/>
        </p:nvPicPr>
        <p:blipFill>
          <a:blip r:embed="rId4" cstate="print"/>
          <a:srcRect/>
          <a:stretch>
            <a:fillRect/>
          </a:stretch>
        </p:blipFill>
        <p:spPr bwMode="auto">
          <a:xfrm>
            <a:off x="0" y="1219200"/>
            <a:ext cx="2286000" cy="46482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5" cstate="print"/>
          <a:srcRect/>
          <a:stretch>
            <a:fillRect/>
          </a:stretch>
        </p:blipFill>
        <p:spPr>
          <a:xfrm rot="16200000">
            <a:off x="4296986" y="-2849188"/>
            <a:ext cx="1997826" cy="7696201"/>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sp>
        <p:nvSpPr>
          <p:cNvPr id="27" name="TextBox 26"/>
          <p:cNvSpPr txBox="1"/>
          <p:nvPr/>
        </p:nvSpPr>
        <p:spPr>
          <a:xfrm>
            <a:off x="3657600" y="89118"/>
            <a:ext cx="5486400" cy="1815882"/>
          </a:xfrm>
          <a:prstGeom prst="rect">
            <a:avLst/>
          </a:prstGeom>
          <a:noFill/>
        </p:spPr>
        <p:txBody>
          <a:bodyPr wrap="square" rtlCol="0">
            <a:spAutoFit/>
          </a:bodyPr>
          <a:lstStyle/>
          <a:p>
            <a:pPr marL="1255713" indent="-1255713"/>
            <a:r>
              <a:rPr lang="en-US" sz="2800" dirty="0" smtClean="0">
                <a:solidFill>
                  <a:schemeClr val="bg1"/>
                </a:solidFill>
                <a:latin typeface="Calibri" pitchFamily="34" charset="0"/>
              </a:rPr>
              <a:t>  </a:t>
            </a:r>
            <a:r>
              <a:rPr lang="en-US" sz="2800" dirty="0" smtClean="0">
                <a:solidFill>
                  <a:schemeClr val="bg1"/>
                </a:solidFill>
                <a:effectLst>
                  <a:glow rad="101600">
                    <a:schemeClr val="tx1">
                      <a:alpha val="60000"/>
                    </a:schemeClr>
                  </a:glow>
                </a:effectLst>
                <a:latin typeface="Calibri" pitchFamily="34" charset="0"/>
              </a:rPr>
              <a:t>$2,000 cash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$56,000 FMV capital gain property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  $5,000 cash to private foundation</a:t>
            </a:r>
            <a:endParaRPr lang="en-US" sz="2800" dirty="0" smtClean="0">
              <a:solidFill>
                <a:schemeClr val="bg1"/>
              </a:solidFill>
              <a:effectLst>
                <a:glow rad="101600">
                  <a:schemeClr val="tx1">
                    <a:alpha val="60000"/>
                  </a:schemeClr>
                </a:glow>
              </a:effectLst>
            </a:endParaRPr>
          </a:p>
        </p:txBody>
      </p:sp>
      <p:pic>
        <p:nvPicPr>
          <p:cNvPr id="39" name="Picture 13" descr="C:\Users\rujames\AppData\Local\Microsoft\Windows\Temporary Internet Files\Content.IE5\7FLW1HPB\MP900438642[1].jpg"/>
          <p:cNvPicPr>
            <a:picLocks noChangeAspect="1" noChangeArrowheads="1"/>
          </p:cNvPicPr>
          <p:nvPr/>
        </p:nvPicPr>
        <p:blipFill>
          <a:blip r:embed="rId7"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$5,000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25" name="Text Box 19"/>
          <p:cNvSpPr txBox="1">
            <a:spLocks noChangeArrowheads="1"/>
          </p:cNvSpPr>
          <p:nvPr/>
        </p:nvSpPr>
        <p:spPr bwMode="auto">
          <a:xfrm>
            <a:off x="0" y="3200400"/>
            <a:ext cx="21336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$5k cash to private foundation</a:t>
            </a:r>
            <a:endParaRPr lang="en-US" sz="2000" dirty="0">
              <a:solidFill>
                <a:schemeClr val="bg1"/>
              </a:solidFill>
              <a:cs typeface="Arial" charset="0"/>
            </a:endParaRPr>
          </a:p>
        </p:txBody>
      </p:sp>
      <p:sp>
        <p:nvSpPr>
          <p:cNvPr id="35" name="Text Box 19"/>
          <p:cNvSpPr txBox="1">
            <a:spLocks noChangeArrowheads="1"/>
          </p:cNvSpPr>
          <p:nvPr/>
        </p:nvSpPr>
        <p:spPr bwMode="auto">
          <a:xfrm>
            <a:off x="0" y="3886200"/>
            <a:ext cx="21336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$8k 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37" name="Text Box 20"/>
          <p:cNvSpPr txBox="1">
            <a:spLocks noChangeArrowheads="1"/>
          </p:cNvSpPr>
          <p:nvPr/>
        </p:nvSpPr>
        <p:spPr bwMode="auto">
          <a:xfrm>
            <a:off x="0" y="4572000"/>
            <a:ext cx="21336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$48k FMV </a:t>
            </a:r>
            <a:r>
              <a:rPr lang="en-US" sz="2000" dirty="0">
                <a:solidFill>
                  <a:schemeClr val="bg1"/>
                </a:solidFill>
                <a:cs typeface="Arial" charset="0"/>
              </a:rPr>
              <a:t>capital 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0" name="Text Box 20"/>
          <p:cNvSpPr txBox="1">
            <a:spLocks noChangeArrowheads="1"/>
          </p:cNvSpPr>
          <p:nvPr/>
        </p:nvSpPr>
        <p:spPr bwMode="auto">
          <a:xfrm>
            <a:off x="0" y="5235714"/>
            <a:ext cx="21336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$2k  cash to public charity</a:t>
            </a:r>
            <a:endParaRPr lang="en-US" sz="2000" dirty="0">
              <a:solidFill>
                <a:schemeClr val="bg1"/>
              </a:solidFill>
              <a:cs typeface="Arial" charset="0"/>
            </a:endParaRPr>
          </a:p>
        </p:txBody>
      </p:sp>
      <p:sp>
        <p:nvSpPr>
          <p:cNvPr id="41" name="Text Box 19"/>
          <p:cNvSpPr txBox="1">
            <a:spLocks noChangeArrowheads="1"/>
          </p:cNvSpPr>
          <p:nvPr/>
        </p:nvSpPr>
        <p:spPr bwMode="auto">
          <a:xfrm>
            <a:off x="2362200" y="4495800"/>
            <a:ext cx="19812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$26k 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2" name="Text Box 20"/>
          <p:cNvSpPr txBox="1">
            <a:spLocks noChangeArrowheads="1"/>
          </p:cNvSpPr>
          <p:nvPr/>
        </p:nvSpPr>
        <p:spPr bwMode="auto">
          <a:xfrm>
            <a:off x="2362200" y="5181600"/>
            <a:ext cx="19812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$30k FMV capital gain property</a:t>
            </a:r>
            <a:endParaRPr lang="en-US" sz="2000" dirty="0">
              <a:solidFill>
                <a:schemeClr val="bg1"/>
              </a:solidFill>
              <a:cs typeface="Arial" charset="0"/>
            </a:endParaRPr>
          </a:p>
        </p:txBody>
      </p:sp>
      <p:sp>
        <p:nvSpPr>
          <p:cNvPr id="43"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5"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8" descr="Click on thumbnail to zoom in."/>
          <p:cNvPicPr>
            <a:picLocks noChangeAspect="1" noChangeArrowheads="1"/>
          </p:cNvPicPr>
          <p:nvPr/>
        </p:nvPicPr>
        <p:blipFill>
          <a:blip r:embed="rId3" cstate="print"/>
          <a:srcRect/>
          <a:stretch>
            <a:fillRect/>
          </a:stretch>
        </p:blipFill>
        <p:spPr bwMode="auto">
          <a:xfrm>
            <a:off x="1828800" y="1981200"/>
            <a:ext cx="3328988" cy="4114800"/>
          </a:xfrm>
          <a:prstGeom prst="rect">
            <a:avLst/>
          </a:prstGeom>
          <a:noFill/>
          <a:ln w="9525">
            <a:noFill/>
            <a:miter lim="800000"/>
            <a:headEnd/>
            <a:tailEnd/>
          </a:ln>
        </p:spPr>
      </p:pic>
      <p:pic>
        <p:nvPicPr>
          <p:cNvPr id="36" name="Picture 18" descr="Click on thumbnail to zoom in."/>
          <p:cNvPicPr>
            <a:picLocks noChangeAspect="1" noChangeArrowheads="1"/>
          </p:cNvPicPr>
          <p:nvPr/>
        </p:nvPicPr>
        <p:blipFill>
          <a:blip r:embed="rId4" cstate="print"/>
          <a:srcRect/>
          <a:stretch>
            <a:fillRect/>
          </a:stretch>
        </p:blipFill>
        <p:spPr bwMode="auto">
          <a:xfrm>
            <a:off x="0" y="1219200"/>
            <a:ext cx="2286000" cy="4648200"/>
          </a:xfrm>
          <a:prstGeom prst="rect">
            <a:avLst/>
          </a:prstGeom>
          <a:noFill/>
          <a:ln w="9525">
            <a:noFill/>
            <a:miter lim="800000"/>
            <a:headEnd/>
            <a:tailEnd/>
          </a:ln>
        </p:spPr>
      </p:pic>
      <p:pic>
        <p:nvPicPr>
          <p:cNvPr id="20" name="Picture 19" descr="iStock_000007536336XSmall.jpg"/>
          <p:cNvPicPr>
            <a:picLocks noChangeAspect="1"/>
          </p:cNvPicPr>
          <p:nvPr/>
        </p:nvPicPr>
        <p:blipFill>
          <a:blip r:embed="rId5"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50%</a:t>
            </a:r>
            <a:r>
              <a:rPr lang="en-US" dirty="0">
                <a:solidFill>
                  <a:schemeClr val="bg1"/>
                </a:solidFill>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4" name="Text Box 17"/>
          <p:cNvSpPr txBox="1">
            <a:spLocks noChangeArrowheads="1"/>
          </p:cNvSpPr>
          <p:nvPr/>
        </p:nvSpPr>
        <p:spPr bwMode="auto">
          <a:xfrm>
            <a:off x="7848600" y="4977825"/>
            <a:ext cx="685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$0</a:t>
            </a:r>
            <a:endParaRPr lang="en-US" sz="2800" b="1" dirty="0">
              <a:solidFill>
                <a:srgbClr val="008000"/>
              </a:solidFill>
              <a:cs typeface="Arial" charset="0"/>
            </a:endParaRPr>
          </a:p>
        </p:txBody>
      </p:sp>
      <p:pic>
        <p:nvPicPr>
          <p:cNvPr id="39" name="Picture 13" descr="C:\Users\rujames\AppData\Local\Microsoft\Windows\Temporary Internet Files\Content.IE5\7FLW1HPB\MP900438642[1].jpg"/>
          <p:cNvPicPr>
            <a:picLocks noChangeAspect="1" noChangeArrowheads="1"/>
          </p:cNvPicPr>
          <p:nvPr/>
        </p:nvPicPr>
        <p:blipFill>
          <a:blip r:embed="rId6"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$5,000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25" name="Text Box 19"/>
          <p:cNvSpPr txBox="1">
            <a:spLocks noChangeArrowheads="1"/>
          </p:cNvSpPr>
          <p:nvPr/>
        </p:nvSpPr>
        <p:spPr bwMode="auto">
          <a:xfrm>
            <a:off x="0" y="3200400"/>
            <a:ext cx="21336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$5k cash to private foundation</a:t>
            </a:r>
            <a:endParaRPr lang="en-US" sz="2000" dirty="0">
              <a:solidFill>
                <a:schemeClr val="bg1"/>
              </a:solidFill>
              <a:cs typeface="Arial" charset="0"/>
            </a:endParaRPr>
          </a:p>
        </p:txBody>
      </p:sp>
      <p:sp>
        <p:nvSpPr>
          <p:cNvPr id="35" name="Text Box 19"/>
          <p:cNvSpPr txBox="1">
            <a:spLocks noChangeArrowheads="1"/>
          </p:cNvSpPr>
          <p:nvPr/>
        </p:nvSpPr>
        <p:spPr bwMode="auto">
          <a:xfrm>
            <a:off x="0" y="3886200"/>
            <a:ext cx="21336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$8k 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37" name="Text Box 20"/>
          <p:cNvSpPr txBox="1">
            <a:spLocks noChangeArrowheads="1"/>
          </p:cNvSpPr>
          <p:nvPr/>
        </p:nvSpPr>
        <p:spPr bwMode="auto">
          <a:xfrm>
            <a:off x="0" y="4572000"/>
            <a:ext cx="21336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$48k FMV </a:t>
            </a:r>
            <a:r>
              <a:rPr lang="en-US" sz="2000" dirty="0">
                <a:solidFill>
                  <a:schemeClr val="bg1"/>
                </a:solidFill>
                <a:cs typeface="Arial" charset="0"/>
              </a:rPr>
              <a:t>capital 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0" name="Text Box 20"/>
          <p:cNvSpPr txBox="1">
            <a:spLocks noChangeArrowheads="1"/>
          </p:cNvSpPr>
          <p:nvPr/>
        </p:nvSpPr>
        <p:spPr bwMode="auto">
          <a:xfrm>
            <a:off x="0" y="5235714"/>
            <a:ext cx="21336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$2k  cash to public charity</a:t>
            </a:r>
            <a:endParaRPr lang="en-US" sz="2000" dirty="0">
              <a:solidFill>
                <a:schemeClr val="bg1"/>
              </a:solidFill>
              <a:cs typeface="Arial" charset="0"/>
            </a:endParaRPr>
          </a:p>
        </p:txBody>
      </p:sp>
      <p:sp>
        <p:nvSpPr>
          <p:cNvPr id="41" name="Text Box 19"/>
          <p:cNvSpPr txBox="1">
            <a:spLocks noChangeArrowheads="1"/>
          </p:cNvSpPr>
          <p:nvPr/>
        </p:nvSpPr>
        <p:spPr bwMode="auto">
          <a:xfrm>
            <a:off x="2362200" y="4495800"/>
            <a:ext cx="1981200" cy="707886"/>
          </a:xfrm>
          <a:prstGeom prst="rect">
            <a:avLst/>
          </a:prstGeom>
          <a:solidFill>
            <a:srgbClr val="C00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$26k FMV capital </a:t>
            </a:r>
            <a:r>
              <a:rPr lang="en-US" sz="2000" dirty="0">
                <a:solidFill>
                  <a:schemeClr val="bg1"/>
                </a:solidFill>
                <a:cs typeface="Arial" charset="0"/>
              </a:rPr>
              <a:t>gain </a:t>
            </a:r>
            <a:r>
              <a:rPr lang="en-US" sz="2000" dirty="0" smtClean="0">
                <a:solidFill>
                  <a:schemeClr val="bg1"/>
                </a:solidFill>
                <a:cs typeface="Arial" charset="0"/>
              </a:rPr>
              <a:t>property</a:t>
            </a:r>
            <a:endParaRPr lang="en-US" sz="2000" dirty="0">
              <a:solidFill>
                <a:schemeClr val="bg1"/>
              </a:solidFill>
              <a:cs typeface="Arial" charset="0"/>
            </a:endParaRPr>
          </a:p>
        </p:txBody>
      </p:sp>
      <p:sp>
        <p:nvSpPr>
          <p:cNvPr id="42" name="Text Box 20"/>
          <p:cNvSpPr txBox="1">
            <a:spLocks noChangeArrowheads="1"/>
          </p:cNvSpPr>
          <p:nvPr/>
        </p:nvSpPr>
        <p:spPr bwMode="auto">
          <a:xfrm>
            <a:off x="2362200" y="5181600"/>
            <a:ext cx="1981200" cy="707886"/>
          </a:xfrm>
          <a:prstGeom prst="rect">
            <a:avLst/>
          </a:prstGeom>
          <a:solidFill>
            <a:srgbClr val="008000"/>
          </a:solidFill>
          <a:ln w="9525">
            <a:solidFill>
              <a:schemeClr val="tx1"/>
            </a:solidFill>
            <a:miter lim="800000"/>
            <a:headEnd/>
            <a:tailEnd/>
          </a:ln>
          <a:effectLst/>
        </p:spPr>
        <p:txBody>
          <a:bodyPr wrap="square">
            <a:spAutoFit/>
          </a:bodyPr>
          <a:lstStyle/>
          <a:p>
            <a:pPr algn="ctr">
              <a:spcBef>
                <a:spcPct val="50000"/>
              </a:spcBef>
            </a:pPr>
            <a:r>
              <a:rPr lang="en-US" sz="2000" dirty="0" smtClean="0">
                <a:solidFill>
                  <a:schemeClr val="bg1"/>
                </a:solidFill>
                <a:cs typeface="Arial" charset="0"/>
              </a:rPr>
              <a:t>$30k FMV capital gain property</a:t>
            </a:r>
            <a:endParaRPr lang="en-US" sz="2000" dirty="0">
              <a:solidFill>
                <a:schemeClr val="bg1"/>
              </a:solidFill>
              <a:cs typeface="Arial" charset="0"/>
            </a:endParaRPr>
          </a:p>
        </p:txBody>
      </p:sp>
      <p:sp>
        <p:nvSpPr>
          <p:cNvPr id="28" name="Rounded Rectangular Callout 27"/>
          <p:cNvSpPr/>
          <p:nvPr/>
        </p:nvSpPr>
        <p:spPr>
          <a:xfrm>
            <a:off x="1447800" y="152400"/>
            <a:ext cx="4191000" cy="914400"/>
          </a:xfrm>
          <a:prstGeom prst="wedgeRoundRectCallout">
            <a:avLst>
              <a:gd name="adj1" fmla="val -32636"/>
              <a:gd name="adj2" fmla="val 303202"/>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title" idx="4294967295"/>
          </p:nvPr>
        </p:nvSpPr>
        <p:spPr>
          <a:xfrm>
            <a:off x="1371600" y="76200"/>
            <a:ext cx="4343400" cy="1020762"/>
          </a:xfrm>
          <a:noFill/>
          <a:ln>
            <a:noFill/>
          </a:ln>
        </p:spPr>
        <p:txBody>
          <a:bodyPr>
            <a:normAutofit fontScale="90000"/>
          </a:bodyPr>
          <a:lstStyle/>
          <a:p>
            <a:pPr>
              <a:buFont typeface="Wingdings" pitchFamily="2" charset="2"/>
              <a:buNone/>
            </a:pPr>
            <a:r>
              <a:rPr lang="en-US" sz="3200" dirty="0" smtClean="0">
                <a:solidFill>
                  <a:schemeClr val="bg1"/>
                </a:solidFill>
              </a:rPr>
              <a:t>$5,000 carryover of cash to private foundations </a:t>
            </a:r>
          </a:p>
        </p:txBody>
      </p:sp>
      <p:sp>
        <p:nvSpPr>
          <p:cNvPr id="43" name="Rounded Rectangular Callout 42"/>
          <p:cNvSpPr/>
          <p:nvPr/>
        </p:nvSpPr>
        <p:spPr>
          <a:xfrm>
            <a:off x="4343400" y="1219200"/>
            <a:ext cx="4191000" cy="1066800"/>
          </a:xfrm>
          <a:prstGeom prst="wedgeRoundRectCallout">
            <a:avLst>
              <a:gd name="adj1" fmla="val -69000"/>
              <a:gd name="adj2" fmla="val 260485"/>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
          <p:cNvSpPr>
            <a:spLocks noGrp="1"/>
          </p:cNvSpPr>
          <p:nvPr>
            <p:ph type="title" idx="4294967295"/>
          </p:nvPr>
        </p:nvSpPr>
        <p:spPr>
          <a:xfrm>
            <a:off x="4267200" y="1219200"/>
            <a:ext cx="4343400" cy="1020762"/>
          </a:xfrm>
          <a:noFill/>
          <a:ln>
            <a:noFill/>
          </a:ln>
        </p:spPr>
        <p:txBody>
          <a:bodyPr>
            <a:normAutofit fontScale="90000"/>
          </a:bodyPr>
          <a:lstStyle/>
          <a:p>
            <a:pPr>
              <a:buFont typeface="Wingdings" pitchFamily="2" charset="2"/>
              <a:buNone/>
            </a:pPr>
            <a:r>
              <a:rPr lang="en-US" sz="3200" dirty="0" smtClean="0">
                <a:solidFill>
                  <a:schemeClr val="bg1"/>
                </a:solidFill>
              </a:rPr>
              <a:t>$26,000 carryover of FMV capital gain property</a:t>
            </a:r>
          </a:p>
        </p:txBody>
      </p:sp>
      <p:sp>
        <p:nvSpPr>
          <p:cNvPr id="47"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8"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52400" y="2743200"/>
            <a:ext cx="7924800" cy="1815882"/>
          </a:xfrm>
          <a:prstGeom prst="rect">
            <a:avLst/>
          </a:prstGeom>
          <a:solidFill>
            <a:schemeClr val="tx1"/>
          </a:solidFill>
        </p:spPr>
        <p:txBody>
          <a:bodyPr wrap="square" rtlCol="0">
            <a:spAutoFit/>
          </a:bodyPr>
          <a:lstStyle/>
          <a:p>
            <a:pPr marL="1255713" indent="-1255713"/>
            <a:r>
              <a:rPr lang="en-US" sz="2800" dirty="0" smtClean="0">
                <a:solidFill>
                  <a:schemeClr val="bg1"/>
                </a:solidFill>
                <a:latin typeface="Calibri" pitchFamily="34" charset="0"/>
              </a:rPr>
              <a:t>  </a:t>
            </a:r>
            <a:r>
              <a:rPr lang="en-US" sz="2800" dirty="0" smtClean="0">
                <a:solidFill>
                  <a:schemeClr val="bg1"/>
                </a:solidFill>
                <a:effectLst>
                  <a:glow rad="101600">
                    <a:schemeClr val="tx1">
                      <a:alpha val="60000"/>
                    </a:schemeClr>
                  </a:glow>
                </a:effectLst>
                <a:latin typeface="Calibri" pitchFamily="34" charset="0"/>
              </a:rPr>
              <a:t> $5,000 cash to private foundation: Deduct $0</a:t>
            </a:r>
          </a:p>
          <a:p>
            <a:pPr marL="1255713" indent="-1255713"/>
            <a:r>
              <a:rPr lang="en-US" sz="2800" dirty="0" smtClean="0">
                <a:solidFill>
                  <a:schemeClr val="bg1"/>
                </a:solidFill>
                <a:effectLst>
                  <a:glow rad="101600">
                    <a:schemeClr val="tx1">
                      <a:alpha val="60000"/>
                    </a:schemeClr>
                  </a:glow>
                </a:effectLst>
                <a:latin typeface="Calibri" pitchFamily="34" charset="0"/>
              </a:rPr>
              <a:t>   $2,000 cash to public charity: Deduct $2,000</a:t>
            </a:r>
          </a:p>
          <a:p>
            <a:pPr marL="1255713" indent="-1255713"/>
            <a:r>
              <a:rPr lang="en-US" sz="2800" dirty="0" smtClean="0">
                <a:solidFill>
                  <a:schemeClr val="bg1"/>
                </a:solidFill>
                <a:effectLst>
                  <a:glow rad="101600">
                    <a:schemeClr val="tx1">
                      <a:alpha val="60000"/>
                    </a:schemeClr>
                  </a:glow>
                </a:effectLst>
                <a:latin typeface="Calibri" pitchFamily="34" charset="0"/>
              </a:rPr>
              <a:t>$56,000 FMV capital gain property to public charity:</a:t>
            </a:r>
          </a:p>
          <a:p>
            <a:pPr marL="1255713" indent="-1255713"/>
            <a:r>
              <a:rPr lang="en-US" sz="2800" dirty="0" smtClean="0">
                <a:solidFill>
                  <a:schemeClr val="bg1"/>
                </a:solidFill>
                <a:effectLst>
                  <a:glow rad="101600">
                    <a:schemeClr val="tx1">
                      <a:alpha val="60000"/>
                    </a:schemeClr>
                  </a:glow>
                </a:effectLst>
                <a:latin typeface="Calibri" pitchFamily="34" charset="0"/>
              </a:rPr>
              <a:t>	Deduct $30,000</a:t>
            </a:r>
          </a:p>
        </p:txBody>
      </p:sp>
      <p:sp>
        <p:nvSpPr>
          <p:cNvPr id="28" name="Rounded Rectangular Callout 27"/>
          <p:cNvSpPr/>
          <p:nvPr/>
        </p:nvSpPr>
        <p:spPr>
          <a:xfrm>
            <a:off x="1447800" y="152400"/>
            <a:ext cx="4191000" cy="914400"/>
          </a:xfrm>
          <a:prstGeom prst="wedgeRoundRectCallout">
            <a:avLst>
              <a:gd name="adj1" fmla="val -69213"/>
              <a:gd name="adj2" fmla="val 248300"/>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title" idx="4294967295"/>
          </p:nvPr>
        </p:nvSpPr>
        <p:spPr>
          <a:xfrm>
            <a:off x="1371600" y="76200"/>
            <a:ext cx="4343400" cy="1020762"/>
          </a:xfrm>
          <a:noFill/>
          <a:ln>
            <a:noFill/>
          </a:ln>
        </p:spPr>
        <p:txBody>
          <a:bodyPr>
            <a:normAutofit fontScale="90000"/>
          </a:bodyPr>
          <a:lstStyle/>
          <a:p>
            <a:pPr>
              <a:buFont typeface="Wingdings" pitchFamily="2" charset="2"/>
              <a:buNone/>
            </a:pPr>
            <a:r>
              <a:rPr lang="en-US" sz="3200" dirty="0" smtClean="0">
                <a:solidFill>
                  <a:schemeClr val="bg1"/>
                </a:solidFill>
              </a:rPr>
              <a:t>$5,000 carryover of cash to private foundations </a:t>
            </a:r>
          </a:p>
        </p:txBody>
      </p:sp>
      <p:sp>
        <p:nvSpPr>
          <p:cNvPr id="43" name="Rounded Rectangular Callout 42"/>
          <p:cNvSpPr/>
          <p:nvPr/>
        </p:nvSpPr>
        <p:spPr>
          <a:xfrm>
            <a:off x="4343400" y="1219200"/>
            <a:ext cx="4191000" cy="1066800"/>
          </a:xfrm>
          <a:prstGeom prst="wedgeRoundRectCallout">
            <a:avLst>
              <a:gd name="adj1" fmla="val 28112"/>
              <a:gd name="adj2" fmla="val 185696"/>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
          <p:cNvSpPr>
            <a:spLocks noGrp="1"/>
          </p:cNvSpPr>
          <p:nvPr>
            <p:ph type="title" idx="4294967295"/>
          </p:nvPr>
        </p:nvSpPr>
        <p:spPr>
          <a:xfrm>
            <a:off x="4267200" y="1219200"/>
            <a:ext cx="4343400" cy="1020762"/>
          </a:xfrm>
          <a:noFill/>
          <a:ln>
            <a:noFill/>
          </a:ln>
        </p:spPr>
        <p:txBody>
          <a:bodyPr>
            <a:normAutofit fontScale="90000"/>
          </a:bodyPr>
          <a:lstStyle/>
          <a:p>
            <a:pPr>
              <a:buFont typeface="Wingdings" pitchFamily="2" charset="2"/>
              <a:buNone/>
            </a:pPr>
            <a:r>
              <a:rPr lang="en-US" sz="3200" dirty="0" smtClean="0">
                <a:solidFill>
                  <a:schemeClr val="bg1"/>
                </a:solidFill>
              </a:rPr>
              <a:t>$26,000 carryover of FMV capital gain property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Stock_000010370677XSmall.jpg"/>
          <p:cNvPicPr>
            <a:picLocks noChangeAspect="1"/>
          </p:cNvPicPr>
          <p:nvPr/>
        </p:nvPicPr>
        <p:blipFill>
          <a:blip r:embed="rId3" cstate="print"/>
          <a:srcRect/>
          <a:stretch>
            <a:fillRect/>
          </a:stretch>
        </p:blipFill>
        <p:spPr>
          <a:xfrm rot="16200000">
            <a:off x="4296986" y="-2849188"/>
            <a:ext cx="1997826" cy="7696201"/>
          </a:xfrm>
          <a:prstGeom prst="rect">
            <a:avLst/>
          </a:prstGeom>
        </p:spPr>
      </p:pic>
      <p:pic>
        <p:nvPicPr>
          <p:cNvPr id="24" name="Picture 23" descr="iStock_000007536336XSmall.jpg"/>
          <p:cNvPicPr>
            <a:picLocks noChangeAspect="1"/>
          </p:cNvPicPr>
          <p:nvPr/>
        </p:nvPicPr>
        <p:blipFill>
          <a:blip r:embed="rId4" cstate="print"/>
          <a:srcRect/>
          <a:stretch>
            <a:fillRect/>
          </a:stretch>
        </p:blipFill>
        <p:spPr>
          <a:xfrm>
            <a:off x="0" y="1219200"/>
            <a:ext cx="1524000" cy="4953000"/>
          </a:xfrm>
          <a:prstGeom prst="rect">
            <a:avLst/>
          </a:prstGeom>
        </p:spPr>
      </p:pic>
      <p:pic>
        <p:nvPicPr>
          <p:cNvPr id="23" name="Picture 22" descr="iStock_000007536336XSmall.jpg"/>
          <p:cNvPicPr>
            <a:picLocks noChangeAspect="1"/>
          </p:cNvPicPr>
          <p:nvPr/>
        </p:nvPicPr>
        <p:blipFill>
          <a:blip r:embed="rId5" cstate="print"/>
          <a:stretch>
            <a:fillRect/>
          </a:stretch>
        </p:blipFill>
        <p:spPr>
          <a:xfrm>
            <a:off x="4191000" y="1981200"/>
            <a:ext cx="2590800" cy="4089310"/>
          </a:xfrm>
          <a:prstGeom prst="rect">
            <a:avLst/>
          </a:prstGeom>
        </p:spPr>
      </p:pic>
      <p:pic>
        <p:nvPicPr>
          <p:cNvPr id="22" name="Picture 21" descr="iStock_000007536336XSmall.jpg"/>
          <p:cNvPicPr>
            <a:picLocks noChangeAspect="1"/>
          </p:cNvPicPr>
          <p:nvPr/>
        </p:nvPicPr>
        <p:blipFill>
          <a:blip r:embed="rId5" cstate="print"/>
          <a:stretch>
            <a:fillRect/>
          </a:stretch>
        </p:blipFill>
        <p:spPr>
          <a:xfrm>
            <a:off x="1905000" y="1981200"/>
            <a:ext cx="2590800" cy="4089310"/>
          </a:xfrm>
          <a:prstGeom prst="rect">
            <a:avLst/>
          </a:prstGeom>
        </p:spPr>
      </p:pic>
      <p:pic>
        <p:nvPicPr>
          <p:cNvPr id="20" name="Picture 19" descr="iStock_000007536336XSmall.jpg"/>
          <p:cNvPicPr>
            <a:picLocks noChangeAspect="1"/>
          </p:cNvPicPr>
          <p:nvPr/>
        </p:nvPicPr>
        <p:blipFill>
          <a:blip r:embed="rId6" cstate="print"/>
          <a:srcRect/>
          <a:stretch>
            <a:fillRect/>
          </a:stretch>
        </p:blipFill>
        <p:spPr>
          <a:xfrm>
            <a:off x="6934200" y="2514600"/>
            <a:ext cx="1828800" cy="3513335"/>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17" name="TextBox 16"/>
          <p:cNvSpPr txBox="1"/>
          <p:nvPr/>
        </p:nvSpPr>
        <p:spPr>
          <a:xfrm>
            <a:off x="4038600" y="152400"/>
            <a:ext cx="5257800" cy="1643527"/>
          </a:xfrm>
          <a:prstGeom prst="rect">
            <a:avLst/>
          </a:prstGeom>
          <a:noFill/>
        </p:spPr>
        <p:txBody>
          <a:bodyPr wrap="square" rtlCol="0">
            <a:spAutoFit/>
          </a:bodyPr>
          <a:lstStyle/>
          <a:p>
            <a:pPr marL="1255713" indent="-1255713">
              <a:lnSpc>
                <a:spcPct val="90000"/>
              </a:lnSpc>
            </a:pPr>
            <a:r>
              <a:rPr lang="en-US" sz="2800" dirty="0" smtClean="0">
                <a:solidFill>
                  <a:schemeClr val="bg1"/>
                </a:solidFill>
                <a:effectLst>
                  <a:glow rad="101600">
                    <a:schemeClr val="tx1">
                      <a:alpha val="60000"/>
                    </a:schemeClr>
                  </a:glow>
                </a:effectLst>
              </a:rPr>
              <a:t>$20,000 FMV capital gain property to public charity</a:t>
            </a:r>
          </a:p>
          <a:p>
            <a:pPr marL="1255713" indent="-1255713">
              <a:lnSpc>
                <a:spcPct val="90000"/>
              </a:lnSpc>
            </a:pPr>
            <a:r>
              <a:rPr lang="en-US" sz="2800" dirty="0" smtClean="0">
                <a:solidFill>
                  <a:schemeClr val="bg1"/>
                </a:solidFill>
                <a:effectLst>
                  <a:glow rad="101600">
                    <a:schemeClr val="tx1">
                      <a:alpha val="60000"/>
                    </a:schemeClr>
                  </a:glow>
                </a:effectLst>
              </a:rPr>
              <a:t>$20,000 capital gain property to private foundation</a:t>
            </a:r>
            <a:endParaRPr lang="en-US" sz="2800" dirty="0">
              <a:solidFill>
                <a:schemeClr val="bg1"/>
              </a:solidFill>
              <a:effectLst>
                <a:glow rad="101600">
                  <a:schemeClr val="tx1">
                    <a:alpha val="60000"/>
                  </a:schemeClr>
                </a:glow>
              </a:effectLst>
            </a:endParaRP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3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3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7010400" y="2743200"/>
            <a:ext cx="1600200" cy="3352800"/>
          </a:xfrm>
          <a:prstGeom prst="rect">
            <a:avLst/>
          </a:prstGeom>
          <a:noFill/>
          <a:ln w="9525">
            <a:noFill/>
            <a:miter lim="800000"/>
            <a:headEnd/>
            <a:tailEnd/>
          </a:ln>
        </p:spPr>
      </p:pic>
      <p:pic>
        <p:nvPicPr>
          <p:cNvPr id="37"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0" y="762000"/>
            <a:ext cx="1676400" cy="5486400"/>
          </a:xfrm>
          <a:prstGeom prst="rect">
            <a:avLst/>
          </a:prstGeom>
          <a:noFill/>
          <a:ln w="9525">
            <a:noFill/>
            <a:miter lim="800000"/>
            <a:headEnd/>
            <a:tailEnd/>
          </a:ln>
        </p:spPr>
      </p:pic>
      <p:pic>
        <p:nvPicPr>
          <p:cNvPr id="38" name="Picture 18" descr="Click on thumbnail to zoom in."/>
          <p:cNvPicPr>
            <a:picLocks noChangeAspect="1" noChangeArrowheads="1"/>
          </p:cNvPicPr>
          <p:nvPr/>
        </p:nvPicPr>
        <p:blipFill>
          <a:blip r:embed="rId5" cstate="print"/>
          <a:srcRect/>
          <a:stretch>
            <a:fillRect/>
          </a:stretch>
        </p:blipFill>
        <p:spPr bwMode="auto">
          <a:xfrm>
            <a:off x="1828800" y="1981200"/>
            <a:ext cx="3328988" cy="41148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6" cstate="print"/>
          <a:srcRect/>
          <a:stretch>
            <a:fillRect/>
          </a:stretch>
        </p:blipFill>
        <p:spPr>
          <a:xfrm rot="16200000">
            <a:off x="4296986" y="-2849188"/>
            <a:ext cx="1997826" cy="7696201"/>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28" name="Text Box 17"/>
          <p:cNvSpPr txBox="1">
            <a:spLocks noChangeArrowheads="1"/>
          </p:cNvSpPr>
          <p:nvPr/>
        </p:nvSpPr>
        <p:spPr bwMode="auto">
          <a:xfrm>
            <a:off x="2514600" y="3886200"/>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C00000"/>
                </a:solidFill>
                <a:effectLst>
                  <a:glow rad="101600">
                    <a:schemeClr val="bg1">
                      <a:alpha val="60000"/>
                    </a:schemeClr>
                  </a:glow>
                </a:effectLst>
                <a:cs typeface="Arial" charset="0"/>
                <a:sym typeface="Wingdings"/>
              </a:rPr>
              <a:t>X</a:t>
            </a:r>
            <a:endParaRPr lang="en-US" sz="2800" b="1" dirty="0">
              <a:solidFill>
                <a:srgbClr val="C00000"/>
              </a:solidFill>
              <a:effectLst>
                <a:glow rad="101600">
                  <a:schemeClr val="bg1">
                    <a:alpha val="60000"/>
                  </a:schemeClr>
                </a:glow>
              </a:effectLst>
              <a:cs typeface="Arial" charset="0"/>
            </a:endParaRP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2" name="Text Box 17"/>
          <p:cNvSpPr txBox="1">
            <a:spLocks noChangeArrowheads="1"/>
          </p:cNvSpPr>
          <p:nvPr/>
        </p:nvSpPr>
        <p:spPr bwMode="auto">
          <a:xfrm>
            <a:off x="3124200" y="4139625"/>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C00000"/>
                </a:solidFill>
                <a:effectLst>
                  <a:glow rad="101600">
                    <a:schemeClr val="bg1">
                      <a:alpha val="60000"/>
                    </a:schemeClr>
                  </a:glow>
                </a:effectLst>
                <a:cs typeface="Arial" charset="0"/>
              </a:rPr>
              <a:t>$40,000</a:t>
            </a:r>
            <a:endParaRPr lang="en-US" sz="2800" b="1" dirty="0">
              <a:solidFill>
                <a:srgbClr val="C00000"/>
              </a:solidFill>
              <a:effectLst>
                <a:glow rad="101600">
                  <a:schemeClr val="bg1">
                    <a:alpha val="60000"/>
                  </a:schemeClr>
                </a:glow>
              </a:effectLst>
              <a:cs typeface="Arial" charset="0"/>
            </a:endParaRPr>
          </a:p>
        </p:txBody>
      </p:sp>
      <p:sp>
        <p:nvSpPr>
          <p:cNvPr id="34" name="Text Box 17"/>
          <p:cNvSpPr txBox="1">
            <a:spLocks noChangeArrowheads="1"/>
          </p:cNvSpPr>
          <p:nvPr/>
        </p:nvSpPr>
        <p:spPr bwMode="auto">
          <a:xfrm>
            <a:off x="7772400" y="5029200"/>
            <a:ext cx="1371600" cy="584775"/>
          </a:xfrm>
          <a:prstGeom prst="rect">
            <a:avLst/>
          </a:prstGeom>
          <a:noFill/>
          <a:ln w="9525">
            <a:noFill/>
            <a:miter lim="800000"/>
            <a:headEnd/>
            <a:tailEnd/>
          </a:ln>
          <a:effectLst/>
        </p:spPr>
        <p:txBody>
          <a:bodyPr wrap="square" rIns="0">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pic>
        <p:nvPicPr>
          <p:cNvPr id="39"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4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
        <p:nvSpPr>
          <p:cNvPr id="42" name="Text Box 17"/>
          <p:cNvSpPr txBox="1">
            <a:spLocks noChangeArrowheads="1"/>
          </p:cNvSpPr>
          <p:nvPr/>
        </p:nvSpPr>
        <p:spPr bwMode="auto">
          <a:xfrm>
            <a:off x="0" y="3352800"/>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43" name="Text Box 17"/>
          <p:cNvSpPr txBox="1">
            <a:spLocks noChangeArrowheads="1"/>
          </p:cNvSpPr>
          <p:nvPr/>
        </p:nvSpPr>
        <p:spPr bwMode="auto">
          <a:xfrm>
            <a:off x="762000" y="34290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$40,000</a:t>
            </a:r>
            <a:endParaRPr lang="en-US" sz="2800" b="1" dirty="0">
              <a:solidFill>
                <a:srgbClr val="008000"/>
              </a:solidFill>
              <a:cs typeface="Arial" charset="0"/>
            </a:endParaRPr>
          </a:p>
        </p:txBody>
      </p:sp>
      <p:sp>
        <p:nvSpPr>
          <p:cNvPr id="44" name="TextBox 43"/>
          <p:cNvSpPr txBox="1"/>
          <p:nvPr/>
        </p:nvSpPr>
        <p:spPr>
          <a:xfrm>
            <a:off x="4038600" y="152400"/>
            <a:ext cx="5257800" cy="1643527"/>
          </a:xfrm>
          <a:prstGeom prst="rect">
            <a:avLst/>
          </a:prstGeom>
          <a:noFill/>
        </p:spPr>
        <p:txBody>
          <a:bodyPr wrap="square" rtlCol="0">
            <a:spAutoFit/>
          </a:bodyPr>
          <a:lstStyle/>
          <a:p>
            <a:pPr marL="1255713" indent="-1255713">
              <a:lnSpc>
                <a:spcPct val="90000"/>
              </a:lnSpc>
            </a:pPr>
            <a:r>
              <a:rPr lang="en-US" sz="2800" dirty="0" smtClean="0">
                <a:solidFill>
                  <a:schemeClr val="bg1"/>
                </a:solidFill>
                <a:effectLst>
                  <a:glow rad="101600">
                    <a:schemeClr val="tx1">
                      <a:alpha val="60000"/>
                    </a:schemeClr>
                  </a:glow>
                </a:effectLst>
              </a:rPr>
              <a:t>$20,000 FMV capital gain property to public charity</a:t>
            </a:r>
          </a:p>
          <a:p>
            <a:pPr marL="1255713" indent="-1255713">
              <a:lnSpc>
                <a:spcPct val="90000"/>
              </a:lnSpc>
            </a:pPr>
            <a:r>
              <a:rPr lang="en-US" sz="2800" dirty="0" smtClean="0">
                <a:solidFill>
                  <a:schemeClr val="bg1"/>
                </a:solidFill>
                <a:effectLst>
                  <a:glow rad="101600">
                    <a:schemeClr val="tx1">
                      <a:alpha val="60000"/>
                    </a:schemeClr>
                  </a:glow>
                </a:effectLst>
              </a:rPr>
              <a:t>$20,000 capital gain property to private foundation</a:t>
            </a:r>
            <a:endParaRPr lang="en-US" sz="2800"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7010400" y="2743200"/>
            <a:ext cx="1600200" cy="3352800"/>
          </a:xfrm>
          <a:prstGeom prst="rect">
            <a:avLst/>
          </a:prstGeom>
          <a:noFill/>
          <a:ln w="9525">
            <a:noFill/>
            <a:miter lim="800000"/>
            <a:headEnd/>
            <a:tailEnd/>
          </a:ln>
        </p:spPr>
      </p:pic>
      <p:pic>
        <p:nvPicPr>
          <p:cNvPr id="37"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0" y="762000"/>
            <a:ext cx="1676400" cy="5486400"/>
          </a:xfrm>
          <a:prstGeom prst="rect">
            <a:avLst/>
          </a:prstGeom>
          <a:noFill/>
          <a:ln w="9525">
            <a:noFill/>
            <a:miter lim="800000"/>
            <a:headEnd/>
            <a:tailEnd/>
          </a:ln>
        </p:spPr>
      </p:pic>
      <p:pic>
        <p:nvPicPr>
          <p:cNvPr id="38" name="Picture 18" descr="Click on thumbnail to zoom in."/>
          <p:cNvPicPr>
            <a:picLocks noChangeAspect="1" noChangeArrowheads="1"/>
          </p:cNvPicPr>
          <p:nvPr/>
        </p:nvPicPr>
        <p:blipFill>
          <a:blip r:embed="rId5" cstate="print"/>
          <a:srcRect/>
          <a:stretch>
            <a:fillRect/>
          </a:stretch>
        </p:blipFill>
        <p:spPr bwMode="auto">
          <a:xfrm>
            <a:off x="1828800" y="1981200"/>
            <a:ext cx="3328988" cy="4114800"/>
          </a:xfrm>
          <a:prstGeom prst="rect">
            <a:avLst/>
          </a:prstGeom>
          <a:noFill/>
          <a:ln w="9525">
            <a:noFill/>
            <a:miter lim="800000"/>
            <a:headEnd/>
            <a:tailEnd/>
          </a:ln>
        </p:spPr>
      </p:pic>
      <p:pic>
        <p:nvPicPr>
          <p:cNvPr id="29" name="Picture 28" descr="iStock_000010370677XSmall.jpg"/>
          <p:cNvPicPr>
            <a:picLocks noChangeAspect="1"/>
          </p:cNvPicPr>
          <p:nvPr/>
        </p:nvPicPr>
        <p:blipFill>
          <a:blip r:embed="rId6" cstate="print"/>
          <a:srcRect/>
          <a:stretch>
            <a:fillRect/>
          </a:stretch>
        </p:blipFill>
        <p:spPr>
          <a:xfrm rot="16200000">
            <a:off x="4296986" y="-2849188"/>
            <a:ext cx="1997826" cy="7696201"/>
          </a:xfrm>
          <a:prstGeom prst="rect">
            <a:avLst/>
          </a:prstGeom>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26" name="TextBox 25"/>
          <p:cNvSpPr txBox="1"/>
          <p:nvPr/>
        </p:nvSpPr>
        <p:spPr>
          <a:xfrm>
            <a:off x="0" y="0"/>
            <a:ext cx="3124200" cy="523220"/>
          </a:xfrm>
          <a:prstGeom prst="rect">
            <a:avLst/>
          </a:prstGeom>
          <a:noFill/>
        </p:spPr>
        <p:txBody>
          <a:bodyPr wrap="square" rtlCol="0">
            <a:spAutoFit/>
          </a:bodyPr>
          <a:lstStyle/>
          <a:p>
            <a:r>
              <a:rPr lang="en-US" sz="2800" dirty="0" smtClean="0"/>
              <a:t>$100,000 income</a:t>
            </a: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4" name="Text Box 17"/>
          <p:cNvSpPr txBox="1">
            <a:spLocks noChangeArrowheads="1"/>
          </p:cNvSpPr>
          <p:nvPr/>
        </p:nvSpPr>
        <p:spPr bwMode="auto">
          <a:xfrm>
            <a:off x="7772400" y="5029200"/>
            <a:ext cx="1371600" cy="584775"/>
          </a:xfrm>
          <a:prstGeom prst="rect">
            <a:avLst/>
          </a:prstGeom>
          <a:noFill/>
          <a:ln w="9525">
            <a:noFill/>
            <a:miter lim="800000"/>
            <a:headEnd/>
            <a:tailEnd/>
          </a:ln>
          <a:effectLst/>
        </p:spPr>
        <p:txBody>
          <a:bodyPr wrap="square" rIns="0">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pic>
        <p:nvPicPr>
          <p:cNvPr id="39"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4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
        <p:nvSpPr>
          <p:cNvPr id="42" name="Text Box 17"/>
          <p:cNvSpPr txBox="1">
            <a:spLocks noChangeArrowheads="1"/>
          </p:cNvSpPr>
          <p:nvPr/>
        </p:nvSpPr>
        <p:spPr bwMode="auto">
          <a:xfrm>
            <a:off x="0" y="3352800"/>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43" name="Text Box 17"/>
          <p:cNvSpPr txBox="1">
            <a:spLocks noChangeArrowheads="1"/>
          </p:cNvSpPr>
          <p:nvPr/>
        </p:nvSpPr>
        <p:spPr bwMode="auto">
          <a:xfrm>
            <a:off x="762000" y="34290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$40,000</a:t>
            </a:r>
            <a:endParaRPr lang="en-US" sz="2800" b="1" dirty="0">
              <a:solidFill>
                <a:srgbClr val="008000"/>
              </a:solidFill>
              <a:cs typeface="Arial" charset="0"/>
            </a:endParaRPr>
          </a:p>
        </p:txBody>
      </p:sp>
      <p:sp>
        <p:nvSpPr>
          <p:cNvPr id="25" name="Text Box 19"/>
          <p:cNvSpPr txBox="1">
            <a:spLocks noChangeArrowheads="1"/>
          </p:cNvSpPr>
          <p:nvPr/>
        </p:nvSpPr>
        <p:spPr bwMode="auto">
          <a:xfrm>
            <a:off x="2133600" y="4057269"/>
            <a:ext cx="2133600" cy="590931"/>
          </a:xfrm>
          <a:prstGeom prst="rect">
            <a:avLst/>
          </a:prstGeom>
          <a:solidFill>
            <a:srgbClr val="C00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$10k cap gain to private foundation</a:t>
            </a:r>
            <a:endParaRPr lang="en-US" sz="2000" dirty="0">
              <a:solidFill>
                <a:schemeClr val="bg1"/>
              </a:solidFill>
              <a:cs typeface="Arial" charset="0"/>
            </a:endParaRPr>
          </a:p>
        </p:txBody>
      </p:sp>
      <p:sp>
        <p:nvSpPr>
          <p:cNvPr id="27" name="Text Box 20"/>
          <p:cNvSpPr txBox="1">
            <a:spLocks noChangeArrowheads="1"/>
          </p:cNvSpPr>
          <p:nvPr/>
        </p:nvSpPr>
        <p:spPr bwMode="auto">
          <a:xfrm>
            <a:off x="2133600" y="5200269"/>
            <a:ext cx="2133600" cy="584775"/>
          </a:xfrm>
          <a:prstGeom prst="rect">
            <a:avLst/>
          </a:prstGeom>
          <a:solidFill>
            <a:srgbClr val="008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$20k FMV cap gain to public charity</a:t>
            </a:r>
            <a:endParaRPr lang="en-US" sz="2000" dirty="0">
              <a:solidFill>
                <a:schemeClr val="bg1"/>
              </a:solidFill>
              <a:cs typeface="Arial" charset="0"/>
            </a:endParaRPr>
          </a:p>
        </p:txBody>
      </p:sp>
      <p:sp>
        <p:nvSpPr>
          <p:cNvPr id="36" name="Text Box 20"/>
          <p:cNvSpPr txBox="1">
            <a:spLocks noChangeArrowheads="1"/>
          </p:cNvSpPr>
          <p:nvPr/>
        </p:nvSpPr>
        <p:spPr bwMode="auto">
          <a:xfrm>
            <a:off x="2133600" y="4648200"/>
            <a:ext cx="2133600" cy="590931"/>
          </a:xfrm>
          <a:prstGeom prst="rect">
            <a:avLst/>
          </a:prstGeom>
          <a:solidFill>
            <a:srgbClr val="008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$10k cap gain to private foundation</a:t>
            </a:r>
            <a:endParaRPr lang="en-US" sz="2000" dirty="0">
              <a:solidFill>
                <a:schemeClr val="bg1"/>
              </a:solidFill>
              <a:cs typeface="Arial" charset="0"/>
            </a:endParaRPr>
          </a:p>
        </p:txBody>
      </p:sp>
      <p:sp>
        <p:nvSpPr>
          <p:cNvPr id="44" name="TextBox 43"/>
          <p:cNvSpPr txBox="1"/>
          <p:nvPr/>
        </p:nvSpPr>
        <p:spPr>
          <a:xfrm>
            <a:off x="4038600" y="152400"/>
            <a:ext cx="5257800" cy="1643527"/>
          </a:xfrm>
          <a:prstGeom prst="rect">
            <a:avLst/>
          </a:prstGeom>
          <a:noFill/>
        </p:spPr>
        <p:txBody>
          <a:bodyPr wrap="square" rtlCol="0">
            <a:spAutoFit/>
          </a:bodyPr>
          <a:lstStyle/>
          <a:p>
            <a:pPr marL="1255713" indent="-1255713">
              <a:lnSpc>
                <a:spcPct val="90000"/>
              </a:lnSpc>
            </a:pPr>
            <a:r>
              <a:rPr lang="en-US" sz="2800" dirty="0" smtClean="0">
                <a:solidFill>
                  <a:schemeClr val="bg1"/>
                </a:solidFill>
                <a:effectLst>
                  <a:glow rad="101600">
                    <a:schemeClr val="tx1">
                      <a:alpha val="60000"/>
                    </a:schemeClr>
                  </a:glow>
                </a:effectLst>
              </a:rPr>
              <a:t>$20,000 FMV capital gain property to public charity</a:t>
            </a:r>
          </a:p>
          <a:p>
            <a:pPr marL="1255713" indent="-1255713">
              <a:lnSpc>
                <a:spcPct val="90000"/>
              </a:lnSpc>
            </a:pPr>
            <a:r>
              <a:rPr lang="en-US" sz="2800" dirty="0" smtClean="0">
                <a:solidFill>
                  <a:schemeClr val="bg1"/>
                </a:solidFill>
                <a:effectLst>
                  <a:glow rad="101600">
                    <a:schemeClr val="tx1">
                      <a:alpha val="60000"/>
                    </a:schemeClr>
                  </a:glow>
                </a:effectLst>
              </a:rPr>
              <a:t>$20,000 capital gain property to private foundation</a:t>
            </a:r>
            <a:endParaRPr lang="en-US" sz="2800"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7010400" y="2743200"/>
            <a:ext cx="1600200" cy="3352800"/>
          </a:xfrm>
          <a:prstGeom prst="rect">
            <a:avLst/>
          </a:prstGeom>
          <a:noFill/>
          <a:ln w="9525">
            <a:noFill/>
            <a:miter lim="800000"/>
            <a:headEnd/>
            <a:tailEnd/>
          </a:ln>
        </p:spPr>
      </p:pic>
      <p:pic>
        <p:nvPicPr>
          <p:cNvPr id="37" name="Picture 13" descr="C:\Users\rujames\AppData\Local\Microsoft\Windows\Temporary Internet Files\Content.IE5\7FLW1HPB\MP900438642[1].jpg"/>
          <p:cNvPicPr>
            <a:picLocks noChangeAspect="1" noChangeArrowheads="1"/>
          </p:cNvPicPr>
          <p:nvPr/>
        </p:nvPicPr>
        <p:blipFill>
          <a:blip r:embed="rId4" cstate="print"/>
          <a:srcRect/>
          <a:stretch>
            <a:fillRect/>
          </a:stretch>
        </p:blipFill>
        <p:spPr bwMode="auto">
          <a:xfrm>
            <a:off x="0" y="762000"/>
            <a:ext cx="1676400" cy="5486400"/>
          </a:xfrm>
          <a:prstGeom prst="rect">
            <a:avLst/>
          </a:prstGeom>
          <a:noFill/>
          <a:ln w="9525">
            <a:noFill/>
            <a:miter lim="800000"/>
            <a:headEnd/>
            <a:tailEnd/>
          </a:ln>
        </p:spPr>
      </p:pic>
      <p:pic>
        <p:nvPicPr>
          <p:cNvPr id="38" name="Picture 18" descr="Click on thumbnail to zoom in."/>
          <p:cNvPicPr>
            <a:picLocks noChangeAspect="1" noChangeArrowheads="1"/>
          </p:cNvPicPr>
          <p:nvPr/>
        </p:nvPicPr>
        <p:blipFill>
          <a:blip r:embed="rId5" cstate="print"/>
          <a:srcRect/>
          <a:stretch>
            <a:fillRect/>
          </a:stretch>
        </p:blipFill>
        <p:spPr bwMode="auto">
          <a:xfrm>
            <a:off x="1828800" y="1981200"/>
            <a:ext cx="3328988" cy="4114800"/>
          </a:xfrm>
          <a:prstGeom prst="rect">
            <a:avLst/>
          </a:prstGeom>
          <a:noFill/>
          <a:ln w="9525">
            <a:noFill/>
            <a:miter lim="800000"/>
            <a:headEnd/>
            <a:tailEnd/>
          </a:ln>
        </p:spPr>
      </p:pic>
      <p:sp>
        <p:nvSpPr>
          <p:cNvPr id="63494" name="TextBox 34"/>
          <p:cNvSpPr txBox="1">
            <a:spLocks noChangeArrowheads="1"/>
          </p:cNvSpPr>
          <p:nvPr/>
        </p:nvSpPr>
        <p:spPr bwMode="auto">
          <a:xfrm>
            <a:off x="152400" y="5867400"/>
            <a:ext cx="15240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All </a:t>
            </a:r>
            <a:r>
              <a:rPr lang="en-US" sz="2400" dirty="0">
                <a:latin typeface="Calibri" pitchFamily="34" charset="0"/>
              </a:rPr>
              <a:t>gifts </a:t>
            </a:r>
          </a:p>
        </p:txBody>
      </p:sp>
      <p:sp>
        <p:nvSpPr>
          <p:cNvPr id="63495" name="TextBox 35"/>
          <p:cNvSpPr txBox="1">
            <a:spLocks noChangeArrowheads="1"/>
          </p:cNvSpPr>
          <p:nvPr/>
        </p:nvSpPr>
        <p:spPr bwMode="auto">
          <a:xfrm>
            <a:off x="304800" y="1600200"/>
            <a:ext cx="990600" cy="1206500"/>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50%</a:t>
            </a:r>
            <a:r>
              <a:rPr lang="en-US" dirty="0">
                <a:latin typeface="Calibri" pitchFamily="34" charset="0"/>
              </a:rPr>
              <a:t> of Income</a:t>
            </a:r>
          </a:p>
        </p:txBody>
      </p:sp>
      <p:sp>
        <p:nvSpPr>
          <p:cNvPr id="63496" name="TextBox 36"/>
          <p:cNvSpPr txBox="1">
            <a:spLocks noChangeArrowheads="1"/>
          </p:cNvSpPr>
          <p:nvPr/>
        </p:nvSpPr>
        <p:spPr bwMode="auto">
          <a:xfrm>
            <a:off x="7315200" y="3124200"/>
            <a:ext cx="1219200" cy="979487"/>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20%</a:t>
            </a:r>
            <a:r>
              <a:rPr lang="en-US" dirty="0">
                <a:latin typeface="Calibri" pitchFamily="34" charset="0"/>
              </a:rPr>
              <a:t> </a:t>
            </a:r>
          </a:p>
          <a:p>
            <a:pPr algn="ctr">
              <a:lnSpc>
                <a:spcPct val="80000"/>
              </a:lnSpc>
            </a:pPr>
            <a:r>
              <a:rPr lang="en-US" dirty="0">
                <a:latin typeface="Calibri" pitchFamily="34" charset="0"/>
              </a:rPr>
              <a:t>of Income</a:t>
            </a:r>
          </a:p>
        </p:txBody>
      </p:sp>
      <p:sp>
        <p:nvSpPr>
          <p:cNvPr id="63498" name="TextBox 12"/>
          <p:cNvSpPr txBox="1">
            <a:spLocks noChangeArrowheads="1"/>
          </p:cNvSpPr>
          <p:nvPr/>
        </p:nvSpPr>
        <p:spPr bwMode="auto">
          <a:xfrm>
            <a:off x="2667000" y="2667000"/>
            <a:ext cx="1143000" cy="979487"/>
          </a:xfrm>
          <a:prstGeom prst="rect">
            <a:avLst/>
          </a:prstGeom>
          <a:noFill/>
          <a:ln w="9525">
            <a:noFill/>
            <a:miter lim="800000"/>
            <a:headEnd/>
            <a:tailEnd/>
          </a:ln>
        </p:spPr>
        <p:txBody>
          <a:bodyPr>
            <a:spAutoFit/>
          </a:bodyPr>
          <a:lstStyle/>
          <a:p>
            <a:pPr algn="ctr">
              <a:lnSpc>
                <a:spcPct val="80000"/>
              </a:lnSpc>
            </a:pPr>
            <a:r>
              <a:rPr lang="en-US" dirty="0">
                <a:solidFill>
                  <a:schemeClr val="bg1"/>
                </a:solidFill>
                <a:latin typeface="Calibri" pitchFamily="34" charset="0"/>
              </a:rPr>
              <a:t>Holds </a:t>
            </a:r>
            <a:r>
              <a:rPr lang="en-US" sz="3600" dirty="0">
                <a:solidFill>
                  <a:schemeClr val="bg1"/>
                </a:solidFill>
                <a:latin typeface="Calibri" pitchFamily="34" charset="0"/>
              </a:rPr>
              <a:t>30%</a:t>
            </a:r>
            <a:r>
              <a:rPr lang="en-US" dirty="0">
                <a:solidFill>
                  <a:schemeClr val="bg1"/>
                </a:solidFill>
                <a:latin typeface="Calibri" pitchFamily="34" charset="0"/>
              </a:rPr>
              <a:t> of Income</a:t>
            </a:r>
          </a:p>
        </p:txBody>
      </p:sp>
      <p:sp>
        <p:nvSpPr>
          <p:cNvPr id="63501" name="TextBox 15"/>
          <p:cNvSpPr txBox="1">
            <a:spLocks noChangeArrowheads="1"/>
          </p:cNvSpPr>
          <p:nvPr/>
        </p:nvSpPr>
        <p:spPr bwMode="auto">
          <a:xfrm>
            <a:off x="6477000" y="5990070"/>
            <a:ext cx="2667000" cy="867930"/>
          </a:xfrm>
          <a:prstGeom prst="rect">
            <a:avLst/>
          </a:prstGeom>
          <a:noFill/>
          <a:ln w="9525">
            <a:noFill/>
            <a:miter lim="800000"/>
            <a:headEnd/>
            <a:tailEnd/>
          </a:ln>
        </p:spPr>
        <p:txBody>
          <a:bodyPr wrap="square">
            <a:spAutoFit/>
          </a:bodyPr>
          <a:lstStyle/>
          <a:p>
            <a:pPr algn="ctr">
              <a:lnSpc>
                <a:spcPct val="70000"/>
              </a:lnSpc>
            </a:pPr>
            <a:r>
              <a:rPr lang="en-US" sz="2400" dirty="0">
                <a:latin typeface="Calibri" pitchFamily="34" charset="0"/>
              </a:rPr>
              <a:t>Capital gain property to private foundations</a:t>
            </a:r>
          </a:p>
        </p:txBody>
      </p:sp>
      <p:sp>
        <p:nvSpPr>
          <p:cNvPr id="31" name="Text Box 17"/>
          <p:cNvSpPr txBox="1">
            <a:spLocks noChangeArrowheads="1"/>
          </p:cNvSpPr>
          <p:nvPr/>
        </p:nvSpPr>
        <p:spPr bwMode="auto">
          <a:xfrm>
            <a:off x="7010400" y="4911804"/>
            <a:ext cx="8382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34" name="Text Box 17"/>
          <p:cNvSpPr txBox="1">
            <a:spLocks noChangeArrowheads="1"/>
          </p:cNvSpPr>
          <p:nvPr/>
        </p:nvSpPr>
        <p:spPr bwMode="auto">
          <a:xfrm>
            <a:off x="7772400" y="5029200"/>
            <a:ext cx="1371600" cy="584775"/>
          </a:xfrm>
          <a:prstGeom prst="rect">
            <a:avLst/>
          </a:prstGeom>
          <a:noFill/>
          <a:ln w="9525">
            <a:noFill/>
            <a:miter lim="800000"/>
            <a:headEnd/>
            <a:tailEnd/>
          </a:ln>
          <a:effectLst/>
        </p:spPr>
        <p:txBody>
          <a:bodyPr wrap="square" rIns="0">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pic>
        <p:nvPicPr>
          <p:cNvPr id="39" name="Picture 13" descr="C:\Users\rujames\AppData\Local\Microsoft\Windows\Temporary Internet Files\Content.IE5\7FLW1HPB\MP900438642[1].jpg"/>
          <p:cNvPicPr>
            <a:picLocks noChangeAspect="1" noChangeArrowheads="1"/>
          </p:cNvPicPr>
          <p:nvPr/>
        </p:nvPicPr>
        <p:blipFill>
          <a:blip r:embed="rId3" cstate="print"/>
          <a:srcRect/>
          <a:stretch>
            <a:fillRect/>
          </a:stretch>
        </p:blipFill>
        <p:spPr bwMode="auto">
          <a:xfrm>
            <a:off x="4724400" y="2209800"/>
            <a:ext cx="1600200" cy="4038600"/>
          </a:xfrm>
          <a:prstGeom prst="rect">
            <a:avLst/>
          </a:prstGeom>
          <a:noFill/>
          <a:ln w="9525">
            <a:noFill/>
            <a:miter lim="800000"/>
            <a:headEnd/>
            <a:tailEnd/>
          </a:ln>
        </p:spPr>
      </p:pic>
      <p:sp>
        <p:nvSpPr>
          <p:cNvPr id="33" name="Text Box 17"/>
          <p:cNvSpPr txBox="1">
            <a:spLocks noChangeArrowheads="1"/>
          </p:cNvSpPr>
          <p:nvPr/>
        </p:nvSpPr>
        <p:spPr bwMode="auto">
          <a:xfrm>
            <a:off x="5410200" y="46482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$20,000</a:t>
            </a:r>
            <a:endParaRPr lang="en-US" sz="2800" b="1" dirty="0">
              <a:solidFill>
                <a:srgbClr val="008000"/>
              </a:solidFill>
              <a:cs typeface="Arial" charset="0"/>
            </a:endParaRPr>
          </a:p>
        </p:txBody>
      </p:sp>
      <p:sp>
        <p:nvSpPr>
          <p:cNvPr id="30" name="Text Box 17"/>
          <p:cNvSpPr txBox="1">
            <a:spLocks noChangeArrowheads="1"/>
          </p:cNvSpPr>
          <p:nvPr/>
        </p:nvSpPr>
        <p:spPr bwMode="auto">
          <a:xfrm>
            <a:off x="4648200" y="4419600"/>
            <a:ext cx="7620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63499" name="TextBox 13"/>
          <p:cNvSpPr txBox="1">
            <a:spLocks noChangeArrowheads="1"/>
          </p:cNvSpPr>
          <p:nvPr/>
        </p:nvSpPr>
        <p:spPr bwMode="auto">
          <a:xfrm>
            <a:off x="4953000" y="2667000"/>
            <a:ext cx="1143000" cy="979488"/>
          </a:xfrm>
          <a:prstGeom prst="rect">
            <a:avLst/>
          </a:prstGeom>
          <a:noFill/>
          <a:ln w="9525">
            <a:noFill/>
            <a:miter lim="800000"/>
            <a:headEnd/>
            <a:tailEnd/>
          </a:ln>
        </p:spPr>
        <p:txBody>
          <a:bodyPr>
            <a:spAutoFit/>
          </a:bodyPr>
          <a:lstStyle/>
          <a:p>
            <a:pPr algn="ctr">
              <a:lnSpc>
                <a:spcPct val="80000"/>
              </a:lnSpc>
            </a:pPr>
            <a:r>
              <a:rPr lang="en-US" dirty="0">
                <a:latin typeface="Calibri" pitchFamily="34" charset="0"/>
              </a:rPr>
              <a:t>Holds </a:t>
            </a:r>
            <a:r>
              <a:rPr lang="en-US" sz="3600" dirty="0">
                <a:latin typeface="Calibri" pitchFamily="34" charset="0"/>
              </a:rPr>
              <a:t>30%</a:t>
            </a:r>
            <a:r>
              <a:rPr lang="en-US" dirty="0">
                <a:latin typeface="Calibri" pitchFamily="34" charset="0"/>
              </a:rPr>
              <a:t> of Income</a:t>
            </a:r>
          </a:p>
        </p:txBody>
      </p:sp>
      <p:sp>
        <p:nvSpPr>
          <p:cNvPr id="40" name="TextBox 37"/>
          <p:cNvSpPr txBox="1">
            <a:spLocks noChangeArrowheads="1"/>
          </p:cNvSpPr>
          <p:nvPr/>
        </p:nvSpPr>
        <p:spPr bwMode="auto">
          <a:xfrm>
            <a:off x="1828800" y="5973462"/>
            <a:ext cx="26670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capital gain property except “special election”</a:t>
            </a:r>
            <a:endParaRPr lang="en-US" sz="2400" dirty="0">
              <a:latin typeface="Calibri" pitchFamily="34" charset="0"/>
            </a:endParaRPr>
          </a:p>
        </p:txBody>
      </p:sp>
      <p:sp>
        <p:nvSpPr>
          <p:cNvPr id="41" name="TextBox 14"/>
          <p:cNvSpPr txBox="1">
            <a:spLocks noChangeArrowheads="1"/>
          </p:cNvSpPr>
          <p:nvPr/>
        </p:nvSpPr>
        <p:spPr bwMode="auto">
          <a:xfrm>
            <a:off x="4495800" y="5973462"/>
            <a:ext cx="1981200" cy="884538"/>
          </a:xfrm>
          <a:prstGeom prst="rect">
            <a:avLst/>
          </a:prstGeom>
          <a:noFill/>
          <a:ln w="9525">
            <a:noFill/>
            <a:miter lim="800000"/>
            <a:headEnd/>
            <a:tailEnd/>
          </a:ln>
        </p:spPr>
        <p:txBody>
          <a:bodyPr wrap="square">
            <a:spAutoFit/>
          </a:bodyPr>
          <a:lstStyle/>
          <a:p>
            <a:pPr algn="ctr">
              <a:lnSpc>
                <a:spcPct val="70000"/>
              </a:lnSpc>
            </a:pPr>
            <a:r>
              <a:rPr lang="en-US" sz="2400" dirty="0" smtClean="0">
                <a:latin typeface="Calibri" pitchFamily="34" charset="0"/>
              </a:rPr>
              <a:t>All gifts </a:t>
            </a:r>
            <a:r>
              <a:rPr lang="en-US" sz="2400" dirty="0">
                <a:latin typeface="Calibri" pitchFamily="34" charset="0"/>
              </a:rPr>
              <a:t>to private foundations</a:t>
            </a:r>
          </a:p>
        </p:txBody>
      </p:sp>
      <p:sp>
        <p:nvSpPr>
          <p:cNvPr id="42" name="Text Box 17"/>
          <p:cNvSpPr txBox="1">
            <a:spLocks noChangeArrowheads="1"/>
          </p:cNvSpPr>
          <p:nvPr/>
        </p:nvSpPr>
        <p:spPr bwMode="auto">
          <a:xfrm>
            <a:off x="0" y="3352800"/>
            <a:ext cx="609600" cy="1107996"/>
          </a:xfrm>
          <a:prstGeom prst="rect">
            <a:avLst/>
          </a:prstGeom>
          <a:noFill/>
          <a:ln w="9525">
            <a:noFill/>
            <a:miter lim="800000"/>
            <a:headEnd/>
            <a:tailEnd/>
          </a:ln>
          <a:effectLst/>
        </p:spPr>
        <p:txBody>
          <a:bodyPr wrap="square">
            <a:spAutoFit/>
          </a:bodyPr>
          <a:lstStyle/>
          <a:p>
            <a:pPr>
              <a:spcBef>
                <a:spcPct val="50000"/>
              </a:spcBef>
            </a:pPr>
            <a:r>
              <a:rPr lang="en-US" sz="6600" b="1" dirty="0" smtClean="0">
                <a:solidFill>
                  <a:srgbClr val="008000"/>
                </a:solidFill>
                <a:cs typeface="Arial" charset="0"/>
                <a:sym typeface="Wingdings"/>
              </a:rPr>
              <a:t></a:t>
            </a:r>
            <a:endParaRPr lang="en-US" sz="2800" b="1" dirty="0">
              <a:solidFill>
                <a:srgbClr val="008000"/>
              </a:solidFill>
              <a:cs typeface="Arial" charset="0"/>
            </a:endParaRPr>
          </a:p>
        </p:txBody>
      </p:sp>
      <p:sp>
        <p:nvSpPr>
          <p:cNvPr id="43" name="Text Box 17"/>
          <p:cNvSpPr txBox="1">
            <a:spLocks noChangeArrowheads="1"/>
          </p:cNvSpPr>
          <p:nvPr/>
        </p:nvSpPr>
        <p:spPr bwMode="auto">
          <a:xfrm>
            <a:off x="762000" y="3429000"/>
            <a:ext cx="15240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008000"/>
                </a:solidFill>
                <a:cs typeface="Arial" charset="0"/>
              </a:rPr>
              <a:t> </a:t>
            </a:r>
            <a:r>
              <a:rPr lang="en-US" sz="2800" b="1" dirty="0" smtClean="0">
                <a:solidFill>
                  <a:srgbClr val="008000"/>
                </a:solidFill>
                <a:cs typeface="Arial" charset="0"/>
              </a:rPr>
              <a:t>$40,000</a:t>
            </a:r>
            <a:endParaRPr lang="en-US" sz="2800" b="1" dirty="0">
              <a:solidFill>
                <a:srgbClr val="008000"/>
              </a:solidFill>
              <a:cs typeface="Arial" charset="0"/>
            </a:endParaRPr>
          </a:p>
        </p:txBody>
      </p:sp>
      <p:sp>
        <p:nvSpPr>
          <p:cNvPr id="25" name="Text Box 19"/>
          <p:cNvSpPr txBox="1">
            <a:spLocks noChangeArrowheads="1"/>
          </p:cNvSpPr>
          <p:nvPr/>
        </p:nvSpPr>
        <p:spPr bwMode="auto">
          <a:xfrm>
            <a:off x="2133600" y="4057269"/>
            <a:ext cx="2133600" cy="590931"/>
          </a:xfrm>
          <a:prstGeom prst="rect">
            <a:avLst/>
          </a:prstGeom>
          <a:solidFill>
            <a:srgbClr val="C00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$10k cap gain to private foundation</a:t>
            </a:r>
            <a:endParaRPr lang="en-US" sz="2000" dirty="0">
              <a:solidFill>
                <a:schemeClr val="bg1"/>
              </a:solidFill>
              <a:cs typeface="Arial" charset="0"/>
            </a:endParaRPr>
          </a:p>
        </p:txBody>
      </p:sp>
      <p:sp>
        <p:nvSpPr>
          <p:cNvPr id="27" name="Text Box 20"/>
          <p:cNvSpPr txBox="1">
            <a:spLocks noChangeArrowheads="1"/>
          </p:cNvSpPr>
          <p:nvPr/>
        </p:nvSpPr>
        <p:spPr bwMode="auto">
          <a:xfrm>
            <a:off x="2133600" y="5200269"/>
            <a:ext cx="2133600" cy="584775"/>
          </a:xfrm>
          <a:prstGeom prst="rect">
            <a:avLst/>
          </a:prstGeom>
          <a:solidFill>
            <a:srgbClr val="008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$20k FMV cap gain to public charity</a:t>
            </a:r>
            <a:endParaRPr lang="en-US" sz="2000" dirty="0">
              <a:solidFill>
                <a:schemeClr val="bg1"/>
              </a:solidFill>
              <a:cs typeface="Arial" charset="0"/>
            </a:endParaRPr>
          </a:p>
        </p:txBody>
      </p:sp>
      <p:sp>
        <p:nvSpPr>
          <p:cNvPr id="36" name="Text Box 20"/>
          <p:cNvSpPr txBox="1">
            <a:spLocks noChangeArrowheads="1"/>
          </p:cNvSpPr>
          <p:nvPr/>
        </p:nvSpPr>
        <p:spPr bwMode="auto">
          <a:xfrm>
            <a:off x="2133600" y="4648200"/>
            <a:ext cx="2133600" cy="590931"/>
          </a:xfrm>
          <a:prstGeom prst="rect">
            <a:avLst/>
          </a:prstGeom>
          <a:solidFill>
            <a:srgbClr val="008000"/>
          </a:solidFill>
          <a:ln w="9525">
            <a:solidFill>
              <a:schemeClr val="tx1"/>
            </a:solidFill>
            <a:miter lim="800000"/>
            <a:headEnd/>
            <a:tailEnd/>
          </a:ln>
          <a:effectLst/>
        </p:spPr>
        <p:txBody>
          <a:bodyPr wrap="square">
            <a:spAutoFit/>
          </a:bodyPr>
          <a:lstStyle/>
          <a:p>
            <a:pPr algn="ctr">
              <a:lnSpc>
                <a:spcPct val="80000"/>
              </a:lnSpc>
              <a:spcBef>
                <a:spcPct val="50000"/>
              </a:spcBef>
            </a:pPr>
            <a:r>
              <a:rPr lang="en-US" sz="2000" dirty="0" smtClean="0">
                <a:solidFill>
                  <a:schemeClr val="bg1"/>
                </a:solidFill>
                <a:cs typeface="Arial" charset="0"/>
              </a:rPr>
              <a:t>$10k cap gain to private foundation</a:t>
            </a:r>
            <a:endParaRPr lang="en-US" sz="2000" dirty="0">
              <a:solidFill>
                <a:schemeClr val="bg1"/>
              </a:solidFill>
              <a:cs typeface="Arial" charset="0"/>
            </a:endParaRPr>
          </a:p>
        </p:txBody>
      </p:sp>
      <p:sp>
        <p:nvSpPr>
          <p:cNvPr id="28" name="Rounded Rectangular Callout 27"/>
          <p:cNvSpPr/>
          <p:nvPr/>
        </p:nvSpPr>
        <p:spPr>
          <a:xfrm>
            <a:off x="4038600" y="152400"/>
            <a:ext cx="4191000" cy="1143000"/>
          </a:xfrm>
          <a:prstGeom prst="wedgeRoundRectCallout">
            <a:avLst>
              <a:gd name="adj1" fmla="val -49497"/>
              <a:gd name="adj2" fmla="val 29207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title" idx="4294967295"/>
          </p:nvPr>
        </p:nvSpPr>
        <p:spPr>
          <a:xfrm>
            <a:off x="3962400" y="198438"/>
            <a:ext cx="4343400" cy="1020762"/>
          </a:xfrm>
          <a:noFill/>
          <a:ln>
            <a:noFill/>
          </a:ln>
        </p:spPr>
        <p:txBody>
          <a:bodyPr>
            <a:normAutofit fontScale="90000"/>
          </a:bodyPr>
          <a:lstStyle/>
          <a:p>
            <a:pPr>
              <a:lnSpc>
                <a:spcPct val="80000"/>
              </a:lnSpc>
              <a:buFont typeface="Wingdings" pitchFamily="2" charset="2"/>
              <a:buNone/>
            </a:pPr>
            <a:r>
              <a:rPr lang="en-US" sz="3200" dirty="0" smtClean="0">
                <a:solidFill>
                  <a:schemeClr val="bg1"/>
                </a:solidFill>
              </a:rPr>
              <a:t>$10,000 carryover of capital gain property given to a private foundation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308920XSmall.jpg"/>
          <p:cNvPicPr>
            <a:picLocks noChangeAspect="1"/>
          </p:cNvPicPr>
          <p:nvPr/>
        </p:nvPicPr>
        <p:blipFill>
          <a:blip r:embed="rId2" cstate="print"/>
          <a:srcRect/>
          <a:stretch>
            <a:fillRect/>
          </a:stretch>
        </p:blipFill>
        <p:spPr>
          <a:xfrm flipH="1">
            <a:off x="0" y="1"/>
            <a:ext cx="9144000" cy="6857999"/>
          </a:xfrm>
          <a:prstGeom prst="rect">
            <a:avLst/>
          </a:prstGeom>
        </p:spPr>
      </p:pic>
      <p:pic>
        <p:nvPicPr>
          <p:cNvPr id="4" name="Picture 3" descr="iStock_000005308920XSmall.jpg"/>
          <p:cNvPicPr>
            <a:picLocks noChangeAspect="1"/>
          </p:cNvPicPr>
          <p:nvPr/>
        </p:nvPicPr>
        <p:blipFill>
          <a:blip r:embed="rId3" cstate="print"/>
          <a:srcRect/>
          <a:stretch>
            <a:fillRect/>
          </a:stretch>
        </p:blipFill>
        <p:spPr>
          <a:xfrm>
            <a:off x="3118883" y="762000"/>
            <a:ext cx="6025117" cy="6096000"/>
          </a:xfrm>
          <a:prstGeom prst="rect">
            <a:avLst/>
          </a:prstGeom>
        </p:spPr>
      </p:pic>
      <p:sp>
        <p:nvSpPr>
          <p:cNvPr id="2" name="Title 1"/>
          <p:cNvSpPr>
            <a:spLocks noGrp="1"/>
          </p:cNvSpPr>
          <p:nvPr>
            <p:ph type="ctrTitle"/>
          </p:nvPr>
        </p:nvSpPr>
        <p:spPr>
          <a:xfrm>
            <a:off x="0" y="3505200"/>
            <a:ext cx="5105400" cy="1676400"/>
          </a:xfrm>
        </p:spPr>
        <p:txBody>
          <a:bodyPr>
            <a:noAutofit/>
          </a:bodyPr>
          <a:lstStyle/>
          <a:p>
            <a:pPr algn="l">
              <a:lnSpc>
                <a:spcPct val="80000"/>
              </a:lnSpc>
            </a:pPr>
            <a:r>
              <a:rPr lang="en-US" sz="8000" b="1" spc="-150" dirty="0" smtClean="0">
                <a:effectLst>
                  <a:glow rad="101600">
                    <a:schemeClr val="bg1">
                      <a:alpha val="60000"/>
                    </a:schemeClr>
                  </a:glow>
                </a:effectLst>
                <a:latin typeface="+mn-lt"/>
              </a:rPr>
              <a:t>Income Limits </a:t>
            </a:r>
            <a:br>
              <a:rPr lang="en-US" sz="8000" b="1" spc="-150" dirty="0" smtClean="0">
                <a:effectLst>
                  <a:glow rad="101600">
                    <a:schemeClr val="bg1">
                      <a:alpha val="60000"/>
                    </a:schemeClr>
                  </a:glow>
                </a:effectLst>
                <a:latin typeface="+mn-lt"/>
              </a:rPr>
            </a:br>
            <a:r>
              <a:rPr lang="en-US" sz="8000" b="1" spc="-150" dirty="0" smtClean="0">
                <a:effectLst>
                  <a:glow rad="101600">
                    <a:schemeClr val="bg1">
                      <a:alpha val="60000"/>
                    </a:schemeClr>
                  </a:glow>
                </a:effectLst>
                <a:latin typeface="+mn-lt"/>
              </a:rPr>
              <a:t>on Charitable Deductions</a:t>
            </a:r>
            <a:endParaRPr lang="en-US" sz="8000" b="1" spc="-150" dirty="0">
              <a:effectLst>
                <a:glow rad="101600">
                  <a:schemeClr val="bg1">
                    <a:alpha val="60000"/>
                  </a:schemeClr>
                </a:glow>
              </a:effectLst>
              <a:latin typeface="+mn-lt"/>
            </a:endParaRPr>
          </a:p>
        </p:txBody>
      </p:sp>
      <p:sp>
        <p:nvSpPr>
          <p:cNvPr id="6" name="TextBox 5"/>
          <p:cNvSpPr txBox="1"/>
          <p:nvPr/>
        </p:nvSpPr>
        <p:spPr>
          <a:xfrm>
            <a:off x="0" y="0"/>
            <a:ext cx="9144000" cy="369332"/>
          </a:xfrm>
          <a:prstGeom prst="rect">
            <a:avLst/>
          </a:prstGeom>
          <a:noFill/>
        </p:spPr>
        <p:txBody>
          <a:bodyPr wrap="square" rtlCol="0">
            <a:spAutoFit/>
          </a:bodyPr>
          <a:lstStyle/>
          <a:p>
            <a:r>
              <a:rPr lang="en-US" dirty="0" smtClean="0"/>
              <a:t>All pictures are from www.istockphoto.com</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and you 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9448800" cy="1143000"/>
          </a:xfrm>
        </p:spPr>
        <p:txBody>
          <a:bodyPr>
            <a:noAutofit/>
            <a:scene3d>
              <a:camera prst="isometricOffAxis2Top"/>
              <a:lightRig rig="flat" dir="tl">
                <a:rot lat="0" lon="0" rev="6600000"/>
              </a:lightRig>
            </a:scene3d>
            <a:sp3d extrusionH="25400" contourW="8890">
              <a:bevelT w="38100" h="31750"/>
              <a:contourClr>
                <a:schemeClr val="accent2">
                  <a:shade val="75000"/>
                </a:schemeClr>
              </a:contourClr>
            </a:sp3d>
          </a:bodyPr>
          <a:lstStyle/>
          <a:p>
            <a:r>
              <a:rPr lang="en-US" sz="40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0.00</a:t>
            </a:r>
            <a:endParaRPr lang="en-US" sz="40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304800" y="152400"/>
            <a:ext cx="8229600" cy="1066800"/>
          </a:xfrm>
        </p:spPr>
        <p:txBody>
          <a:bodyPr>
            <a:noAutofit/>
          </a:bodyPr>
          <a:lstStyle/>
          <a:p>
            <a:pPr marL="0" indent="0" algn="ctr">
              <a:lnSpc>
                <a:spcPct val="80000"/>
              </a:lnSpc>
              <a:buNone/>
            </a:pPr>
            <a:r>
              <a:rPr lang="en-US" sz="4000" dirty="0" smtClean="0">
                <a:solidFill>
                  <a:schemeClr val="bg1"/>
                </a:solidFill>
              </a:rPr>
              <a:t>Wealthy with high incomes could pay zero taxes by annually transferring assets to charity.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p>
          <a:p>
            <a:pPr>
              <a:buNone/>
            </a:pPr>
            <a:r>
              <a:rPr lang="en-US" sz="2800" dirty="0" smtClean="0"/>
              <a:t>			</a:t>
            </a:r>
          </a:p>
          <a:p>
            <a:pPr>
              <a:buNone/>
            </a:pPr>
            <a:r>
              <a:rPr lang="en-US" sz="4800" dirty="0" smtClean="0"/>
              <a:t>				</a:t>
            </a:r>
            <a:r>
              <a:rPr lang="en-US" sz="6600" b="1" dirty="0" smtClean="0"/>
              <a:t>Prove 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James, J.D., Ph.D., CFP</a:t>
            </a:r>
            <a:r>
              <a:rPr lang="en-US" sz="2000" baseline="30000" dirty="0" smtClean="0"/>
              <a:t>®</a:t>
            </a:r>
            <a:r>
              <a:rPr lang="en-US" sz="2000" dirty="0" smtClean="0"/>
              <a:t> is an Associate </a:t>
            </a:r>
          </a:p>
          <a:p>
            <a:pPr marL="0" indent="0">
              <a:lnSpc>
                <a:spcPct val="80000"/>
              </a:lnSpc>
              <a:spcBef>
                <a:spcPts val="0"/>
              </a:spcBef>
              <a:buNone/>
            </a:pPr>
            <a:r>
              <a:rPr lang="en-US" sz="2000" dirty="0" smtClean="0"/>
              <a:t>Professor and the Director of Graduate </a:t>
            </a:r>
          </a:p>
          <a:p>
            <a:pPr marL="0" indent="0">
              <a:lnSpc>
                <a:spcPct val="80000"/>
              </a:lnSpc>
              <a:spcBef>
                <a:spcPts val="0"/>
              </a:spcBef>
              <a:buNone/>
            </a:pPr>
            <a:r>
              <a:rPr lang="en-US" sz="2000" dirty="0" smtClean="0"/>
              <a:t>Studies in Charitable Planning in the Division </a:t>
            </a:r>
          </a:p>
          <a:p>
            <a:pPr marL="0" indent="0">
              <a:lnSpc>
                <a:spcPct val="80000"/>
              </a:lnSpc>
              <a:spcBef>
                <a:spcPts val="0"/>
              </a:spcBef>
              <a:buNone/>
            </a:pPr>
            <a:r>
              <a:rPr lang="en-US" sz="2000" dirty="0" smtClean="0"/>
              <a:t>of Personal Financial Planning at Texas Tech </a:t>
            </a:r>
          </a:p>
          <a:p>
            <a:pPr marL="0" indent="0">
              <a:lnSpc>
                <a:spcPct val="80000"/>
              </a:lnSpc>
              <a:spcBef>
                <a:spcPts val="0"/>
              </a:spcBef>
              <a:buNone/>
            </a:pPr>
            <a:r>
              <a:rPr lang="en-US" sz="2000" dirty="0" smtClean="0"/>
              <a:t>University.  He graduated, </a:t>
            </a:r>
            <a:r>
              <a:rPr lang="en-US" sz="2000" i="1" dirty="0" smtClean="0"/>
              <a:t>cum laude</a:t>
            </a:r>
            <a:r>
              <a:rPr lang="en-US" sz="2000" dirty="0" smtClean="0"/>
              <a:t>, from </a:t>
            </a:r>
          </a:p>
          <a:p>
            <a:pPr marL="0" indent="0">
              <a:lnSpc>
                <a:spcPct val="80000"/>
              </a:lnSpc>
              <a:spcBef>
                <a:spcPts val="0"/>
              </a:spcBef>
              <a:buNone/>
            </a:pPr>
            <a:r>
              <a:rPr lang="en-US" sz="2000" dirty="0" smtClean="0"/>
              <a:t>the University of Missouri School of Law </a:t>
            </a:r>
          </a:p>
          <a:p>
            <a:pPr marL="0" indent="0">
              <a:lnSpc>
                <a:spcPct val="80000"/>
              </a:lnSpc>
              <a:spcBef>
                <a:spcPts val="0"/>
              </a:spcBef>
              <a:buNone/>
            </a:pPr>
            <a:r>
              <a:rPr lang="en-US" sz="2000" dirty="0" smtClean="0"/>
              <a:t>where he was a member of the Missouri Law </a:t>
            </a:r>
          </a:p>
          <a:p>
            <a:pPr marL="0" indent="0">
              <a:lnSpc>
                <a:spcPct val="80000"/>
              </a:lnSpc>
              <a:spcBef>
                <a:spcPts val="0"/>
              </a:spcBef>
              <a:buNone/>
            </a:pPr>
            <a:r>
              <a:rPr lang="en-US" sz="2000" dirty="0" smtClean="0"/>
              <a:t>Review. While in law school he received the </a:t>
            </a:r>
          </a:p>
          <a:p>
            <a:pPr marL="0" indent="0">
              <a:lnSpc>
                <a:spcPct val="80000"/>
              </a:lnSpc>
              <a:spcBef>
                <a:spcPts val="0"/>
              </a:spcBef>
              <a:buNone/>
            </a:pPr>
            <a:r>
              <a:rPr lang="en-US" sz="2000" dirty="0" smtClean="0"/>
              <a:t>United Missouri Bank Award for Most </a:t>
            </a:r>
          </a:p>
          <a:p>
            <a:pPr marL="0" indent="0">
              <a:lnSpc>
                <a:spcPct val="80000"/>
              </a:lnSpc>
              <a:spcBef>
                <a:spcPts val="0"/>
              </a:spcBef>
              <a:buNone/>
            </a:pPr>
            <a:r>
              <a:rPr lang="en-US" sz="2000" dirty="0" smtClean="0"/>
              <a:t>Outstanding Work in Gift and Estate Taxation </a:t>
            </a:r>
          </a:p>
          <a:p>
            <a:pPr marL="0" indent="0">
              <a:lnSpc>
                <a:spcPct val="80000"/>
              </a:lnSpc>
              <a:spcBef>
                <a:spcPts val="0"/>
              </a:spcBef>
              <a:buNone/>
            </a:pPr>
            <a:r>
              <a:rPr lang="en-US" sz="2000" dirty="0" smtClean="0"/>
              <a:t>and Planning and the American Jurisprudence </a:t>
            </a:r>
          </a:p>
          <a:p>
            <a:pPr marL="0" indent="0">
              <a:lnSpc>
                <a:spcPct val="80000"/>
              </a:lnSpc>
              <a:spcBef>
                <a:spcPts val="0"/>
              </a:spcBef>
              <a:buNone/>
            </a:pPr>
            <a:r>
              <a:rPr lang="en-US" sz="2000" dirty="0" smtClean="0"/>
              <a:t>Award for Most Outstanding Work in Federal </a:t>
            </a:r>
          </a:p>
          <a:p>
            <a:pPr marL="0" indent="0">
              <a:lnSpc>
                <a:spcPct val="80000"/>
              </a:lnSpc>
              <a:spcBef>
                <a:spcPts val="0"/>
              </a:spcBef>
              <a:buNone/>
            </a:pPr>
            <a:r>
              <a:rPr lang="en-US" sz="2000" dirty="0" smtClean="0"/>
              <a:t>Income Taxation. After graduation, he worked </a:t>
            </a:r>
          </a:p>
          <a:p>
            <a:pPr marL="0" indent="0">
              <a:lnSpc>
                <a:spcPct val="80000"/>
              </a:lnSpc>
              <a:spcBef>
                <a:spcPts val="0"/>
              </a:spcBef>
              <a:buNone/>
            </a:pPr>
            <a:r>
              <a:rPr lang="en-US" sz="2000" dirty="0" smtClean="0"/>
              <a:t>as the Director of Planned Giving for Central </a:t>
            </a:r>
          </a:p>
          <a:p>
            <a:pPr marL="0" indent="0">
              <a:lnSpc>
                <a:spcPct val="80000"/>
              </a:lnSpc>
              <a:spcBef>
                <a:spcPts val="0"/>
              </a:spcBef>
              <a:buNone/>
            </a:pPr>
            <a:r>
              <a:rPr lang="en-US" sz="2000" dirty="0" smtClean="0"/>
              <a:t>Christian College, Moberly, Missouri for six </a:t>
            </a:r>
          </a:p>
          <a:p>
            <a:pPr marL="0" indent="0">
              <a:lnSpc>
                <a:spcPct val="80000"/>
              </a:lnSpc>
              <a:spcBef>
                <a:spcPts val="0"/>
              </a:spcBef>
              <a:buNone/>
            </a:pPr>
            <a:r>
              <a:rPr lang="en-US" sz="2000" dirty="0" smtClean="0"/>
              <a:t>years and also built a successful law practice </a:t>
            </a:r>
          </a:p>
          <a:p>
            <a:pPr marL="0" indent="0">
              <a:lnSpc>
                <a:spcPct val="80000"/>
              </a:lnSpc>
              <a:spcBef>
                <a:spcPts val="0"/>
              </a:spcBef>
              <a:buNone/>
            </a:pPr>
            <a:r>
              <a:rPr lang="en-US" sz="2000" dirty="0" smtClean="0"/>
              <a:t>limited to estate and gift planning. He later </a:t>
            </a:r>
          </a:p>
          <a:p>
            <a:pPr marL="0" indent="0">
              <a:lnSpc>
                <a:spcPct val="80000"/>
              </a:lnSpc>
              <a:spcBef>
                <a:spcPts val="0"/>
              </a:spcBef>
              <a:buNone/>
            </a:pPr>
            <a:r>
              <a:rPr lang="en-US" sz="2000" dirty="0" smtClean="0"/>
              <a:t>served as president of the college for more </a:t>
            </a:r>
          </a:p>
          <a:p>
            <a:pPr marL="0" indent="0">
              <a:lnSpc>
                <a:spcPct val="80000"/>
              </a:lnSpc>
              <a:spcBef>
                <a:spcPts val="0"/>
              </a:spcBef>
              <a:buNone/>
            </a:pPr>
            <a:r>
              <a:rPr lang="en-US" sz="2000" dirty="0" smtClean="0"/>
              <a:t>than five years, where he had direct and </a:t>
            </a:r>
          </a:p>
          <a:p>
            <a:pPr marL="0" indent="0">
              <a:lnSpc>
                <a:spcPct val="80000"/>
              </a:lnSpc>
              <a:spcBef>
                <a:spcPts val="0"/>
              </a:spcBef>
              <a:buNone/>
            </a:pPr>
            <a:r>
              <a:rPr lang="en-US" sz="2000" dirty="0" smtClean="0"/>
              <a:t>supervisory responsibility for all fundraising. Dr. James received his Ph.D. in Consumer &amp; Family Economics from the University of Missouri where his dissertation was on the topic of charitable giving.  Dr. James has over 100 publications in print or in press in academic journals, conference proceedings, professional periodicals, and books.  He writes regularly for Advancing Philanthropy, the magazine of the Association of Fundraising Professionals.  He has presented his research in the U.S. and across the world including as an invited speaker in Ireland, Scotland, England, The Netherlands, Spain, Germany, and South Korea.  </a:t>
            </a:r>
            <a:r>
              <a:rPr lang="en-US" sz="2000" dirty="0" smtClean="0">
                <a:hlinkClick r:id="rId2"/>
              </a:rPr>
              <a:t>(click 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3505786XSmall.jpg"/>
          <p:cNvPicPr>
            <a:picLocks noChangeAspect="1"/>
          </p:cNvPicPr>
          <p:nvPr/>
        </p:nvPicPr>
        <p:blipFill>
          <a:blip r:embed="rId2" cstate="print"/>
          <a:srcRect/>
          <a:stretch>
            <a:fillRect/>
          </a:stretch>
        </p:blipFill>
        <p:spPr>
          <a:xfrm>
            <a:off x="0" y="0"/>
            <a:ext cx="9144000" cy="6858000"/>
          </a:xfrm>
          <a:prstGeom prst="rect">
            <a:avLst/>
          </a:prstGeom>
        </p:spPr>
      </p:pic>
      <p:sp>
        <p:nvSpPr>
          <p:cNvPr id="3" name="Content Placeholder 2"/>
          <p:cNvSpPr>
            <a:spLocks noGrp="1"/>
          </p:cNvSpPr>
          <p:nvPr>
            <p:ph idx="1"/>
          </p:nvPr>
        </p:nvSpPr>
        <p:spPr>
          <a:xfrm>
            <a:off x="0" y="228600"/>
            <a:ext cx="9144000" cy="4068763"/>
          </a:xfrm>
        </p:spPr>
        <p:txBody>
          <a:bodyPr>
            <a:normAutofit/>
          </a:bodyPr>
          <a:lstStyle/>
          <a:p>
            <a:pPr algn="ctr">
              <a:lnSpc>
                <a:spcPct val="70000"/>
              </a:lnSpc>
              <a:buNone/>
            </a:pPr>
            <a:r>
              <a:rPr lang="en-US" sz="8000" dirty="0" smtClean="0">
                <a:solidFill>
                  <a:schemeClr val="bg1"/>
                </a:solidFill>
                <a:latin typeface="Palace Script MT" pitchFamily="66" charset="0"/>
                <a:ea typeface="Batang" pitchFamily="18" charset="-127"/>
              </a:rPr>
              <a:t>Taxes?  Oh, no, we don’t pay taxes.</a:t>
            </a:r>
            <a:endParaRPr lang="en-US" sz="6000" dirty="0">
              <a:latin typeface="Palace Script MT" pitchFamily="66" charset="0"/>
              <a:ea typeface="Batang" pitchFamily="18"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4893721XSmall.jpg"/>
          <p:cNvPicPr>
            <a:picLocks noChangeAspect="1"/>
          </p:cNvPicPr>
          <p:nvPr/>
        </p:nvPicPr>
        <p:blipFill>
          <a:blip r:embed="rId2" cstate="print"/>
          <a:stretch>
            <a:fillRect/>
          </a:stretch>
        </p:blipFill>
        <p:spPr>
          <a:xfrm>
            <a:off x="1449691" y="1752600"/>
            <a:ext cx="7694309" cy="5105400"/>
          </a:xfrm>
          <a:prstGeom prst="rect">
            <a:avLst/>
          </a:prstGeom>
        </p:spPr>
      </p:pic>
      <p:sp>
        <p:nvSpPr>
          <p:cNvPr id="2" name="Title 1"/>
          <p:cNvSpPr>
            <a:spLocks noGrp="1"/>
          </p:cNvSpPr>
          <p:nvPr>
            <p:ph type="title"/>
          </p:nvPr>
        </p:nvSpPr>
        <p:spPr>
          <a:xfrm>
            <a:off x="0" y="685800"/>
            <a:ext cx="4495800" cy="1143000"/>
          </a:xfrm>
        </p:spPr>
        <p:txBody>
          <a:bodyPr>
            <a:normAutofit fontScale="90000"/>
          </a:bodyPr>
          <a:lstStyle/>
          <a:p>
            <a:r>
              <a:rPr lang="en-US" dirty="0" smtClean="0"/>
              <a:t>Why are people making such large donations, anyway?</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2097&quot;&gt;&lt;/object&gt;&lt;object type=&quot;2&quot; unique_id=&quot;12098&quot;&gt;&lt;object type=&quot;3&quot; unique_id=&quot;12099&quot;&gt;&lt;property id=&quot;20148&quot; value=&quot;5&quot;/&gt;&lt;property id=&quot;20300&quot; value=&quot;Slide 1 - &amp;quot;Income Limits &amp;#x0D;&amp;#x0A;on Charitable Deductions&amp;quot;&quot;/&gt;&lt;property id=&quot;20307&quot; value=&quot;256&quot;/&gt;&lt;/object&gt;&lt;object type=&quot;3&quot; unique_id=&quot;12100&quot;&gt;&lt;property id=&quot;20148&quot; value=&quot;5&quot;/&gt;&lt;property id=&quot;20300&quot; value=&quot;Slide 2&quot;/&gt;&lt;property id=&quot;20307&quot; value=&quot;267&quot;/&gt;&lt;/object&gt;&lt;object type=&quot;3&quot; unique_id=&quot;12101&quot;&gt;&lt;property id=&quot;20148&quot; value=&quot;5&quot;/&gt;&lt;property id=&quot;20300&quot; value=&quot;Slide 3&quot;/&gt;&lt;property id=&quot;20307&quot; value=&quot;268&quot;/&gt;&lt;/object&gt;&lt;object type=&quot;3&quot; unique_id=&quot;12102&quot;&gt;&lt;property id=&quot;20148&quot; value=&quot;5&quot;/&gt;&lt;property id=&quot;20300&quot; value=&quot;Slide 4&quot;/&gt;&lt;property id=&quot;20307&quot; value=&quot;275&quot;/&gt;&lt;/object&gt;&lt;object type=&quot;3&quot; unique_id=&quot;12103&quot;&gt;&lt;property id=&quot;20148&quot; value=&quot;5&quot;/&gt;&lt;property id=&quot;20300&quot; value=&quot;Slide 5&quot;/&gt;&lt;property id=&quot;20307&quot; value=&quot;261&quot;/&gt;&lt;/object&gt;&lt;object type=&quot;3&quot; unique_id=&quot;12104&quot;&gt;&lt;property id=&quot;20148&quot; value=&quot;5&quot;/&gt;&lt;property id=&quot;20300&quot; value=&quot;Slide 6&quot;/&gt;&lt;property id=&quot;20307&quot; value=&quot;262&quot;/&gt;&lt;/object&gt;&lt;object type=&quot;3&quot; unique_id=&quot;12105&quot;&gt;&lt;property id=&quot;20148&quot; value=&quot;5&quot;/&gt;&lt;property id=&quot;20300&quot; value=&quot;Slide 7 - &amp;quot;0.00&amp;quot;&quot;/&gt;&lt;property id=&quot;20307&quot; value=&quot;263&quot;/&gt;&lt;/object&gt;&lt;object type=&quot;3&quot; unique_id=&quot;12106&quot;&gt;&lt;property id=&quot;20148&quot; value=&quot;5&quot;/&gt;&lt;property id=&quot;20300&quot; value=&quot;Slide 8&quot;/&gt;&lt;property id=&quot;20307&quot; value=&quot;264&quot;/&gt;&lt;/object&gt;&lt;object type=&quot;3&quot; unique_id=&quot;12107&quot;&gt;&lt;property id=&quot;20148&quot; value=&quot;5&quot;/&gt;&lt;property id=&quot;20300&quot; value=&quot;Slide 9 - &amp;quot;Why are people making such large donations, anyway?&amp;quot;&quot;/&gt;&lt;property id=&quot;20307&quot; value=&quot;273&quot;/&gt;&lt;/object&gt;&lt;object type=&quot;3&quot; unique_id=&quot;12108&quot;&gt;&lt;property id=&quot;20148&quot; value=&quot;5&quot;/&gt;&lt;property id=&quot;20300&quot; value=&quot;Slide 10&quot;/&gt;&lt;property id=&quot;20307&quot; value=&quot;269&quot;/&gt;&lt;/object&gt;&lt;object type=&quot;3&quot; unique_id=&quot;12109&quot;&gt;&lt;property id=&quot;20148&quot; value=&quot;5&quot;/&gt;&lt;property id=&quot;20300&quot; value=&quot;Slide 11&quot;/&gt;&lt;property id=&quot;20307&quot; value=&quot;270&quot;/&gt;&lt;/object&gt;&lt;object type=&quot;3&quot; unique_id=&quot;12110&quot;&gt;&lt;property id=&quot;20148&quot; value=&quot;5&quot;/&gt;&lt;property id=&quot;20300&quot; value=&quot;Slide 12&quot;/&gt;&lt;property id=&quot;20307&quot; value=&quot;364&quot;/&gt;&lt;/object&gt;&lt;object type=&quot;3&quot; unique_id=&quot;12111&quot;&gt;&lt;property id=&quot;20148&quot; value=&quot;5&quot;/&gt;&lt;property id=&quot;20300&quot; value=&quot;Slide 13 - &amp;quot;Some gifts may be deducted up to 50% of income if given to a &amp;#x0D;&amp;#x0A;public charity, government, or an operating private &quot;/&gt;&lt;property id=&quot;20307&quot; value=&quot;274&quot;/&gt;&lt;/object&gt;&lt;object type=&quot;3&quot; unique_id=&quot;12112&quot;&gt;&lt;property id=&quot;20148&quot; value=&quot;5&quot;/&gt;&lt;property id=&quot;20300&quot; value=&quot;Slide 14 - &amp;quot;50% limit&amp;quot;&quot;/&gt;&lt;property id=&quot;20307&quot; value=&quot;278&quot;/&gt;&lt;/object&gt;&lt;object type=&quot;3&quot; unique_id=&quot;12113&quot;&gt;&lt;property id=&quot;20148&quot; value=&quot;5&quot;/&gt;&lt;property id=&quot;20300&quot; value=&quot;Slide 15 - &amp;quot;50% limit&amp;quot;&quot;/&gt;&lt;property id=&quot;20307&quot; value=&quot;280&quot;/&gt;&lt;/object&gt;&lt;object type=&quot;3&quot; unique_id=&quot;12114&quot;&gt;&lt;property id=&quot;20148&quot; value=&quot;5&quot;/&gt;&lt;property id=&quot;20300&quot; value=&quot;Slide 16 - &amp;quot;50% limit&amp;quot;&quot;/&gt;&lt;property id=&quot;20307&quot; value=&quot;282&quot;/&gt;&lt;/object&gt;&lt;object type=&quot;3&quot; unique_id=&quot;12115&quot;&gt;&lt;property id=&quot;20148&quot; value=&quot;5&quot;/&gt;&lt;property id=&quot;20300&quot; value=&quot;Slide 17 - &amp;quot;50% limit&amp;quot;&quot;/&gt;&lt;property id=&quot;20307&quot; value=&quot;281&quot;/&gt;&lt;/object&gt;&lt;object type=&quot;3&quot; unique_id=&quot;12116&quot;&gt;&lt;property id=&quot;20148&quot; value=&quot;5&quot;/&gt;&lt;property id=&quot;20300&quot; value=&quot;Slide 18&quot;/&gt;&lt;property id=&quot;20307&quot; value=&quot;277&quot;/&gt;&lt;/object&gt;&lt;object type=&quot;3&quot; unique_id=&quot;12117&quot;&gt;&lt;property id=&quot;20148&quot; value=&quot;5&quot;/&gt;&lt;property id=&quot;20300&quot; value=&quot;Slide 19 - &amp;quot;30% limit&amp;quot;&quot;/&gt;&lt;property id=&quot;20307&quot; value=&quot;284&quot;/&gt;&lt;/object&gt;&lt;object type=&quot;3&quot; unique_id=&quot;12118&quot;&gt;&lt;property id=&quot;20148&quot; value=&quot;5&quot;/&gt;&lt;property id=&quot;20300&quot; value=&quot;Slide 20 - &amp;quot;30% limit&amp;quot;&quot;/&gt;&lt;property id=&quot;20307&quot; value=&quot;285&quot;/&gt;&lt;/object&gt;&lt;object type=&quot;3&quot; unique_id=&quot;12119&quot;&gt;&lt;property id=&quot;20148&quot; value=&quot;5&quot;/&gt;&lt;property id=&quot;20300&quot; value=&quot;Slide 21 - &amp;quot;30% limit&amp;quot;&quot;/&gt;&lt;property id=&quot;20307&quot; value=&quot;286&quot;/&gt;&lt;/object&gt;&lt;object type=&quot;3&quot; unique_id=&quot;12120&quot;&gt;&lt;property id=&quot;20148&quot; value=&quot;5&quot;/&gt;&lt;property id=&quot;20300&quot; value=&quot;Slide 22 - &amp;quot;30% limit&amp;quot;&quot;/&gt;&lt;property id=&quot;20307&quot; value=&quot;287&quot;/&gt;&lt;/object&gt;&lt;object type=&quot;3&quot; unique_id=&quot;12121&quot;&gt;&lt;property id=&quot;20148&quot; value=&quot;5&quot;/&gt;&lt;property id=&quot;20300&quot; value=&quot;Slide 23 - &amp;quot;All ordinary income property is usually treated the same&amp;quot;&quot;/&gt;&lt;property id=&quot;20307&quot; value=&quot;291&quot;/&gt;&lt;/object&gt;&lt;object type=&quot;3&quot; unique_id=&quot;12122&quot;&gt;&lt;property id=&quot;20148&quot; value=&quot;5&quot;/&gt;&lt;property id=&quot;20300&quot; value=&quot;Slide 24 - &amp;quot;Long-term (&amp;gt;1 year) capital gain property is treated differently&amp;quot;&quot;/&gt;&lt;property id=&quot;20307&quot; value=&quot;283&quot;/&gt;&lt;/object&gt;&lt;object type=&quot;3&quot; unique_id=&quot;12123&quot;&gt;&lt;property id=&quot;20148&quot; value=&quot;5&quot;/&gt;&lt;property id=&quot;20300&quot; value=&quot;Slide 25 - &amp;quot;Long-term capital gain property&amp;quot;&quot;/&gt;&lt;property id=&quot;20307&quot; value=&quot;292&quot;/&gt;&lt;/object&gt;&lt;object type=&quot;3&quot; unique_id=&quot;12124&quot;&gt;&lt;property id=&quot;20148&quot; value=&quot;5&quot;/&gt;&lt;property id=&quot;20300&quot; value=&quot;Slide 26 - &amp;quot;30% Limit&amp;quot;&quot;/&gt;&lt;property id=&quot;20307&quot; value=&quot;293&quot;/&gt;&lt;/object&gt;&lt;object type=&quot;3&quot; unique_id=&quot;12125&quot;&gt;&lt;property id=&quot;20148&quot; value=&quot;5&quot;/&gt;&lt;property id=&quot;20300&quot; value=&quot;Slide 27 - &amp;quot;50% limit with “special election”&amp;quot;&quot;/&gt;&lt;property id=&quot;20307&quot; value=&quot;296&quot;/&gt;&lt;/object&gt;&lt;object type=&quot;3&quot; unique_id=&quot;12126&quot;&gt;&lt;property id=&quot;20148&quot; value=&quot;5&quot;/&gt;&lt;property id=&quot;20300&quot; value=&quot;Slide 28 - &amp;quot;20% limit&amp;quot;&quot;/&gt;&lt;property id=&quot;20307&quot; value=&quot;294&quot;/&gt;&lt;/object&gt;&lt;object type=&quot;3&quot; unique_id=&quot;12127&quot;&gt;&lt;property id=&quot;20148&quot; value=&quot;5&quot;/&gt;&lt;property id=&quot;20300&quot; value=&quot;Slide 29&quot;/&gt;&lt;property id=&quot;20307&quot; value=&quot;339&quot;/&gt;&lt;/object&gt;&lt;object type=&quot;3&quot; unique_id=&quot;12128&quot;&gt;&lt;property id=&quot;20148&quot; value=&quot;5&quot;/&gt;&lt;property id=&quot;20300&quot; value=&quot;Slide 30&quot;/&gt;&lt;property id=&quot;20307&quot; value=&quot;298&quot;/&gt;&lt;/object&gt;&lt;object type=&quot;3&quot; unique_id=&quot;12129&quot;&gt;&lt;property id=&quot;20148&quot; value=&quot;5&quot;/&gt;&lt;property id=&quot;20300&quot; value=&quot;Slide 31&quot;/&gt;&lt;property id=&quot;20307&quot; value=&quot;295&quot;/&gt;&lt;/object&gt;&lt;object type=&quot;3&quot; unique_id=&quot;12130&quot;&gt;&lt;property id=&quot;20148&quot; value=&quot;5&quot;/&gt;&lt;property id=&quot;20300&quot; value=&quot;Slide 32 - &amp;quot;50% when valued at lower of cost basis or current value&amp;quot;&quot;/&gt;&lt;property id=&quot;20307&quot; value=&quot;301&quot;/&gt;&lt;/object&gt;&lt;object type=&quot;3&quot; unique_id=&quot;12131&quot;&gt;&lt;property id=&quot;20148&quot; value=&quot;5&quot;/&gt;&lt;property id=&quot;20300&quot; value=&quot;Slide 33 - &amp;quot;50% when valued at lower of cost basis or current value&amp;quot;&quot;/&gt;&lt;property id=&quot;20307&quot; value=&quot;302&quot;/&gt;&lt;/object&gt;&lt;object type=&quot;3&quot; unique_id=&quot;12132&quot;&gt;&lt;property id=&quot;20148&quot; value=&quot;5&quot;/&gt;&lt;property id=&quot;20300&quot; value=&quot;Slide 34 - &amp;quot;30% when valued at current value due to “related use” by a public charity&amp;quot;&quot;/&gt;&lt;property id=&quot;20307&quot; value=&quot;303&quot;/&gt;&lt;/object&gt;&lt;object type=&quot;3&quot; unique_id=&quot;12133&quot;&gt;&lt;property id=&quot;20148&quot; value=&quot;5&quot;/&gt;&lt;property id=&quot;20300&quot; value=&quot;Slide 35 - &amp;quot;20% when given to a private non-operating foundation&amp;quot;&quot;/&gt;&lt;property id=&quot;20307&quot; value=&quot;307&quot;/&gt;&lt;/object&gt;&lt;object type=&quot;3&quot; unique_id=&quot;12134&quot;&gt;&lt;property id=&quot;20148&quot; value=&quot;5&quot;/&gt;&lt;property id=&quot;20300&quot; value=&quot;Slide 36&quot;/&gt;&lt;property id=&quot;20307&quot; value=&quot;299&quot;/&gt;&lt;/object&gt;&lt;object type=&quot;3&quot; unique_id=&quot;12135&quot;&gt;&lt;property id=&quot;20148&quot; value=&quot;5&quot;/&gt;&lt;property id=&quot;20300&quot; value=&quot;Slide 37&quot;/&gt;&lt;property id=&quot;20307&quot; value=&quot;304&quot;/&gt;&lt;/object&gt;&lt;object type=&quot;3&quot; unique_id=&quot;12136&quot;&gt;&lt;property id=&quot;20148&quot; value=&quot;5&quot;/&gt;&lt;property id=&quot;20300&quot; value=&quot;Slide 38&quot;/&gt;&lt;property id=&quot;20307&quot; value=&quot;305&quot;/&gt;&lt;/object&gt;&lt;object type=&quot;3&quot; unique_id=&quot;12137&quot;&gt;&lt;property id=&quot;20148&quot; value=&quot;5&quot;/&gt;&lt;property id=&quot;20300&quot; value=&quot;Slide 39&quot;/&gt;&lt;property id=&quot;20307&quot; value=&quot;306&quot;/&gt;&lt;/object&gt;&lt;object type=&quot;3&quot; unique_id=&quot;12138&quot;&gt;&lt;property id=&quot;20148&quot; value=&quot;5&quot;/&gt;&lt;property id=&quot;20300&quot; value=&quot;Slide 40&quot;/&gt;&lt;property id=&quot;20307&quot; value=&quot;265&quot;/&gt;&lt;/object&gt;&lt;object type=&quot;3&quot; unique_id=&quot;12139&quot;&gt;&lt;property id=&quot;20148&quot; value=&quot;5&quot;/&gt;&lt;property id=&quot;20300&quot; value=&quot;Slide 41&quot;/&gt;&lt;property id=&quot;20307&quot; value=&quot;266&quot;/&gt;&lt;/object&gt;&lt;object type=&quot;3&quot; unique_id=&quot;12140&quot;&gt;&lt;property id=&quot;20148&quot; value=&quot;5&quot;/&gt;&lt;property id=&quot;20300&quot; value=&quot;Slide 42 - &amp;quot;Unused charitable deductions may be carried over for up to 5 years&amp;quot;&quot;/&gt;&lt;property id=&quot;20307&quot; value=&quot;271&quot;/&gt;&lt;/object&gt;&lt;object type=&quot;3&quot; unique_id=&quot;12141&quot;&gt;&lt;property id=&quot;20148&quot; value=&quot;5&quot;/&gt;&lt;property id=&quot;20300&quot; value=&quot;Slide 43 - &amp;quot;Oldest carryover deductions are used first&amp;quot;&quot;/&gt;&lt;property id=&quot;20307&quot; value=&quot;272&quot;/&gt;&lt;/object&gt;&lt;object type=&quot;3&quot; unique_id=&quot;12142&quot;&gt;&lt;property id=&quot;20148&quot; value=&quot;5&quot;/&gt;&lt;property id=&quot;20300&quot; value=&quot;Slide 44 - &amp;quot;What happens to a carryover deduction if I don’t itemize (i.e., just take the standard deduction)?&amp;quot;&quot;/&gt;&lt;property id=&quot;20307&quot; value=&quot;308&quot;/&gt;&lt;/object&gt;&lt;object type=&quot;3&quot; unique_id=&quot;12143&quot;&gt;&lt;property id=&quot;20148&quot; value=&quot;5&quot;/&gt;&lt;property id=&quot;20300&quot; value=&quot;Slide 45&quot;/&gt;&lt;property id=&quot;20307&quot; value=&quot;310&quot;/&gt;&lt;/object&gt;&lt;object type=&quot;3&quot; unique_id=&quot;12144&quot;&gt;&lt;property id=&quot;20148&quot; value=&quot;5&quot;/&gt;&lt;property id=&quot;20300&quot; value=&quot;Slide 46 - &amp;quot;What happens to a carryover deduction if the donor dies?&amp;quot;&quot;/&gt;&lt;property id=&quot;20307&quot; value=&quot;362&quot;/&gt;&lt;/object&gt;&lt;object type=&quot;3&quot; unique_id=&quot;12145&quot;&gt;&lt;property id=&quot;20148&quot; value=&quot;5&quot;/&gt;&lt;property id=&quot;20300&quot; value=&quot;Slide 47 - &amp;quot;The carryover deduction is lost at death.  For joint returns, the carryover that would have been claimed by the de&quot;/&gt;&lt;property id=&quot;20307&quot; value=&quot;363&quot;/&gt;&lt;/object&gt;&lt;object type=&quot;3&quot; unique_id=&quot;12146&quot;&gt;&lt;property id=&quot;20148&quot; value=&quot;5&quot;/&gt;&lt;property id=&quot;20300&quot; value=&quot;Slide 48&quot;/&gt;&lt;property id=&quot;20307&quot; value=&quot;311&quot;/&gt;&lt;/object&gt;&lt;object type=&quot;3&quot; unique_id=&quot;12147&quot;&gt;&lt;property id=&quot;20148&quot; value=&quot;5&quot;/&gt;&lt;property id=&quot;20300&quot; value=&quot;Slide 49 - &amp;quot;Any overflow is carried over &amp;quot;&quot;/&gt;&lt;property id=&quot;20307&quot; value=&quot;328&quot;/&gt;&lt;/object&gt;&lt;object type=&quot;3&quot; unique_id=&quot;12148&quot;&gt;&lt;property id=&quot;20148&quot; value=&quot;5&quot;/&gt;&lt;property id=&quot;20300&quot; value=&quot;Slide 50&quot;/&gt;&lt;property id=&quot;20307&quot; value=&quot;312&quot;/&gt;&lt;/object&gt;&lt;object type=&quot;3&quot; unique_id=&quot;12149&quot;&gt;&lt;property id=&quot;20148&quot; value=&quot;5&quot;/&gt;&lt;property id=&quot;20300&quot; value=&quot;Slide 51&quot;/&gt;&lt;property id=&quot;20307&quot; value=&quot;329&quot;/&gt;&lt;/object&gt;&lt;object type=&quot;3&quot; unique_id=&quot;12150&quot;&gt;&lt;property id=&quot;20148&quot; value=&quot;5&quot;/&gt;&lt;property id=&quot;20300&quot; value=&quot;Slide 52 - &amp;quot;No Carryover. All deductions allowed.&amp;quot;&quot;/&gt;&lt;property id=&quot;20307&quot; value=&quot;330&quot;/&gt;&lt;/object&gt;&lt;object type=&quot;3&quot; unique_id=&quot;12151&quot;&gt;&lt;property id=&quot;20148&quot; value=&quot;5&quot;/&gt;&lt;property id=&quot;20300&quot; value=&quot;Slide 53&quot;/&gt;&lt;property id=&quot;20307&quot; value=&quot;316&quot;/&gt;&lt;/object&gt;&lt;object type=&quot;3&quot; unique_id=&quot;12152&quot;&gt;&lt;property id=&quot;20148&quot; value=&quot;5&quot;/&gt;&lt;property id=&quot;20300&quot; value=&quot;Slide 54&quot;/&gt;&lt;property id=&quot;20307&quot; value=&quot;317&quot;/&gt;&lt;/object&gt;&lt;object type=&quot;3&quot; unique_id=&quot;12153&quot;&gt;&lt;property id=&quot;20148&quot; value=&quot;5&quot;/&gt;&lt;property id=&quot;20300&quot; value=&quot;Slide 55&quot;/&gt;&lt;property id=&quot;20307&quot; value=&quot;331&quot;/&gt;&lt;/object&gt;&lt;object type=&quot;3&quot; unique_id=&quot;12154&quot;&gt;&lt;property id=&quot;20148&quot; value=&quot;5&quot;/&gt;&lt;property id=&quot;20300&quot; value=&quot;Slide 56&quot;/&gt;&lt;property id=&quot;20307&quot; value=&quot;332&quot;/&gt;&lt;/object&gt;&lt;object type=&quot;3&quot; unique_id=&quot;12155&quot;&gt;&lt;property id=&quot;20148&quot; value=&quot;5&quot;/&gt;&lt;property id=&quot;20300&quot; value=&quot;Slide 57&quot;/&gt;&lt;property id=&quot;20307&quot; value=&quot;333&quot;/&gt;&lt;/object&gt;&lt;object type=&quot;3&quot; unique_id=&quot;12156&quot;&gt;&lt;property id=&quot;20148&quot; value=&quot;5&quot;/&gt;&lt;property id=&quot;20300&quot; value=&quot;Slide 58 - &amp;quot;$10,000 carryover &amp;quot;&quot;/&gt;&lt;property id=&quot;20307&quot; value=&quot;334&quot;/&gt;&lt;/object&gt;&lt;object type=&quot;3&quot; unique_id=&quot;12157&quot;&gt;&lt;property id=&quot;20148&quot; value=&quot;5&quot;/&gt;&lt;property id=&quot;20300&quot; value=&quot;Slide 59&quot;/&gt;&lt;property id=&quot;20307&quot; value=&quot;335&quot;/&gt;&lt;/object&gt;&lt;object type=&quot;3&quot; unique_id=&quot;12158&quot;&gt;&lt;property id=&quot;20148&quot; value=&quot;5&quot;/&gt;&lt;property id=&quot;20300&quot; value=&quot;Slide 60&quot;/&gt;&lt;property id=&quot;20307&quot; value=&quot;336&quot;/&gt;&lt;/object&gt;&lt;object type=&quot;3&quot; unique_id=&quot;12159&quot;&gt;&lt;property id=&quot;20148&quot; value=&quot;5&quot;/&gt;&lt;property id=&quot;20300&quot; value=&quot;Slide 61&quot;/&gt;&lt;property id=&quot;20307&quot; value=&quot;337&quot;/&gt;&lt;/object&gt;&lt;object type=&quot;3&quot; unique_id=&quot;12160&quot;&gt;&lt;property id=&quot;20148&quot; value=&quot;5&quot;/&gt;&lt;property id=&quot;20300&quot; value=&quot;Slide 62 - &amp;quot;$5,000 carryover of cash to private foundations &amp;quot;&quot;/&gt;&lt;property id=&quot;20307&quot; value=&quot;338&quot;/&gt;&lt;/object&gt;&lt;object type=&quot;3&quot; unique_id=&quot;12161&quot;&gt;&lt;property id=&quot;20148&quot; value=&quot;5&quot;/&gt;&lt;property id=&quot;20300&quot; value=&quot;Slide 63 - &amp;quot;$5,000 carryover of cash to private foundations &amp;quot;&quot;/&gt;&lt;property id=&quot;20307&quot; value=&quot;342&quot;/&gt;&lt;/object&gt;&lt;object type=&quot;3&quot; unique_id=&quot;12162&quot;&gt;&lt;property id=&quot;20148&quot; value=&quot;5&quot;/&gt;&lt;property id=&quot;20300&quot; value=&quot;Slide 64&quot;/&gt;&lt;property id=&quot;20307&quot; value=&quot;340&quot;/&gt;&lt;/object&gt;&lt;object type=&quot;3&quot; unique_id=&quot;12163&quot;&gt;&lt;property id=&quot;20148&quot; value=&quot;5&quot;/&gt;&lt;property id=&quot;20300&quot; value=&quot;Slide 65&quot;/&gt;&lt;property id=&quot;20307&quot; value=&quot;341&quot;/&gt;&lt;/object&gt;&lt;object type=&quot;3&quot; unique_id=&quot;12164&quot;&gt;&lt;property id=&quot;20148&quot; value=&quot;5&quot;/&gt;&lt;property id=&quot;20300&quot; value=&quot;Slide 66&quot;/&gt;&lt;property id=&quot;20307&quot; value=&quot;343&quot;/&gt;&lt;/object&gt;&lt;object type=&quot;3&quot; unique_id=&quot;12165&quot;&gt;&lt;property id=&quot;20148&quot; value=&quot;5&quot;/&gt;&lt;property id=&quot;20300&quot; value=&quot;Slide 67 - &amp;quot;$10,000 carryover of capital gain property given to a private foundation &amp;quot;&quot;/&gt;&lt;property id=&quot;20307&quot; value=&quot;344&quot;/&gt;&lt;/object&gt;&lt;object type=&quot;3&quot; unique_id=&quot;12879&quot;&gt;&lt;property id=&quot;20148&quot; value=&quot;5&quot;/&gt;&lt;property id=&quot;20300&quot; value=&quot;Slide 68 - &amp;quot;Income Limits &amp;#x0D;&amp;#x0A;on Charitable Deductions&amp;quot;&quot;/&gt;&lt;property id=&quot;20307&quot; value=&quot;372&quot;/&gt;&lt;/object&gt;&lt;object type=&quot;3&quot; unique_id=&quot;12880&quot;&gt;&lt;property id=&quot;20148&quot; value=&quot;5&quot;/&gt;&lt;property id=&quot;20300&quot; value=&quot;Slide 69&quot;/&gt;&lt;property id=&quot;20307&quot; value=&quot;366&quot;/&gt;&lt;/object&gt;&lt;object type=&quot;3&quot; unique_id=&quot;12881&quot;&gt;&lt;property id=&quot;20148&quot; value=&quot;5&quot;/&gt;&lt;property id=&quot;20300&quot; value=&quot;Slide 70&quot;/&gt;&lt;property id=&quot;20307&quot; value=&quot;367&quot;/&gt;&lt;/object&gt;&lt;object type=&quot;3&quot; unique_id=&quot;12882&quot;&gt;&lt;property id=&quot;20148&quot; value=&quot;5&quot;/&gt;&lt;property id=&quot;20300&quot; value=&quot;Slide 71&quot;/&gt;&lt;property id=&quot;20307&quot; value=&quot;368&quot;/&gt;&lt;/object&gt;&lt;object type=&quot;3&quot; unique_id=&quot;12883&quot;&gt;&lt;property id=&quot;20148&quot; value=&quot;5&quot;/&gt;&lt;property id=&quot;20300&quot; value=&quot;Slide 72&quot;/&gt;&lt;property id=&quot;20307&quot; value=&quot;369&quot;/&gt;&lt;/object&gt;&lt;object type=&quot;3&quot; unique_id=&quot;12884&quot;&gt;&lt;property id=&quot;20148&quot; value=&quot;5&quot;/&gt;&lt;property id=&quot;20300&quot; value=&quot;Slide 73&quot;/&gt;&lt;property id=&quot;20307&quot; value=&quot;373&quot;/&gt;&lt;/object&gt;&lt;object type=&quot;3&quot; unique_id=&quot;12885&quot;&gt;&lt;property id=&quot;20148&quot; value=&quot;5&quot;/&gt;&lt;property id=&quot;20300&quot; value=&quot;Slide 74&quot;/&gt;&lt;property id=&quot;20307&quot; value=&quot;3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2725</Words>
  <Application>Microsoft Office PowerPoint</Application>
  <PresentationFormat>On-screen Show (4:3)</PresentationFormat>
  <Paragraphs>546</Paragraphs>
  <Slides>74</Slides>
  <Notes>21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Income Limits  on Charitable Deductions</vt:lpstr>
      <vt:lpstr>Slide 2</vt:lpstr>
      <vt:lpstr>Slide 3</vt:lpstr>
      <vt:lpstr>Slide 4</vt:lpstr>
      <vt:lpstr>Slide 5</vt:lpstr>
      <vt:lpstr>Slide 6</vt:lpstr>
      <vt:lpstr>0.00</vt:lpstr>
      <vt:lpstr>Slide 8</vt:lpstr>
      <vt:lpstr>Why are people making such large donations, anyway?</vt:lpstr>
      <vt:lpstr>Slide 10</vt:lpstr>
      <vt:lpstr>Slide 11</vt:lpstr>
      <vt:lpstr>Slide 12</vt:lpstr>
      <vt:lpstr>Some gifts may be deducted up to 50% of income if given to a  public charity, government, or an operating private foundation</vt:lpstr>
      <vt:lpstr>50% limit</vt:lpstr>
      <vt:lpstr>50% limit</vt:lpstr>
      <vt:lpstr>50% limit</vt:lpstr>
      <vt:lpstr>50% limit</vt:lpstr>
      <vt:lpstr>Slide 18</vt:lpstr>
      <vt:lpstr>30% limit</vt:lpstr>
      <vt:lpstr>30% limit</vt:lpstr>
      <vt:lpstr>30% limit</vt:lpstr>
      <vt:lpstr>30% limit</vt:lpstr>
      <vt:lpstr>All ordinary income property is usually treated the same</vt:lpstr>
      <vt:lpstr>Long-term (&gt;1 year) capital gain property is treated differently</vt:lpstr>
      <vt:lpstr>Long-term capital gain property</vt:lpstr>
      <vt:lpstr>30% Limit</vt:lpstr>
      <vt:lpstr>50% limit with “special election”</vt:lpstr>
      <vt:lpstr>20% limit</vt:lpstr>
      <vt:lpstr>Slide 29</vt:lpstr>
      <vt:lpstr>Slide 30</vt:lpstr>
      <vt:lpstr>Slide 31</vt:lpstr>
      <vt:lpstr>50% when valued at lower of cost basis or current value</vt:lpstr>
      <vt:lpstr>50% when valued at lower of cost basis or current value</vt:lpstr>
      <vt:lpstr>30% when valued at current value due to “related use” by a public charity</vt:lpstr>
      <vt:lpstr>20% when given to a private non-operating foundation</vt:lpstr>
      <vt:lpstr>Slide 36</vt:lpstr>
      <vt:lpstr>Slide 37</vt:lpstr>
      <vt:lpstr>Slide 38</vt:lpstr>
      <vt:lpstr>Slide 39</vt:lpstr>
      <vt:lpstr>Slide 40</vt:lpstr>
      <vt:lpstr>Slide 41</vt:lpstr>
      <vt:lpstr>Unused charitable deductions may be carried over for up to 5 years</vt:lpstr>
      <vt:lpstr>Oldest carryover deductions are used first</vt:lpstr>
      <vt:lpstr>What happens to a carryover deduction if I don’t itemize (i.e., just take the standard deduction)?</vt:lpstr>
      <vt:lpstr>Slide 45</vt:lpstr>
      <vt:lpstr>What happens to a carryover deduction if the donor dies?</vt:lpstr>
      <vt:lpstr>The carryover deduction is lost at death.  For joint returns, the carryover that would have been claimed by the decedent if the couple had filed separately is lost. </vt:lpstr>
      <vt:lpstr>Slide 48</vt:lpstr>
      <vt:lpstr>Any overflow is carried over </vt:lpstr>
      <vt:lpstr>Slide 50</vt:lpstr>
      <vt:lpstr>Slide 51</vt:lpstr>
      <vt:lpstr>No Carryover. All deductions allowed.</vt:lpstr>
      <vt:lpstr>Slide 53</vt:lpstr>
      <vt:lpstr>Slide 54</vt:lpstr>
      <vt:lpstr>Slide 55</vt:lpstr>
      <vt:lpstr>Slide 56</vt:lpstr>
      <vt:lpstr>Slide 57</vt:lpstr>
      <vt:lpstr>$10,000 carryover </vt:lpstr>
      <vt:lpstr>Slide 59</vt:lpstr>
      <vt:lpstr>Slide 60</vt:lpstr>
      <vt:lpstr>Slide 61</vt:lpstr>
      <vt:lpstr>$5,000 carryover of cash to private foundations </vt:lpstr>
      <vt:lpstr>$5,000 carryover of cash to private foundations </vt:lpstr>
      <vt:lpstr>Slide 64</vt:lpstr>
      <vt:lpstr>Slide 65</vt:lpstr>
      <vt:lpstr>Slide 66</vt:lpstr>
      <vt:lpstr>$10,000 carryover of capital gain property given to a private foundation </vt:lpstr>
      <vt:lpstr>Income Limits  on Charitable Deductions</vt:lpstr>
      <vt:lpstr>Slide 69</vt:lpstr>
      <vt:lpstr>Slide 70</vt:lpstr>
      <vt:lpstr>Slide 71</vt:lpstr>
      <vt:lpstr>Slide 72</vt:lpstr>
      <vt:lpstr>Slide 73</vt:lpstr>
      <vt:lpstr>Slide 74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charitable giving (income limitations)</dc:title>
  <dc:creator>rujames</dc:creator>
  <cp:lastModifiedBy>rujames</cp:lastModifiedBy>
  <cp:revision>174</cp:revision>
  <dcterms:created xsi:type="dcterms:W3CDTF">2010-08-25T16:46:02Z</dcterms:created>
  <dcterms:modified xsi:type="dcterms:W3CDTF">2010-12-07T17:24:26Z</dcterms:modified>
</cp:coreProperties>
</file>