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42" r:id="rId3"/>
    <p:sldId id="257" r:id="rId4"/>
    <p:sldId id="340" r:id="rId5"/>
    <p:sldId id="341" r:id="rId6"/>
    <p:sldId id="267" r:id="rId7"/>
    <p:sldId id="276" r:id="rId8"/>
    <p:sldId id="277" r:id="rId9"/>
    <p:sldId id="268" r:id="rId10"/>
    <p:sldId id="301" r:id="rId11"/>
    <p:sldId id="327" r:id="rId12"/>
    <p:sldId id="329" r:id="rId13"/>
    <p:sldId id="346" r:id="rId14"/>
    <p:sldId id="331" r:id="rId15"/>
    <p:sldId id="318" r:id="rId16"/>
    <p:sldId id="319" r:id="rId17"/>
    <p:sldId id="322" r:id="rId18"/>
    <p:sldId id="349" r:id="rId19"/>
    <p:sldId id="350" r:id="rId20"/>
    <p:sldId id="279" r:id="rId21"/>
    <p:sldId id="306" r:id="rId22"/>
    <p:sldId id="336" r:id="rId23"/>
    <p:sldId id="335" r:id="rId24"/>
    <p:sldId id="302" r:id="rId25"/>
    <p:sldId id="283" r:id="rId26"/>
    <p:sldId id="284" r:id="rId27"/>
    <p:sldId id="339" r:id="rId28"/>
    <p:sldId id="338" r:id="rId29"/>
    <p:sldId id="344" r:id="rId30"/>
    <p:sldId id="326" r:id="rId31"/>
    <p:sldId id="345" r:id="rId32"/>
    <p:sldId id="343" r:id="rId33"/>
    <p:sldId id="347" r:id="rId34"/>
    <p:sldId id="348" r:id="rId35"/>
    <p:sldId id="351" r:id="rId36"/>
    <p:sldId id="352" r:id="rId37"/>
    <p:sldId id="353" r:id="rId38"/>
    <p:sldId id="354" r:id="rId39"/>
    <p:sldId id="355" r:id="rId40"/>
    <p:sldId id="356" r:id="rId41"/>
    <p:sldId id="357" r:id="rId42"/>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17A"/>
    <a:srgbClr val="351708"/>
    <a:srgbClr val="471408"/>
    <a:srgbClr val="FF1E30"/>
    <a:srgbClr val="354CB7"/>
    <a:srgbClr val="FFFFFF"/>
    <a:srgbClr val="CC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913C3-DE0F-469F-832F-ED2243A98BF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913C3-DE0F-469F-832F-ED2243A98BFB}"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913C3-DE0F-469F-832F-ED2243A98BFB}"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913C3-DE0F-469F-832F-ED2243A98BFB}"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13C3-DE0F-469F-832F-ED2243A98BF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13C3-DE0F-469F-832F-ED2243A98BF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913C3-DE0F-469F-832F-ED2243A98BFB}"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E39EF-AEC1-429E-8026-7D9DBC4B2D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10828503XSmall.jpg"/>
          <p:cNvPicPr>
            <a:picLocks noChangeAspect="1"/>
          </p:cNvPicPr>
          <p:nvPr/>
        </p:nvPicPr>
        <p:blipFill>
          <a:blip r:embed="rId2" cstate="print"/>
          <a:stretch>
            <a:fillRect/>
          </a:stretch>
        </p:blipFill>
        <p:spPr>
          <a:xfrm>
            <a:off x="0" y="685800"/>
            <a:ext cx="8229600" cy="6172200"/>
          </a:xfrm>
          <a:prstGeom prst="rect">
            <a:avLst/>
          </a:prstGeom>
        </p:spPr>
      </p:pic>
      <p:sp>
        <p:nvSpPr>
          <p:cNvPr id="2" name="Title 1"/>
          <p:cNvSpPr>
            <a:spLocks noGrp="1"/>
          </p:cNvSpPr>
          <p:nvPr>
            <p:ph type="ctrTitle"/>
          </p:nvPr>
        </p:nvSpPr>
        <p:spPr>
          <a:xfrm>
            <a:off x="0" y="533400"/>
            <a:ext cx="9144000" cy="1219199"/>
          </a:xfrm>
        </p:spPr>
        <p:txBody>
          <a:bodyPr>
            <a:noAutofit/>
          </a:bodyPr>
          <a:lstStyle/>
          <a:p>
            <a:pPr algn="r">
              <a:lnSpc>
                <a:spcPct val="80000"/>
              </a:lnSpc>
            </a:pPr>
            <a:r>
              <a:rPr lang="en-US" sz="5400" dirty="0" smtClean="0"/>
              <a:t>Charitable gifts of remainder interests in homes </a:t>
            </a:r>
            <a:br>
              <a:rPr lang="en-US" sz="5400" dirty="0" smtClean="0"/>
            </a:br>
            <a:r>
              <a:rPr lang="en-US" sz="5400" dirty="0" smtClean="0"/>
              <a:t>and farms</a:t>
            </a:r>
            <a:endParaRPr lang="en-US" sz="5400" dirty="0"/>
          </a:p>
        </p:txBody>
      </p:sp>
      <p:sp>
        <p:nvSpPr>
          <p:cNvPr id="7" name="TextBox 6"/>
          <p:cNvSpPr txBox="1"/>
          <p:nvPr/>
        </p:nvSpPr>
        <p:spPr>
          <a:xfrm>
            <a:off x="0" y="6589016"/>
            <a:ext cx="9144000" cy="294183"/>
          </a:xfrm>
          <a:prstGeom prst="rect">
            <a:avLst/>
          </a:prstGeom>
          <a:noFill/>
        </p:spPr>
        <p:txBody>
          <a:bodyPr wrap="square" rtlCol="0">
            <a:spAutoFit/>
          </a:bodyPr>
          <a:lstStyle/>
          <a:p>
            <a:pPr>
              <a:lnSpc>
                <a:spcPct val="80000"/>
              </a:lnSpc>
            </a:pPr>
            <a:r>
              <a:rPr lang="en-US" sz="1600" dirty="0" smtClean="0"/>
              <a:t>Russell James, J.D., Ph.D., CFP®, Director of Graduate Studies in Charitable Planning, Texas Tech University</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rujames\AppData\Local\Microsoft\Windows\Temporary Internet Files\Content.IE5\9A16IBCU\MP90044851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505200" y="0"/>
            <a:ext cx="5638800" cy="4525963"/>
          </a:xfrm>
        </p:spPr>
        <p:txBody>
          <a:bodyPr>
            <a:normAutofit/>
          </a:bodyPr>
          <a:lstStyle/>
          <a:p>
            <a:pPr marL="0" indent="0">
              <a:lnSpc>
                <a:spcPct val="90000"/>
              </a:lnSpc>
              <a:buNone/>
            </a:pPr>
            <a:r>
              <a:rPr lang="en-US" sz="3600" dirty="0" smtClean="0">
                <a:solidFill>
                  <a:schemeClr val="bg1"/>
                </a:solidFill>
              </a:rPr>
              <a:t>A remainder interest in any part of a farm may be gifted</a:t>
            </a:r>
          </a:p>
          <a:p>
            <a:pPr marL="0" indent="0" algn="r">
              <a:lnSpc>
                <a:spcPct val="90000"/>
              </a:lnSpc>
              <a:buNone/>
            </a:pPr>
            <a:r>
              <a:rPr lang="en-US" sz="1600" dirty="0" smtClean="0">
                <a:solidFill>
                  <a:schemeClr val="bg1"/>
                </a:solidFill>
              </a:rPr>
              <a:t> (Rev. Rul. 78-303)</a:t>
            </a:r>
          </a:p>
        </p:txBody>
      </p:sp>
      <p:sp>
        <p:nvSpPr>
          <p:cNvPr id="5" name="Parallelogram 4"/>
          <p:cNvSpPr/>
          <p:nvPr/>
        </p:nvSpPr>
        <p:spPr>
          <a:xfrm rot="15477076">
            <a:off x="4612256" y="3240043"/>
            <a:ext cx="1905000" cy="688626"/>
          </a:xfrm>
          <a:prstGeom prst="parallelogram">
            <a:avLst/>
          </a:prstGeom>
          <a:noFill/>
          <a:ln w="762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7239000" y="3581400"/>
            <a:ext cx="1905000" cy="1371600"/>
          </a:xfrm>
          <a:prstGeom prst="parallelogram">
            <a:avLst/>
          </a:prstGeom>
          <a:noFill/>
          <a:ln w="762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5410200" y="5562600"/>
            <a:ext cx="3581400" cy="990600"/>
          </a:xfrm>
          <a:prstGeom prst="parallelogram">
            <a:avLst/>
          </a:prstGeom>
          <a:noFill/>
          <a:ln w="762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rot="16038568">
            <a:off x="7206853" y="1560259"/>
            <a:ext cx="576945" cy="2927196"/>
          </a:xfrm>
          <a:prstGeom prst="parallelogram">
            <a:avLst/>
          </a:prstGeom>
          <a:noFill/>
          <a:ln w="762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6800" y="76200"/>
            <a:ext cx="6934200" cy="6705600"/>
          </a:xfrm>
          <a:prstGeom prst="ellipse">
            <a:avLst/>
          </a:prstGeom>
          <a:blipFill>
            <a:blip r:embed="rId2"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3962400"/>
            <a:ext cx="6248400" cy="1036638"/>
          </a:xfrm>
        </p:spPr>
        <p:txBody>
          <a:bodyPr>
            <a:noAutofit/>
          </a:bodyPr>
          <a:lstStyle/>
          <a:p>
            <a:r>
              <a:rPr lang="en-US" sz="3600" b="1" dirty="0" smtClean="0">
                <a:solidFill>
                  <a:schemeClr val="bg1"/>
                </a:solidFill>
              </a:rPr>
              <a:t>Can I give a remainder interest of an undivided share in farmland?</a:t>
            </a:r>
            <a:endParaRPr lang="en-US" sz="3600" b="1" dirty="0">
              <a:solidFill>
                <a:schemeClr val="bg1"/>
              </a:solidFill>
            </a:endParaRPr>
          </a:p>
        </p:txBody>
      </p:sp>
      <p:cxnSp>
        <p:nvCxnSpPr>
          <p:cNvPr id="9" name="Straight Connector 8"/>
          <p:cNvCxnSpPr>
            <a:stCxn id="4" idx="0"/>
          </p:cNvCxnSpPr>
          <p:nvPr/>
        </p:nvCxnSpPr>
        <p:spPr>
          <a:xfrm rot="16200000" flipH="1" flipV="1">
            <a:off x="2800350" y="1771650"/>
            <a:ext cx="34290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2"/>
          </p:cNvCxnSpPr>
          <p:nvPr/>
        </p:nvCxnSpPr>
        <p:spPr>
          <a:xfrm rot="10800000">
            <a:off x="1066800" y="3429000"/>
            <a:ext cx="34290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7"/>
          </p:cNvCxnSpPr>
          <p:nvPr/>
        </p:nvCxnSpPr>
        <p:spPr>
          <a:xfrm rot="16200000" flipH="1" flipV="1">
            <a:off x="4517162" y="1036851"/>
            <a:ext cx="2446986" cy="24897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24400" y="762000"/>
            <a:ext cx="1676400" cy="584775"/>
          </a:xfrm>
          <a:prstGeom prst="rect">
            <a:avLst/>
          </a:prstGeom>
          <a:noFill/>
        </p:spPr>
        <p:txBody>
          <a:bodyPr wrap="square" rtlCol="0">
            <a:spAutoFit/>
          </a:bodyPr>
          <a:lstStyle/>
          <a:p>
            <a:pPr algn="ctr"/>
            <a:r>
              <a:rPr lang="en-US" sz="3200" dirty="0" smtClean="0"/>
              <a:t>12.5%</a:t>
            </a:r>
            <a:endParaRPr lang="en-US" sz="3200" dirty="0"/>
          </a:p>
        </p:txBody>
      </p:sp>
      <p:sp>
        <p:nvSpPr>
          <p:cNvPr id="47" name="TextBox 46"/>
          <p:cNvSpPr txBox="1"/>
          <p:nvPr/>
        </p:nvSpPr>
        <p:spPr>
          <a:xfrm>
            <a:off x="2209800" y="1625025"/>
            <a:ext cx="1676400" cy="584775"/>
          </a:xfrm>
          <a:prstGeom prst="rect">
            <a:avLst/>
          </a:prstGeom>
          <a:noFill/>
        </p:spPr>
        <p:txBody>
          <a:bodyPr wrap="square" rtlCol="0">
            <a:spAutoFit/>
          </a:bodyPr>
          <a:lstStyle/>
          <a:p>
            <a:pPr algn="ctr"/>
            <a:r>
              <a:rPr lang="en-US" sz="3200" dirty="0" smtClean="0"/>
              <a:t>25%</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6800" y="76200"/>
            <a:ext cx="6934200" cy="6705600"/>
          </a:xfrm>
          <a:prstGeom prst="ellipse">
            <a:avLst/>
          </a:prstGeom>
          <a:blipFill>
            <a:blip r:embed="rId2"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038600"/>
            <a:ext cx="6248400" cy="1036638"/>
          </a:xfrm>
        </p:spPr>
        <p:txBody>
          <a:bodyPr>
            <a:noAutofit/>
          </a:bodyPr>
          <a:lstStyle/>
          <a:p>
            <a:pPr marL="0" indent="0"/>
            <a:r>
              <a:rPr lang="en-US" sz="3600" b="1" dirty="0" smtClean="0">
                <a:solidFill>
                  <a:schemeClr val="bg1"/>
                </a:solidFill>
              </a:rPr>
              <a:t>Yes, donor may deduct a remainder interest shared by charity and others as tenants in common </a:t>
            </a:r>
            <a:r>
              <a:rPr lang="en-US" sz="1800" b="1" dirty="0" smtClean="0">
                <a:solidFill>
                  <a:schemeClr val="bg1"/>
                </a:solidFill>
              </a:rPr>
              <a:t>(Rev. Rule 87-37) </a:t>
            </a:r>
            <a:endParaRPr lang="en-US" sz="3600" b="1" dirty="0" smtClean="0">
              <a:solidFill>
                <a:schemeClr val="bg1"/>
              </a:solidFill>
            </a:endParaRPr>
          </a:p>
        </p:txBody>
      </p:sp>
      <p:cxnSp>
        <p:nvCxnSpPr>
          <p:cNvPr id="9" name="Straight Connector 8"/>
          <p:cNvCxnSpPr>
            <a:stCxn id="4" idx="0"/>
          </p:cNvCxnSpPr>
          <p:nvPr/>
        </p:nvCxnSpPr>
        <p:spPr>
          <a:xfrm rot="16200000" flipH="1" flipV="1">
            <a:off x="2800350" y="1771650"/>
            <a:ext cx="34290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2"/>
          </p:cNvCxnSpPr>
          <p:nvPr/>
        </p:nvCxnSpPr>
        <p:spPr>
          <a:xfrm rot="10800000">
            <a:off x="1066800" y="3429000"/>
            <a:ext cx="34290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7"/>
          </p:cNvCxnSpPr>
          <p:nvPr/>
        </p:nvCxnSpPr>
        <p:spPr>
          <a:xfrm rot="16200000" flipH="1" flipV="1">
            <a:off x="4517162" y="1036851"/>
            <a:ext cx="2446986" cy="24897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24400" y="762000"/>
            <a:ext cx="1676400" cy="584775"/>
          </a:xfrm>
          <a:prstGeom prst="rect">
            <a:avLst/>
          </a:prstGeom>
          <a:noFill/>
        </p:spPr>
        <p:txBody>
          <a:bodyPr wrap="square" rtlCol="0">
            <a:spAutoFit/>
          </a:bodyPr>
          <a:lstStyle/>
          <a:p>
            <a:pPr algn="ctr"/>
            <a:r>
              <a:rPr lang="en-US" sz="3200" dirty="0" smtClean="0"/>
              <a:t>12.5%</a:t>
            </a:r>
            <a:endParaRPr lang="en-US" sz="3200" dirty="0"/>
          </a:p>
        </p:txBody>
      </p:sp>
      <p:sp>
        <p:nvSpPr>
          <p:cNvPr id="47" name="TextBox 46"/>
          <p:cNvSpPr txBox="1"/>
          <p:nvPr/>
        </p:nvSpPr>
        <p:spPr>
          <a:xfrm>
            <a:off x="2209800" y="1625025"/>
            <a:ext cx="1676400" cy="584775"/>
          </a:xfrm>
          <a:prstGeom prst="rect">
            <a:avLst/>
          </a:prstGeom>
          <a:noFill/>
        </p:spPr>
        <p:txBody>
          <a:bodyPr wrap="square" rtlCol="0">
            <a:spAutoFit/>
          </a:bodyPr>
          <a:lstStyle/>
          <a:p>
            <a:pPr algn="ctr"/>
            <a:r>
              <a:rPr lang="en-US" sz="3200" dirty="0" smtClean="0"/>
              <a:t>25%</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6800" y="76200"/>
            <a:ext cx="6934200" cy="6705600"/>
          </a:xfrm>
          <a:prstGeom prst="ellipse">
            <a:avLst/>
          </a:prstGeom>
          <a:blipFill>
            <a:blip r:embed="rId2"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038600"/>
            <a:ext cx="6248400" cy="1036638"/>
          </a:xfrm>
        </p:spPr>
        <p:txBody>
          <a:bodyPr>
            <a:noAutofit/>
          </a:bodyPr>
          <a:lstStyle/>
          <a:p>
            <a:pPr marL="0" indent="0"/>
            <a:r>
              <a:rPr lang="en-US" sz="3600" b="1" dirty="0" smtClean="0">
                <a:solidFill>
                  <a:schemeClr val="bg1"/>
                </a:solidFill>
              </a:rPr>
              <a:t>However, IRS may deduct cost of partitioning (of forcing a sale or division)</a:t>
            </a:r>
          </a:p>
        </p:txBody>
      </p:sp>
      <p:cxnSp>
        <p:nvCxnSpPr>
          <p:cNvPr id="9" name="Straight Connector 8"/>
          <p:cNvCxnSpPr>
            <a:stCxn id="4" idx="0"/>
          </p:cNvCxnSpPr>
          <p:nvPr/>
        </p:nvCxnSpPr>
        <p:spPr>
          <a:xfrm rot="16200000" flipH="1" flipV="1">
            <a:off x="2800350" y="1771650"/>
            <a:ext cx="34290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2"/>
          </p:cNvCxnSpPr>
          <p:nvPr/>
        </p:nvCxnSpPr>
        <p:spPr>
          <a:xfrm rot="10800000">
            <a:off x="1066800" y="3429000"/>
            <a:ext cx="34290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7"/>
          </p:cNvCxnSpPr>
          <p:nvPr/>
        </p:nvCxnSpPr>
        <p:spPr>
          <a:xfrm rot="16200000" flipH="1" flipV="1">
            <a:off x="4517162" y="1036851"/>
            <a:ext cx="2446986" cy="24897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24400" y="762000"/>
            <a:ext cx="1676400" cy="584775"/>
          </a:xfrm>
          <a:prstGeom prst="rect">
            <a:avLst/>
          </a:prstGeom>
          <a:noFill/>
        </p:spPr>
        <p:txBody>
          <a:bodyPr wrap="square" rtlCol="0">
            <a:spAutoFit/>
          </a:bodyPr>
          <a:lstStyle/>
          <a:p>
            <a:pPr algn="ctr"/>
            <a:r>
              <a:rPr lang="en-US" sz="3200" dirty="0" smtClean="0"/>
              <a:t>12.5%</a:t>
            </a:r>
            <a:endParaRPr lang="en-US" sz="3200" dirty="0"/>
          </a:p>
        </p:txBody>
      </p:sp>
      <p:sp>
        <p:nvSpPr>
          <p:cNvPr id="47" name="TextBox 46"/>
          <p:cNvSpPr txBox="1"/>
          <p:nvPr/>
        </p:nvSpPr>
        <p:spPr>
          <a:xfrm>
            <a:off x="2209800" y="1625025"/>
            <a:ext cx="1676400" cy="584775"/>
          </a:xfrm>
          <a:prstGeom prst="rect">
            <a:avLst/>
          </a:prstGeom>
          <a:noFill/>
        </p:spPr>
        <p:txBody>
          <a:bodyPr wrap="square" rtlCol="0">
            <a:spAutoFit/>
          </a:bodyPr>
          <a:lstStyle/>
          <a:p>
            <a:pPr algn="ctr"/>
            <a:r>
              <a:rPr lang="en-US" sz="3200" dirty="0" smtClean="0"/>
              <a:t>25%</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C:\Users\rujames\AppData\Local\Microsoft\Windows\Temporary Internet Files\Content.IE5\V30YHRQ9\MP90044867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495800" y="76200"/>
            <a:ext cx="4648200" cy="6553200"/>
          </a:xfrm>
        </p:spPr>
        <p:txBody>
          <a:bodyPr>
            <a:normAutofit lnSpcReduction="10000"/>
          </a:bodyPr>
          <a:lstStyle/>
          <a:p>
            <a:r>
              <a:rPr lang="en-US" dirty="0" smtClean="0">
                <a:solidFill>
                  <a:schemeClr val="bg1"/>
                </a:solidFill>
                <a:effectLst>
                  <a:glow rad="101600">
                    <a:schemeClr val="tx1">
                      <a:alpha val="60000"/>
                    </a:schemeClr>
                  </a:glow>
                </a:effectLst>
              </a:rPr>
              <a:t>No deduction for remainder just in mineral rights because it is not a “farm” </a:t>
            </a:r>
            <a:r>
              <a:rPr lang="en-US" sz="1000" dirty="0" smtClean="0">
                <a:solidFill>
                  <a:schemeClr val="bg1"/>
                </a:solidFill>
                <a:effectLst>
                  <a:glow rad="101600">
                    <a:schemeClr val="tx1">
                      <a:alpha val="60000"/>
                    </a:schemeClr>
                  </a:glow>
                </a:effectLst>
              </a:rPr>
              <a:t>Reg. 1.170A-7(b)(4)</a:t>
            </a:r>
            <a:endParaRPr lang="en-US" dirty="0" smtClean="0">
              <a:solidFill>
                <a:schemeClr val="bg1"/>
              </a:solidFill>
              <a:effectLst>
                <a:glow rad="101600">
                  <a:schemeClr val="tx1">
                    <a:alpha val="60000"/>
                  </a:schemeClr>
                </a:glow>
              </a:effectLst>
            </a:endParaRPr>
          </a:p>
          <a:p>
            <a:r>
              <a:rPr lang="en-US" dirty="0" smtClean="0">
                <a:solidFill>
                  <a:schemeClr val="bg1"/>
                </a:solidFill>
                <a:effectLst>
                  <a:glow rad="101600">
                    <a:schemeClr val="tx1">
                      <a:alpha val="60000"/>
                    </a:schemeClr>
                  </a:glow>
                </a:effectLst>
              </a:rPr>
              <a:t>Can gift remainder in entire “fee simple” farm (even if land and mineral rights go to separate charities) </a:t>
            </a:r>
            <a:r>
              <a:rPr lang="en-US" sz="1000" dirty="0" smtClean="0">
                <a:solidFill>
                  <a:schemeClr val="bg1"/>
                </a:solidFill>
                <a:effectLst>
                  <a:glow rad="101600">
                    <a:schemeClr val="tx1">
                      <a:alpha val="60000"/>
                    </a:schemeClr>
                  </a:glow>
                </a:effectLst>
              </a:rPr>
              <a:t>PLR 8316037</a:t>
            </a:r>
            <a:endParaRPr lang="en-US" dirty="0" smtClean="0">
              <a:solidFill>
                <a:schemeClr val="bg1"/>
              </a:solidFill>
              <a:effectLst>
                <a:glow rad="101600">
                  <a:schemeClr val="tx1">
                    <a:alpha val="60000"/>
                  </a:schemeClr>
                </a:glow>
              </a:effectLst>
            </a:endParaRPr>
          </a:p>
          <a:p>
            <a:r>
              <a:rPr lang="en-US" dirty="0" smtClean="0">
                <a:solidFill>
                  <a:schemeClr val="bg1"/>
                </a:solidFill>
                <a:effectLst>
                  <a:glow rad="101600">
                    <a:schemeClr val="tx1">
                      <a:alpha val="60000"/>
                    </a:schemeClr>
                  </a:glow>
                </a:effectLst>
              </a:rPr>
              <a:t>Can gift remainder in farm without mineral rights if you don’t owned them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5" name="TextBox 4"/>
          <p:cNvSpPr txBox="1"/>
          <p:nvPr/>
        </p:nvSpPr>
        <p:spPr>
          <a:xfrm>
            <a:off x="152400" y="152400"/>
            <a:ext cx="3657600" cy="830997"/>
          </a:xfrm>
          <a:prstGeom prst="rect">
            <a:avLst/>
          </a:prstGeom>
          <a:noFill/>
        </p:spPr>
        <p:txBody>
          <a:bodyPr wrap="square" rtlCol="0">
            <a:spAutoFit/>
          </a:bodyPr>
          <a:lstStyle/>
          <a:p>
            <a:r>
              <a:rPr lang="en-US" sz="4800" dirty="0" smtClean="0">
                <a:solidFill>
                  <a:schemeClr val="bg1"/>
                </a:solidFill>
              </a:rPr>
              <a:t>mineral rights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0779672XSmall.jpg"/>
          <p:cNvPicPr>
            <a:picLocks noChangeAspect="1"/>
          </p:cNvPicPr>
          <p:nvPr/>
        </p:nvPicPr>
        <p:blipFill>
          <a:blip r:embed="rId2" cstate="print"/>
          <a:stretch>
            <a:fillRect/>
          </a:stretch>
        </p:blipFill>
        <p:spPr>
          <a:xfrm>
            <a:off x="2712936" y="2590800"/>
            <a:ext cx="6431064" cy="4267200"/>
          </a:xfrm>
          <a:prstGeom prst="rect">
            <a:avLst/>
          </a:prstGeom>
        </p:spPr>
      </p:pic>
      <p:sp>
        <p:nvSpPr>
          <p:cNvPr id="2" name="Title 1"/>
          <p:cNvSpPr>
            <a:spLocks noGrp="1"/>
          </p:cNvSpPr>
          <p:nvPr>
            <p:ph type="title"/>
          </p:nvPr>
        </p:nvSpPr>
        <p:spPr>
          <a:xfrm>
            <a:off x="0" y="0"/>
            <a:ext cx="9144000" cy="1143000"/>
          </a:xfrm>
        </p:spPr>
        <p:txBody>
          <a:bodyPr lIns="0" rIns="0">
            <a:noAutofit/>
          </a:bodyPr>
          <a:lstStyle/>
          <a:p>
            <a:pPr>
              <a:lnSpc>
                <a:spcPct val="80000"/>
              </a:lnSpc>
            </a:pPr>
            <a:r>
              <a:rPr lang="en-US" sz="3600" dirty="0" smtClean="0"/>
              <a:t>How do you calculate the deduction for a remainder interest in farmland?</a:t>
            </a:r>
            <a:endParaRPr lang="en-US" sz="3600" dirty="0"/>
          </a:p>
        </p:txBody>
      </p:sp>
      <p:sp>
        <p:nvSpPr>
          <p:cNvPr id="9" name="Content Placeholder 2"/>
          <p:cNvSpPr txBox="1">
            <a:spLocks/>
          </p:cNvSpPr>
          <p:nvPr/>
        </p:nvSpPr>
        <p:spPr>
          <a:xfrm>
            <a:off x="0" y="1295400"/>
            <a:ext cx="5486400" cy="48006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Find the </a:t>
            </a:r>
            <a:r>
              <a:rPr kumimoji="0" lang="en-US" sz="3200" b="0" i="0" u="none" strike="noStrike" kern="1200" cap="none" spc="0" normalizeH="0" baseline="0" noProof="0" smtClean="0">
                <a:ln>
                  <a:noFill/>
                </a:ln>
                <a:solidFill>
                  <a:schemeClr val="tx1"/>
                </a:solidFill>
                <a:effectLst/>
                <a:uLnTx/>
                <a:uFillTx/>
                <a:latin typeface="Calibri"/>
                <a:ea typeface="+mn-ea"/>
                <a:cs typeface="Calibri"/>
              </a:rPr>
              <a:t>§</a:t>
            </a:r>
            <a:r>
              <a:rPr kumimoji="0" lang="en-US" sz="3200" b="0" i="0" u="none" strike="noStrike" kern="1200" cap="none" spc="0" normalizeH="0" baseline="0" noProof="0" smtClean="0">
                <a:ln>
                  <a:noFill/>
                </a:ln>
                <a:solidFill>
                  <a:schemeClr val="tx1"/>
                </a:solidFill>
                <a:effectLst/>
                <a:uLnTx/>
                <a:uFillTx/>
                <a:latin typeface="+mn-lt"/>
                <a:ea typeface="+mn-ea"/>
                <a:cs typeface="+mn-cs"/>
              </a:rPr>
              <a:t>7520 interest rate </a:t>
            </a:r>
            <a:r>
              <a:rPr kumimoji="0" lang="en-US" sz="1200" b="0" i="0" u="none" strike="noStrike" kern="1200" cap="none" spc="0" normalizeH="0" baseline="0" noProof="0" smtClean="0">
                <a:ln>
                  <a:noFill/>
                </a:ln>
                <a:solidFill>
                  <a:schemeClr val="tx1"/>
                </a:solidFill>
                <a:effectLst/>
                <a:uLnTx/>
                <a:uFillTx/>
                <a:latin typeface="+mn-lt"/>
                <a:ea typeface="+mn-ea"/>
                <a:cs typeface="+mn-cs"/>
              </a:rPr>
              <a:t>(http://www.irs.gov/businesses/small/article/0,,id=112482,00.html)</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Multiply value of land by remainder percentage in IRS Pub. 1457 (one or two lives or specific term) </a:t>
            </a:r>
            <a:r>
              <a:rPr kumimoji="0" lang="en-US" sz="1200" b="0" i="0" u="none" strike="noStrike" kern="1200" cap="none" spc="0" normalizeH="0" baseline="0" noProof="0" smtClean="0">
                <a:ln>
                  <a:noFill/>
                </a:ln>
                <a:solidFill>
                  <a:schemeClr val="tx1"/>
                </a:solidFill>
                <a:effectLst/>
                <a:uLnTx/>
                <a:uFillTx/>
                <a:latin typeface="+mn-lt"/>
                <a:ea typeface="+mn-ea"/>
                <a:cs typeface="+mn-cs"/>
              </a:rPr>
              <a:t>(http://www.irs.gov/retirement/article/0,,id=206601,00.html)</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0" y="1295400"/>
            <a:ext cx="5486400" cy="4800600"/>
          </a:xfrm>
        </p:spPr>
        <p:txBody>
          <a:bodyPr>
            <a:normAutofit/>
          </a:bodyPr>
          <a:lstStyle/>
          <a:p>
            <a:pPr marL="514350" indent="-514350">
              <a:buAutoNum type="arabicPeriod"/>
            </a:pPr>
            <a:r>
              <a:rPr lang="en-US" dirty="0" smtClean="0"/>
              <a:t>Find the </a:t>
            </a:r>
            <a:r>
              <a:rPr lang="en-US" dirty="0" smtClean="0">
                <a:latin typeface="Calibri"/>
                <a:cs typeface="Calibri"/>
              </a:rPr>
              <a:t>§</a:t>
            </a:r>
            <a:r>
              <a:rPr lang="en-US" dirty="0" smtClean="0"/>
              <a:t>7520 interest rate </a:t>
            </a:r>
            <a:r>
              <a:rPr lang="en-US" sz="1200" dirty="0" smtClean="0"/>
              <a:t>(http://www.irs.gov/businesses/small/article/0,,id=112482,00.html)</a:t>
            </a:r>
            <a:endParaRPr lang="en-US" dirty="0" smtClean="0"/>
          </a:p>
          <a:p>
            <a:pPr marL="514350" indent="-514350">
              <a:buAutoNum type="arabicPeriod"/>
            </a:pPr>
            <a:r>
              <a:rPr lang="en-US" dirty="0" smtClean="0"/>
              <a:t>Use remainder value in IRS Pub. 1457 for one or two lives or specific term </a:t>
            </a:r>
            <a:r>
              <a:rPr lang="en-US" sz="1200" dirty="0" smtClean="0"/>
              <a:t>(http://www.irs.gov/retirement/article/0,,id=206601,00.html)</a:t>
            </a:r>
          </a:p>
          <a:p>
            <a:pPr marL="514350" indent="-514350">
              <a:buAutoNum type="arabicPeriod"/>
            </a:pPr>
            <a:r>
              <a:rPr lang="en-US" dirty="0" smtClean="0"/>
              <a:t>Multiply remainder value by value of the farmland</a:t>
            </a:r>
            <a:endParaRPr lang="en-US" dirty="0"/>
          </a:p>
        </p:txBody>
      </p:sp>
      <p:sp>
        <p:nvSpPr>
          <p:cNvPr id="16" name="Rectangle 15"/>
          <p:cNvSpPr/>
          <p:nvPr/>
        </p:nvSpPr>
        <p:spPr>
          <a:xfrm>
            <a:off x="0" y="2133600"/>
            <a:ext cx="7620000" cy="4114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200"/>
            <a:ext cx="9144000" cy="1143000"/>
          </a:xfrm>
        </p:spPr>
        <p:txBody>
          <a:bodyPr lIns="0" rIns="0">
            <a:noAutofit/>
          </a:bodyPr>
          <a:lstStyle/>
          <a:p>
            <a:pPr marL="627063" indent="-627063" algn="l">
              <a:lnSpc>
                <a:spcPct val="80000"/>
              </a:lnSpc>
            </a:pPr>
            <a:r>
              <a:rPr lang="en-US" sz="3600" dirty="0" smtClean="0"/>
              <a:t>Ex: A remainder interest in $100,000 of farmland given by a 59 year old donor on 9/6/10</a:t>
            </a:r>
            <a:endParaRPr lang="en-US" sz="3600" dirty="0"/>
          </a:p>
        </p:txBody>
      </p:sp>
      <p:pic>
        <p:nvPicPr>
          <p:cNvPr id="54275" name="Picture 3"/>
          <p:cNvPicPr>
            <a:picLocks noChangeAspect="1" noChangeArrowheads="1"/>
          </p:cNvPicPr>
          <p:nvPr/>
        </p:nvPicPr>
        <p:blipFill>
          <a:blip r:embed="rId2" cstate="print"/>
          <a:srcRect/>
          <a:stretch>
            <a:fillRect/>
          </a:stretch>
        </p:blipFill>
        <p:spPr bwMode="auto">
          <a:xfrm>
            <a:off x="838200" y="2057400"/>
            <a:ext cx="8128002" cy="4572000"/>
          </a:xfrm>
          <a:prstGeom prst="rect">
            <a:avLst/>
          </a:prstGeom>
          <a:noFill/>
          <a:ln w="9525">
            <a:noFill/>
            <a:miter lim="800000"/>
            <a:headEnd/>
            <a:tailEnd/>
          </a:ln>
        </p:spPr>
      </p:pic>
      <p:sp>
        <p:nvSpPr>
          <p:cNvPr id="7" name="Oval 6"/>
          <p:cNvSpPr/>
          <p:nvPr/>
        </p:nvSpPr>
        <p:spPr>
          <a:xfrm>
            <a:off x="6019800" y="64008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9815992" flipH="1">
            <a:off x="5683548" y="1592479"/>
            <a:ext cx="2583214" cy="4613702"/>
          </a:xfrm>
          <a:custGeom>
            <a:avLst/>
            <a:gdLst>
              <a:gd name="connsiteX0" fmla="*/ 0 w 2005105"/>
              <a:gd name="connsiteY0" fmla="*/ 0 h 4778189"/>
              <a:gd name="connsiteX1" fmla="*/ 1837764 w 2005105"/>
              <a:gd name="connsiteY1" fmla="*/ 2312895 h 4778189"/>
              <a:gd name="connsiteX2" fmla="*/ 1004047 w 2005105"/>
              <a:gd name="connsiteY2" fmla="*/ 4778189 h 4778189"/>
            </a:gdLst>
            <a:ahLst/>
            <a:cxnLst>
              <a:cxn ang="0">
                <a:pos x="connsiteX0" y="connsiteY0"/>
              </a:cxn>
              <a:cxn ang="0">
                <a:pos x="connsiteX1" y="connsiteY1"/>
              </a:cxn>
              <a:cxn ang="0">
                <a:pos x="connsiteX2" y="connsiteY2"/>
              </a:cxn>
            </a:cxnLst>
            <a:rect l="l" t="t" r="r" b="b"/>
            <a:pathLst>
              <a:path w="2005105" h="4778189">
                <a:moveTo>
                  <a:pt x="0" y="0"/>
                </a:moveTo>
                <a:cubicBezTo>
                  <a:pt x="835211" y="758265"/>
                  <a:pt x="1670423" y="1516530"/>
                  <a:pt x="1837764" y="2312895"/>
                </a:cubicBezTo>
                <a:cubicBezTo>
                  <a:pt x="2005105" y="3109260"/>
                  <a:pt x="1504576" y="3943724"/>
                  <a:pt x="1004047" y="4778189"/>
                </a:cubicBezTo>
              </a:path>
            </a:pathLst>
          </a:cu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2971800" y="64008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1371601"/>
            <a:ext cx="1371600" cy="646331"/>
          </a:xfrm>
          <a:prstGeom prst="rect">
            <a:avLst/>
          </a:prstGeom>
          <a:noFill/>
        </p:spPr>
        <p:txBody>
          <a:bodyPr wrap="square" rtlCol="0">
            <a:spAutoFit/>
          </a:bodyPr>
          <a:lstStyle/>
          <a:p>
            <a:r>
              <a:rPr lang="en-US" sz="3600" b="1" dirty="0" smtClean="0">
                <a:solidFill>
                  <a:srgbClr val="FF0000"/>
                </a:solidFill>
              </a:rPr>
              <a:t>2.4%</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a:xfrm>
            <a:off x="0" y="1295400"/>
            <a:ext cx="5486400" cy="4800600"/>
          </a:xfrm>
        </p:spPr>
        <p:txBody>
          <a:bodyPr>
            <a:normAutofit/>
          </a:bodyPr>
          <a:lstStyle/>
          <a:p>
            <a:pPr marL="514350" indent="-514350">
              <a:buAutoNum type="arabicPeriod"/>
            </a:pPr>
            <a:r>
              <a:rPr lang="en-US" dirty="0" smtClean="0"/>
              <a:t>Find the </a:t>
            </a:r>
            <a:r>
              <a:rPr lang="en-US" dirty="0" smtClean="0">
                <a:latin typeface="Calibri"/>
                <a:cs typeface="Calibri"/>
              </a:rPr>
              <a:t>§</a:t>
            </a:r>
            <a:r>
              <a:rPr lang="en-US" dirty="0" smtClean="0"/>
              <a:t>7520 interest rate </a:t>
            </a:r>
            <a:r>
              <a:rPr lang="en-US" sz="1200" dirty="0" smtClean="0"/>
              <a:t>(http://www.irs.gov/businesses/small/article/0,,id=112482,00.html)</a:t>
            </a:r>
            <a:endParaRPr lang="en-US" dirty="0" smtClean="0"/>
          </a:p>
          <a:p>
            <a:pPr marL="514350" indent="-514350">
              <a:buAutoNum type="arabicPeriod"/>
            </a:pPr>
            <a:r>
              <a:rPr lang="en-US" dirty="0" smtClean="0"/>
              <a:t>Multiply value of land by remainder percentage in IRS Pub. 1457 (one or two lives or specific term) </a:t>
            </a:r>
            <a:r>
              <a:rPr lang="en-US" sz="1200" dirty="0" smtClean="0"/>
              <a:t>(http://www.irs.gov/retirement/article/0,,id=206601,00.html)</a:t>
            </a:r>
            <a:endParaRPr lang="en-US" dirty="0"/>
          </a:p>
        </p:txBody>
      </p:sp>
      <p:sp>
        <p:nvSpPr>
          <p:cNvPr id="11" name="Rectangle 10"/>
          <p:cNvSpPr/>
          <p:nvPr/>
        </p:nvSpPr>
        <p:spPr>
          <a:xfrm>
            <a:off x="0" y="4267200"/>
            <a:ext cx="91440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57800" y="1371600"/>
            <a:ext cx="1371600" cy="646331"/>
          </a:xfrm>
          <a:prstGeom prst="rect">
            <a:avLst/>
          </a:prstGeom>
          <a:noFill/>
        </p:spPr>
        <p:txBody>
          <a:bodyPr wrap="square" rtlCol="0">
            <a:spAutoFit/>
          </a:bodyPr>
          <a:lstStyle/>
          <a:p>
            <a:r>
              <a:rPr lang="en-US" sz="3600" b="1" dirty="0" smtClean="0">
                <a:solidFill>
                  <a:srgbClr val="FF0000"/>
                </a:solidFill>
              </a:rPr>
              <a:t>2.4%</a:t>
            </a:r>
            <a:endParaRPr lang="en-US" sz="3600" b="1" dirty="0">
              <a:solidFill>
                <a:srgbClr val="FF0000"/>
              </a:solidFill>
            </a:endParaRPr>
          </a:p>
        </p:txBody>
      </p:sp>
      <p:sp>
        <p:nvSpPr>
          <p:cNvPr id="9" name="Title 1"/>
          <p:cNvSpPr>
            <a:spLocks noGrp="1"/>
          </p:cNvSpPr>
          <p:nvPr>
            <p:ph type="title"/>
          </p:nvPr>
        </p:nvSpPr>
        <p:spPr>
          <a:xfrm>
            <a:off x="0" y="76200"/>
            <a:ext cx="9144000" cy="1143000"/>
          </a:xfrm>
        </p:spPr>
        <p:txBody>
          <a:bodyPr lIns="0" rIns="0">
            <a:noAutofit/>
          </a:bodyPr>
          <a:lstStyle/>
          <a:p>
            <a:pPr marL="627063" indent="-627063" algn="l">
              <a:lnSpc>
                <a:spcPct val="80000"/>
              </a:lnSpc>
            </a:pPr>
            <a:r>
              <a:rPr lang="en-US" sz="3600" dirty="0" smtClean="0"/>
              <a:t>Ex: A remainder interest in $100,000 of farmland given by a 59 year old donor on 9/6/10</a:t>
            </a:r>
            <a:endParaRPr lang="en-US" sz="3600" dirty="0"/>
          </a:p>
        </p:txBody>
      </p:sp>
      <p:graphicFrame>
        <p:nvGraphicFramePr>
          <p:cNvPr id="14" name="Table 13"/>
          <p:cNvGraphicFramePr>
            <a:graphicFrameLocks noGrp="1"/>
          </p:cNvGraphicFramePr>
          <p:nvPr/>
        </p:nvGraphicFramePr>
        <p:xfrm>
          <a:off x="990600" y="4419600"/>
          <a:ext cx="7848601" cy="2362200"/>
        </p:xfrm>
        <a:graphic>
          <a:graphicData uri="http://schemas.openxmlformats.org/drawingml/2006/table">
            <a:tbl>
              <a:tblPr/>
              <a:tblGrid>
                <a:gridCol w="1026594"/>
                <a:gridCol w="952988"/>
                <a:gridCol w="976233"/>
                <a:gridCol w="976233"/>
                <a:gridCol w="743796"/>
                <a:gridCol w="976233"/>
                <a:gridCol w="976233"/>
                <a:gridCol w="1220291"/>
              </a:tblGrid>
              <a:tr h="198120">
                <a:tc>
                  <a:txBody>
                    <a:bodyPr/>
                    <a:lstStyle/>
                    <a:p>
                      <a:pPr algn="l" fontAlgn="b"/>
                      <a:r>
                        <a:rPr lang="en-US" sz="1400" b="1" i="0" u="none" strike="noStrike" dirty="0">
                          <a:latin typeface="Arial"/>
                        </a:rPr>
                        <a:t>Section 1</a:t>
                      </a:r>
                    </a:p>
                  </a:txBody>
                  <a:tcPr marL="7620" marR="7620" marT="7620" marB="0" anchor="b">
                    <a:lnL>
                      <a:noFill/>
                    </a:lnL>
                    <a:lnR>
                      <a:noFill/>
                    </a:lnR>
                    <a:lnT>
                      <a:noFill/>
                    </a:lnT>
                    <a:lnB>
                      <a:noFill/>
                    </a:lnB>
                  </a:tcPr>
                </a:tc>
                <a:tc gridSpan="6">
                  <a:txBody>
                    <a:bodyPr/>
                    <a:lstStyle/>
                    <a:p>
                      <a:pPr algn="ctr" fontAlgn="b"/>
                      <a:r>
                        <a:rPr lang="en-US" sz="2000" b="1" i="0" u="none" strike="noStrike" dirty="0">
                          <a:latin typeface="Arial"/>
                        </a:rPr>
                        <a:t>Table S - Based on Life Table 2000CM</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endParaRPr lang="en-US" sz="1400" b="1" i="0" u="none" strike="noStrike" dirty="0">
                        <a:latin typeface="Arial"/>
                      </a:endParaRPr>
                    </a:p>
                  </a:txBody>
                  <a:tcPr marL="7620" marR="7620" marT="7620" marB="0" anchor="b">
                    <a:lnL>
                      <a:noFill/>
                    </a:lnL>
                    <a:lnR>
                      <a:noFill/>
                    </a:lnR>
                    <a:lnT>
                      <a:noFill/>
                    </a:lnT>
                    <a:lnB>
                      <a:noFill/>
                    </a:lnB>
                  </a:tcPr>
                </a:tc>
              </a:tr>
              <a:tr h="114300">
                <a:tc>
                  <a:txBody>
                    <a:bodyPr/>
                    <a:lstStyle/>
                    <a:p>
                      <a:pPr algn="l" fontAlgn="b"/>
                      <a:endParaRPr lang="en-US" sz="1400" b="1" i="0" u="none" strike="noStrike">
                        <a:latin typeface="Arial"/>
                      </a:endParaRPr>
                    </a:p>
                  </a:txBody>
                  <a:tcPr marL="7620" marR="7620" marT="7620" marB="0" anchor="b">
                    <a:lnL>
                      <a:noFill/>
                    </a:lnL>
                    <a:lnR>
                      <a:noFill/>
                    </a:lnR>
                    <a:lnT>
                      <a:noFill/>
                    </a:lnT>
                    <a:lnB>
                      <a:noFill/>
                    </a:lnB>
                  </a:tcPr>
                </a:tc>
                <a:tc gridSpan="6">
                  <a:txBody>
                    <a:bodyPr/>
                    <a:lstStyle/>
                    <a:p>
                      <a:pPr algn="ctr" fontAlgn="b"/>
                      <a:endParaRPr lang="en-US" sz="1400" b="0" i="0" u="none" strike="noStrike">
                        <a:latin typeface="Arial"/>
                      </a:endParaRP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latin typeface="Arial"/>
                      </a:endParaRPr>
                    </a:p>
                  </a:txBody>
                  <a:tcPr marL="7620" marR="7620" marT="7620" marB="0" anchor="b">
                    <a:lnL>
                      <a:noFill/>
                    </a:lnL>
                    <a:lnR>
                      <a:noFill/>
                    </a:lnR>
                    <a:lnT>
                      <a:noFill/>
                    </a:lnT>
                    <a:lnB>
                      <a:noFill/>
                    </a:lnB>
                  </a:tcPr>
                </a:tc>
              </a:tr>
              <a:tr h="152400">
                <a:tc>
                  <a:txBody>
                    <a:bodyPr/>
                    <a:lstStyle/>
                    <a:p>
                      <a:pPr algn="l" fontAlgn="b"/>
                      <a:endParaRPr lang="en-US" sz="1400" b="1" i="0" u="none" strike="noStrike">
                        <a:latin typeface="Arial"/>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ctr" fontAlgn="b"/>
                      <a:r>
                        <a:rPr lang="en-US" sz="1800" b="1" i="0" u="none" strike="noStrike">
                          <a:latin typeface="Arial"/>
                        </a:rPr>
                        <a:t>Interest at 2.4 Percent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latin typeface="Arial"/>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r h="167640">
                <a:tc>
                  <a:txBody>
                    <a:bodyPr/>
                    <a:lstStyle/>
                    <a:p>
                      <a:pPr algn="ctr" fontAlgn="b"/>
                      <a:r>
                        <a:rPr lang="en-US" sz="1400" b="1" i="0" u="none" strike="noStrike">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latin typeface="Arial"/>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latin typeface="Arial"/>
                        </a:rPr>
                        <a:t>Life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latin typeface="Arial"/>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latin typeface="Arial"/>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latin typeface="Arial"/>
                        </a:rPr>
                        <a:t>Life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latin typeface="Arial"/>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640">
                <a:tc>
                  <a:txBody>
                    <a:bodyPr/>
                    <a:lstStyle/>
                    <a:p>
                      <a:pPr algn="ctr" fontAlgn="b"/>
                      <a:r>
                        <a:rPr lang="en-US" sz="1400" b="1" i="0" u="none" strike="noStrike">
                          <a:latin typeface="Arial"/>
                        </a:rPr>
                        <a:t> Age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Arial"/>
                        </a:rPr>
                        <a:t> Annuity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Arial"/>
                        </a:rPr>
                        <a:t>Estate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Arial"/>
                        </a:rPr>
                        <a:t>Remainder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Arial"/>
                        </a:rPr>
                        <a:t>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Arial"/>
                        </a:rPr>
                        <a:t>Annuity</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Arial"/>
                        </a:rPr>
                        <a:t>Estate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latin typeface="Arial"/>
                        </a:rPr>
                        <a:t>Remainder</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7640">
                <a:tc>
                  <a:txBody>
                    <a:bodyPr/>
                    <a:lstStyle/>
                    <a:p>
                      <a:pPr algn="ctr" fontAlgn="b"/>
                      <a:r>
                        <a:rPr lang="en-US" sz="1400" b="1" i="0" u="none" strike="noStrike">
                          <a:latin typeface="Arial"/>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latin typeface="Arial"/>
                        </a:rPr>
                        <a:t>34.2376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latin typeface="Arial"/>
                        </a:rPr>
                        <a:t>0.82170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latin typeface="Arial"/>
                        </a:rPr>
                        <a:t>0.17830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latin typeface="Arial"/>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latin typeface="Arial"/>
                        </a:rPr>
                        <a:t>18.1993</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latin typeface="Arial"/>
                        </a:rPr>
                        <a:t>0.43678</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latin typeface="Arial"/>
                        </a:rPr>
                        <a:t>0.56322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2400">
                <a:tc>
                  <a:txBody>
                    <a:bodyPr/>
                    <a:lstStyle/>
                    <a:p>
                      <a:pPr algn="ctr" fontAlgn="b"/>
                      <a:r>
                        <a:rPr lang="en-US" sz="1400" b="1" i="0" u="none" strike="noStrike">
                          <a:latin typeface="Arial"/>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34.3011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latin typeface="Arial"/>
                        </a:rPr>
                        <a:t>0.82323</a:t>
                      </a:r>
                    </a:p>
                  </a:txBody>
                  <a:tcPr marL="7620" marR="7620" marT="7620" marB="0" anchor="b">
                    <a:lnL>
                      <a:noFill/>
                    </a:lnL>
                    <a:lnR>
                      <a:noFill/>
                    </a:lnR>
                    <a:lnT>
                      <a:noFill/>
                    </a:lnT>
                    <a:lnB>
                      <a:noFill/>
                    </a:lnB>
                  </a:tcPr>
                </a:tc>
                <a:tc>
                  <a:txBody>
                    <a:bodyPr/>
                    <a:lstStyle/>
                    <a:p>
                      <a:pPr algn="ctr" fontAlgn="b"/>
                      <a:r>
                        <a:rPr lang="en-US" sz="1400" b="0" i="0" u="none" strike="noStrike">
                          <a:latin typeface="Arial"/>
                        </a:rPr>
                        <a:t>0.17677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latin typeface="Arial"/>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17.7570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latin typeface="Arial"/>
                        </a:rPr>
                        <a:t>0.42617</a:t>
                      </a:r>
                    </a:p>
                  </a:txBody>
                  <a:tcPr marL="7620" marR="7620" marT="7620" marB="0" anchor="b">
                    <a:lnL>
                      <a:noFill/>
                    </a:lnL>
                    <a:lnR>
                      <a:noFill/>
                    </a:lnR>
                    <a:lnT>
                      <a:noFill/>
                    </a:lnT>
                    <a:lnB>
                      <a:noFill/>
                    </a:lnB>
                  </a:tcPr>
                </a:tc>
                <a:tc>
                  <a:txBody>
                    <a:bodyPr/>
                    <a:lstStyle/>
                    <a:p>
                      <a:pPr algn="ctr" fontAlgn="b"/>
                      <a:r>
                        <a:rPr lang="en-US" sz="1400" b="0" i="0" u="none" strike="noStrike">
                          <a:latin typeface="Arial"/>
                        </a:rPr>
                        <a:t>0.57383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400" b="1" i="0" u="none" strike="noStrike">
                          <a:latin typeface="Arial"/>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34.1418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latin typeface="Arial"/>
                        </a:rPr>
                        <a:t>0.81940</a:t>
                      </a:r>
                    </a:p>
                  </a:txBody>
                  <a:tcPr marL="7620" marR="7620" marT="7620" marB="0" anchor="b">
                    <a:lnL>
                      <a:noFill/>
                    </a:lnL>
                    <a:lnR>
                      <a:noFill/>
                    </a:lnR>
                    <a:lnT>
                      <a:noFill/>
                    </a:lnT>
                    <a:lnB>
                      <a:noFill/>
                    </a:lnB>
                  </a:tcPr>
                </a:tc>
                <a:tc>
                  <a:txBody>
                    <a:bodyPr/>
                    <a:lstStyle/>
                    <a:p>
                      <a:pPr algn="ctr" fontAlgn="b"/>
                      <a:r>
                        <a:rPr lang="en-US" sz="1400" b="0" i="0" u="none" strike="noStrike">
                          <a:latin typeface="Arial"/>
                        </a:rPr>
                        <a:t>0.18060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latin typeface="Arial"/>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17.3129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latin typeface="Arial"/>
                        </a:rPr>
                        <a:t>0.41551</a:t>
                      </a:r>
                    </a:p>
                  </a:txBody>
                  <a:tcPr marL="7620" marR="7620" marT="7620" marB="0" anchor="b">
                    <a:lnL>
                      <a:noFill/>
                    </a:lnL>
                    <a:lnR>
                      <a:noFill/>
                    </a:lnR>
                    <a:lnT>
                      <a:noFill/>
                    </a:lnT>
                    <a:lnB>
                      <a:noFill/>
                    </a:lnB>
                  </a:tcPr>
                </a:tc>
                <a:tc>
                  <a:txBody>
                    <a:bodyPr/>
                    <a:lstStyle/>
                    <a:p>
                      <a:pPr algn="ctr" fontAlgn="b"/>
                      <a:r>
                        <a:rPr lang="en-US" sz="1400" b="0" i="0" u="none" strike="noStrike">
                          <a:latin typeface="Arial"/>
                        </a:rPr>
                        <a:t>0.58449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400" b="1" i="0" u="none" strike="noStrike">
                          <a:latin typeface="Arial"/>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33.9727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latin typeface="Arial"/>
                        </a:rPr>
                        <a:t>0.81534</a:t>
                      </a:r>
                    </a:p>
                  </a:txBody>
                  <a:tcPr marL="7620" marR="7620" marT="7620" marB="0" anchor="b">
                    <a:lnL>
                      <a:noFill/>
                    </a:lnL>
                    <a:lnR>
                      <a:noFill/>
                    </a:lnR>
                    <a:lnT>
                      <a:noFill/>
                    </a:lnT>
                    <a:lnB>
                      <a:noFill/>
                    </a:lnB>
                  </a:tcPr>
                </a:tc>
                <a:tc>
                  <a:txBody>
                    <a:bodyPr/>
                    <a:lstStyle/>
                    <a:p>
                      <a:pPr algn="ctr" fontAlgn="b"/>
                      <a:r>
                        <a:rPr lang="en-US" sz="1400" b="0" i="0" u="none" strike="noStrike">
                          <a:latin typeface="Arial"/>
                        </a:rPr>
                        <a:t>0.18466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latin typeface="Arial"/>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16.8678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latin typeface="Arial"/>
                        </a:rPr>
                        <a:t>0.40483</a:t>
                      </a:r>
                    </a:p>
                  </a:txBody>
                  <a:tcPr marL="7620" marR="7620" marT="7620" marB="0" anchor="b">
                    <a:lnL>
                      <a:noFill/>
                    </a:lnL>
                    <a:lnR>
                      <a:noFill/>
                    </a:lnR>
                    <a:lnT>
                      <a:noFill/>
                    </a:lnT>
                    <a:lnB>
                      <a:noFill/>
                    </a:lnB>
                  </a:tcPr>
                </a:tc>
                <a:tc>
                  <a:txBody>
                    <a:bodyPr/>
                    <a:lstStyle/>
                    <a:p>
                      <a:pPr algn="ctr" fontAlgn="b"/>
                      <a:r>
                        <a:rPr lang="en-US" sz="1400" b="0" i="0" u="none" strike="noStrike">
                          <a:latin typeface="Arial"/>
                        </a:rPr>
                        <a:t>0.59517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400" b="1" i="0" u="none" strike="noStrike" dirty="0">
                          <a:latin typeface="Arial"/>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33.7967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latin typeface="Arial"/>
                        </a:rPr>
                        <a:t>0.81112</a:t>
                      </a:r>
                    </a:p>
                  </a:txBody>
                  <a:tcPr marL="7620" marR="7620" marT="7620" marB="0" anchor="b">
                    <a:lnL>
                      <a:noFill/>
                    </a:lnL>
                    <a:lnR>
                      <a:noFill/>
                    </a:lnR>
                    <a:lnT>
                      <a:noFill/>
                    </a:lnT>
                    <a:lnB>
                      <a:noFill/>
                    </a:lnB>
                  </a:tcPr>
                </a:tc>
                <a:tc>
                  <a:txBody>
                    <a:bodyPr/>
                    <a:lstStyle/>
                    <a:p>
                      <a:pPr algn="ctr" fontAlgn="b"/>
                      <a:r>
                        <a:rPr lang="en-US" sz="1400" b="0" i="0" u="none" strike="noStrike">
                          <a:latin typeface="Arial"/>
                        </a:rPr>
                        <a:t>0.18888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latin typeface="Arial"/>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latin typeface="Arial"/>
                        </a:rPr>
                        <a:t>16.4213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latin typeface="Arial"/>
                        </a:rPr>
                        <a:t>0.39411</a:t>
                      </a:r>
                    </a:p>
                  </a:txBody>
                  <a:tcPr marL="7620" marR="7620" marT="7620" marB="0" anchor="b">
                    <a:lnL>
                      <a:noFill/>
                    </a:lnL>
                    <a:lnR>
                      <a:noFill/>
                    </a:lnR>
                    <a:lnT>
                      <a:noFill/>
                    </a:lnT>
                    <a:lnB>
                      <a:noFill/>
                    </a:lnB>
                  </a:tcPr>
                </a:tc>
                <a:tc>
                  <a:txBody>
                    <a:bodyPr/>
                    <a:lstStyle/>
                    <a:p>
                      <a:pPr algn="ctr" fontAlgn="b"/>
                      <a:r>
                        <a:rPr lang="en-US" sz="1400" b="0" i="0" u="none" strike="noStrike" dirty="0">
                          <a:latin typeface="Arial"/>
                        </a:rPr>
                        <a:t>0.60589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15" name="Oval 14"/>
          <p:cNvSpPr/>
          <p:nvPr/>
        </p:nvSpPr>
        <p:spPr>
          <a:xfrm>
            <a:off x="3429000" y="4953000"/>
            <a:ext cx="2895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72400" y="6553200"/>
            <a:ext cx="838200" cy="228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05400" y="65532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620000" y="3429000"/>
            <a:ext cx="1143000" cy="3200400"/>
          </a:xfrm>
          <a:custGeom>
            <a:avLst/>
            <a:gdLst>
              <a:gd name="connsiteX0" fmla="*/ 3612776 w 4208929"/>
              <a:gd name="connsiteY0" fmla="*/ 2752165 h 2752165"/>
              <a:gd name="connsiteX1" fmla="*/ 4016188 w 4208929"/>
              <a:gd name="connsiteY1" fmla="*/ 1604683 h 2752165"/>
              <a:gd name="connsiteX2" fmla="*/ 2456329 w 4208929"/>
              <a:gd name="connsiteY2" fmla="*/ 376518 h 2752165"/>
              <a:gd name="connsiteX3" fmla="*/ 0 w 4208929"/>
              <a:gd name="connsiteY3" fmla="*/ 0 h 2752165"/>
            </a:gdLst>
            <a:ahLst/>
            <a:cxnLst>
              <a:cxn ang="0">
                <a:pos x="connsiteX0" y="connsiteY0"/>
              </a:cxn>
              <a:cxn ang="0">
                <a:pos x="connsiteX1" y="connsiteY1"/>
              </a:cxn>
              <a:cxn ang="0">
                <a:pos x="connsiteX2" y="connsiteY2"/>
              </a:cxn>
              <a:cxn ang="0">
                <a:pos x="connsiteX3" y="connsiteY3"/>
              </a:cxn>
            </a:cxnLst>
            <a:rect l="l" t="t" r="r" b="b"/>
            <a:pathLst>
              <a:path w="4208929" h="2752165">
                <a:moveTo>
                  <a:pt x="3612776" y="2752165"/>
                </a:moveTo>
                <a:cubicBezTo>
                  <a:pt x="3910852" y="2376394"/>
                  <a:pt x="4208929" y="2000624"/>
                  <a:pt x="4016188" y="1604683"/>
                </a:cubicBezTo>
                <a:cubicBezTo>
                  <a:pt x="3823447" y="1208742"/>
                  <a:pt x="3125694" y="643965"/>
                  <a:pt x="2456329" y="376518"/>
                </a:cubicBezTo>
                <a:cubicBezTo>
                  <a:pt x="1786964" y="109071"/>
                  <a:pt x="893482" y="54535"/>
                  <a:pt x="0" y="0"/>
                </a:cubicBezTo>
              </a:path>
            </a:pathLst>
          </a:cu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181600" y="3124200"/>
            <a:ext cx="4572000" cy="646331"/>
          </a:xfrm>
          <a:prstGeom prst="rect">
            <a:avLst/>
          </a:prstGeom>
          <a:noFill/>
        </p:spPr>
        <p:txBody>
          <a:bodyPr wrap="square" rtlCol="0">
            <a:spAutoFit/>
          </a:bodyPr>
          <a:lstStyle/>
          <a:p>
            <a:r>
              <a:rPr lang="en-US" sz="3600" b="1" dirty="0" smtClean="0">
                <a:solidFill>
                  <a:srgbClr val="FF0000"/>
                </a:solidFill>
              </a:rPr>
              <a:t>    X 0.60589 </a:t>
            </a:r>
            <a:endParaRPr lang="en-US" sz="3600" b="1" dirty="0">
              <a:solidFill>
                <a:srgbClr val="FF0000"/>
              </a:solidFill>
            </a:endParaRPr>
          </a:p>
        </p:txBody>
      </p:sp>
      <p:sp>
        <p:nvSpPr>
          <p:cNvPr id="24" name="TextBox 23"/>
          <p:cNvSpPr txBox="1"/>
          <p:nvPr/>
        </p:nvSpPr>
        <p:spPr>
          <a:xfrm>
            <a:off x="5410200" y="2667000"/>
            <a:ext cx="3352800" cy="646331"/>
          </a:xfrm>
          <a:prstGeom prst="rect">
            <a:avLst/>
          </a:prstGeom>
          <a:noFill/>
        </p:spPr>
        <p:txBody>
          <a:bodyPr wrap="square" rtlCol="0">
            <a:spAutoFit/>
          </a:bodyPr>
          <a:lstStyle/>
          <a:p>
            <a:r>
              <a:rPr lang="en-US" sz="3600" b="1" dirty="0" smtClean="0">
                <a:solidFill>
                  <a:srgbClr val="FF0000"/>
                </a:solidFill>
              </a:rPr>
              <a:t>     $100,000</a:t>
            </a:r>
            <a:endParaRPr lang="en-US" sz="3600" b="1" dirty="0">
              <a:solidFill>
                <a:srgbClr val="FF0000"/>
              </a:solidFill>
            </a:endParaRPr>
          </a:p>
        </p:txBody>
      </p:sp>
      <p:sp>
        <p:nvSpPr>
          <p:cNvPr id="25" name="TextBox 24"/>
          <p:cNvSpPr txBox="1"/>
          <p:nvPr/>
        </p:nvSpPr>
        <p:spPr>
          <a:xfrm>
            <a:off x="5638800" y="3620869"/>
            <a:ext cx="2895600" cy="646331"/>
          </a:xfrm>
          <a:prstGeom prst="rect">
            <a:avLst/>
          </a:prstGeom>
          <a:noFill/>
        </p:spPr>
        <p:txBody>
          <a:bodyPr wrap="square" rtlCol="0">
            <a:spAutoFit/>
          </a:bodyPr>
          <a:lstStyle/>
          <a:p>
            <a:r>
              <a:rPr lang="en-US" sz="3600" b="1" dirty="0" smtClean="0">
                <a:solidFill>
                  <a:srgbClr val="FF0000"/>
                </a:solidFill>
              </a:rPr>
              <a:t>= $60,589</a:t>
            </a:r>
            <a:endParaRPr lang="en-US" sz="3600" b="1" dirty="0">
              <a:solidFill>
                <a:srgbClr val="FF0000"/>
              </a:solidFill>
            </a:endParaRPr>
          </a:p>
        </p:txBody>
      </p:sp>
      <p:cxnSp>
        <p:nvCxnSpPr>
          <p:cNvPr id="27" name="Straight Arrow Connector 26"/>
          <p:cNvCxnSpPr/>
          <p:nvPr/>
        </p:nvCxnSpPr>
        <p:spPr>
          <a:xfrm rot="16200000" flipH="1">
            <a:off x="5334000" y="1371600"/>
            <a:ext cx="2209800" cy="685800"/>
          </a:xfrm>
          <a:prstGeom prst="straightConnector1">
            <a:avLst/>
          </a:prstGeom>
          <a:ln w="571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Stock_000003468087XSmall.jpg"/>
          <p:cNvPicPr>
            <a:picLocks noChangeAspect="1"/>
          </p:cNvPicPr>
          <p:nvPr/>
        </p:nvPicPr>
        <p:blipFill>
          <a:blip r:embed="rId2" cstate="print"/>
          <a:stretch>
            <a:fillRect/>
          </a:stretch>
        </p:blipFill>
        <p:spPr>
          <a:xfrm>
            <a:off x="0" y="0"/>
            <a:ext cx="9144000" cy="6858000"/>
          </a:xfrm>
          <a:prstGeom prst="rect">
            <a:avLst/>
          </a:prstGeom>
        </p:spPr>
      </p:pic>
      <p:sp>
        <p:nvSpPr>
          <p:cNvPr id="9" name="TextBox 8"/>
          <p:cNvSpPr txBox="1"/>
          <p:nvPr/>
        </p:nvSpPr>
        <p:spPr>
          <a:xfrm>
            <a:off x="5638800" y="1940389"/>
            <a:ext cx="2590800" cy="1323439"/>
          </a:xfrm>
          <a:prstGeom prst="rect">
            <a:avLst/>
          </a:prstGeom>
          <a:noFill/>
        </p:spPr>
        <p:txBody>
          <a:bodyPr wrap="square" rtlCol="0">
            <a:spAutoFit/>
          </a:bodyPr>
          <a:lstStyle/>
          <a:p>
            <a:r>
              <a:rPr lang="en-US" sz="4000" b="1" dirty="0" smtClean="0">
                <a:solidFill>
                  <a:schemeClr val="bg1"/>
                </a:solidFill>
              </a:rPr>
              <a:t>Charitable Deduction</a:t>
            </a:r>
          </a:p>
        </p:txBody>
      </p:sp>
      <p:sp>
        <p:nvSpPr>
          <p:cNvPr id="10" name="TextBox 9"/>
          <p:cNvSpPr txBox="1"/>
          <p:nvPr/>
        </p:nvSpPr>
        <p:spPr>
          <a:xfrm rot="1017898">
            <a:off x="2656997" y="4528353"/>
            <a:ext cx="3733800" cy="707886"/>
          </a:xfrm>
          <a:prstGeom prst="rect">
            <a:avLst/>
          </a:prstGeom>
          <a:noFill/>
        </p:spPr>
        <p:txBody>
          <a:bodyPr wrap="square" rtlCol="0">
            <a:spAutoFit/>
          </a:bodyPr>
          <a:lstStyle/>
          <a:p>
            <a:r>
              <a:rPr lang="en-US" sz="4000" b="1" dirty="0" smtClean="0">
                <a:solidFill>
                  <a:schemeClr val="bg1"/>
                </a:solidFill>
              </a:rPr>
              <a:t>Interest Rates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rujames\AppData\Local\Microsoft\Windows\Temporary Internet Files\Content.IE5\9A16IBCU\MP900314330[1].jpg"/>
          <p:cNvPicPr>
            <a:picLocks noChangeAspect="1" noChangeArrowheads="1"/>
          </p:cNvPicPr>
          <p:nvPr/>
        </p:nvPicPr>
        <p:blipFill>
          <a:blip r:embed="rId2" cstate="print"/>
          <a:srcRect/>
          <a:stretch>
            <a:fillRect/>
          </a:stretch>
        </p:blipFill>
        <p:spPr bwMode="auto">
          <a:xfrm>
            <a:off x="1600200" y="2819400"/>
            <a:ext cx="1471168" cy="2438400"/>
          </a:xfrm>
          <a:prstGeom prst="rect">
            <a:avLst/>
          </a:prstGeom>
          <a:noFill/>
        </p:spPr>
      </p:pic>
      <p:pic>
        <p:nvPicPr>
          <p:cNvPr id="5" name="Picture 2" descr="C:\Users\rujames\AppData\Local\Microsoft\Windows\Temporary Internet Files\Content.IE5\9A16IBCU\MP900314330[1].jpg"/>
          <p:cNvPicPr>
            <a:picLocks noChangeAspect="1" noChangeArrowheads="1"/>
          </p:cNvPicPr>
          <p:nvPr/>
        </p:nvPicPr>
        <p:blipFill>
          <a:blip r:embed="rId2" cstate="print"/>
          <a:srcRect t="2934" b="3347"/>
          <a:stretch>
            <a:fillRect/>
          </a:stretch>
        </p:blipFill>
        <p:spPr bwMode="auto">
          <a:xfrm>
            <a:off x="5410200" y="0"/>
            <a:ext cx="3630089" cy="5638800"/>
          </a:xfrm>
          <a:prstGeom prst="rect">
            <a:avLst/>
          </a:prstGeom>
          <a:noFill/>
        </p:spPr>
      </p:pic>
      <p:sp>
        <p:nvSpPr>
          <p:cNvPr id="3" name="Content Placeholder 2"/>
          <p:cNvSpPr>
            <a:spLocks noGrp="1"/>
          </p:cNvSpPr>
          <p:nvPr>
            <p:ph idx="1"/>
          </p:nvPr>
        </p:nvSpPr>
        <p:spPr>
          <a:xfrm>
            <a:off x="0" y="0"/>
            <a:ext cx="6629400" cy="4525963"/>
          </a:xfrm>
        </p:spPr>
        <p:txBody>
          <a:bodyPr>
            <a:normAutofit/>
          </a:bodyPr>
          <a:lstStyle/>
          <a:p>
            <a:pPr marL="0" indent="0">
              <a:buNone/>
            </a:pPr>
            <a:r>
              <a:rPr lang="en-US" sz="3600" dirty="0" smtClean="0"/>
              <a:t>Deduction for remainder interest in $100,000 farm by age 59 donor</a:t>
            </a:r>
          </a:p>
        </p:txBody>
      </p:sp>
      <p:sp>
        <p:nvSpPr>
          <p:cNvPr id="6" name="TextBox 5"/>
          <p:cNvSpPr txBox="1"/>
          <p:nvPr/>
        </p:nvSpPr>
        <p:spPr>
          <a:xfrm>
            <a:off x="5334000" y="5319117"/>
            <a:ext cx="3391358" cy="1631216"/>
          </a:xfrm>
          <a:prstGeom prst="rect">
            <a:avLst/>
          </a:prstGeom>
          <a:noFill/>
        </p:spPr>
        <p:txBody>
          <a:bodyPr wrap="square" rtlCol="0">
            <a:spAutoFit/>
          </a:bodyPr>
          <a:lstStyle/>
          <a:p>
            <a:pPr algn="ctr"/>
            <a:r>
              <a:rPr lang="en-US" sz="2800" dirty="0" smtClean="0"/>
              <a:t>2.0% (Oct 10) </a:t>
            </a:r>
            <a:r>
              <a:rPr lang="en-US" sz="7200" b="1" dirty="0" smtClean="0"/>
              <a:t>$65,553</a:t>
            </a:r>
            <a:endParaRPr lang="en-US" sz="4400" b="1" dirty="0" smtClean="0"/>
          </a:p>
        </p:txBody>
      </p:sp>
      <p:sp>
        <p:nvSpPr>
          <p:cNvPr id="7" name="TextBox 6"/>
          <p:cNvSpPr txBox="1"/>
          <p:nvPr/>
        </p:nvSpPr>
        <p:spPr>
          <a:xfrm>
            <a:off x="533400" y="5334000"/>
            <a:ext cx="3657600" cy="1631216"/>
          </a:xfrm>
          <a:prstGeom prst="rect">
            <a:avLst/>
          </a:prstGeom>
          <a:noFill/>
        </p:spPr>
        <p:txBody>
          <a:bodyPr wrap="square" rtlCol="0">
            <a:spAutoFit/>
          </a:bodyPr>
          <a:lstStyle/>
          <a:p>
            <a:pPr algn="ctr"/>
            <a:r>
              <a:rPr lang="en-US" sz="2800" dirty="0" smtClean="0"/>
              <a:t>11.6% (May 89) </a:t>
            </a:r>
            <a:r>
              <a:rPr lang="en-US" sz="7200" b="1" dirty="0" smtClean="0"/>
              <a:t>$15,684</a:t>
            </a:r>
            <a:endParaRPr lang="en-US" sz="4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117703XSmall.jpg"/>
          <p:cNvPicPr>
            <a:picLocks noChangeAspect="1"/>
          </p:cNvPicPr>
          <p:nvPr/>
        </p:nvPicPr>
        <p:blipFill>
          <a:blip r:embed="rId2" cstate="print"/>
          <a:srcRect/>
          <a:stretch>
            <a:fillRect/>
          </a:stretch>
        </p:blipFill>
        <p:spPr>
          <a:xfrm>
            <a:off x="-76200" y="0"/>
            <a:ext cx="9220200" cy="6858000"/>
          </a:xfrm>
          <a:prstGeom prst="rect">
            <a:avLst/>
          </a:prstGeom>
        </p:spPr>
      </p:pic>
      <p:sp>
        <p:nvSpPr>
          <p:cNvPr id="2" name="Title 1"/>
          <p:cNvSpPr>
            <a:spLocks noGrp="1"/>
          </p:cNvSpPr>
          <p:nvPr>
            <p:ph type="title"/>
          </p:nvPr>
        </p:nvSpPr>
        <p:spPr>
          <a:xfrm>
            <a:off x="0" y="1143000"/>
            <a:ext cx="4038600" cy="1143000"/>
          </a:xfrm>
        </p:spPr>
        <p:txBody>
          <a:bodyPr>
            <a:noAutofit/>
          </a:bodyPr>
          <a:lstStyle/>
          <a:p>
            <a:pPr>
              <a:lnSpc>
                <a:spcPct val="80000"/>
              </a:lnSpc>
            </a:pPr>
            <a:r>
              <a:rPr lang="en-US" sz="4800" dirty="0" smtClean="0"/>
              <a:t>General rule: you can’t deduct a partial interest gift </a:t>
            </a:r>
            <a:endParaRPr lang="en-US"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5697102XSmall.jpg"/>
          <p:cNvPicPr>
            <a:picLocks noChangeAspect="1"/>
          </p:cNvPicPr>
          <p:nvPr/>
        </p:nvPicPr>
        <p:blipFill>
          <a:blip r:embed="rId2" cstate="print"/>
          <a:srcRect/>
          <a:stretch>
            <a:fillRect/>
          </a:stretch>
        </p:blipFill>
        <p:spPr>
          <a:xfrm>
            <a:off x="0" y="3124200"/>
            <a:ext cx="5474782" cy="3733800"/>
          </a:xfrm>
          <a:prstGeom prst="rect">
            <a:avLst/>
          </a:prstGeom>
        </p:spPr>
      </p:pic>
      <p:sp>
        <p:nvSpPr>
          <p:cNvPr id="3" name="Content Placeholder 2"/>
          <p:cNvSpPr>
            <a:spLocks noGrp="1"/>
          </p:cNvSpPr>
          <p:nvPr>
            <p:ph sz="half" idx="1"/>
          </p:nvPr>
        </p:nvSpPr>
        <p:spPr>
          <a:xfrm>
            <a:off x="0" y="0"/>
            <a:ext cx="4495800" cy="4525963"/>
          </a:xfrm>
        </p:spPr>
        <p:txBody>
          <a:bodyPr>
            <a:normAutofit/>
          </a:bodyPr>
          <a:lstStyle/>
          <a:p>
            <a:pPr marL="0" indent="0" algn="ctr">
              <a:spcBef>
                <a:spcPts val="0"/>
              </a:spcBef>
              <a:buNone/>
            </a:pPr>
            <a:r>
              <a:rPr lang="en-US" sz="3600" dirty="0" smtClean="0">
                <a:solidFill>
                  <a:schemeClr val="bg1">
                    <a:lumMod val="50000"/>
                  </a:schemeClr>
                </a:solidFill>
              </a:rPr>
              <a:t>Leaving land to charity</a:t>
            </a:r>
          </a:p>
          <a:p>
            <a:pPr marL="0" indent="0" algn="ctr">
              <a:spcBef>
                <a:spcPts val="0"/>
              </a:spcBef>
              <a:buNone/>
            </a:pPr>
            <a:r>
              <a:rPr lang="en-US" sz="3600" b="1" dirty="0" smtClean="0">
                <a:solidFill>
                  <a:srgbClr val="FF0000"/>
                </a:solidFill>
              </a:rPr>
              <a:t>by will</a:t>
            </a:r>
            <a:endParaRPr lang="en-US" sz="1000" b="1" dirty="0" smtClean="0">
              <a:solidFill>
                <a:srgbClr val="FF0000"/>
              </a:solidFill>
            </a:endParaRPr>
          </a:p>
          <a:p>
            <a:pPr marL="0" indent="0" algn="ctr">
              <a:spcBef>
                <a:spcPts val="0"/>
              </a:spcBef>
              <a:buNone/>
            </a:pPr>
            <a:endParaRPr lang="en-US" sz="1000" dirty="0" smtClean="0"/>
          </a:p>
          <a:p>
            <a:pPr marL="228600" indent="-228600"/>
            <a:r>
              <a:rPr lang="en-US" dirty="0" smtClean="0"/>
              <a:t>Revocable</a:t>
            </a:r>
          </a:p>
          <a:p>
            <a:pPr marL="228600" indent="-228600"/>
            <a:r>
              <a:rPr lang="en-US" dirty="0" smtClean="0"/>
              <a:t>$0 income tax deduction</a:t>
            </a:r>
          </a:p>
          <a:p>
            <a:pPr marL="228600" indent="-228600">
              <a:buNone/>
            </a:pPr>
            <a:endParaRPr lang="en-US" sz="2400" dirty="0" smtClean="0"/>
          </a:p>
          <a:p>
            <a:pPr marL="228600" indent="-228600"/>
            <a:r>
              <a:rPr lang="en-US" dirty="0" smtClean="0"/>
              <a:t>Impacts charity after death</a:t>
            </a:r>
          </a:p>
          <a:p>
            <a:pPr marL="228600" indent="-228600"/>
            <a:endParaRPr lang="en-US" dirty="0" smtClean="0"/>
          </a:p>
        </p:txBody>
      </p:sp>
      <p:sp>
        <p:nvSpPr>
          <p:cNvPr id="5" name="Content Placeholder 4"/>
          <p:cNvSpPr>
            <a:spLocks noGrp="1"/>
          </p:cNvSpPr>
          <p:nvPr>
            <p:ph sz="half" idx="2"/>
          </p:nvPr>
        </p:nvSpPr>
        <p:spPr>
          <a:xfrm>
            <a:off x="4572000" y="0"/>
            <a:ext cx="4572000" cy="6858000"/>
          </a:xfrm>
          <a:solidFill>
            <a:schemeClr val="bg1">
              <a:lumMod val="95000"/>
            </a:schemeClr>
          </a:solidFill>
        </p:spPr>
        <p:txBody>
          <a:bodyPr>
            <a:normAutofit/>
          </a:bodyPr>
          <a:lstStyle/>
          <a:p>
            <a:pPr marL="0" indent="0" algn="ctr">
              <a:spcBef>
                <a:spcPts val="0"/>
              </a:spcBef>
              <a:buNone/>
            </a:pPr>
            <a:r>
              <a:rPr lang="en-US" sz="3600" dirty="0" smtClean="0">
                <a:solidFill>
                  <a:schemeClr val="bg1">
                    <a:lumMod val="50000"/>
                  </a:schemeClr>
                </a:solidFill>
              </a:rPr>
              <a:t>Leaving land to charity</a:t>
            </a:r>
          </a:p>
          <a:p>
            <a:pPr marL="0" indent="0" algn="ctr">
              <a:spcBef>
                <a:spcPts val="0"/>
              </a:spcBef>
              <a:buNone/>
            </a:pPr>
            <a:r>
              <a:rPr lang="en-US" sz="3600" b="1" dirty="0" smtClean="0">
                <a:solidFill>
                  <a:srgbClr val="FF0000"/>
                </a:solidFill>
              </a:rPr>
              <a:t>by remainder interest</a:t>
            </a:r>
            <a:endParaRPr lang="en-US" sz="1050" b="1" dirty="0" smtClean="0">
              <a:solidFill>
                <a:srgbClr val="FF0000"/>
              </a:solidFill>
            </a:endParaRPr>
          </a:p>
          <a:p>
            <a:pPr marL="0" indent="0" algn="ctr">
              <a:spcBef>
                <a:spcPts val="0"/>
              </a:spcBef>
              <a:buNone/>
            </a:pPr>
            <a:endParaRPr lang="en-US" sz="1000" dirty="0" smtClean="0"/>
          </a:p>
          <a:p>
            <a:pPr marL="228600" indent="-228600"/>
            <a:r>
              <a:rPr lang="en-US" dirty="0" smtClean="0"/>
              <a:t>Irrevocable</a:t>
            </a:r>
          </a:p>
          <a:p>
            <a:pPr marL="228600" indent="-228600"/>
            <a:r>
              <a:rPr lang="en-US" dirty="0" smtClean="0"/>
              <a:t>$60,589 immediate income tax deduction</a:t>
            </a:r>
          </a:p>
          <a:p>
            <a:pPr marL="228600" indent="-228600"/>
            <a:r>
              <a:rPr lang="en-US" dirty="0" smtClean="0"/>
              <a:t>Impacts charity after death or immediately if charity sells remainder interest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3548076XSmall.jpg"/>
          <p:cNvPicPr>
            <a:picLocks noChangeAspect="1"/>
          </p:cNvPicPr>
          <p:nvPr/>
        </p:nvPicPr>
        <p:blipFill>
          <a:blip r:embed="rId2" cstate="print"/>
          <a:srcRect/>
          <a:stretch>
            <a:fillRect/>
          </a:stretch>
        </p:blipFill>
        <p:spPr>
          <a:xfrm>
            <a:off x="0" y="6096000"/>
            <a:ext cx="9144000" cy="762000"/>
          </a:xfrm>
          <a:prstGeom prst="rect">
            <a:avLst/>
          </a:prstGeom>
        </p:spPr>
      </p:pic>
      <p:pic>
        <p:nvPicPr>
          <p:cNvPr id="6" name="Picture 5" descr="iStock_000003548076XSmall.jpg"/>
          <p:cNvPicPr>
            <a:picLocks noChangeAspect="1"/>
          </p:cNvPicPr>
          <p:nvPr/>
        </p:nvPicPr>
        <p:blipFill>
          <a:blip r:embed="rId3" cstate="print"/>
          <a:stretch>
            <a:fillRect/>
          </a:stretch>
        </p:blipFill>
        <p:spPr>
          <a:xfrm>
            <a:off x="0" y="76200"/>
            <a:ext cx="9144000" cy="6067312"/>
          </a:xfrm>
          <a:prstGeom prst="rect">
            <a:avLst/>
          </a:prstGeom>
        </p:spPr>
      </p:pic>
      <p:sp>
        <p:nvSpPr>
          <p:cNvPr id="3" name="Content Placeholder 2"/>
          <p:cNvSpPr>
            <a:spLocks noGrp="1"/>
          </p:cNvSpPr>
          <p:nvPr>
            <p:ph idx="1"/>
          </p:nvPr>
        </p:nvSpPr>
        <p:spPr>
          <a:xfrm>
            <a:off x="152400" y="228600"/>
            <a:ext cx="5715000" cy="6629400"/>
          </a:xfrm>
        </p:spPr>
        <p:txBody>
          <a:bodyPr>
            <a:normAutofit/>
          </a:bodyPr>
          <a:lstStyle/>
          <a:p>
            <a:pPr marL="0" indent="0">
              <a:lnSpc>
                <a:spcPct val="80000"/>
              </a:lnSpc>
              <a:spcBef>
                <a:spcPts val="0"/>
              </a:spcBef>
              <a:buNone/>
            </a:pPr>
            <a:r>
              <a:rPr lang="en-US" dirty="0" smtClean="0"/>
              <a:t>Because farmland can be gifted in parts, a donor could annually give remainder interests up to income limits or desired </a:t>
            </a:r>
          </a:p>
          <a:p>
            <a:pPr marL="0" indent="0">
              <a:lnSpc>
                <a:spcPct val="80000"/>
              </a:lnSpc>
              <a:spcBef>
                <a:spcPts val="0"/>
              </a:spcBef>
              <a:buNone/>
            </a:pPr>
            <a:r>
              <a:rPr lang="en-US" dirty="0" smtClean="0"/>
              <a:t>marginal tax rate</a:t>
            </a:r>
          </a:p>
        </p:txBody>
      </p:sp>
      <p:sp>
        <p:nvSpPr>
          <p:cNvPr id="4" name="Content Placeholder 2"/>
          <p:cNvSpPr txBox="1">
            <a:spLocks/>
          </p:cNvSpPr>
          <p:nvPr/>
        </p:nvSpPr>
        <p:spPr>
          <a:xfrm>
            <a:off x="5181600" y="4038600"/>
            <a:ext cx="3962400" cy="9906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Allows for increasing valuation each year </a:t>
            </a:r>
          </a:p>
        </p:txBody>
      </p:sp>
      <p:sp>
        <p:nvSpPr>
          <p:cNvPr id="5" name="Content Placeholder 2"/>
          <p:cNvSpPr txBox="1">
            <a:spLocks/>
          </p:cNvSpPr>
          <p:nvPr/>
        </p:nvSpPr>
        <p:spPr>
          <a:xfrm>
            <a:off x="3352800" y="5105400"/>
            <a:ext cx="5791200" cy="9906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Avoids risk of losing carryover deduction at death </a:t>
            </a:r>
          </a:p>
        </p:txBody>
      </p:sp>
      <p:sp>
        <p:nvSpPr>
          <p:cNvPr id="7" name="Content Placeholder 2"/>
          <p:cNvSpPr txBox="1">
            <a:spLocks/>
          </p:cNvSpPr>
          <p:nvPr/>
        </p:nvSpPr>
        <p:spPr>
          <a:xfrm>
            <a:off x="457200" y="6019800"/>
            <a:ext cx="8686800" cy="7620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Could use value of annual deductions to pay for ILIT life insurance passing tax free to heirs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03272826XSmall.jpg"/>
          <p:cNvPicPr>
            <a:picLocks noChangeAspect="1"/>
          </p:cNvPicPr>
          <p:nvPr/>
        </p:nvPicPr>
        <p:blipFill>
          <a:blip r:embed="rId2" cstate="print"/>
          <a:srcRect/>
          <a:stretch>
            <a:fillRect/>
          </a:stretch>
        </p:blipFill>
        <p:spPr>
          <a:xfrm>
            <a:off x="4111256" y="0"/>
            <a:ext cx="5032744" cy="6858000"/>
          </a:xfrm>
          <a:prstGeom prst="rect">
            <a:avLst/>
          </a:prstGeom>
        </p:spPr>
      </p:pic>
      <p:sp>
        <p:nvSpPr>
          <p:cNvPr id="3" name="Content Placeholder 2"/>
          <p:cNvSpPr>
            <a:spLocks noGrp="1"/>
          </p:cNvSpPr>
          <p:nvPr>
            <p:ph idx="1"/>
          </p:nvPr>
        </p:nvSpPr>
        <p:spPr>
          <a:xfrm>
            <a:off x="228600" y="228600"/>
            <a:ext cx="3733800" cy="4724400"/>
          </a:xfrm>
        </p:spPr>
        <p:txBody>
          <a:bodyPr>
            <a:normAutofit/>
          </a:bodyPr>
          <a:lstStyle/>
          <a:p>
            <a:pPr marL="0" indent="0">
              <a:lnSpc>
                <a:spcPct val="80000"/>
              </a:lnSpc>
              <a:buNone/>
            </a:pPr>
            <a:r>
              <a:rPr lang="en-US" sz="4000" dirty="0" smtClean="0"/>
              <a:t>Donor can use money from remainder tax deduction to buy tax free life insurance (ILIT) for children’s inheritance</a:t>
            </a:r>
          </a:p>
          <a:p>
            <a:pPr>
              <a:lnSpc>
                <a:spcPct val="80000"/>
              </a:lnSpc>
              <a:buNone/>
            </a:pPr>
            <a:endParaRPr lang="en-US" dirty="0" smtClean="0"/>
          </a:p>
        </p:txBody>
      </p:sp>
      <p:sp>
        <p:nvSpPr>
          <p:cNvPr id="7" name="TextBox 6"/>
          <p:cNvSpPr txBox="1"/>
          <p:nvPr/>
        </p:nvSpPr>
        <p:spPr>
          <a:xfrm rot="19507017">
            <a:off x="5121055" y="5380093"/>
            <a:ext cx="1143000" cy="1318181"/>
          </a:xfrm>
          <a:prstGeom prst="rect">
            <a:avLst/>
          </a:prstGeom>
          <a:noFill/>
        </p:spPr>
        <p:txBody>
          <a:bodyPr wrap="square" rtlCol="0">
            <a:spAutoFit/>
          </a:bodyPr>
          <a:lstStyle/>
          <a:p>
            <a:pPr algn="ctr">
              <a:lnSpc>
                <a:spcPct val="70000"/>
              </a:lnSpc>
            </a:pPr>
            <a:r>
              <a:rPr lang="en-US" sz="2800" dirty="0" smtClean="0">
                <a:effectLst>
                  <a:glow rad="63500">
                    <a:schemeClr val="accent3">
                      <a:satMod val="175000"/>
                      <a:alpha val="40000"/>
                    </a:schemeClr>
                  </a:glow>
                </a:effectLst>
              </a:rPr>
              <a:t>Tax Free From ILIT</a:t>
            </a:r>
            <a:endParaRPr lang="en-US" sz="2800" dirty="0">
              <a:effectLst>
                <a:glow rad="63500">
                  <a:schemeClr val="accent3">
                    <a:satMod val="175000"/>
                    <a:alpha val="40000"/>
                  </a:schemeClr>
                </a:glow>
              </a:effectLst>
            </a:endParaRPr>
          </a:p>
        </p:txBody>
      </p:sp>
      <p:sp>
        <p:nvSpPr>
          <p:cNvPr id="8" name="TextBox 7"/>
          <p:cNvSpPr txBox="1"/>
          <p:nvPr/>
        </p:nvSpPr>
        <p:spPr>
          <a:xfrm rot="-60000">
            <a:off x="6879436" y="3641322"/>
            <a:ext cx="1143000" cy="1016560"/>
          </a:xfrm>
          <a:prstGeom prst="rect">
            <a:avLst/>
          </a:prstGeom>
          <a:noFill/>
        </p:spPr>
        <p:txBody>
          <a:bodyPr wrap="square" rtlCol="0">
            <a:spAutoFit/>
          </a:bodyPr>
          <a:lstStyle/>
          <a:p>
            <a:pPr>
              <a:lnSpc>
                <a:spcPct val="70000"/>
              </a:lnSpc>
            </a:pPr>
            <a:r>
              <a:rPr lang="en-US" sz="2800" dirty="0" smtClean="0">
                <a:effectLst>
                  <a:glow rad="63500">
                    <a:schemeClr val="accent1">
                      <a:satMod val="175000"/>
                      <a:alpha val="40000"/>
                    </a:schemeClr>
                  </a:glow>
                </a:effectLst>
              </a:rPr>
              <a:t>IRS </a:t>
            </a:r>
          </a:p>
          <a:p>
            <a:pPr>
              <a:lnSpc>
                <a:spcPct val="70000"/>
              </a:lnSpc>
            </a:pPr>
            <a:r>
              <a:rPr lang="en-US" sz="2800" dirty="0" smtClean="0">
                <a:effectLst>
                  <a:glow rad="63500">
                    <a:schemeClr val="accent1">
                      <a:satMod val="175000"/>
                      <a:alpha val="40000"/>
                    </a:schemeClr>
                  </a:glow>
                </a:effectLst>
              </a:rPr>
              <a:t>Cash Back</a:t>
            </a:r>
            <a:endParaRPr lang="en-US" sz="2800" dirty="0">
              <a:effectLst>
                <a:glow rad="63500">
                  <a:schemeClr val="accent1">
                    <a:satMod val="175000"/>
                    <a:alpha val="40000"/>
                  </a:schemeClr>
                </a:glo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648200" y="4572000"/>
            <a:ext cx="44958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572000"/>
            <a:ext cx="4648200" cy="228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066800"/>
            <a:ext cx="4419600" cy="790345"/>
          </a:xfrm>
          <a:prstGeom prst="rect">
            <a:avLst/>
          </a:prstGeom>
          <a:noFill/>
          <a:ln w="57150">
            <a:solidFill>
              <a:srgbClr val="C00000"/>
            </a:solidFill>
          </a:ln>
        </p:spPr>
        <p:txBody>
          <a:bodyPr wrap="square" rtlCol="0">
            <a:spAutoFit/>
          </a:bodyPr>
          <a:lstStyle/>
          <a:p>
            <a:pPr algn="ctr">
              <a:lnSpc>
                <a:spcPct val="80000"/>
              </a:lnSpc>
            </a:pPr>
            <a:r>
              <a:rPr lang="en-US" sz="2800" b="1" dirty="0" smtClean="0">
                <a:solidFill>
                  <a:srgbClr val="C00000"/>
                </a:solidFill>
                <a:effectLst/>
              </a:rPr>
              <a:t>remainder interest in farmland given to charity </a:t>
            </a:r>
            <a:endParaRPr lang="en-US" sz="2800" b="1" dirty="0">
              <a:solidFill>
                <a:srgbClr val="C00000"/>
              </a:solidFill>
              <a:effectLst/>
            </a:endParaRPr>
          </a:p>
        </p:txBody>
      </p:sp>
      <p:sp>
        <p:nvSpPr>
          <p:cNvPr id="5" name="TextBox 4"/>
          <p:cNvSpPr txBox="1"/>
          <p:nvPr/>
        </p:nvSpPr>
        <p:spPr>
          <a:xfrm>
            <a:off x="76200" y="2113848"/>
            <a:ext cx="4419600" cy="781752"/>
          </a:xfrm>
          <a:prstGeom prst="rect">
            <a:avLst/>
          </a:prstGeom>
          <a:noFill/>
          <a:ln w="57150">
            <a:solidFill>
              <a:srgbClr val="C00000"/>
            </a:solidFill>
          </a:ln>
        </p:spPr>
        <p:txBody>
          <a:bodyPr wrap="square" rtlCol="0">
            <a:spAutoFit/>
          </a:bodyPr>
          <a:lstStyle/>
          <a:p>
            <a:pPr algn="ctr">
              <a:lnSpc>
                <a:spcPct val="80000"/>
              </a:lnSpc>
            </a:pPr>
            <a:r>
              <a:rPr lang="en-US" sz="2800" b="1" dirty="0" smtClean="0">
                <a:solidFill>
                  <a:srgbClr val="C00000"/>
                </a:solidFill>
                <a:effectLst/>
              </a:rPr>
              <a:t>$60,589 tax deduction x 41% combined tax rate = $24,841</a:t>
            </a:r>
            <a:endParaRPr lang="en-US" sz="2800" b="1" dirty="0">
              <a:solidFill>
                <a:srgbClr val="C00000"/>
              </a:solidFill>
              <a:effectLst/>
            </a:endParaRPr>
          </a:p>
        </p:txBody>
      </p:sp>
      <p:sp>
        <p:nvSpPr>
          <p:cNvPr id="7" name="TextBox 6"/>
          <p:cNvSpPr txBox="1"/>
          <p:nvPr/>
        </p:nvSpPr>
        <p:spPr>
          <a:xfrm>
            <a:off x="76200" y="3172055"/>
            <a:ext cx="4419600" cy="790345"/>
          </a:xfrm>
          <a:prstGeom prst="rect">
            <a:avLst/>
          </a:prstGeom>
          <a:noFill/>
          <a:ln w="57150">
            <a:solidFill>
              <a:srgbClr val="C00000"/>
            </a:solidFill>
          </a:ln>
        </p:spPr>
        <p:txBody>
          <a:bodyPr wrap="square" rtlCol="0">
            <a:spAutoFit/>
          </a:bodyPr>
          <a:lstStyle/>
          <a:p>
            <a:pPr algn="ctr">
              <a:lnSpc>
                <a:spcPct val="80000"/>
              </a:lnSpc>
            </a:pPr>
            <a:r>
              <a:rPr lang="en-US" sz="2800" b="1" dirty="0" smtClean="0">
                <a:solidFill>
                  <a:srgbClr val="C00000"/>
                </a:solidFill>
                <a:effectLst/>
              </a:rPr>
              <a:t>$24,841 buys est. $70,000 paid up ILIT life insurance</a:t>
            </a:r>
            <a:endParaRPr lang="en-US" sz="2800" b="1" dirty="0">
              <a:solidFill>
                <a:srgbClr val="C00000"/>
              </a:solidFill>
              <a:effectLst/>
            </a:endParaRPr>
          </a:p>
        </p:txBody>
      </p:sp>
      <p:sp>
        <p:nvSpPr>
          <p:cNvPr id="8" name="TextBox 7"/>
          <p:cNvSpPr txBox="1"/>
          <p:nvPr/>
        </p:nvSpPr>
        <p:spPr>
          <a:xfrm>
            <a:off x="2362200" y="4648200"/>
            <a:ext cx="1905000" cy="2086725"/>
          </a:xfrm>
          <a:prstGeom prst="rect">
            <a:avLst/>
          </a:prstGeom>
          <a:noFill/>
          <a:ln w="57150">
            <a:solidFill>
              <a:schemeClr val="bg1"/>
            </a:solidFill>
          </a:ln>
        </p:spPr>
        <p:txBody>
          <a:bodyPr wrap="square" rtlCol="0">
            <a:spAutoFit/>
          </a:bodyPr>
          <a:lstStyle/>
          <a:p>
            <a:pPr algn="ctr">
              <a:lnSpc>
                <a:spcPct val="80000"/>
              </a:lnSpc>
            </a:pPr>
            <a:r>
              <a:rPr lang="en-US" sz="3600" dirty="0" smtClean="0">
                <a:solidFill>
                  <a:schemeClr val="bg1"/>
                </a:solidFill>
              </a:rPr>
              <a:t>children receive $70,000 </a:t>
            </a:r>
          </a:p>
          <a:p>
            <a:pPr algn="ctr">
              <a:lnSpc>
                <a:spcPct val="80000"/>
              </a:lnSpc>
            </a:pPr>
            <a:r>
              <a:rPr lang="en-US" dirty="0" smtClean="0">
                <a:solidFill>
                  <a:schemeClr val="bg1"/>
                </a:solidFill>
              </a:rPr>
              <a:t>(tax free from ILIT)</a:t>
            </a:r>
          </a:p>
          <a:p>
            <a:pPr algn="ctr">
              <a:lnSpc>
                <a:spcPct val="80000"/>
              </a:lnSpc>
            </a:pPr>
            <a:endParaRPr lang="en-US" dirty="0">
              <a:solidFill>
                <a:schemeClr val="bg1"/>
              </a:solidFill>
            </a:endParaRPr>
          </a:p>
        </p:txBody>
      </p:sp>
      <p:sp>
        <p:nvSpPr>
          <p:cNvPr id="10" name="TextBox 9"/>
          <p:cNvSpPr txBox="1"/>
          <p:nvPr/>
        </p:nvSpPr>
        <p:spPr>
          <a:xfrm>
            <a:off x="4953000" y="1066800"/>
            <a:ext cx="4114800" cy="781752"/>
          </a:xfrm>
          <a:prstGeom prst="rect">
            <a:avLst/>
          </a:prstGeom>
          <a:noFill/>
          <a:ln w="57150">
            <a:solidFill>
              <a:schemeClr val="tx1"/>
            </a:solidFill>
          </a:ln>
        </p:spPr>
        <p:txBody>
          <a:bodyPr wrap="square" rtlCol="0">
            <a:spAutoFit/>
          </a:bodyPr>
          <a:lstStyle/>
          <a:p>
            <a:pPr algn="ctr">
              <a:lnSpc>
                <a:spcPct val="80000"/>
              </a:lnSpc>
            </a:pPr>
            <a:r>
              <a:rPr lang="en-US" sz="2800" dirty="0" smtClean="0"/>
              <a:t>will divides farmland 10% to charity 90% to children</a:t>
            </a:r>
            <a:endParaRPr lang="en-US" sz="2800" dirty="0"/>
          </a:p>
        </p:txBody>
      </p:sp>
      <p:sp>
        <p:nvSpPr>
          <p:cNvPr id="12" name="TextBox 11"/>
          <p:cNvSpPr txBox="1"/>
          <p:nvPr/>
        </p:nvSpPr>
        <p:spPr>
          <a:xfrm>
            <a:off x="7162800" y="4648200"/>
            <a:ext cx="1905000" cy="1643527"/>
          </a:xfrm>
          <a:prstGeom prst="rect">
            <a:avLst/>
          </a:prstGeom>
          <a:noFill/>
          <a:ln w="57150">
            <a:solidFill>
              <a:schemeClr val="bg1"/>
            </a:solidFill>
          </a:ln>
        </p:spPr>
        <p:txBody>
          <a:bodyPr wrap="square" rtlCol="0">
            <a:spAutoFit/>
          </a:bodyPr>
          <a:lstStyle/>
          <a:p>
            <a:pPr algn="ctr">
              <a:lnSpc>
                <a:spcPct val="80000"/>
              </a:lnSpc>
            </a:pPr>
            <a:r>
              <a:rPr lang="en-US" sz="3600" dirty="0" smtClean="0">
                <a:solidFill>
                  <a:schemeClr val="bg1"/>
                </a:solidFill>
              </a:rPr>
              <a:t>charity receives $12,500 </a:t>
            </a:r>
          </a:p>
          <a:p>
            <a:pPr>
              <a:lnSpc>
                <a:spcPct val="80000"/>
              </a:lnSpc>
            </a:pPr>
            <a:r>
              <a:rPr lang="en-US" dirty="0" smtClean="0">
                <a:solidFill>
                  <a:schemeClr val="bg1"/>
                </a:solidFill>
              </a:rPr>
              <a:t>(10% x $125,000)</a:t>
            </a:r>
            <a:endParaRPr lang="en-US" dirty="0">
              <a:solidFill>
                <a:schemeClr val="bg1"/>
              </a:solidFill>
            </a:endParaRPr>
          </a:p>
        </p:txBody>
      </p:sp>
      <p:sp>
        <p:nvSpPr>
          <p:cNvPr id="13" name="TextBox 12"/>
          <p:cNvSpPr txBox="1"/>
          <p:nvPr/>
        </p:nvSpPr>
        <p:spPr>
          <a:xfrm>
            <a:off x="5029200" y="4648200"/>
            <a:ext cx="1905000" cy="2086725"/>
          </a:xfrm>
          <a:prstGeom prst="rect">
            <a:avLst/>
          </a:prstGeom>
          <a:noFill/>
          <a:ln w="57150">
            <a:solidFill>
              <a:schemeClr val="bg1"/>
            </a:solidFill>
          </a:ln>
        </p:spPr>
        <p:txBody>
          <a:bodyPr wrap="square" rtlCol="0">
            <a:spAutoFit/>
          </a:bodyPr>
          <a:lstStyle/>
          <a:p>
            <a:pPr algn="ctr">
              <a:lnSpc>
                <a:spcPct val="80000"/>
              </a:lnSpc>
            </a:pPr>
            <a:r>
              <a:rPr lang="en-US" sz="3600" dirty="0" smtClean="0">
                <a:solidFill>
                  <a:schemeClr val="bg1"/>
                </a:solidFill>
              </a:rPr>
              <a:t>children receive $50,625 </a:t>
            </a:r>
          </a:p>
          <a:p>
            <a:pPr algn="ctr">
              <a:lnSpc>
                <a:spcPct val="80000"/>
              </a:lnSpc>
            </a:pPr>
            <a:r>
              <a:rPr lang="en-US" dirty="0" smtClean="0">
                <a:solidFill>
                  <a:schemeClr val="bg1"/>
                </a:solidFill>
              </a:rPr>
              <a:t>(90% x 125,000 = 112,500, less 55% for estate taxes)</a:t>
            </a:r>
            <a:endParaRPr lang="en-US" dirty="0">
              <a:solidFill>
                <a:schemeClr val="bg1"/>
              </a:solidFill>
            </a:endParaRPr>
          </a:p>
        </p:txBody>
      </p:sp>
      <p:sp>
        <p:nvSpPr>
          <p:cNvPr id="14" name="TextBox 13"/>
          <p:cNvSpPr txBox="1"/>
          <p:nvPr/>
        </p:nvSpPr>
        <p:spPr>
          <a:xfrm>
            <a:off x="152400" y="4648200"/>
            <a:ext cx="1905000" cy="1643527"/>
          </a:xfrm>
          <a:prstGeom prst="rect">
            <a:avLst/>
          </a:prstGeom>
          <a:noFill/>
          <a:ln w="57150">
            <a:solidFill>
              <a:schemeClr val="bg1"/>
            </a:solidFill>
          </a:ln>
        </p:spPr>
        <p:txBody>
          <a:bodyPr wrap="square" lIns="0" rIns="0" rtlCol="0">
            <a:spAutoFit/>
          </a:bodyPr>
          <a:lstStyle/>
          <a:p>
            <a:pPr algn="ctr">
              <a:lnSpc>
                <a:spcPct val="80000"/>
              </a:lnSpc>
            </a:pPr>
            <a:r>
              <a:rPr lang="en-US" sz="3600" dirty="0" smtClean="0">
                <a:solidFill>
                  <a:schemeClr val="bg1"/>
                </a:solidFill>
              </a:rPr>
              <a:t>charity receives $125,000 </a:t>
            </a:r>
            <a:r>
              <a:rPr lang="en-US" dirty="0" smtClean="0">
                <a:solidFill>
                  <a:schemeClr val="bg1"/>
                </a:solidFill>
              </a:rPr>
              <a:t>farmland </a:t>
            </a:r>
            <a:endParaRPr lang="en-US" dirty="0">
              <a:solidFill>
                <a:schemeClr val="bg1"/>
              </a:solidFill>
            </a:endParaRPr>
          </a:p>
        </p:txBody>
      </p:sp>
      <p:sp>
        <p:nvSpPr>
          <p:cNvPr id="15" name="TextBox 14"/>
          <p:cNvSpPr txBox="1"/>
          <p:nvPr/>
        </p:nvSpPr>
        <p:spPr>
          <a:xfrm>
            <a:off x="2209800" y="4114800"/>
            <a:ext cx="4876800" cy="461665"/>
          </a:xfrm>
          <a:prstGeom prst="rect">
            <a:avLst/>
          </a:prstGeom>
          <a:noFill/>
          <a:ln w="57150">
            <a:noFill/>
          </a:ln>
        </p:spPr>
        <p:txBody>
          <a:bodyPr wrap="square" rtlCol="0">
            <a:spAutoFit/>
          </a:bodyPr>
          <a:lstStyle/>
          <a:p>
            <a:pPr algn="ctr"/>
            <a:r>
              <a:rPr lang="en-US" sz="2400" b="1" dirty="0" smtClean="0"/>
              <a:t>farmland worth $125,000 at death</a:t>
            </a:r>
            <a:endParaRPr lang="en-US" sz="2400" b="1" dirty="0"/>
          </a:p>
        </p:txBody>
      </p:sp>
      <p:sp>
        <p:nvSpPr>
          <p:cNvPr id="16" name="TextBox 15"/>
          <p:cNvSpPr txBox="1"/>
          <p:nvPr/>
        </p:nvSpPr>
        <p:spPr>
          <a:xfrm>
            <a:off x="0" y="228600"/>
            <a:ext cx="9144000" cy="445635"/>
          </a:xfrm>
          <a:prstGeom prst="rect">
            <a:avLst/>
          </a:prstGeom>
          <a:noFill/>
          <a:ln w="57150">
            <a:noFill/>
          </a:ln>
        </p:spPr>
        <p:txBody>
          <a:bodyPr wrap="square" rtlCol="0">
            <a:spAutoFit/>
          </a:bodyPr>
          <a:lstStyle/>
          <a:p>
            <a:pPr algn="ctr">
              <a:lnSpc>
                <a:spcPct val="80000"/>
              </a:lnSpc>
            </a:pPr>
            <a:r>
              <a:rPr lang="en-US" sz="2800" dirty="0" smtClean="0"/>
              <a:t>Age 59 wealthy donor with $100,000 farmland on 9/1/10</a:t>
            </a:r>
            <a:endParaRPr lang="en-US" sz="2800" dirty="0"/>
          </a:p>
        </p:txBody>
      </p:sp>
      <p:cxnSp>
        <p:nvCxnSpPr>
          <p:cNvPr id="39" name="Straight Arrow Connector 38"/>
          <p:cNvCxnSpPr>
            <a:stCxn id="10" idx="2"/>
          </p:cNvCxnSpPr>
          <p:nvPr/>
        </p:nvCxnSpPr>
        <p:spPr>
          <a:xfrm rot="5400000">
            <a:off x="5647882" y="3210276"/>
            <a:ext cx="2724242" cy="794"/>
          </a:xfrm>
          <a:prstGeom prst="straightConnector1">
            <a:avLst/>
          </a:prstGeom>
          <a:ln w="571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2"/>
          </p:cNvCxnSpPr>
          <p:nvPr/>
        </p:nvCxnSpPr>
        <p:spPr>
          <a:xfrm rot="5400000">
            <a:off x="1981199" y="4267201"/>
            <a:ext cx="609602" cy="1588"/>
          </a:xfrm>
          <a:prstGeom prst="straightConnector1">
            <a:avLst/>
          </a:prstGeom>
          <a:ln w="5715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 idx="2"/>
            <a:endCxn id="7" idx="0"/>
          </p:cNvCxnSpPr>
          <p:nvPr/>
        </p:nvCxnSpPr>
        <p:spPr>
          <a:xfrm rot="5400000">
            <a:off x="2147773" y="3033827"/>
            <a:ext cx="276455"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 idx="2"/>
            <a:endCxn id="5" idx="0"/>
          </p:cNvCxnSpPr>
          <p:nvPr/>
        </p:nvCxnSpPr>
        <p:spPr>
          <a:xfrm rot="5400000">
            <a:off x="2157649" y="1985496"/>
            <a:ext cx="256703"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ujames\AppData\Local\Microsoft\Windows\Temporary Internet Files\Content.IE5\WU72GFP2\MP900442457[1].jpg"/>
          <p:cNvPicPr>
            <a:picLocks noChangeAspect="1" noChangeArrowheads="1"/>
          </p:cNvPicPr>
          <p:nvPr/>
        </p:nvPicPr>
        <p:blipFill>
          <a:blip r:embed="rId2" cstate="print"/>
          <a:srcRect/>
          <a:stretch>
            <a:fillRect/>
          </a:stretch>
        </p:blipFill>
        <p:spPr bwMode="auto">
          <a:xfrm>
            <a:off x="0" y="458545"/>
            <a:ext cx="9144000" cy="6399455"/>
          </a:xfrm>
          <a:prstGeom prst="rect">
            <a:avLst/>
          </a:prstGeom>
          <a:noFill/>
        </p:spPr>
      </p:pic>
      <p:sp>
        <p:nvSpPr>
          <p:cNvPr id="3" name="Content Placeholder 2"/>
          <p:cNvSpPr>
            <a:spLocks noGrp="1"/>
          </p:cNvSpPr>
          <p:nvPr>
            <p:ph idx="1"/>
          </p:nvPr>
        </p:nvSpPr>
        <p:spPr>
          <a:xfrm>
            <a:off x="0" y="0"/>
            <a:ext cx="8229600" cy="4525963"/>
          </a:xfrm>
        </p:spPr>
        <p:txBody>
          <a:bodyPr>
            <a:normAutofit/>
          </a:bodyPr>
          <a:lstStyle/>
          <a:p>
            <a:pPr marL="0" indent="0">
              <a:buNone/>
            </a:pPr>
            <a:r>
              <a:rPr lang="en-US" sz="3600" dirty="0" smtClean="0"/>
              <a:t>Gifts of remainder interests in personal residences can also be deducted</a:t>
            </a:r>
            <a:endParaRPr lang="en-US" sz="3600" dirty="0"/>
          </a:p>
        </p:txBody>
      </p:sp>
      <p:sp>
        <p:nvSpPr>
          <p:cNvPr id="6" name="TextBox 5"/>
          <p:cNvSpPr txBox="1"/>
          <p:nvPr/>
        </p:nvSpPr>
        <p:spPr>
          <a:xfrm rot="231173">
            <a:off x="2455929" y="3533583"/>
            <a:ext cx="2057871" cy="590931"/>
          </a:xfrm>
          <a:prstGeom prst="rect">
            <a:avLst/>
          </a:prstGeom>
          <a:noFill/>
        </p:spPr>
        <p:txBody>
          <a:bodyPr wrap="square" rtlCol="0">
            <a:spAutoFit/>
          </a:bodyPr>
          <a:lstStyle/>
          <a:p>
            <a:pPr algn="ctr">
              <a:lnSpc>
                <a:spcPct val="80000"/>
              </a:lnSpc>
            </a:pPr>
            <a:r>
              <a:rPr lang="en-US" sz="2000" b="1" dirty="0" smtClean="0">
                <a:latin typeface="Rockwell Extra Bold" pitchFamily="18" charset="0"/>
              </a:rPr>
              <a:t>Remainder  </a:t>
            </a:r>
          </a:p>
          <a:p>
            <a:pPr algn="ctr">
              <a:lnSpc>
                <a:spcPct val="80000"/>
              </a:lnSpc>
            </a:pPr>
            <a:r>
              <a:rPr lang="en-US" sz="2000" b="1" dirty="0" smtClean="0">
                <a:latin typeface="Rockwell Extra Bold" pitchFamily="18" charset="0"/>
              </a:rPr>
              <a:t>Interest</a:t>
            </a:r>
            <a:endParaRPr lang="en-US" sz="2000" b="1" dirty="0">
              <a:latin typeface="Rockwell Extra Bol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rujames\AppData\Local\Microsoft\Windows\Temporary Internet Files\Content.IE5\S3NC6S0Y\MP900182424[1].jpg"/>
          <p:cNvPicPr>
            <a:picLocks noChangeAspect="1" noChangeArrowheads="1"/>
          </p:cNvPicPr>
          <p:nvPr/>
        </p:nvPicPr>
        <p:blipFill>
          <a:blip r:embed="rId2" cstate="print"/>
          <a:srcRect t="552" r="10497"/>
          <a:stretch>
            <a:fillRect/>
          </a:stretch>
        </p:blipFill>
        <p:spPr bwMode="auto">
          <a:xfrm>
            <a:off x="0" y="0"/>
            <a:ext cx="9166634" cy="6858000"/>
          </a:xfrm>
          <a:prstGeom prst="rect">
            <a:avLst/>
          </a:prstGeom>
          <a:noFill/>
        </p:spPr>
      </p:pic>
      <p:pic>
        <p:nvPicPr>
          <p:cNvPr id="9" name="Picture 8" descr="Sticky Note A-New Top.bmp"/>
          <p:cNvPicPr>
            <a:picLocks noChangeAspect="1"/>
          </p:cNvPicPr>
          <p:nvPr/>
        </p:nvPicPr>
        <p:blipFill>
          <a:blip r:embed="rId3" cstate="print"/>
          <a:stretch>
            <a:fillRect/>
          </a:stretch>
        </p:blipFill>
        <p:spPr>
          <a:xfrm rot="20863418">
            <a:off x="6258442" y="3948374"/>
            <a:ext cx="1405046" cy="962313"/>
          </a:xfrm>
          <a:prstGeom prst="rect">
            <a:avLst/>
          </a:prstGeom>
        </p:spPr>
      </p:pic>
      <p:pic>
        <p:nvPicPr>
          <p:cNvPr id="8" name="Picture 7" descr="Sticky Note A.bmp"/>
          <p:cNvPicPr>
            <a:picLocks noChangeAspect="1"/>
          </p:cNvPicPr>
          <p:nvPr/>
        </p:nvPicPr>
        <p:blipFill>
          <a:blip r:embed="rId4" cstate="print"/>
          <a:stretch>
            <a:fillRect/>
          </a:stretch>
        </p:blipFill>
        <p:spPr>
          <a:xfrm>
            <a:off x="4876800" y="4343400"/>
            <a:ext cx="4114800" cy="2361039"/>
          </a:xfrm>
          <a:prstGeom prst="rect">
            <a:avLst/>
          </a:prstGeom>
        </p:spPr>
      </p:pic>
      <p:sp>
        <p:nvSpPr>
          <p:cNvPr id="3" name="Content Placeholder 2"/>
          <p:cNvSpPr>
            <a:spLocks noGrp="1"/>
          </p:cNvSpPr>
          <p:nvPr>
            <p:ph idx="1"/>
          </p:nvPr>
        </p:nvSpPr>
        <p:spPr>
          <a:xfrm>
            <a:off x="4876800" y="4876800"/>
            <a:ext cx="4038600" cy="1828800"/>
          </a:xfrm>
          <a:noFill/>
        </p:spPr>
        <p:txBody>
          <a:bodyPr>
            <a:normAutofit fontScale="77500" lnSpcReduction="20000"/>
          </a:bodyPr>
          <a:lstStyle/>
          <a:p>
            <a:pPr marL="0" indent="0" algn="ctr">
              <a:buNone/>
            </a:pPr>
            <a:r>
              <a:rPr lang="en-US" dirty="0" smtClean="0">
                <a:effectLst>
                  <a:glow rad="101600">
                    <a:schemeClr val="bg1">
                      <a:alpha val="60000"/>
                    </a:schemeClr>
                  </a:glow>
                </a:effectLst>
              </a:rPr>
              <a:t>Includes second homes, vacation homes, even a boat with bathroom, cooking, and sleeping facilities, if used by the donor as a residence</a:t>
            </a:r>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ujames\AppData\Local\Microsoft\Windows\Temporary Internet Files\Content.IE5\4TPZB9DD\MP900448408[1].jpg"/>
          <p:cNvPicPr>
            <a:picLocks noChangeAspect="1" noChangeArrowheads="1"/>
          </p:cNvPicPr>
          <p:nvPr/>
        </p:nvPicPr>
        <p:blipFill>
          <a:blip r:embed="rId2" cstate="print"/>
          <a:srcRect/>
          <a:stretch>
            <a:fillRect/>
          </a:stretch>
        </p:blipFill>
        <p:spPr bwMode="auto">
          <a:xfrm>
            <a:off x="0" y="-33987"/>
            <a:ext cx="9144000" cy="6891987"/>
          </a:xfrm>
          <a:prstGeom prst="rect">
            <a:avLst/>
          </a:prstGeom>
          <a:noFill/>
        </p:spPr>
      </p:pic>
      <p:sp>
        <p:nvSpPr>
          <p:cNvPr id="3" name="Content Placeholder 2"/>
          <p:cNvSpPr>
            <a:spLocks noGrp="1"/>
          </p:cNvSpPr>
          <p:nvPr>
            <p:ph idx="1"/>
          </p:nvPr>
        </p:nvSpPr>
        <p:spPr>
          <a:xfrm>
            <a:off x="152400" y="0"/>
            <a:ext cx="8229600" cy="1143000"/>
          </a:xfrm>
        </p:spPr>
        <p:txBody>
          <a:bodyPr>
            <a:noAutofit/>
          </a:bodyPr>
          <a:lstStyle/>
          <a:p>
            <a:pPr marL="0" indent="0">
              <a:buNone/>
            </a:pPr>
            <a:r>
              <a:rPr lang="en-US" sz="3600" dirty="0" smtClean="0">
                <a:solidFill>
                  <a:schemeClr val="bg1"/>
                </a:solidFill>
              </a:rPr>
              <a:t>Deduction for a house is reduced because, unlike land, it is depreciable (it wears out) </a:t>
            </a:r>
          </a:p>
          <a:p>
            <a:pPr marL="0" indent="0">
              <a:buNone/>
            </a:pPr>
            <a:endParaRPr lang="en-US" sz="3600" dirty="0" smtClean="0">
              <a:solidFill>
                <a:schemeClr val="bg1"/>
              </a:solidFill>
            </a:endParaRPr>
          </a:p>
          <a:p>
            <a:pPr marL="0" indent="0">
              <a:buNone/>
            </a:pPr>
            <a:endParaRPr lang="en-US" sz="3600" dirty="0" smtClean="0">
              <a:solidFill>
                <a:schemeClr val="bg1"/>
              </a:solidFill>
            </a:endParaRPr>
          </a:p>
        </p:txBody>
      </p:sp>
      <p:sp>
        <p:nvSpPr>
          <p:cNvPr id="6" name="TextBox 5"/>
          <p:cNvSpPr txBox="1"/>
          <p:nvPr/>
        </p:nvSpPr>
        <p:spPr>
          <a:xfrm>
            <a:off x="0" y="6477001"/>
            <a:ext cx="9144000" cy="369332"/>
          </a:xfrm>
          <a:prstGeom prst="rect">
            <a:avLst/>
          </a:prstGeom>
          <a:noFill/>
        </p:spPr>
        <p:txBody>
          <a:bodyPr wrap="square" rtlCol="0">
            <a:spAutoFit/>
          </a:bodyPr>
          <a:lstStyle/>
          <a:p>
            <a:r>
              <a:rPr lang="en-US" dirty="0" smtClean="0">
                <a:solidFill>
                  <a:schemeClr val="bg1"/>
                </a:solidFill>
                <a:effectLst>
                  <a:glow rad="228600">
                    <a:schemeClr val="accent6">
                      <a:satMod val="175000"/>
                      <a:alpha val="40000"/>
                    </a:schemeClr>
                  </a:glow>
                </a:effectLst>
              </a:rPr>
              <a:t>Rules in IRS Pub. 1459 http://www.irs.gov/pub/irs-pdf/p1459.pdf</a:t>
            </a:r>
            <a:endParaRPr lang="en-US" dirty="0">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Stock_000000576890XSmall.jpg"/>
          <p:cNvPicPr>
            <a:picLocks noChangeAspect="1"/>
          </p:cNvPicPr>
          <p:nvPr/>
        </p:nvPicPr>
        <p:blipFill>
          <a:blip r:embed="rId2" cstate="print"/>
          <a:stretch>
            <a:fillRect/>
          </a:stretch>
        </p:blipFill>
        <p:spPr>
          <a:xfrm>
            <a:off x="4572000" y="48296"/>
            <a:ext cx="4572000" cy="6809704"/>
          </a:xfrm>
          <a:prstGeom prst="rect">
            <a:avLst/>
          </a:prstGeom>
        </p:spPr>
      </p:pic>
      <p:pic>
        <p:nvPicPr>
          <p:cNvPr id="72706" name="Picture 2" descr="C:\Users\rujames\AppData\Local\Microsoft\Windows\Temporary Internet Files\Content.IE5\BWNQMCW8\MP900448688[1].jpg"/>
          <p:cNvPicPr>
            <a:picLocks noChangeAspect="1" noChangeArrowheads="1"/>
          </p:cNvPicPr>
          <p:nvPr/>
        </p:nvPicPr>
        <p:blipFill>
          <a:blip r:embed="rId3" cstate="print">
            <a:lum bright="10000"/>
          </a:blip>
          <a:srcRect/>
          <a:stretch>
            <a:fillRect/>
          </a:stretch>
        </p:blipFill>
        <p:spPr bwMode="auto">
          <a:xfrm>
            <a:off x="0" y="0"/>
            <a:ext cx="4563922" cy="6858000"/>
          </a:xfrm>
          <a:prstGeom prst="rect">
            <a:avLst/>
          </a:prstGeom>
          <a:noFill/>
        </p:spPr>
      </p:pic>
      <p:sp>
        <p:nvSpPr>
          <p:cNvPr id="4" name="Title 1"/>
          <p:cNvSpPr>
            <a:spLocks noGrp="1"/>
          </p:cNvSpPr>
          <p:nvPr>
            <p:ph type="title"/>
          </p:nvPr>
        </p:nvSpPr>
        <p:spPr>
          <a:xfrm>
            <a:off x="0" y="0"/>
            <a:ext cx="9144000" cy="533400"/>
          </a:xfrm>
          <a:solidFill>
            <a:schemeClr val="accent1">
              <a:lumMod val="20000"/>
              <a:lumOff val="80000"/>
            </a:schemeClr>
          </a:solidFill>
        </p:spPr>
        <p:txBody>
          <a:bodyPr lIns="0" rIns="0">
            <a:noAutofit/>
          </a:bodyPr>
          <a:lstStyle/>
          <a:p>
            <a:pPr>
              <a:lnSpc>
                <a:spcPct val="80000"/>
              </a:lnSpc>
            </a:pPr>
            <a:r>
              <a:rPr lang="en-US" sz="3600" dirty="0" smtClean="0"/>
              <a:t/>
            </a:r>
            <a:br>
              <a:rPr lang="en-US" sz="3600" dirty="0" smtClean="0"/>
            </a:br>
            <a:r>
              <a:rPr lang="en-US" sz="3600" dirty="0" smtClean="0"/>
              <a:t>59 year old donor giving on 9/6/10</a:t>
            </a:r>
            <a:br>
              <a:rPr lang="en-US" sz="3600" dirty="0" smtClean="0"/>
            </a:br>
            <a:endParaRPr lang="en-US" sz="3600" dirty="0"/>
          </a:p>
        </p:txBody>
      </p:sp>
      <p:sp>
        <p:nvSpPr>
          <p:cNvPr id="6" name="TextBox 5"/>
          <p:cNvSpPr txBox="1"/>
          <p:nvPr/>
        </p:nvSpPr>
        <p:spPr>
          <a:xfrm>
            <a:off x="0" y="838200"/>
            <a:ext cx="4495800" cy="3243965"/>
          </a:xfrm>
          <a:prstGeom prst="rect">
            <a:avLst/>
          </a:prstGeom>
          <a:noFill/>
          <a:ln>
            <a:noFill/>
          </a:ln>
        </p:spPr>
        <p:txBody>
          <a:bodyPr wrap="square" rtlCol="0">
            <a:spAutoFit/>
          </a:bodyPr>
          <a:lstStyle/>
          <a:p>
            <a:pPr lvl="0" algn="ctr">
              <a:lnSpc>
                <a:spcPct val="80000"/>
              </a:lnSpc>
              <a:spcBef>
                <a:spcPct val="0"/>
              </a:spcBef>
              <a:defRPr/>
            </a:pPr>
            <a:r>
              <a:rPr lang="en-US" sz="3200" dirty="0" smtClean="0">
                <a:effectLst>
                  <a:glow rad="101600">
                    <a:schemeClr val="tx2">
                      <a:lumMod val="40000"/>
                      <a:lumOff val="60000"/>
                      <a:alpha val="60000"/>
                    </a:schemeClr>
                  </a:glow>
                </a:effectLst>
              </a:rPr>
              <a:t>Remainder interest in $100,000 farm</a:t>
            </a:r>
          </a:p>
          <a:p>
            <a:pPr lvl="0" algn="ctr">
              <a:lnSpc>
                <a:spcPct val="80000"/>
              </a:lnSpc>
              <a:spcBef>
                <a:spcPct val="0"/>
              </a:spcBef>
              <a:defRPr/>
            </a:pPr>
            <a:endParaRPr lang="en-US" sz="3200" dirty="0" smtClean="0"/>
          </a:p>
          <a:p>
            <a:pPr lvl="0" algn="ctr">
              <a:lnSpc>
                <a:spcPct val="80000"/>
              </a:lnSpc>
              <a:spcBef>
                <a:spcPct val="0"/>
              </a:spcBef>
              <a:defRPr/>
            </a:pPr>
            <a:endParaRPr lang="en-US" sz="3200" dirty="0" smtClean="0"/>
          </a:p>
          <a:p>
            <a:pPr lvl="0" algn="ctr">
              <a:lnSpc>
                <a:spcPct val="80000"/>
              </a:lnSpc>
              <a:spcBef>
                <a:spcPct val="0"/>
              </a:spcBef>
              <a:defRPr/>
            </a:pPr>
            <a:r>
              <a:rPr lang="en-US" sz="3200" dirty="0" smtClean="0"/>
              <a:t> </a:t>
            </a:r>
          </a:p>
          <a:p>
            <a:pPr lvl="0">
              <a:lnSpc>
                <a:spcPct val="80000"/>
              </a:lnSpc>
              <a:spcBef>
                <a:spcPct val="0"/>
              </a:spcBef>
              <a:defRPr/>
            </a:pPr>
            <a:r>
              <a:rPr lang="en-US" sz="3200" u="sng" dirty="0" smtClean="0"/>
              <a:t>.60589 x $100,000 </a:t>
            </a:r>
          </a:p>
          <a:p>
            <a:pPr lvl="0">
              <a:lnSpc>
                <a:spcPct val="80000"/>
              </a:lnSpc>
              <a:spcBef>
                <a:spcPct val="0"/>
              </a:spcBef>
              <a:defRPr/>
            </a:pPr>
            <a:endParaRPr lang="en-US" sz="3200" u="sng" dirty="0" smtClean="0"/>
          </a:p>
          <a:p>
            <a:pPr lvl="0" algn="ctr">
              <a:lnSpc>
                <a:spcPct val="80000"/>
              </a:lnSpc>
              <a:spcBef>
                <a:spcPct val="0"/>
              </a:spcBef>
              <a:defRPr/>
            </a:pPr>
            <a:r>
              <a:rPr lang="en-US" sz="3200" b="1" dirty="0" smtClean="0">
                <a:solidFill>
                  <a:srgbClr val="C00000"/>
                </a:solidFill>
              </a:rPr>
              <a:t>$60,589 Deduction </a:t>
            </a:r>
          </a:p>
        </p:txBody>
      </p:sp>
      <p:sp>
        <p:nvSpPr>
          <p:cNvPr id="7" name="TextBox 6"/>
          <p:cNvSpPr txBox="1"/>
          <p:nvPr/>
        </p:nvSpPr>
        <p:spPr>
          <a:xfrm>
            <a:off x="4572000" y="5257800"/>
            <a:ext cx="2590800" cy="1575816"/>
          </a:xfrm>
          <a:prstGeom prst="rect">
            <a:avLst/>
          </a:prstGeom>
          <a:noFill/>
        </p:spPr>
        <p:txBody>
          <a:bodyPr wrap="square" rtlCol="0">
            <a:spAutoFit/>
          </a:bodyPr>
          <a:lstStyle/>
          <a:p>
            <a:pPr>
              <a:lnSpc>
                <a:spcPct val="80000"/>
              </a:lnSpc>
            </a:pPr>
            <a:r>
              <a:rPr lang="en-US" sz="2000" dirty="0" smtClean="0"/>
              <a:t>*.60589 less .26821 depreciation </a:t>
            </a:r>
          </a:p>
          <a:p>
            <a:pPr>
              <a:lnSpc>
                <a:spcPct val="80000"/>
              </a:lnSpc>
            </a:pPr>
            <a:r>
              <a:rPr lang="en-US" sz="2000" dirty="0" smtClean="0"/>
              <a:t>reduction</a:t>
            </a:r>
          </a:p>
          <a:p>
            <a:pPr>
              <a:lnSpc>
                <a:spcPct val="80000"/>
              </a:lnSpc>
            </a:pPr>
            <a:r>
              <a:rPr lang="en-US" sz="2000" dirty="0" smtClean="0"/>
              <a:t>calculated</a:t>
            </a:r>
          </a:p>
          <a:p>
            <a:pPr>
              <a:lnSpc>
                <a:spcPct val="80000"/>
              </a:lnSpc>
            </a:pPr>
            <a:r>
              <a:rPr lang="en-US" sz="2000" dirty="0" smtClean="0"/>
              <a:t>on next</a:t>
            </a:r>
          </a:p>
          <a:p>
            <a:pPr>
              <a:lnSpc>
                <a:spcPct val="80000"/>
              </a:lnSpc>
            </a:pPr>
            <a:r>
              <a:rPr lang="en-US" sz="2000" dirty="0" smtClean="0"/>
              <a:t>slide</a:t>
            </a:r>
          </a:p>
        </p:txBody>
      </p:sp>
      <p:sp>
        <p:nvSpPr>
          <p:cNvPr id="17" name="TextBox 16"/>
          <p:cNvSpPr txBox="1"/>
          <p:nvPr/>
        </p:nvSpPr>
        <p:spPr>
          <a:xfrm>
            <a:off x="4572000" y="838200"/>
            <a:ext cx="4572000" cy="3520964"/>
          </a:xfrm>
          <a:prstGeom prst="rect">
            <a:avLst/>
          </a:prstGeom>
          <a:noFill/>
        </p:spPr>
        <p:txBody>
          <a:bodyPr wrap="square" rtlCol="0">
            <a:spAutoFit/>
          </a:bodyPr>
          <a:lstStyle/>
          <a:p>
            <a:pPr lvl="0" algn="ctr">
              <a:lnSpc>
                <a:spcPct val="80000"/>
              </a:lnSpc>
              <a:spcBef>
                <a:spcPct val="0"/>
              </a:spcBef>
              <a:defRPr/>
            </a:pPr>
            <a:r>
              <a:rPr lang="en-US" sz="3200" dirty="0" smtClean="0"/>
              <a:t>Remainder interest in $100,000 home</a:t>
            </a:r>
          </a:p>
          <a:p>
            <a:pPr lvl="0" algn="ctr">
              <a:lnSpc>
                <a:spcPct val="80000"/>
              </a:lnSpc>
              <a:spcBef>
                <a:spcPct val="0"/>
              </a:spcBef>
              <a:defRPr/>
            </a:pPr>
            <a:endParaRPr lang="en-US" sz="3200" dirty="0" smtClean="0"/>
          </a:p>
          <a:p>
            <a:pPr>
              <a:lnSpc>
                <a:spcPct val="80000"/>
              </a:lnSpc>
              <a:spcBef>
                <a:spcPct val="0"/>
              </a:spcBef>
              <a:defRPr/>
            </a:pPr>
            <a:r>
              <a:rPr lang="en-US" sz="3200" dirty="0" smtClean="0"/>
              <a:t>.60589 x $20,000 (land)</a:t>
            </a:r>
          </a:p>
          <a:p>
            <a:pPr>
              <a:lnSpc>
                <a:spcPct val="80000"/>
              </a:lnSpc>
              <a:spcBef>
                <a:spcPct val="0"/>
              </a:spcBef>
              <a:defRPr/>
            </a:pPr>
            <a:r>
              <a:rPr lang="en-US" sz="3200" dirty="0" smtClean="0"/>
              <a:t>.60589 x $10,000 (salvage)</a:t>
            </a:r>
          </a:p>
          <a:p>
            <a:pPr>
              <a:lnSpc>
                <a:spcPct val="80000"/>
              </a:lnSpc>
              <a:spcBef>
                <a:spcPct val="0"/>
              </a:spcBef>
              <a:defRPr/>
            </a:pPr>
            <a:r>
              <a:rPr lang="en-US" sz="3200" u="sng" dirty="0" smtClean="0"/>
              <a:t>.33768</a:t>
            </a:r>
            <a:r>
              <a:rPr lang="en-US" b="1" u="sng" baseline="80000" dirty="0" smtClean="0"/>
              <a:t>*</a:t>
            </a:r>
            <a:r>
              <a:rPr lang="en-US" u="sng" baseline="80000" dirty="0" smtClean="0"/>
              <a:t> </a:t>
            </a:r>
            <a:r>
              <a:rPr lang="en-US" sz="3200" u="sng" dirty="0" smtClean="0"/>
              <a:t>x $70,000</a:t>
            </a:r>
          </a:p>
          <a:p>
            <a:pPr>
              <a:lnSpc>
                <a:spcPct val="80000"/>
              </a:lnSpc>
              <a:spcBef>
                <a:spcPct val="0"/>
              </a:spcBef>
              <a:defRPr/>
            </a:pPr>
            <a:endParaRPr lang="en-US" sz="3200" dirty="0" smtClean="0"/>
          </a:p>
          <a:p>
            <a:pPr>
              <a:lnSpc>
                <a:spcPct val="80000"/>
              </a:lnSpc>
              <a:spcBef>
                <a:spcPct val="0"/>
              </a:spcBef>
              <a:defRPr/>
            </a:pPr>
            <a:r>
              <a:rPr lang="en-US" sz="3200" dirty="0" smtClean="0">
                <a:solidFill>
                  <a:srgbClr val="C00000"/>
                </a:solidFill>
              </a:rPr>
              <a:t>     </a:t>
            </a:r>
            <a:r>
              <a:rPr lang="en-US" sz="3200" b="1" dirty="0" smtClean="0">
                <a:solidFill>
                  <a:srgbClr val="C00000"/>
                </a:solidFill>
              </a:rPr>
              <a:t>$41,814  Deduction</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0" y="3596640"/>
          <a:ext cx="6248399" cy="2727960"/>
        </p:xfrm>
        <a:graphic>
          <a:graphicData uri="http://schemas.openxmlformats.org/drawingml/2006/table">
            <a:tbl>
              <a:tblPr/>
              <a:tblGrid>
                <a:gridCol w="318509"/>
                <a:gridCol w="112415"/>
                <a:gridCol w="635876"/>
                <a:gridCol w="152400"/>
                <a:gridCol w="810515"/>
                <a:gridCol w="112415"/>
                <a:gridCol w="786905"/>
                <a:gridCol w="177990"/>
                <a:gridCol w="318509"/>
                <a:gridCol w="112415"/>
                <a:gridCol w="653051"/>
                <a:gridCol w="152400"/>
                <a:gridCol w="940104"/>
                <a:gridCol w="112415"/>
                <a:gridCol w="852480"/>
              </a:tblGrid>
              <a:tr h="175260">
                <a:tc gridSpan="15">
                  <a:txBody>
                    <a:bodyPr/>
                    <a:lstStyle/>
                    <a:p>
                      <a:pPr algn="ctr" fontAlgn="b"/>
                      <a:r>
                        <a:rPr lang="en-US" sz="1800" b="1" i="0" u="none" strike="noStrike" dirty="0">
                          <a:latin typeface="Arial"/>
                        </a:rPr>
                        <a:t>Table C(2.4)</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gridSpan="15">
                  <a:txBody>
                    <a:bodyPr/>
                    <a:lstStyle/>
                    <a:p>
                      <a:pPr algn="ctr" fontAlgn="b"/>
                      <a:r>
                        <a:rPr lang="en-US" sz="1100" b="0" i="0" u="none" strike="noStrike" dirty="0">
                          <a:latin typeface="Arial"/>
                        </a:rPr>
                        <a:t>Factors for Reducing Assurances - Based on Table 2000CM</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gridSpan="15">
                  <a:txBody>
                    <a:bodyPr/>
                    <a:lstStyle/>
                    <a:p>
                      <a:pPr algn="ctr" fontAlgn="b"/>
                      <a:r>
                        <a:rPr lang="en-US" sz="1400" b="0" i="0" u="none" strike="noStrike">
                          <a:latin typeface="Arial"/>
                        </a:rPr>
                        <a:t>Interest at 2.4 Percent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algn="l" fontAlgn="b"/>
                      <a:r>
                        <a:rPr lang="en-US" sz="1200" b="1" i="0" u="none" strike="noStrike">
                          <a:latin typeface="Arial"/>
                        </a:rPr>
                        <a:t> 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200" b="1" i="0" u="none" strike="noStrike">
                          <a:latin typeface="Arial"/>
                        </a:rPr>
                        <a:t>Remainder</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1" i="0" u="none" strike="noStrike">
                          <a:latin typeface="Arial"/>
                        </a:rPr>
                        <a:t>  R-Factors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latin typeface="Arial"/>
                        </a:rPr>
                        <a:t>D-Factors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latin typeface="Arial"/>
                        </a:rPr>
                        <a:t> 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200" b="1" i="0" u="none" strike="noStrike">
                          <a:latin typeface="Arial"/>
                        </a:rPr>
                        <a:t>Remainder</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1" i="0" u="none" strike="noStrike" dirty="0">
                          <a:latin typeface="Arial"/>
                        </a:rPr>
                        <a:t>    R-Factors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latin typeface="Arial"/>
                        </a:rPr>
                        <a:t> D-Factors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550">
                <a:tc>
                  <a:txBody>
                    <a:bodyPr/>
                    <a:lstStyle/>
                    <a:p>
                      <a:pPr algn="l" fontAlgn="b"/>
                      <a:r>
                        <a:rPr lang="en-US" sz="1200" b="1" i="0" u="none" strike="noStrike">
                          <a:latin typeface="Arial"/>
                        </a:rPr>
                        <a:t>   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latin typeface="Arial"/>
                        </a:rPr>
                        <a:t>     Factors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Arial"/>
                        </a:rPr>
                        <a:t>   R</a:t>
                      </a:r>
                      <a:r>
                        <a:rPr lang="en-US" sz="1400" b="1" i="0" u="none" strike="noStrike" baseline="-25000">
                          <a:latin typeface="Arial"/>
                        </a:rPr>
                        <a:t>x</a:t>
                      </a:r>
                      <a:r>
                        <a:rPr lang="en-US" sz="1200" b="1" i="0" u="none" strike="noStrike">
                          <a:latin typeface="Arial"/>
                        </a:rPr>
                        <a:t>-0.5M</a:t>
                      </a:r>
                      <a:r>
                        <a:rPr lang="en-US" sz="1400" b="1" i="0" u="none" strike="noStrike" baseline="-25000">
                          <a:latin typeface="Arial"/>
                        </a:rPr>
                        <a:t>x</a:t>
                      </a:r>
                      <a:endParaRPr lang="en-US" sz="14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latin typeface="Arial"/>
                        </a:rPr>
                        <a:t> D</a:t>
                      </a:r>
                      <a:r>
                        <a:rPr lang="en-US" sz="1400" b="1" i="0" u="none" strike="noStrike" baseline="-25000">
                          <a:latin typeface="Arial"/>
                        </a:rPr>
                        <a:t>x</a:t>
                      </a:r>
                      <a:r>
                        <a:rPr lang="en-US" sz="1200" b="1" i="0" u="none" strike="noStrike">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Arial"/>
                        </a:rPr>
                        <a:t>   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latin typeface="Arial"/>
                        </a:rPr>
                        <a:t>    Factors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Arial"/>
                        </a:rPr>
                        <a:t>     R</a:t>
                      </a:r>
                      <a:r>
                        <a:rPr lang="en-US" sz="1400" b="1" i="0" u="none" strike="noStrike" baseline="-25000">
                          <a:latin typeface="Arial"/>
                        </a:rPr>
                        <a:t>x</a:t>
                      </a:r>
                      <a:r>
                        <a:rPr lang="en-US" sz="1200" b="1" i="0" u="none" strike="noStrike">
                          <a:latin typeface="Arial"/>
                        </a:rPr>
                        <a:t>-0.5M</a:t>
                      </a:r>
                      <a:r>
                        <a:rPr lang="en-US" sz="1400" b="1" i="0" u="none" strike="noStrike" baseline="-25000">
                          <a:latin typeface="Arial"/>
                        </a:rPr>
                        <a:t>x</a:t>
                      </a:r>
                      <a:endParaRPr lang="en-US" sz="14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latin typeface="Arial"/>
                        </a:rPr>
                        <a:t>  D</a:t>
                      </a:r>
                      <a:r>
                        <a:rPr lang="en-US" sz="1400" b="1" i="0" u="none" strike="noStrike" baseline="-25000">
                          <a:latin typeface="Arial"/>
                        </a:rPr>
                        <a:t>x</a:t>
                      </a:r>
                      <a:r>
                        <a:rPr lang="en-US" sz="1200" b="1" i="0" u="none" strike="noStrike">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3350">
                <a:tc>
                  <a:txBody>
                    <a:bodyPr/>
                    <a:lstStyle/>
                    <a:p>
                      <a:pPr algn="ctr" fontAlgn="b"/>
                      <a:r>
                        <a:rPr lang="en-US" sz="1100" b="1" i="0" u="none" strike="noStrike">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.17830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latin typeface="Arial"/>
                        </a:rPr>
                        <a:t>1202916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latin typeface="Arial"/>
                        </a:rPr>
                        <a:t>100000.0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latin typeface="Arial"/>
                        </a:rPr>
                        <a:t>.56322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latin typeface="Arial"/>
                        </a:rPr>
                        <a:t>317860.0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latin typeface="Arial"/>
                        </a:rPr>
                        <a:t>24748.54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3350">
                <a:tc>
                  <a:txBody>
                    <a:bodyPr/>
                    <a:lstStyle/>
                    <a:p>
                      <a:pPr algn="ctr" fontAlgn="b"/>
                      <a:r>
                        <a:rPr lang="en-US" sz="1100" b="1" i="0" u="none" strike="noStrike">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.17677</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1185429</a:t>
                      </a:r>
                    </a:p>
                  </a:txBody>
                  <a:tcPr marL="0" marR="0" marT="0" marB="0" anchor="b">
                    <a:lnL>
                      <a:noFill/>
                    </a:lnL>
                    <a:lnR>
                      <a:noFill/>
                    </a:lnR>
                    <a:lnT>
                      <a:noFill/>
                    </a:lnT>
                    <a:lnB>
                      <a:noFill/>
                    </a:lnB>
                  </a:tcPr>
                </a:tc>
                <a:tc>
                  <a:txBody>
                    <a:bodyPr/>
                    <a:lstStyle/>
                    <a:p>
                      <a:pPr algn="ct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96977.54</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.57383</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304002.2</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24008.45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algn="ctr" fontAlgn="b"/>
                      <a:r>
                        <a:rPr lang="en-US" sz="1100" b="1" i="0" u="none" strike="noStrike">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.18060</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1168311</a:t>
                      </a:r>
                    </a:p>
                  </a:txBody>
                  <a:tcPr marL="0" marR="0" marT="0" marB="0" anchor="b">
                    <a:lnL>
                      <a:noFill/>
                    </a:lnL>
                    <a:lnR>
                      <a:noFill/>
                    </a:lnR>
                    <a:lnT>
                      <a:noFill/>
                    </a:lnT>
                    <a:lnB>
                      <a:noFill/>
                    </a:lnB>
                  </a:tcPr>
                </a:tc>
                <a:tc>
                  <a:txBody>
                    <a:bodyPr/>
                    <a:lstStyle/>
                    <a:p>
                      <a:pPr algn="ct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94656.94</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.58449</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290311.8</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23274.97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algn="ctr" fontAlgn="b"/>
                      <a:r>
                        <a:rPr lang="en-US" sz="1100" b="1" i="0" u="none" strike="noStrike">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.18466</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1151231</a:t>
                      </a:r>
                    </a:p>
                  </a:txBody>
                  <a:tcPr marL="0" marR="0" marT="0" marB="0" anchor="b">
                    <a:lnL>
                      <a:noFill/>
                    </a:lnL>
                    <a:lnR>
                      <a:noFill/>
                    </a:lnR>
                    <a:lnT>
                      <a:noFill/>
                    </a:lnT>
                    <a:lnB>
                      <a:noFill/>
                    </a:lnB>
                  </a:tcPr>
                </a:tc>
                <a:tc>
                  <a:txBody>
                    <a:bodyPr/>
                    <a:lstStyle/>
                    <a:p>
                      <a:pPr algn="ct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92407.69</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.59517</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276800.1</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22547.02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algn="ctr" fontAlgn="b"/>
                      <a:r>
                        <a:rPr lang="en-US" sz="1100" b="1" i="0" u="none" strike="noStrike">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.18888</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1134179</a:t>
                      </a:r>
                    </a:p>
                  </a:txBody>
                  <a:tcPr marL="0" marR="0" marT="0" marB="0" anchor="b">
                    <a:lnL>
                      <a:noFill/>
                    </a:lnL>
                    <a:lnR>
                      <a:noFill/>
                    </a:lnR>
                    <a:lnT>
                      <a:noFill/>
                    </a:lnT>
                    <a:lnB>
                      <a:noFill/>
                    </a:lnB>
                  </a:tcPr>
                </a:tc>
                <a:tc>
                  <a:txBody>
                    <a:bodyPr/>
                    <a:lstStyle/>
                    <a:p>
                      <a:pPr algn="ct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90219.15</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.60589</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263478.6</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21825.10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5250">
                <a:tc>
                  <a:txBody>
                    <a:bodyPr/>
                    <a:lstStyle/>
                    <a:p>
                      <a:pPr algn="ctr" fontAlgn="b"/>
                      <a:r>
                        <a:rPr lang="en-US" sz="1100" b="1" i="0" u="none" strike="noStrike">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a:t>
                      </a:r>
                    </a:p>
                  </a:txBody>
                  <a:tcPr marL="0" marR="0" marT="0" marB="0" anchor="b">
                    <a:lnL>
                      <a:noFill/>
                    </a:lnL>
                    <a:lnR>
                      <a:noFill/>
                    </a:lnR>
                    <a:lnT>
                      <a:noFill/>
                    </a:lnT>
                    <a:lnB>
                      <a:noFill/>
                    </a:lnB>
                  </a:tcPr>
                </a:tc>
                <a:tc>
                  <a:txBody>
                    <a:bodyPr/>
                    <a:lstStyle/>
                    <a:p>
                      <a:pPr algn="r" fontAlgn="b"/>
                      <a:r>
                        <a:rPr lang="en-US" sz="1100" b="0" i="0" u="none" strike="noStrike">
                          <a:latin typeface="Arial"/>
                        </a:rPr>
                        <a:t>…</a:t>
                      </a:r>
                    </a:p>
                  </a:txBody>
                  <a:tcPr marL="0" marR="0" marT="0" marB="0" anchor="b">
                    <a:lnL>
                      <a:noFill/>
                    </a:lnL>
                    <a:lnR>
                      <a:noFill/>
                    </a:lnR>
                    <a:lnT>
                      <a:noFill/>
                    </a:lnT>
                    <a:lnB>
                      <a:noFill/>
                    </a:lnB>
                  </a:tcPr>
                </a:tc>
                <a:tc>
                  <a:txBody>
                    <a:bodyPr/>
                    <a:lstStyle/>
                    <a:p>
                      <a:pPr algn="ctr" fontAlgn="b"/>
                      <a:r>
                        <a:rPr lang="en-US" sz="1100" b="0" i="0" u="none" strike="noStrike">
                          <a:latin typeface="Arial"/>
                        </a:rPr>
                        <a:t>…</a:t>
                      </a:r>
                    </a:p>
                  </a:txBody>
                  <a:tcPr marL="0" marR="0" marT="0" marB="0" anchor="b">
                    <a:lnL>
                      <a:noFill/>
                    </a:lnL>
                    <a:lnR>
                      <a:noFill/>
                    </a:lnR>
                    <a:lnT>
                      <a:noFill/>
                    </a:lnT>
                    <a:lnB>
                      <a:noFill/>
                    </a:lnB>
                  </a:tcPr>
                </a:tc>
                <a:tc>
                  <a:txBody>
                    <a:bodyPr/>
                    <a:lstStyle/>
                    <a:p>
                      <a:pPr algn="ctr" fontAlgn="b"/>
                      <a:r>
                        <a:rPr lang="en-US" sz="1100" b="0" i="0" u="none" strike="noStrike">
                          <a:latin typeface="Arial"/>
                        </a:rPr>
                        <a:t>…</a:t>
                      </a:r>
                    </a:p>
                  </a:txBody>
                  <a:tcPr marL="0" marR="0" marT="0" marB="0" anchor="b">
                    <a:lnL>
                      <a:noFill/>
                    </a:lnL>
                    <a:lnR>
                      <a:noFill/>
                    </a:lnR>
                    <a:lnT>
                      <a:noFill/>
                    </a:lnT>
                    <a:lnB>
                      <a:noFill/>
                    </a:lnB>
                  </a:tcPr>
                </a:tc>
                <a:tc>
                  <a:txBody>
                    <a:bodyPr/>
                    <a:lstStyle/>
                    <a:p>
                      <a:pPr algn="ctr" fontAlgn="b"/>
                      <a:r>
                        <a:rPr lang="en-US" sz="1100" b="0" i="0" u="none" strike="noStrike">
                          <a:latin typeface="Arial"/>
                        </a:rPr>
                        <a:t>…</a:t>
                      </a:r>
                    </a:p>
                  </a:txBody>
                  <a:tcPr marL="0" marR="0" marT="0" marB="0" anchor="b">
                    <a:lnL>
                      <a:noFill/>
                    </a:lnL>
                    <a:lnR>
                      <a:noFill/>
                    </a:lnR>
                    <a:lnT>
                      <a:noFill/>
                    </a:lnT>
                    <a:lnB>
                      <a:noFill/>
                    </a:lnB>
                  </a:tcPr>
                </a:tc>
                <a:tc>
                  <a:txBody>
                    <a:bodyPr/>
                    <a:lstStyle/>
                    <a:p>
                      <a:pPr algn="r" fontAlgn="b"/>
                      <a:r>
                        <a:rPr lang="en-US" sz="1100" b="0" i="0" u="none" strike="noStrike">
                          <a:latin typeface="Arial"/>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latin typeface="Arial"/>
                        </a:rPr>
                        <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a:t>
                      </a:r>
                    </a:p>
                  </a:txBody>
                  <a:tcPr marL="0" marR="0" marT="0" marB="0" anchor="b">
                    <a:lnL>
                      <a:noFill/>
                    </a:lnL>
                    <a:lnR>
                      <a:noFill/>
                    </a:lnR>
                    <a:lnT>
                      <a:noFill/>
                    </a:lnT>
                    <a:lnB>
                      <a:noFill/>
                    </a:lnB>
                  </a:tcPr>
                </a:tc>
                <a:tc>
                  <a:txBody>
                    <a:bodyPr/>
                    <a:lstStyle/>
                    <a:p>
                      <a:pPr algn="l" fontAlgn="b"/>
                      <a:r>
                        <a:rPr lang="en-US" sz="1100" b="0" i="0" u="none" strike="noStrike">
                          <a:latin typeface="Arial"/>
                        </a:rPr>
                        <a:t>…</a:t>
                      </a:r>
                    </a:p>
                  </a:txBody>
                  <a:tcPr marL="0" marR="0" marT="0" marB="0" anchor="b">
                    <a:lnL>
                      <a:noFill/>
                    </a:lnL>
                    <a:lnR>
                      <a:noFill/>
                    </a:lnR>
                    <a:lnT>
                      <a:noFill/>
                    </a:lnT>
                    <a:lnB>
                      <a:noFill/>
                    </a:lnB>
                  </a:tcPr>
                </a:tc>
                <a:tc>
                  <a:txBody>
                    <a:bodyPr/>
                    <a:lstStyle/>
                    <a:p>
                      <a:pPr algn="ctr" fontAlgn="b"/>
                      <a:r>
                        <a:rPr lang="en-US" sz="1100" b="0" i="0" u="none" strike="noStrike">
                          <a:latin typeface="Arial"/>
                        </a:rPr>
                        <a:t>…</a:t>
                      </a:r>
                    </a:p>
                  </a:txBody>
                  <a:tcPr marL="0" marR="0" marT="0" marB="0" anchor="b">
                    <a:lnL>
                      <a:noFill/>
                    </a:lnL>
                    <a:lnR>
                      <a:noFill/>
                    </a:lnR>
                    <a:lnT>
                      <a:noFill/>
                    </a:lnT>
                    <a:lnB>
                      <a:noFill/>
                    </a:lnB>
                  </a:tcPr>
                </a:tc>
                <a:tc>
                  <a:txBody>
                    <a:bodyPr/>
                    <a:lstStyle/>
                    <a:p>
                      <a:pPr algn="l" fontAlgn="b"/>
                      <a:r>
                        <a:rPr lang="en-US" sz="1100" b="0" i="0" u="none" strike="noStrike">
                          <a:latin typeface="Arial"/>
                        </a:rPr>
                        <a:t>…</a:t>
                      </a:r>
                    </a:p>
                  </a:txBody>
                  <a:tcPr marL="0" marR="0" marT="0" marB="0" anchor="b">
                    <a:lnL>
                      <a:noFill/>
                    </a:lnL>
                    <a:lnR>
                      <a:noFill/>
                    </a:lnR>
                    <a:lnT>
                      <a:noFill/>
                    </a:lnT>
                    <a:lnB>
                      <a:noFill/>
                    </a:lnB>
                  </a:tcPr>
                </a:tc>
                <a:tc>
                  <a:txBody>
                    <a:bodyPr/>
                    <a:lstStyle/>
                    <a:p>
                      <a:pPr algn="ctr" fontAlgn="b"/>
                      <a:r>
                        <a:rPr lang="en-US" sz="1100" b="0" i="0" u="none" strike="noStrike" dirty="0">
                          <a:latin typeface="Arial"/>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algn="ctr" fontAlgn="b"/>
                      <a:r>
                        <a:rPr lang="en-US" sz="1100" b="1" i="0" u="none" strike="noStrike">
                          <a:latin typeface="Arial"/>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.49158</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418809.2</a:t>
                      </a:r>
                    </a:p>
                  </a:txBody>
                  <a:tcPr marL="0" marR="0" marT="0" marB="0" anchor="b">
                    <a:lnL>
                      <a:noFill/>
                    </a:lnL>
                    <a:lnR>
                      <a:noFill/>
                    </a:lnR>
                    <a:lnT>
                      <a:noFill/>
                    </a:lnT>
                    <a:lnB>
                      <a:noFill/>
                    </a:lnB>
                  </a:tcPr>
                </a:tc>
                <a:tc>
                  <a:txBody>
                    <a:bodyPr/>
                    <a:lstStyle/>
                    <a:p>
                      <a:pPr algn="ct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30218.64</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.95802</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60.91156</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35.63595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33350">
                <a:tc>
                  <a:txBody>
                    <a:bodyPr/>
                    <a:lstStyle/>
                    <a:p>
                      <a:pPr algn="ctr" fontAlgn="b"/>
                      <a:r>
                        <a:rPr lang="en-US" sz="1100" b="1"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1"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.50143</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404011.4</a:t>
                      </a:r>
                    </a:p>
                  </a:txBody>
                  <a:tcPr marL="0" marR="0" marT="0" marB="0" anchor="b">
                    <a:lnL>
                      <a:noFill/>
                    </a:lnL>
                    <a:lnR>
                      <a:noFill/>
                    </a:lnR>
                    <a:lnT>
                      <a:noFill/>
                    </a:lnT>
                    <a:lnB>
                      <a:noFill/>
                    </a:lnB>
                  </a:tcPr>
                </a:tc>
                <a:tc>
                  <a:txBody>
                    <a:bodyPr/>
                    <a:lstStyle/>
                    <a:p>
                      <a:pPr algn="ctr"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dirty="0">
                          <a:latin typeface="Arial"/>
                        </a:rPr>
                        <a:t>29397.77</a:t>
                      </a:r>
                    </a:p>
                  </a:txBody>
                  <a:tcPr marL="0" marR="0" marT="0" marB="0" anchor="b">
                    <a:lnL>
                      <a:noFill/>
                    </a:lnL>
                    <a:lnR>
                      <a:noFill/>
                    </a:lnR>
                    <a:lnT>
                      <a:noFill/>
                    </a:lnT>
                    <a:lnB>
                      <a:noFill/>
                    </a:lnB>
                  </a:tcPr>
                </a:tc>
                <a:tc>
                  <a:txBody>
                    <a:bodyPr/>
                    <a:lstStyle/>
                    <a:p>
                      <a:pPr algn="r" fontAlgn="b"/>
                      <a:endParaRPr lang="en-US" sz="11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latin typeface="Arial"/>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latin typeface="Arial"/>
                        </a:rPr>
                        <a:t>.96077</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a:latin typeface="Arial"/>
                        </a:rPr>
                        <a:t>33.72948</a:t>
                      </a:r>
                    </a:p>
                  </a:txBody>
                  <a:tcPr marL="0" marR="0" marT="0" marB="0" anchor="b">
                    <a:lnL>
                      <a:noFill/>
                    </a:lnL>
                    <a:lnR>
                      <a:noFill/>
                    </a:lnR>
                    <a:lnT>
                      <a:noFill/>
                    </a:lnT>
                    <a:lnB>
                      <a:noFill/>
                    </a:lnB>
                  </a:tcPr>
                </a:tc>
                <a:tc>
                  <a:txBody>
                    <a:bodyPr/>
                    <a:lstStyle/>
                    <a:p>
                      <a:pPr algn="l" fontAlgn="b"/>
                      <a:endParaRPr lang="en-US" sz="1100" b="0" i="0" u="none" strike="noStrike">
                        <a:latin typeface="Arial"/>
                      </a:endParaRPr>
                    </a:p>
                  </a:txBody>
                  <a:tcPr marL="0" marR="0" marT="0" marB="0" anchor="b">
                    <a:lnL>
                      <a:noFill/>
                    </a:lnL>
                    <a:lnR>
                      <a:noFill/>
                    </a:lnR>
                    <a:lnT>
                      <a:noFill/>
                    </a:lnT>
                    <a:lnB>
                      <a:noFill/>
                    </a:lnB>
                  </a:tcPr>
                </a:tc>
                <a:tc>
                  <a:txBody>
                    <a:bodyPr/>
                    <a:lstStyle/>
                    <a:p>
                      <a:pPr algn="ctr" fontAlgn="b"/>
                      <a:r>
                        <a:rPr lang="en-US" sz="1100" b="0" i="0" u="none" strike="noStrike" dirty="0">
                          <a:latin typeface="Arial"/>
                        </a:rPr>
                        <a:t>21.05020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2" name="Title 1"/>
          <p:cNvSpPr>
            <a:spLocks noGrp="1"/>
          </p:cNvSpPr>
          <p:nvPr>
            <p:ph type="title"/>
          </p:nvPr>
        </p:nvSpPr>
        <p:spPr>
          <a:xfrm>
            <a:off x="0" y="152400"/>
            <a:ext cx="9144000" cy="914400"/>
          </a:xfrm>
        </p:spPr>
        <p:txBody>
          <a:bodyPr>
            <a:normAutofit/>
          </a:bodyPr>
          <a:lstStyle/>
          <a:p>
            <a:pPr>
              <a:lnSpc>
                <a:spcPct val="80000"/>
              </a:lnSpc>
            </a:pPr>
            <a:r>
              <a:rPr lang="en-US" dirty="0" smtClean="0"/>
              <a:t>Depreciation reduction factor</a:t>
            </a:r>
            <a:endParaRPr lang="en-US" dirty="0"/>
          </a:p>
        </p:txBody>
      </p:sp>
      <p:sp>
        <p:nvSpPr>
          <p:cNvPr id="3" name="Content Placeholder 2"/>
          <p:cNvSpPr>
            <a:spLocks noGrp="1"/>
          </p:cNvSpPr>
          <p:nvPr>
            <p:ph idx="1"/>
          </p:nvPr>
        </p:nvSpPr>
        <p:spPr>
          <a:xfrm>
            <a:off x="0" y="1524000"/>
            <a:ext cx="9144000" cy="1371600"/>
          </a:xfrm>
        </p:spPr>
        <p:txBody>
          <a:bodyPr>
            <a:normAutofit fontScale="92500"/>
          </a:bodyPr>
          <a:lstStyle/>
          <a:p>
            <a:pPr marL="0" indent="0" algn="ctr">
              <a:buNone/>
            </a:pPr>
            <a:r>
              <a:rPr lang="en-US" b="1" u="sng" dirty="0" smtClean="0"/>
              <a:t>R factor age now – R factor age after useful life of house</a:t>
            </a:r>
          </a:p>
          <a:p>
            <a:pPr marL="0" indent="0" algn="ctr">
              <a:buNone/>
            </a:pPr>
            <a:r>
              <a:rPr lang="en-US" b="1" dirty="0" smtClean="0"/>
              <a:t>D factor age now X Useful life of house</a:t>
            </a:r>
          </a:p>
        </p:txBody>
      </p:sp>
      <p:sp>
        <p:nvSpPr>
          <p:cNvPr id="4" name="TextBox 3"/>
          <p:cNvSpPr txBox="1"/>
          <p:nvPr/>
        </p:nvSpPr>
        <p:spPr>
          <a:xfrm>
            <a:off x="5105400" y="2743200"/>
            <a:ext cx="3505200" cy="986104"/>
          </a:xfrm>
          <a:prstGeom prst="rect">
            <a:avLst/>
          </a:prstGeom>
          <a:noFill/>
        </p:spPr>
        <p:txBody>
          <a:bodyPr wrap="square" rtlCol="0">
            <a:spAutoFit/>
          </a:bodyPr>
          <a:lstStyle/>
          <a:p>
            <a:pPr>
              <a:lnSpc>
                <a:spcPct val="80000"/>
              </a:lnSpc>
            </a:pPr>
            <a:r>
              <a:rPr lang="en-US" sz="2400" dirty="0" smtClean="0"/>
              <a:t>Appraiser can estimate. IRS examples use 45 years.</a:t>
            </a:r>
          </a:p>
          <a:p>
            <a:pPr>
              <a:lnSpc>
                <a:spcPct val="80000"/>
              </a:lnSpc>
            </a:pPr>
            <a:endParaRPr lang="en-US" sz="2400" dirty="0"/>
          </a:p>
        </p:txBody>
      </p:sp>
      <p:sp>
        <p:nvSpPr>
          <p:cNvPr id="5" name="Rectangular Callout 4"/>
          <p:cNvSpPr/>
          <p:nvPr/>
        </p:nvSpPr>
        <p:spPr>
          <a:xfrm>
            <a:off x="5181600" y="2743200"/>
            <a:ext cx="3276600" cy="609600"/>
          </a:xfrm>
          <a:prstGeom prst="wedgeRectCallout">
            <a:avLst>
              <a:gd name="adj1" fmla="val -37661"/>
              <a:gd name="adj2" fmla="val -9489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550223"/>
            <a:ext cx="6019800" cy="307777"/>
          </a:xfrm>
          <a:prstGeom prst="rect">
            <a:avLst/>
          </a:prstGeom>
          <a:noFill/>
        </p:spPr>
        <p:txBody>
          <a:bodyPr wrap="square" rtlCol="0">
            <a:spAutoFit/>
          </a:bodyPr>
          <a:lstStyle/>
          <a:p>
            <a:r>
              <a:rPr lang="en-US" sz="1400" dirty="0" smtClean="0"/>
              <a:t>Table C  at http://www.irs.gov/retirement/article/0,,id=206601,00.html</a:t>
            </a:r>
            <a:endParaRPr lang="en-US" sz="1400" dirty="0"/>
          </a:p>
        </p:txBody>
      </p:sp>
      <p:sp>
        <p:nvSpPr>
          <p:cNvPr id="9" name="Line 74"/>
          <p:cNvSpPr>
            <a:spLocks noChangeShapeType="1"/>
          </p:cNvSpPr>
          <p:nvPr/>
        </p:nvSpPr>
        <p:spPr bwMode="auto">
          <a:xfrm>
            <a:off x="1318260" y="98953320"/>
            <a:ext cx="91440" cy="0"/>
          </a:xfrm>
          <a:prstGeom prst="line">
            <a:avLst/>
          </a:prstGeom>
          <a:noFill/>
          <a:ln w="9525">
            <a:solidFill>
              <a:srgbClr val="000000"/>
            </a:solidFill>
            <a:round/>
            <a:headEnd/>
            <a:tailEnd/>
          </a:ln>
        </p:spPr>
      </p:sp>
      <p:sp>
        <p:nvSpPr>
          <p:cNvPr id="10" name="Line 75"/>
          <p:cNvSpPr>
            <a:spLocks noChangeShapeType="1"/>
          </p:cNvSpPr>
          <p:nvPr/>
        </p:nvSpPr>
        <p:spPr bwMode="auto">
          <a:xfrm flipV="1">
            <a:off x="1661160" y="98953320"/>
            <a:ext cx="91440" cy="0"/>
          </a:xfrm>
          <a:prstGeom prst="line">
            <a:avLst/>
          </a:prstGeom>
          <a:noFill/>
          <a:ln w="9525">
            <a:solidFill>
              <a:srgbClr val="000000"/>
            </a:solidFill>
            <a:round/>
            <a:headEnd/>
            <a:tailEnd/>
          </a:ln>
        </p:spPr>
      </p:sp>
      <p:sp>
        <p:nvSpPr>
          <p:cNvPr id="11" name="Line 76"/>
          <p:cNvSpPr>
            <a:spLocks noChangeShapeType="1"/>
          </p:cNvSpPr>
          <p:nvPr/>
        </p:nvSpPr>
        <p:spPr bwMode="auto">
          <a:xfrm>
            <a:off x="4381500" y="98953320"/>
            <a:ext cx="91440" cy="0"/>
          </a:xfrm>
          <a:prstGeom prst="line">
            <a:avLst/>
          </a:prstGeom>
          <a:noFill/>
          <a:ln w="9525">
            <a:solidFill>
              <a:srgbClr val="000000"/>
            </a:solidFill>
            <a:round/>
            <a:headEnd/>
            <a:tailEnd/>
          </a:ln>
        </p:spPr>
      </p:sp>
      <p:sp>
        <p:nvSpPr>
          <p:cNvPr id="12" name="Line 77"/>
          <p:cNvSpPr>
            <a:spLocks noChangeShapeType="1"/>
          </p:cNvSpPr>
          <p:nvPr/>
        </p:nvSpPr>
        <p:spPr bwMode="auto">
          <a:xfrm flipV="1">
            <a:off x="4701540" y="98953320"/>
            <a:ext cx="106680" cy="0"/>
          </a:xfrm>
          <a:prstGeom prst="line">
            <a:avLst/>
          </a:prstGeom>
          <a:noFill/>
          <a:ln w="9525">
            <a:solidFill>
              <a:srgbClr val="000000"/>
            </a:solidFill>
            <a:round/>
            <a:headEnd/>
            <a:tailEnd/>
          </a:ln>
        </p:spPr>
      </p:sp>
      <p:sp>
        <p:nvSpPr>
          <p:cNvPr id="13" name="Line 78"/>
          <p:cNvSpPr>
            <a:spLocks noChangeShapeType="1"/>
          </p:cNvSpPr>
          <p:nvPr/>
        </p:nvSpPr>
        <p:spPr bwMode="auto">
          <a:xfrm>
            <a:off x="1318260" y="98953320"/>
            <a:ext cx="91440" cy="0"/>
          </a:xfrm>
          <a:prstGeom prst="line">
            <a:avLst/>
          </a:prstGeom>
          <a:noFill/>
          <a:ln w="9525">
            <a:solidFill>
              <a:srgbClr val="000000"/>
            </a:solidFill>
            <a:round/>
            <a:headEnd/>
            <a:tailEnd/>
          </a:ln>
        </p:spPr>
      </p:sp>
      <p:sp>
        <p:nvSpPr>
          <p:cNvPr id="14" name="Line 79"/>
          <p:cNvSpPr>
            <a:spLocks noChangeShapeType="1"/>
          </p:cNvSpPr>
          <p:nvPr/>
        </p:nvSpPr>
        <p:spPr bwMode="auto">
          <a:xfrm flipV="1">
            <a:off x="1653540" y="98953320"/>
            <a:ext cx="99060" cy="0"/>
          </a:xfrm>
          <a:prstGeom prst="line">
            <a:avLst/>
          </a:prstGeom>
          <a:noFill/>
          <a:ln w="9525">
            <a:solidFill>
              <a:srgbClr val="000000"/>
            </a:solidFill>
            <a:round/>
            <a:headEnd/>
            <a:tailEnd/>
          </a:ln>
        </p:spPr>
      </p:sp>
      <p:sp>
        <p:nvSpPr>
          <p:cNvPr id="15" name="Oval 14"/>
          <p:cNvSpPr/>
          <p:nvPr/>
        </p:nvSpPr>
        <p:spPr>
          <a:xfrm>
            <a:off x="4419600" y="5562600"/>
            <a:ext cx="762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10200" y="5562600"/>
            <a:ext cx="762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48000" y="5638800"/>
            <a:ext cx="381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21193652">
            <a:off x="661227" y="1741540"/>
            <a:ext cx="3545413" cy="4427702"/>
          </a:xfrm>
          <a:custGeom>
            <a:avLst/>
            <a:gdLst>
              <a:gd name="connsiteX0" fmla="*/ 3801035 w 3801035"/>
              <a:gd name="connsiteY0" fmla="*/ 3433482 h 3584388"/>
              <a:gd name="connsiteX1" fmla="*/ 654424 w 3801035"/>
              <a:gd name="connsiteY1" fmla="*/ 3012141 h 3584388"/>
              <a:gd name="connsiteX2" fmla="*/ 0 w 3801035"/>
              <a:gd name="connsiteY2" fmla="*/ 0 h 3584388"/>
              <a:gd name="connsiteX3" fmla="*/ 0 w 3801035"/>
              <a:gd name="connsiteY3" fmla="*/ 0 h 3584388"/>
            </a:gdLst>
            <a:ahLst/>
            <a:cxnLst>
              <a:cxn ang="0">
                <a:pos x="connsiteX0" y="connsiteY0"/>
              </a:cxn>
              <a:cxn ang="0">
                <a:pos x="connsiteX1" y="connsiteY1"/>
              </a:cxn>
              <a:cxn ang="0">
                <a:pos x="connsiteX2" y="connsiteY2"/>
              </a:cxn>
              <a:cxn ang="0">
                <a:pos x="connsiteX3" y="connsiteY3"/>
              </a:cxn>
            </a:cxnLst>
            <a:rect l="l" t="t" r="r" b="b"/>
            <a:pathLst>
              <a:path w="3801035" h="3584388">
                <a:moveTo>
                  <a:pt x="3801035" y="3433482"/>
                </a:moveTo>
                <a:cubicBezTo>
                  <a:pt x="2544482" y="3508935"/>
                  <a:pt x="1287930" y="3584388"/>
                  <a:pt x="654424" y="3012141"/>
                </a:cubicBezTo>
                <a:cubicBezTo>
                  <a:pt x="20918" y="2439894"/>
                  <a:pt x="0" y="0"/>
                  <a:pt x="0" y="0"/>
                </a:cubicBezTo>
                <a:lnTo>
                  <a:pt x="0" y="0"/>
                </a:lnTo>
              </a:path>
            </a:pathLst>
          </a:cu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ine 74"/>
          <p:cNvSpPr>
            <a:spLocks noChangeShapeType="1"/>
          </p:cNvSpPr>
          <p:nvPr/>
        </p:nvSpPr>
        <p:spPr bwMode="auto">
          <a:xfrm>
            <a:off x="1318260" y="98953320"/>
            <a:ext cx="91440" cy="0"/>
          </a:xfrm>
          <a:prstGeom prst="line">
            <a:avLst/>
          </a:prstGeom>
          <a:noFill/>
          <a:ln w="9525">
            <a:solidFill>
              <a:srgbClr val="000000"/>
            </a:solidFill>
            <a:round/>
            <a:headEnd/>
            <a:tailEnd/>
          </a:ln>
        </p:spPr>
      </p:sp>
      <p:sp>
        <p:nvSpPr>
          <p:cNvPr id="24" name="Line 75"/>
          <p:cNvSpPr>
            <a:spLocks noChangeShapeType="1"/>
          </p:cNvSpPr>
          <p:nvPr/>
        </p:nvSpPr>
        <p:spPr bwMode="auto">
          <a:xfrm flipV="1">
            <a:off x="1661160" y="98953320"/>
            <a:ext cx="91440" cy="0"/>
          </a:xfrm>
          <a:prstGeom prst="line">
            <a:avLst/>
          </a:prstGeom>
          <a:noFill/>
          <a:ln w="9525">
            <a:solidFill>
              <a:srgbClr val="000000"/>
            </a:solidFill>
            <a:round/>
            <a:headEnd/>
            <a:tailEnd/>
          </a:ln>
        </p:spPr>
      </p:sp>
      <p:sp>
        <p:nvSpPr>
          <p:cNvPr id="25" name="Line 76"/>
          <p:cNvSpPr>
            <a:spLocks noChangeShapeType="1"/>
          </p:cNvSpPr>
          <p:nvPr/>
        </p:nvSpPr>
        <p:spPr bwMode="auto">
          <a:xfrm>
            <a:off x="4381500" y="98953320"/>
            <a:ext cx="91440" cy="0"/>
          </a:xfrm>
          <a:prstGeom prst="line">
            <a:avLst/>
          </a:prstGeom>
          <a:noFill/>
          <a:ln w="9525">
            <a:solidFill>
              <a:srgbClr val="000000"/>
            </a:solidFill>
            <a:round/>
            <a:headEnd/>
            <a:tailEnd/>
          </a:ln>
        </p:spPr>
      </p:sp>
      <p:sp>
        <p:nvSpPr>
          <p:cNvPr id="26" name="Line 77"/>
          <p:cNvSpPr>
            <a:spLocks noChangeShapeType="1"/>
          </p:cNvSpPr>
          <p:nvPr/>
        </p:nvSpPr>
        <p:spPr bwMode="auto">
          <a:xfrm flipV="1">
            <a:off x="4701540" y="98953320"/>
            <a:ext cx="106680" cy="0"/>
          </a:xfrm>
          <a:prstGeom prst="line">
            <a:avLst/>
          </a:prstGeom>
          <a:noFill/>
          <a:ln w="9525">
            <a:solidFill>
              <a:srgbClr val="000000"/>
            </a:solidFill>
            <a:round/>
            <a:headEnd/>
            <a:tailEnd/>
          </a:ln>
        </p:spPr>
      </p:sp>
      <p:sp>
        <p:nvSpPr>
          <p:cNvPr id="27" name="Line 78"/>
          <p:cNvSpPr>
            <a:spLocks noChangeShapeType="1"/>
          </p:cNvSpPr>
          <p:nvPr/>
        </p:nvSpPr>
        <p:spPr bwMode="auto">
          <a:xfrm>
            <a:off x="1318260" y="98953320"/>
            <a:ext cx="91440" cy="0"/>
          </a:xfrm>
          <a:prstGeom prst="line">
            <a:avLst/>
          </a:prstGeom>
          <a:noFill/>
          <a:ln w="9525">
            <a:solidFill>
              <a:srgbClr val="000000"/>
            </a:solidFill>
            <a:round/>
            <a:headEnd/>
            <a:tailEnd/>
          </a:ln>
        </p:spPr>
      </p:sp>
      <p:sp>
        <p:nvSpPr>
          <p:cNvPr id="28" name="Line 79"/>
          <p:cNvSpPr>
            <a:spLocks noChangeShapeType="1"/>
          </p:cNvSpPr>
          <p:nvPr/>
        </p:nvSpPr>
        <p:spPr bwMode="auto">
          <a:xfrm flipV="1">
            <a:off x="1653540" y="98953320"/>
            <a:ext cx="99060" cy="0"/>
          </a:xfrm>
          <a:prstGeom prst="line">
            <a:avLst/>
          </a:prstGeom>
          <a:noFill/>
          <a:ln w="9525">
            <a:solidFill>
              <a:srgbClr val="000000"/>
            </a:solidFill>
            <a:round/>
            <a:headEnd/>
            <a:tailEnd/>
          </a:ln>
        </p:spPr>
      </p:sp>
      <p:sp>
        <p:nvSpPr>
          <p:cNvPr id="29" name="Oval 28"/>
          <p:cNvSpPr/>
          <p:nvPr/>
        </p:nvSpPr>
        <p:spPr>
          <a:xfrm>
            <a:off x="4419600" y="5943600"/>
            <a:ext cx="762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630083" y="2608729"/>
            <a:ext cx="3805516" cy="3128683"/>
          </a:xfrm>
          <a:custGeom>
            <a:avLst/>
            <a:gdLst>
              <a:gd name="connsiteX0" fmla="*/ 3784599 w 3805516"/>
              <a:gd name="connsiteY0" fmla="*/ 3128683 h 3128683"/>
              <a:gd name="connsiteX1" fmla="*/ 3264646 w 3805516"/>
              <a:gd name="connsiteY1" fmla="*/ 851647 h 3128683"/>
              <a:gd name="connsiteX2" fmla="*/ 539376 w 3805516"/>
              <a:gd name="connsiteY2" fmla="*/ 493059 h 3128683"/>
              <a:gd name="connsiteX3" fmla="*/ 28388 w 3805516"/>
              <a:gd name="connsiteY3" fmla="*/ 0 h 3128683"/>
            </a:gdLst>
            <a:ahLst/>
            <a:cxnLst>
              <a:cxn ang="0">
                <a:pos x="connsiteX0" y="connsiteY0"/>
              </a:cxn>
              <a:cxn ang="0">
                <a:pos x="connsiteX1" y="connsiteY1"/>
              </a:cxn>
              <a:cxn ang="0">
                <a:pos x="connsiteX2" y="connsiteY2"/>
              </a:cxn>
              <a:cxn ang="0">
                <a:pos x="connsiteX3" y="connsiteY3"/>
              </a:cxn>
            </a:cxnLst>
            <a:rect l="l" t="t" r="r" b="b"/>
            <a:pathLst>
              <a:path w="3805516" h="3128683">
                <a:moveTo>
                  <a:pt x="3784599" y="3128683"/>
                </a:moveTo>
                <a:cubicBezTo>
                  <a:pt x="3795057" y="2209800"/>
                  <a:pt x="3805516" y="1290918"/>
                  <a:pt x="3264646" y="851647"/>
                </a:cubicBezTo>
                <a:cubicBezTo>
                  <a:pt x="2723776" y="412376"/>
                  <a:pt x="1078752" y="635000"/>
                  <a:pt x="539376" y="493059"/>
                </a:cubicBezTo>
                <a:cubicBezTo>
                  <a:pt x="0" y="351118"/>
                  <a:pt x="14194" y="175559"/>
                  <a:pt x="28388" y="0"/>
                </a:cubicBezTo>
              </a:path>
            </a:pathLst>
          </a:cu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5638800" y="6400800"/>
            <a:ext cx="2286000" cy="444737"/>
          </a:xfrm>
          <a:prstGeom prst="rect">
            <a:avLst/>
          </a:prstGeom>
          <a:noFill/>
        </p:spPr>
        <p:txBody>
          <a:bodyPr wrap="square" tIns="0" bIns="0" rtlCol="0">
            <a:spAutoFit/>
          </a:bodyPr>
          <a:lstStyle/>
          <a:p>
            <a:pPr algn="ctr">
              <a:lnSpc>
                <a:spcPct val="70000"/>
              </a:lnSpc>
            </a:pPr>
            <a:r>
              <a:rPr lang="en-US" sz="2000" b="1" u="sng" dirty="0" smtClean="0"/>
              <a:t>263478.6-60.91156</a:t>
            </a:r>
          </a:p>
          <a:p>
            <a:pPr algn="ctr">
              <a:lnSpc>
                <a:spcPct val="70000"/>
              </a:lnSpc>
            </a:pPr>
            <a:r>
              <a:rPr lang="en-US" sz="2000" b="1" dirty="0" smtClean="0"/>
              <a:t>21825.1-45</a:t>
            </a:r>
            <a:endParaRPr lang="en-US" sz="2000" b="1" dirty="0"/>
          </a:p>
        </p:txBody>
      </p:sp>
      <p:sp>
        <p:nvSpPr>
          <p:cNvPr id="36" name="Freeform 35"/>
          <p:cNvSpPr/>
          <p:nvPr/>
        </p:nvSpPr>
        <p:spPr>
          <a:xfrm>
            <a:off x="3523129" y="1216212"/>
            <a:ext cx="5706036" cy="4879788"/>
          </a:xfrm>
          <a:custGeom>
            <a:avLst/>
            <a:gdLst>
              <a:gd name="connsiteX0" fmla="*/ 1676400 w 5706036"/>
              <a:gd name="connsiteY0" fmla="*/ 4879788 h 4879788"/>
              <a:gd name="connsiteX1" fmla="*/ 5217459 w 5706036"/>
              <a:gd name="connsiteY1" fmla="*/ 3481294 h 4879788"/>
              <a:gd name="connsiteX2" fmla="*/ 4607859 w 5706036"/>
              <a:gd name="connsiteY2" fmla="*/ 594659 h 4879788"/>
              <a:gd name="connsiteX3" fmla="*/ 1380565 w 5706036"/>
              <a:gd name="connsiteY3" fmla="*/ 38847 h 4879788"/>
              <a:gd name="connsiteX4" fmla="*/ 0 w 5706036"/>
              <a:gd name="connsiteY4" fmla="*/ 361576 h 487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6036" h="4879788">
                <a:moveTo>
                  <a:pt x="1676400" y="4879788"/>
                </a:moveTo>
                <a:cubicBezTo>
                  <a:pt x="3202641" y="4537635"/>
                  <a:pt x="4728883" y="4195482"/>
                  <a:pt x="5217459" y="3481294"/>
                </a:cubicBezTo>
                <a:cubicBezTo>
                  <a:pt x="5706036" y="2767106"/>
                  <a:pt x="5247341" y="1168400"/>
                  <a:pt x="4607859" y="594659"/>
                </a:cubicBezTo>
                <a:cubicBezTo>
                  <a:pt x="3968377" y="20918"/>
                  <a:pt x="2148541" y="77694"/>
                  <a:pt x="1380565" y="38847"/>
                </a:cubicBezTo>
                <a:cubicBezTo>
                  <a:pt x="612589" y="0"/>
                  <a:pt x="306294" y="180788"/>
                  <a:pt x="0" y="361576"/>
                </a:cubicBezTo>
              </a:path>
            </a:pathLst>
          </a:cu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7696200" y="6437090"/>
            <a:ext cx="1447800" cy="344710"/>
          </a:xfrm>
          <a:prstGeom prst="rect">
            <a:avLst/>
          </a:prstGeom>
          <a:noFill/>
        </p:spPr>
        <p:txBody>
          <a:bodyPr wrap="square" tIns="0" rIns="0" bIns="0" rtlCol="0">
            <a:spAutoFit/>
          </a:bodyPr>
          <a:lstStyle/>
          <a:p>
            <a:pPr>
              <a:lnSpc>
                <a:spcPct val="70000"/>
              </a:lnSpc>
            </a:pPr>
            <a:r>
              <a:rPr lang="en-US" sz="3200" b="1" dirty="0" smtClean="0"/>
              <a:t>=.26821</a:t>
            </a:r>
            <a:endParaRPr lang="en-US"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000010516325XSmall.jpg"/>
          <p:cNvPicPr>
            <a:picLocks noChangeAspect="1"/>
          </p:cNvPicPr>
          <p:nvPr/>
        </p:nvPicPr>
        <p:blipFill>
          <a:blip r:embed="rId2" cstate="print"/>
          <a:srcRect/>
          <a:stretch>
            <a:fillRect/>
          </a:stretch>
        </p:blipFill>
        <p:spPr>
          <a:xfrm>
            <a:off x="5059831" y="0"/>
            <a:ext cx="4084169" cy="6858000"/>
          </a:xfrm>
          <a:prstGeom prst="rect">
            <a:avLst/>
          </a:prstGeom>
        </p:spPr>
      </p:pic>
      <p:sp>
        <p:nvSpPr>
          <p:cNvPr id="3" name="Content Placeholder 2"/>
          <p:cNvSpPr>
            <a:spLocks noGrp="1"/>
          </p:cNvSpPr>
          <p:nvPr>
            <p:ph idx="1"/>
          </p:nvPr>
        </p:nvSpPr>
        <p:spPr>
          <a:xfrm>
            <a:off x="-381000" y="76200"/>
            <a:ext cx="5867400" cy="1447800"/>
          </a:xfrm>
        </p:spPr>
        <p:txBody>
          <a:bodyPr>
            <a:normAutofit fontScale="92500" lnSpcReduction="20000"/>
          </a:bodyPr>
          <a:lstStyle/>
          <a:p>
            <a:pPr marL="0" indent="0" algn="r">
              <a:lnSpc>
                <a:spcPct val="90000"/>
              </a:lnSpc>
              <a:buNone/>
            </a:pPr>
            <a:r>
              <a:rPr lang="en-US" sz="6000" b="1" dirty="0" smtClean="0">
                <a:solidFill>
                  <a:srgbClr val="471408"/>
                </a:solidFill>
              </a:rPr>
              <a:t>What if the donor leaves?</a:t>
            </a:r>
          </a:p>
          <a:p>
            <a:pPr algn="r">
              <a:buNone/>
            </a:pP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838200"/>
            <a:ext cx="4038600" cy="4038600"/>
          </a:xfrm>
        </p:spPr>
        <p:txBody>
          <a:bodyPr>
            <a:normAutofit lnSpcReduction="10000"/>
          </a:bodyPr>
          <a:lstStyle/>
          <a:p>
            <a:pPr marL="0" indent="0" algn="ctr">
              <a:buNone/>
            </a:pPr>
            <a:r>
              <a:rPr lang="en-US" sz="4400" dirty="0" smtClean="0"/>
              <a:t>A partial interest gift occurs when a donor gives some rights to property but keeps others</a:t>
            </a:r>
          </a:p>
          <a:p>
            <a:pPr marL="0" indent="0">
              <a:buNone/>
            </a:pPr>
            <a:endParaRPr lang="en-US" dirty="0"/>
          </a:p>
        </p:txBody>
      </p:sp>
      <p:pic>
        <p:nvPicPr>
          <p:cNvPr id="4" name="Picture 3" descr="iStock_000007049915XSmall.jpg"/>
          <p:cNvPicPr>
            <a:picLocks noChangeAspect="1"/>
          </p:cNvPicPr>
          <p:nvPr/>
        </p:nvPicPr>
        <p:blipFill>
          <a:blip r:embed="rId2" cstate="print"/>
          <a:stretch>
            <a:fillRect/>
          </a:stretch>
        </p:blipFill>
        <p:spPr>
          <a:xfrm>
            <a:off x="0" y="0"/>
            <a:ext cx="4572000" cy="684992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000010516325XSmall.jpg"/>
          <p:cNvPicPr>
            <a:picLocks noChangeAspect="1"/>
          </p:cNvPicPr>
          <p:nvPr/>
        </p:nvPicPr>
        <p:blipFill>
          <a:blip r:embed="rId2" cstate="print"/>
          <a:srcRect/>
          <a:stretch>
            <a:fillRect/>
          </a:stretch>
        </p:blipFill>
        <p:spPr>
          <a:xfrm>
            <a:off x="5059831" y="0"/>
            <a:ext cx="4084169" cy="6858000"/>
          </a:xfrm>
          <a:prstGeom prst="rect">
            <a:avLst/>
          </a:prstGeom>
        </p:spPr>
      </p:pic>
      <p:sp>
        <p:nvSpPr>
          <p:cNvPr id="3" name="Content Placeholder 2"/>
          <p:cNvSpPr>
            <a:spLocks noGrp="1"/>
          </p:cNvSpPr>
          <p:nvPr>
            <p:ph idx="1"/>
          </p:nvPr>
        </p:nvSpPr>
        <p:spPr>
          <a:xfrm>
            <a:off x="-381000" y="76200"/>
            <a:ext cx="5867400" cy="1447800"/>
          </a:xfrm>
        </p:spPr>
        <p:txBody>
          <a:bodyPr>
            <a:normAutofit fontScale="92500" lnSpcReduction="20000"/>
          </a:bodyPr>
          <a:lstStyle/>
          <a:p>
            <a:pPr marL="0" indent="0" algn="r">
              <a:lnSpc>
                <a:spcPct val="90000"/>
              </a:lnSpc>
              <a:buNone/>
            </a:pPr>
            <a:r>
              <a:rPr lang="en-US" sz="6000" b="1" dirty="0" smtClean="0">
                <a:solidFill>
                  <a:srgbClr val="471408"/>
                </a:solidFill>
              </a:rPr>
              <a:t>What if the donor leaves?</a:t>
            </a:r>
          </a:p>
          <a:p>
            <a:pPr algn="r">
              <a:buNone/>
            </a:pPr>
            <a:endParaRPr lang="en-US" sz="1800" dirty="0"/>
          </a:p>
        </p:txBody>
      </p:sp>
      <p:sp>
        <p:nvSpPr>
          <p:cNvPr id="6" name="TextBox 5"/>
          <p:cNvSpPr txBox="1"/>
          <p:nvPr/>
        </p:nvSpPr>
        <p:spPr>
          <a:xfrm>
            <a:off x="304800" y="2728623"/>
            <a:ext cx="2514600" cy="2071977"/>
          </a:xfrm>
          <a:prstGeom prst="rect">
            <a:avLst/>
          </a:prstGeom>
          <a:solidFill>
            <a:srgbClr val="FF1E30"/>
          </a:solidFill>
          <a:ln>
            <a:solidFill>
              <a:schemeClr val="tx1"/>
            </a:solidFill>
          </a:ln>
          <a:scene3d>
            <a:camera prst="orthographicFront"/>
            <a:lightRig rig="threePt" dir="t"/>
          </a:scene3d>
          <a:sp3d>
            <a:bevelT prst="angle"/>
          </a:sp3d>
        </p:spPr>
        <p:txBody>
          <a:bodyPr wrap="square" rtlCol="0">
            <a:spAutoFit/>
          </a:bodyPr>
          <a:lstStyle/>
          <a:p>
            <a:pPr algn="ctr">
              <a:lnSpc>
                <a:spcPct val="80000"/>
              </a:lnSpc>
            </a:pPr>
            <a:r>
              <a:rPr lang="en-US" sz="3200" b="1" dirty="0" smtClean="0">
                <a:solidFill>
                  <a:schemeClr val="bg1"/>
                </a:solidFill>
              </a:rPr>
              <a:t>Agree with the charity to a joint sale and divide proceeds</a:t>
            </a:r>
          </a:p>
        </p:txBody>
      </p:sp>
      <p:sp>
        <p:nvSpPr>
          <p:cNvPr id="7" name="TextBox 6"/>
          <p:cNvSpPr txBox="1"/>
          <p:nvPr/>
        </p:nvSpPr>
        <p:spPr>
          <a:xfrm>
            <a:off x="2819400" y="2743200"/>
            <a:ext cx="2514600" cy="2071977"/>
          </a:xfrm>
          <a:prstGeom prst="rect">
            <a:avLst/>
          </a:prstGeom>
          <a:solidFill>
            <a:srgbClr val="FF1E30"/>
          </a:solidFill>
          <a:ln>
            <a:solidFill>
              <a:schemeClr val="tx1"/>
            </a:solidFill>
          </a:ln>
          <a:scene3d>
            <a:camera prst="orthographicFront"/>
            <a:lightRig rig="threePt" dir="t"/>
          </a:scene3d>
          <a:sp3d>
            <a:bevelT prst="angle"/>
          </a:sp3d>
        </p:spPr>
        <p:txBody>
          <a:bodyPr wrap="square" rtlCol="0">
            <a:spAutoFit/>
          </a:bodyPr>
          <a:lstStyle/>
          <a:p>
            <a:pPr algn="ctr">
              <a:lnSpc>
                <a:spcPct val="80000"/>
              </a:lnSpc>
              <a:buNone/>
            </a:pPr>
            <a:r>
              <a:rPr lang="en-US" sz="3200" b="1" dirty="0" smtClean="0">
                <a:solidFill>
                  <a:schemeClr val="bg1"/>
                </a:solidFill>
              </a:rPr>
              <a:t>Give life estate to charity in exchange for a gift annuity</a:t>
            </a:r>
          </a:p>
        </p:txBody>
      </p:sp>
      <p:sp>
        <p:nvSpPr>
          <p:cNvPr id="8" name="TextBox 7"/>
          <p:cNvSpPr txBox="1"/>
          <p:nvPr/>
        </p:nvSpPr>
        <p:spPr>
          <a:xfrm>
            <a:off x="304800" y="685800"/>
            <a:ext cx="2514600" cy="2057400"/>
          </a:xfrm>
          <a:prstGeom prst="rect">
            <a:avLst/>
          </a:prstGeom>
          <a:solidFill>
            <a:srgbClr val="471408"/>
          </a:solidFill>
          <a:ln>
            <a:solidFill>
              <a:schemeClr val="tx1"/>
            </a:solidFill>
          </a:ln>
          <a:scene3d>
            <a:camera prst="orthographicFront"/>
            <a:lightRig rig="threePt" dir="t"/>
          </a:scene3d>
          <a:sp3d>
            <a:bevelT prst="angle"/>
          </a:sp3d>
        </p:spPr>
        <p:txBody>
          <a:bodyPr wrap="square" rtlCol="0">
            <a:noAutofit/>
          </a:bodyPr>
          <a:lstStyle/>
          <a:p>
            <a:pPr algn="ctr">
              <a:lnSpc>
                <a:spcPct val="80000"/>
              </a:lnSpc>
              <a:buNone/>
            </a:pPr>
            <a:endParaRPr lang="en-US" sz="3200" b="1" dirty="0" smtClean="0">
              <a:solidFill>
                <a:schemeClr val="bg1"/>
              </a:solidFill>
            </a:endParaRPr>
          </a:p>
          <a:p>
            <a:pPr algn="ctr">
              <a:lnSpc>
                <a:spcPct val="80000"/>
              </a:lnSpc>
              <a:buNone/>
            </a:pPr>
            <a:r>
              <a:rPr lang="en-US" sz="3200" b="1" dirty="0" smtClean="0">
                <a:solidFill>
                  <a:schemeClr val="bg1"/>
                </a:solidFill>
              </a:rPr>
              <a:t>Give life estate to charity</a:t>
            </a:r>
          </a:p>
        </p:txBody>
      </p:sp>
      <p:sp>
        <p:nvSpPr>
          <p:cNvPr id="9" name="TextBox 8"/>
          <p:cNvSpPr txBox="1"/>
          <p:nvPr/>
        </p:nvSpPr>
        <p:spPr>
          <a:xfrm>
            <a:off x="304800" y="4800600"/>
            <a:ext cx="2514600" cy="2057400"/>
          </a:xfrm>
          <a:prstGeom prst="rect">
            <a:avLst/>
          </a:prstGeom>
          <a:solidFill>
            <a:srgbClr val="354CB7"/>
          </a:solidFill>
          <a:ln>
            <a:solidFill>
              <a:schemeClr val="tx1"/>
            </a:solidFill>
          </a:ln>
          <a:scene3d>
            <a:camera prst="orthographicFront"/>
            <a:lightRig rig="threePt" dir="t"/>
          </a:scene3d>
          <a:sp3d>
            <a:bevelT prst="angle"/>
          </a:sp3d>
        </p:spPr>
        <p:txBody>
          <a:bodyPr wrap="square" rtlCol="0">
            <a:noAutofit/>
          </a:bodyPr>
          <a:lstStyle/>
          <a:p>
            <a:pPr algn="ctr">
              <a:lnSpc>
                <a:spcPct val="80000"/>
              </a:lnSpc>
              <a:buNone/>
            </a:pPr>
            <a:endParaRPr lang="en-US" sz="2800" b="1" dirty="0" smtClean="0">
              <a:solidFill>
                <a:schemeClr val="bg1"/>
              </a:solidFill>
            </a:endParaRPr>
          </a:p>
          <a:p>
            <a:pPr algn="ctr">
              <a:lnSpc>
                <a:spcPct val="80000"/>
              </a:lnSpc>
              <a:buNone/>
            </a:pPr>
            <a:endParaRPr lang="en-US" sz="2000" b="1" dirty="0" smtClean="0">
              <a:solidFill>
                <a:schemeClr val="bg1"/>
              </a:solidFill>
            </a:endParaRPr>
          </a:p>
          <a:p>
            <a:pPr algn="ctr">
              <a:lnSpc>
                <a:spcPct val="80000"/>
              </a:lnSpc>
              <a:buNone/>
            </a:pPr>
            <a:r>
              <a:rPr lang="en-US" sz="3200" b="1" dirty="0" smtClean="0">
                <a:solidFill>
                  <a:schemeClr val="bg1"/>
                </a:solidFill>
              </a:rPr>
              <a:t>Rent property</a:t>
            </a:r>
            <a:endParaRPr lang="en-US" sz="3200" dirty="0" smtClean="0">
              <a:solidFill>
                <a:schemeClr val="bg1"/>
              </a:solidFill>
            </a:endParaRPr>
          </a:p>
        </p:txBody>
      </p:sp>
      <p:sp>
        <p:nvSpPr>
          <p:cNvPr id="10" name="TextBox 9"/>
          <p:cNvSpPr txBox="1"/>
          <p:nvPr/>
        </p:nvSpPr>
        <p:spPr>
          <a:xfrm>
            <a:off x="2819400" y="4800600"/>
            <a:ext cx="2514600" cy="2057400"/>
          </a:xfrm>
          <a:prstGeom prst="rect">
            <a:avLst/>
          </a:prstGeom>
          <a:solidFill>
            <a:srgbClr val="354CB7"/>
          </a:solidFill>
          <a:ln>
            <a:solidFill>
              <a:schemeClr val="tx1"/>
            </a:solidFill>
          </a:ln>
          <a:scene3d>
            <a:camera prst="orthographicFront"/>
            <a:lightRig rig="threePt" dir="t"/>
          </a:scene3d>
          <a:sp3d>
            <a:bevelT prst="angle"/>
          </a:sp3d>
        </p:spPr>
        <p:txBody>
          <a:bodyPr wrap="square" rtlCol="0">
            <a:noAutofit/>
          </a:bodyPr>
          <a:lstStyle/>
          <a:p>
            <a:pPr algn="ctr">
              <a:lnSpc>
                <a:spcPct val="80000"/>
              </a:lnSpc>
              <a:buNone/>
            </a:pPr>
            <a:endParaRPr lang="en-US" sz="2800" b="1" dirty="0" smtClean="0">
              <a:solidFill>
                <a:schemeClr val="bg1"/>
              </a:solidFill>
            </a:endParaRPr>
          </a:p>
          <a:p>
            <a:pPr algn="ctr">
              <a:lnSpc>
                <a:spcPct val="80000"/>
              </a:lnSpc>
              <a:buNone/>
            </a:pPr>
            <a:endParaRPr lang="en-US" sz="2000" b="1" dirty="0" smtClean="0">
              <a:solidFill>
                <a:schemeClr val="bg1"/>
              </a:solidFill>
            </a:endParaRPr>
          </a:p>
          <a:p>
            <a:pPr algn="ctr">
              <a:lnSpc>
                <a:spcPct val="80000"/>
              </a:lnSpc>
              <a:buNone/>
            </a:pPr>
            <a:r>
              <a:rPr lang="en-US" sz="3200" b="1" dirty="0" smtClean="0">
                <a:solidFill>
                  <a:schemeClr val="bg1"/>
                </a:solidFill>
              </a:rPr>
              <a:t>Sell life estate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ujames\AppData\Local\Microsoft\Windows\Temporary Internet Files\Content.IE5\S3NC6S0Y\MP90040072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1"/>
            <a:ext cx="9144000" cy="6858000"/>
          </a:xfrm>
        </p:spPr>
        <p:txBody>
          <a:bodyPr>
            <a:normAutofit/>
          </a:bodyPr>
          <a:lstStyle/>
          <a:p>
            <a:pPr marL="0" indent="0" algn="ctr">
              <a:buNone/>
            </a:pPr>
            <a:r>
              <a:rPr lang="en-US" sz="4400" dirty="0" smtClean="0">
                <a:solidFill>
                  <a:schemeClr val="bg1"/>
                </a:solidFill>
              </a:rPr>
              <a:t>Will the donor maintain the property?</a:t>
            </a:r>
          </a:p>
          <a:p>
            <a:pPr marL="0" indent="0" algn="ctr">
              <a:buNone/>
            </a:pPr>
            <a:endParaRPr lang="en-US" sz="2800" dirty="0"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ujames\AppData\Local\Microsoft\Windows\Temporary Internet Files\Content.IE5\S3NC6S0Y\MP90040072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1"/>
            <a:ext cx="9144000" cy="6858000"/>
          </a:xfrm>
        </p:spPr>
        <p:txBody>
          <a:bodyPr>
            <a:normAutofit/>
          </a:bodyPr>
          <a:lstStyle/>
          <a:p>
            <a:pPr marL="0" indent="0" algn="ctr">
              <a:buNone/>
            </a:pPr>
            <a:r>
              <a:rPr lang="en-US" sz="4400" dirty="0" smtClean="0">
                <a:solidFill>
                  <a:schemeClr val="bg1"/>
                </a:solidFill>
              </a:rPr>
              <a:t>Will the donor maintain the property?</a:t>
            </a:r>
          </a:p>
          <a:p>
            <a:pPr marL="0" indent="0" algn="ctr">
              <a:buNone/>
            </a:pPr>
            <a:endParaRPr 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370263" indent="-287338">
              <a:lnSpc>
                <a:spcPct val="80000"/>
              </a:lnSpc>
              <a:buNone/>
            </a:pPr>
            <a:r>
              <a:rPr lang="en-US" sz="3600"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Common law requires the “life tenant” to </a:t>
            </a:r>
            <a:r>
              <a:rPr lang="en-US" sz="3600" u="sng"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M</a:t>
            </a:r>
            <a:r>
              <a:rPr lang="en-US" sz="3600"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aintain, </a:t>
            </a:r>
            <a:r>
              <a:rPr lang="en-US" sz="3600" u="sng"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I</a:t>
            </a:r>
            <a:r>
              <a:rPr lang="en-US" sz="3600"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nsure, and pay </a:t>
            </a:r>
            <a:r>
              <a:rPr lang="en-US" sz="3600" u="sng"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T</a:t>
            </a:r>
            <a:r>
              <a:rPr lang="en-US" sz="3600"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axes on the property</a:t>
            </a:r>
          </a:p>
          <a:p>
            <a:pPr marL="3370263" indent="-287338">
              <a:lnSpc>
                <a:spcPct val="80000"/>
              </a:lnSpc>
              <a:buNone/>
            </a:pPr>
            <a:r>
              <a:rPr lang="en-US" sz="3600"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Some charities also require a written </a:t>
            </a:r>
            <a:r>
              <a:rPr lang="en-US" sz="3600" u="sng"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MIT</a:t>
            </a:r>
            <a:r>
              <a:rPr lang="en-US" sz="3600" dirty="0" smtClean="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rPr>
              <a:t> contract</a:t>
            </a:r>
            <a:endParaRPr lang="en-US" sz="3600" dirty="0">
              <a:ln w="18415" cmpd="sng">
                <a:solidFill>
                  <a:srgbClr val="FFFFFF"/>
                </a:solidFill>
                <a:prstDash val="solid"/>
              </a:ln>
              <a:solidFill>
                <a:srgbClr val="FFFFFF"/>
              </a:solidFill>
              <a:effectLst>
                <a:glow rad="101600">
                  <a:srgbClr val="51B17A">
                    <a:alpha val="60000"/>
                  </a:srgbClr>
                </a:glow>
                <a:outerShdw blurRad="63500" dir="3600000" algn="tl" rotWithShape="0">
                  <a:srgbClr val="000000">
                    <a:alpha val="70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WU72GFP2\MP900442232[1].jpg"/>
          <p:cNvPicPr>
            <a:picLocks noChangeAspect="1" noChangeArrowheads="1"/>
          </p:cNvPicPr>
          <p:nvPr/>
        </p:nvPicPr>
        <p:blipFill>
          <a:blip r:embed="rId2" cstate="print"/>
          <a:srcRect/>
          <a:stretch>
            <a:fillRect/>
          </a:stretch>
        </p:blipFill>
        <p:spPr bwMode="auto">
          <a:xfrm>
            <a:off x="0" y="-1"/>
            <a:ext cx="9144000" cy="6861953"/>
          </a:xfrm>
          <a:prstGeom prst="rect">
            <a:avLst/>
          </a:prstGeom>
          <a:noFill/>
        </p:spPr>
      </p:pic>
      <p:sp>
        <p:nvSpPr>
          <p:cNvPr id="5" name="TextBox 4"/>
          <p:cNvSpPr txBox="1"/>
          <p:nvPr/>
        </p:nvSpPr>
        <p:spPr>
          <a:xfrm>
            <a:off x="6248400" y="0"/>
            <a:ext cx="2895600" cy="3970318"/>
          </a:xfrm>
          <a:prstGeom prst="rect">
            <a:avLst/>
          </a:prstGeom>
          <a:noFill/>
        </p:spPr>
        <p:txBody>
          <a:bodyPr wrap="square" rtlCol="0">
            <a:spAutoFit/>
          </a:bodyPr>
          <a:lstStyle/>
          <a:p>
            <a:r>
              <a:rPr lang="en-US" sz="3600" dirty="0" smtClean="0"/>
              <a:t>What if I make improvements to the property after giving a remainder interest?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0668492XSmall.jpg"/>
          <p:cNvPicPr>
            <a:picLocks noChangeAspect="1"/>
          </p:cNvPicPr>
          <p:nvPr/>
        </p:nvPicPr>
        <p:blipFill>
          <a:blip r:embed="rId2" cstate="print"/>
          <a:srcRect/>
          <a:stretch>
            <a:fillRect/>
          </a:stretch>
        </p:blipFill>
        <p:spPr>
          <a:xfrm>
            <a:off x="0" y="-73330"/>
            <a:ext cx="9144000" cy="6931332"/>
          </a:xfrm>
          <a:prstGeom prst="rect">
            <a:avLst/>
          </a:prstGeom>
        </p:spPr>
      </p:pic>
      <p:sp>
        <p:nvSpPr>
          <p:cNvPr id="3" name="Content Placeholder 2"/>
          <p:cNvSpPr>
            <a:spLocks noGrp="1"/>
          </p:cNvSpPr>
          <p:nvPr>
            <p:ph idx="1"/>
          </p:nvPr>
        </p:nvSpPr>
        <p:spPr>
          <a:xfrm>
            <a:off x="3200400" y="0"/>
            <a:ext cx="3581400" cy="3505200"/>
          </a:xfrm>
        </p:spPr>
        <p:txBody>
          <a:bodyPr>
            <a:normAutofit/>
          </a:bodyPr>
          <a:lstStyle/>
          <a:p>
            <a:pPr marL="0" indent="0" algn="ctr">
              <a:buNone/>
            </a:pPr>
            <a:r>
              <a:rPr lang="en-US" sz="3600" dirty="0" smtClean="0"/>
              <a:t>You can deduct the remainder value of major improvements as additional gifts </a:t>
            </a:r>
          </a:p>
          <a:p>
            <a:pPr marL="0" indent="0" algn="ctr">
              <a:buNone/>
            </a:pPr>
            <a:r>
              <a:rPr lang="en-US" sz="1000" dirty="0" smtClean="0"/>
              <a:t>PLR 9329017; PLR 8529014</a:t>
            </a:r>
            <a:endParaRPr lang="en-US" dirty="0"/>
          </a:p>
        </p:txBody>
      </p:sp>
      <p:pic>
        <p:nvPicPr>
          <p:cNvPr id="2051" name="Picture 3" descr="C:\Users\rujames\AppData\Local\Microsoft\Windows\Temporary Internet Files\Content.IE5\BWNQMCW8\MP900305757[1].jpg"/>
          <p:cNvPicPr>
            <a:picLocks noChangeAspect="1" noChangeArrowheads="1"/>
          </p:cNvPicPr>
          <p:nvPr/>
        </p:nvPicPr>
        <p:blipFill>
          <a:blip r:embed="rId3" cstate="print"/>
          <a:srcRect b="5882"/>
          <a:stretch>
            <a:fillRect/>
          </a:stretch>
        </p:blipFill>
        <p:spPr bwMode="auto">
          <a:xfrm>
            <a:off x="6705600" y="762000"/>
            <a:ext cx="1722882" cy="2438400"/>
          </a:xfrm>
          <a:prstGeom prst="rect">
            <a:avLst/>
          </a:prstGeom>
          <a:noFill/>
        </p:spPr>
      </p:pic>
      <p:sp>
        <p:nvSpPr>
          <p:cNvPr id="7" name="TextBox 6"/>
          <p:cNvSpPr txBox="1"/>
          <p:nvPr/>
        </p:nvSpPr>
        <p:spPr>
          <a:xfrm rot="163104">
            <a:off x="6975995" y="1475880"/>
            <a:ext cx="1219200" cy="1479764"/>
          </a:xfrm>
          <a:prstGeom prst="rect">
            <a:avLst/>
          </a:prstGeom>
          <a:noFill/>
        </p:spPr>
        <p:txBody>
          <a:bodyPr wrap="square" rtlCol="0">
            <a:spAutoFit/>
          </a:bodyPr>
          <a:lstStyle/>
          <a:p>
            <a:pPr algn="ctr">
              <a:lnSpc>
                <a:spcPct val="80000"/>
              </a:lnSpc>
            </a:pPr>
            <a:r>
              <a:rPr lang="en-US" sz="2800" dirty="0" smtClean="0">
                <a:solidFill>
                  <a:schemeClr val="tx2">
                    <a:lumMod val="75000"/>
                  </a:schemeClr>
                </a:solidFill>
              </a:rPr>
              <a:t>$8,000 for new HVAC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10828503XSmall.jpg"/>
          <p:cNvPicPr>
            <a:picLocks noChangeAspect="1"/>
          </p:cNvPicPr>
          <p:nvPr/>
        </p:nvPicPr>
        <p:blipFill>
          <a:blip r:embed="rId2" cstate="print"/>
          <a:stretch>
            <a:fillRect/>
          </a:stretch>
        </p:blipFill>
        <p:spPr>
          <a:xfrm>
            <a:off x="0" y="685800"/>
            <a:ext cx="8229600" cy="6172200"/>
          </a:xfrm>
          <a:prstGeom prst="rect">
            <a:avLst/>
          </a:prstGeom>
        </p:spPr>
      </p:pic>
      <p:sp>
        <p:nvSpPr>
          <p:cNvPr id="2" name="Title 1"/>
          <p:cNvSpPr>
            <a:spLocks noGrp="1"/>
          </p:cNvSpPr>
          <p:nvPr>
            <p:ph type="ctrTitle"/>
          </p:nvPr>
        </p:nvSpPr>
        <p:spPr>
          <a:xfrm>
            <a:off x="0" y="533400"/>
            <a:ext cx="9144000" cy="1219199"/>
          </a:xfrm>
        </p:spPr>
        <p:txBody>
          <a:bodyPr>
            <a:noAutofit/>
          </a:bodyPr>
          <a:lstStyle/>
          <a:p>
            <a:pPr algn="r">
              <a:lnSpc>
                <a:spcPct val="80000"/>
              </a:lnSpc>
            </a:pPr>
            <a:r>
              <a:rPr lang="en-US" sz="5400" dirty="0" smtClean="0"/>
              <a:t>Charitable gifts of remainder interests in homes </a:t>
            </a:r>
            <a:br>
              <a:rPr lang="en-US" sz="5400" dirty="0" smtClean="0"/>
            </a:br>
            <a:r>
              <a:rPr lang="en-US" sz="5400" dirty="0" smtClean="0"/>
              <a:t>and farms</a:t>
            </a:r>
            <a:endParaRPr lang="en-US" sz="5400" dirty="0"/>
          </a:p>
        </p:txBody>
      </p:sp>
      <p:sp>
        <p:nvSpPr>
          <p:cNvPr id="7" name="TextBox 6"/>
          <p:cNvSpPr txBox="1"/>
          <p:nvPr/>
        </p:nvSpPr>
        <p:spPr>
          <a:xfrm>
            <a:off x="0" y="6589016"/>
            <a:ext cx="9144000" cy="294183"/>
          </a:xfrm>
          <a:prstGeom prst="rect">
            <a:avLst/>
          </a:prstGeom>
          <a:noFill/>
        </p:spPr>
        <p:txBody>
          <a:bodyPr wrap="square" rtlCol="0">
            <a:spAutoFit/>
          </a:bodyPr>
          <a:lstStyle/>
          <a:p>
            <a:pPr>
              <a:lnSpc>
                <a:spcPct val="80000"/>
              </a:lnSpc>
            </a:pPr>
            <a:r>
              <a:rPr lang="en-US" sz="1600" dirty="0" smtClean="0"/>
              <a:t>Photos from www.istockphoto.com</a:t>
            </a:r>
            <a:endParaRPr lang="en-US"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117703XSmall.jpg"/>
          <p:cNvPicPr>
            <a:picLocks noChangeAspect="1"/>
          </p:cNvPicPr>
          <p:nvPr/>
        </p:nvPicPr>
        <p:blipFill>
          <a:blip r:embed="rId2" cstate="print"/>
          <a:srcRect/>
          <a:stretch>
            <a:fillRect/>
          </a:stretch>
        </p:blipFill>
        <p:spPr>
          <a:xfrm>
            <a:off x="-76200" y="0"/>
            <a:ext cx="9220200" cy="6858000"/>
          </a:xfrm>
          <a:prstGeom prst="rect">
            <a:avLst/>
          </a:prstGeom>
        </p:spPr>
      </p:pic>
      <p:sp>
        <p:nvSpPr>
          <p:cNvPr id="2" name="Title 1"/>
          <p:cNvSpPr>
            <a:spLocks noGrp="1"/>
          </p:cNvSpPr>
          <p:nvPr>
            <p:ph type="title"/>
          </p:nvPr>
        </p:nvSpPr>
        <p:spPr>
          <a:xfrm>
            <a:off x="0" y="1143000"/>
            <a:ext cx="4038600" cy="1143000"/>
          </a:xfrm>
        </p:spPr>
        <p:txBody>
          <a:bodyPr>
            <a:noAutofit/>
          </a:bodyPr>
          <a:lstStyle/>
          <a:p>
            <a:pPr>
              <a:lnSpc>
                <a:spcPct val="80000"/>
              </a:lnSpc>
            </a:pPr>
            <a:r>
              <a:rPr lang="en-US" sz="4800" dirty="0" smtClean="0"/>
              <a:t>General rule: you can’t deduct a partial interest gift </a:t>
            </a:r>
            <a:endParaRPr lang="en-US" sz="4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00117689XSmall.jpg"/>
          <p:cNvPicPr>
            <a:picLocks noChangeAspect="1"/>
          </p:cNvPicPr>
          <p:nvPr/>
        </p:nvPicPr>
        <p:blipFill>
          <a:blip r:embed="rId2" cstate="print"/>
          <a:srcRect/>
          <a:stretch>
            <a:fillRect/>
          </a:stretch>
        </p:blipFill>
        <p:spPr>
          <a:xfrm flipH="1">
            <a:off x="0" y="0"/>
            <a:ext cx="1905001" cy="6858002"/>
          </a:xfrm>
          <a:prstGeom prst="rect">
            <a:avLst/>
          </a:prstGeom>
        </p:spPr>
      </p:pic>
      <p:pic>
        <p:nvPicPr>
          <p:cNvPr id="7" name="Picture 6" descr="iStock_000000117689XSmall.jpg"/>
          <p:cNvPicPr>
            <a:picLocks noChangeAspect="1"/>
          </p:cNvPicPr>
          <p:nvPr/>
        </p:nvPicPr>
        <p:blipFill>
          <a:blip r:embed="rId3" cstate="print"/>
          <a:srcRect/>
          <a:stretch>
            <a:fillRect/>
          </a:stretch>
        </p:blipFill>
        <p:spPr>
          <a:xfrm>
            <a:off x="1905000" y="0"/>
            <a:ext cx="7239000" cy="6858000"/>
          </a:xfrm>
          <a:prstGeom prst="rect">
            <a:avLst/>
          </a:prstGeom>
        </p:spPr>
      </p:pic>
      <p:sp>
        <p:nvSpPr>
          <p:cNvPr id="2" name="Title 1"/>
          <p:cNvSpPr>
            <a:spLocks noGrp="1"/>
          </p:cNvSpPr>
          <p:nvPr>
            <p:ph type="title"/>
          </p:nvPr>
        </p:nvSpPr>
        <p:spPr>
          <a:xfrm>
            <a:off x="152400" y="609600"/>
            <a:ext cx="5410200" cy="1143000"/>
          </a:xfrm>
        </p:spPr>
        <p:txBody>
          <a:bodyPr>
            <a:noAutofit/>
          </a:bodyPr>
          <a:lstStyle/>
          <a:p>
            <a:pPr algn="l">
              <a:lnSpc>
                <a:spcPct val="80000"/>
              </a:lnSpc>
            </a:pPr>
            <a:r>
              <a:rPr lang="en-US" sz="4800" dirty="0" smtClean="0"/>
              <a:t>But, you can deduct a remainder interest in a home or farm</a:t>
            </a:r>
            <a:endParaRPr lang="en-US" sz="4800" dirty="0"/>
          </a:p>
        </p:txBody>
      </p:sp>
      <p:sp>
        <p:nvSpPr>
          <p:cNvPr id="3" name="Content Placeholder 2"/>
          <p:cNvSpPr>
            <a:spLocks noGrp="1"/>
          </p:cNvSpPr>
          <p:nvPr>
            <p:ph idx="1"/>
          </p:nvPr>
        </p:nvSpPr>
        <p:spPr>
          <a:xfrm>
            <a:off x="0" y="3124200"/>
            <a:ext cx="4267200" cy="3733800"/>
          </a:xfrm>
        </p:spPr>
        <p:txBody>
          <a:bodyPr>
            <a:normAutofit fontScale="92500" lnSpcReduction="20000"/>
          </a:bodyPr>
          <a:lstStyle/>
          <a:p>
            <a:pPr marL="514350" indent="-514350">
              <a:buNone/>
            </a:pPr>
            <a:r>
              <a:rPr lang="en-US" b="1" dirty="0" smtClean="0"/>
              <a:t>Other Exceptions</a:t>
            </a:r>
          </a:p>
          <a:p>
            <a:pPr marL="514350" indent="-514350"/>
            <a:r>
              <a:rPr lang="en-US" dirty="0" smtClean="0"/>
              <a:t>Giving all or an “undivided portion” of a property interest</a:t>
            </a:r>
          </a:p>
          <a:p>
            <a:pPr marL="514350" indent="-514350"/>
            <a:r>
              <a:rPr lang="en-US" dirty="0" smtClean="0"/>
              <a:t>Charitable remainder/ lead trust or pooled income fund</a:t>
            </a:r>
          </a:p>
          <a:p>
            <a:pPr marL="514350" indent="-514350"/>
            <a:r>
              <a:rPr lang="en-US" dirty="0" smtClean="0"/>
              <a:t>Qualified conservation easement</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10368112XSmall.jpg"/>
          <p:cNvPicPr>
            <a:picLocks noChangeAspect="1"/>
          </p:cNvPicPr>
          <p:nvPr/>
        </p:nvPicPr>
        <p:blipFill>
          <a:blip r:embed="rId2" cstate="print"/>
          <a:srcRect/>
          <a:stretch>
            <a:fillRect/>
          </a:stretch>
        </p:blipFill>
        <p:spPr>
          <a:xfrm>
            <a:off x="4183062" y="0"/>
            <a:ext cx="4960938" cy="6858000"/>
          </a:xfrm>
          <a:prstGeom prst="rect">
            <a:avLst/>
          </a:prstGeom>
        </p:spPr>
      </p:pic>
      <p:sp>
        <p:nvSpPr>
          <p:cNvPr id="3" name="Content Placeholder 2"/>
          <p:cNvSpPr>
            <a:spLocks noGrp="1"/>
          </p:cNvSpPr>
          <p:nvPr>
            <p:ph idx="1"/>
          </p:nvPr>
        </p:nvSpPr>
        <p:spPr>
          <a:xfrm>
            <a:off x="304800" y="762000"/>
            <a:ext cx="3276600" cy="4525963"/>
          </a:xfrm>
        </p:spPr>
        <p:txBody>
          <a:bodyPr>
            <a:normAutofit/>
          </a:bodyPr>
          <a:lstStyle/>
          <a:p>
            <a:pPr marL="0" indent="0">
              <a:buNone/>
            </a:pPr>
            <a:r>
              <a:rPr lang="en-US" sz="3600" dirty="0" smtClean="0"/>
              <a:t>A remainder interest gives the right to own the property after a set time or after the death of a person</a:t>
            </a:r>
            <a:endParaRPr lang="en-US" sz="3600" dirty="0"/>
          </a:p>
        </p:txBody>
      </p:sp>
      <p:sp>
        <p:nvSpPr>
          <p:cNvPr id="5" name="TextBox 4"/>
          <p:cNvSpPr txBox="1"/>
          <p:nvPr/>
        </p:nvSpPr>
        <p:spPr>
          <a:xfrm>
            <a:off x="5715000" y="1676400"/>
            <a:ext cx="2743200" cy="2831544"/>
          </a:xfrm>
          <a:prstGeom prst="rect">
            <a:avLst/>
          </a:prstGeom>
          <a:noFill/>
        </p:spPr>
        <p:txBody>
          <a:bodyPr wrap="square" rtlCol="0">
            <a:spAutoFit/>
          </a:bodyPr>
          <a:lstStyle/>
          <a:p>
            <a:pPr algn="ctr"/>
            <a:r>
              <a:rPr lang="en-US" sz="4000" b="1" dirty="0" smtClean="0">
                <a:ln>
                  <a:solidFill>
                    <a:schemeClr val="bg1"/>
                  </a:solidFill>
                </a:ln>
                <a:solidFill>
                  <a:schemeClr val="tx1">
                    <a:lumMod val="75000"/>
                    <a:lumOff val="25000"/>
                  </a:schemeClr>
                </a:solidFill>
                <a:effectLst>
                  <a:glow rad="63500">
                    <a:schemeClr val="bg1">
                      <a:alpha val="40000"/>
                    </a:schemeClr>
                  </a:glow>
                </a:effectLst>
                <a:latin typeface="Poor Richard" pitchFamily="18" charset="0"/>
              </a:rPr>
              <a:t>OK, </a:t>
            </a:r>
          </a:p>
          <a:p>
            <a:pPr algn="ctr"/>
            <a:r>
              <a:rPr lang="en-US" sz="4000" b="1" dirty="0" smtClean="0">
                <a:ln>
                  <a:solidFill>
                    <a:schemeClr val="bg1"/>
                  </a:solidFill>
                </a:ln>
                <a:solidFill>
                  <a:schemeClr val="tx1">
                    <a:lumMod val="75000"/>
                    <a:lumOff val="25000"/>
                  </a:schemeClr>
                </a:solidFill>
                <a:effectLst>
                  <a:glow rad="63500">
                    <a:schemeClr val="bg1">
                      <a:alpha val="40000"/>
                    </a:schemeClr>
                  </a:glow>
                </a:effectLst>
                <a:latin typeface="Poor Richard" pitchFamily="18" charset="0"/>
              </a:rPr>
              <a:t>you can have my stuff now.</a:t>
            </a:r>
          </a:p>
          <a:p>
            <a:pPr algn="ctr"/>
            <a:endParaRPr lang="en-US" sz="4000" b="1" dirty="0" smtClean="0">
              <a:ln>
                <a:solidFill>
                  <a:schemeClr val="bg1"/>
                </a:solidFill>
              </a:ln>
              <a:solidFill>
                <a:schemeClr val="tx1">
                  <a:lumMod val="75000"/>
                  <a:lumOff val="25000"/>
                </a:schemeClr>
              </a:solidFill>
              <a:effectLst>
                <a:glow rad="63500">
                  <a:schemeClr val="bg1">
                    <a:alpha val="40000"/>
                  </a:schemeClr>
                </a:glow>
              </a:effectLst>
              <a:latin typeface="Poor Richard" pitchFamily="18" charset="0"/>
            </a:endParaRPr>
          </a:p>
          <a:p>
            <a:pPr algn="ctr"/>
            <a:r>
              <a:rPr lang="en-US" b="1" dirty="0" smtClean="0">
                <a:ln>
                  <a:solidFill>
                    <a:schemeClr val="bg1"/>
                  </a:solidFill>
                </a:ln>
                <a:solidFill>
                  <a:schemeClr val="tx1">
                    <a:lumMod val="75000"/>
                    <a:lumOff val="25000"/>
                  </a:schemeClr>
                </a:solidFill>
                <a:effectLst/>
                <a:latin typeface="Poor Richard" pitchFamily="18" charset="0"/>
              </a:rPr>
              <a:t>Charles A. Donor</a:t>
            </a:r>
            <a:endParaRPr lang="en-US" b="1" dirty="0">
              <a:ln>
                <a:solidFill>
                  <a:schemeClr val="bg1"/>
                </a:solidFill>
              </a:ln>
              <a:solidFill>
                <a:schemeClr val="tx1">
                  <a:lumMod val="75000"/>
                  <a:lumOff val="25000"/>
                </a:schemeClr>
              </a:solidFill>
              <a:effectLst/>
              <a:latin typeface="Poor Richar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ujames\AppData\Local\Microsoft\Windows\Temporary Internet Files\Content.IE5\WU72GFP2\MP900442457[1].jpg"/>
          <p:cNvPicPr>
            <a:picLocks noChangeAspect="1" noChangeArrowheads="1"/>
          </p:cNvPicPr>
          <p:nvPr/>
        </p:nvPicPr>
        <p:blipFill>
          <a:blip r:embed="rId2" cstate="print"/>
          <a:srcRect/>
          <a:stretch>
            <a:fillRect/>
          </a:stretch>
        </p:blipFill>
        <p:spPr bwMode="auto">
          <a:xfrm>
            <a:off x="0" y="458545"/>
            <a:ext cx="9144000" cy="6399455"/>
          </a:xfrm>
          <a:prstGeom prst="rect">
            <a:avLst/>
          </a:prstGeom>
          <a:noFill/>
        </p:spPr>
      </p:pic>
      <p:sp>
        <p:nvSpPr>
          <p:cNvPr id="3" name="Content Placeholder 2"/>
          <p:cNvSpPr>
            <a:spLocks noGrp="1"/>
          </p:cNvSpPr>
          <p:nvPr>
            <p:ph idx="1"/>
          </p:nvPr>
        </p:nvSpPr>
        <p:spPr>
          <a:xfrm>
            <a:off x="0" y="0"/>
            <a:ext cx="8229600" cy="4525963"/>
          </a:xfrm>
        </p:spPr>
        <p:txBody>
          <a:bodyPr>
            <a:normAutofit/>
          </a:bodyPr>
          <a:lstStyle/>
          <a:p>
            <a:pPr marL="0" indent="0">
              <a:buNone/>
            </a:pPr>
            <a:r>
              <a:rPr lang="en-US" sz="3600" dirty="0" smtClean="0"/>
              <a:t>Unlike a will, a remainder interest is not revocable, and can even be sold</a:t>
            </a:r>
            <a:endParaRPr lang="en-US" sz="3600" dirty="0"/>
          </a:p>
        </p:txBody>
      </p:sp>
      <p:sp>
        <p:nvSpPr>
          <p:cNvPr id="6" name="TextBox 5"/>
          <p:cNvSpPr txBox="1"/>
          <p:nvPr/>
        </p:nvSpPr>
        <p:spPr>
          <a:xfrm rot="231173">
            <a:off x="2455929" y="3533583"/>
            <a:ext cx="2057871" cy="590931"/>
          </a:xfrm>
          <a:prstGeom prst="rect">
            <a:avLst/>
          </a:prstGeom>
          <a:noFill/>
        </p:spPr>
        <p:txBody>
          <a:bodyPr wrap="square" rtlCol="0">
            <a:spAutoFit/>
          </a:bodyPr>
          <a:lstStyle/>
          <a:p>
            <a:pPr algn="ctr">
              <a:lnSpc>
                <a:spcPct val="80000"/>
              </a:lnSpc>
            </a:pPr>
            <a:r>
              <a:rPr lang="en-US" sz="2000" b="1" dirty="0" smtClean="0">
                <a:latin typeface="Rockwell Extra Bold" pitchFamily="18" charset="0"/>
              </a:rPr>
              <a:t>Remainder  </a:t>
            </a:r>
          </a:p>
          <a:p>
            <a:pPr algn="ctr">
              <a:lnSpc>
                <a:spcPct val="80000"/>
              </a:lnSpc>
            </a:pPr>
            <a:r>
              <a:rPr lang="en-US" sz="2000" b="1" dirty="0" smtClean="0">
                <a:latin typeface="Rockwell Extra Bold" pitchFamily="18" charset="0"/>
              </a:rPr>
              <a:t>Interest</a:t>
            </a:r>
            <a:endParaRPr lang="en-US" sz="2000" b="1" dirty="0">
              <a:latin typeface="Rockwell Extra Bol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0281614XSmall.jpg"/>
          <p:cNvPicPr>
            <a:picLocks noChangeAspect="1"/>
          </p:cNvPicPr>
          <p:nvPr/>
        </p:nvPicPr>
        <p:blipFill>
          <a:blip r:embed="rId2" cstate="print"/>
          <a:stretch>
            <a:fillRect/>
          </a:stretch>
        </p:blipFill>
        <p:spPr>
          <a:xfrm>
            <a:off x="1615400" y="1676400"/>
            <a:ext cx="7528600" cy="4995447"/>
          </a:xfrm>
          <a:prstGeom prst="rect">
            <a:avLst/>
          </a:prstGeom>
        </p:spPr>
      </p:pic>
      <p:sp>
        <p:nvSpPr>
          <p:cNvPr id="3" name="Content Placeholder 2"/>
          <p:cNvSpPr>
            <a:spLocks noGrp="1"/>
          </p:cNvSpPr>
          <p:nvPr>
            <p:ph idx="1"/>
          </p:nvPr>
        </p:nvSpPr>
        <p:spPr>
          <a:xfrm>
            <a:off x="152400" y="609600"/>
            <a:ext cx="3276600" cy="4525963"/>
          </a:xfrm>
        </p:spPr>
        <p:txBody>
          <a:bodyPr>
            <a:noAutofit/>
          </a:bodyPr>
          <a:lstStyle/>
          <a:p>
            <a:pPr marL="0" indent="0">
              <a:buNone/>
            </a:pPr>
            <a:r>
              <a:rPr lang="en-US" sz="3600" dirty="0" smtClean="0"/>
              <a:t>A deductible remainder interest in farmland or a home must be transferred by deed, not by  trust or contract</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rujames\AppData\Local\Microsoft\Windows\Temporary Internet Files\Content.IE5\9A16IBCU\MP90044851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200400" y="1"/>
            <a:ext cx="5257800" cy="2286000"/>
          </a:xfrm>
        </p:spPr>
        <p:txBody>
          <a:bodyPr>
            <a:normAutofit/>
          </a:bodyPr>
          <a:lstStyle/>
          <a:p>
            <a:pPr marL="0" indent="0" algn="ctr">
              <a:lnSpc>
                <a:spcPct val="80000"/>
              </a:lnSpc>
              <a:spcBef>
                <a:spcPts val="0"/>
              </a:spcBef>
              <a:buNone/>
            </a:pPr>
            <a:r>
              <a:rPr lang="en-US" sz="3600" dirty="0" smtClean="0">
                <a:solidFill>
                  <a:schemeClr val="bg1"/>
                </a:solidFill>
                <a:effectLst>
                  <a:glow rad="228600">
                    <a:schemeClr val="accent1">
                      <a:satMod val="175000"/>
                      <a:alpha val="40000"/>
                    </a:schemeClr>
                  </a:glow>
                </a:effectLst>
              </a:rPr>
              <a:t>A farm is any land and improvements used </a:t>
            </a:r>
          </a:p>
          <a:p>
            <a:pPr marL="0" indent="0" algn="ctr">
              <a:lnSpc>
                <a:spcPct val="80000"/>
              </a:lnSpc>
              <a:spcBef>
                <a:spcPts val="0"/>
              </a:spcBef>
              <a:buNone/>
            </a:pPr>
            <a:r>
              <a:rPr lang="en-US" sz="3600" dirty="0" smtClean="0">
                <a:solidFill>
                  <a:schemeClr val="bg1"/>
                </a:solidFill>
                <a:effectLst>
                  <a:glow rad="228600">
                    <a:schemeClr val="accent1">
                      <a:satMod val="175000"/>
                      <a:alpha val="40000"/>
                    </a:schemeClr>
                  </a:glow>
                </a:effectLst>
              </a:rPr>
              <a:t>(even by a tenant) </a:t>
            </a:r>
          </a:p>
          <a:p>
            <a:pPr marL="0" indent="0" algn="ctr">
              <a:lnSpc>
                <a:spcPct val="80000"/>
              </a:lnSpc>
              <a:spcBef>
                <a:spcPts val="0"/>
              </a:spcBef>
              <a:buNone/>
            </a:pPr>
            <a:r>
              <a:rPr lang="en-US" sz="3600" dirty="0" smtClean="0">
                <a:solidFill>
                  <a:schemeClr val="bg1"/>
                </a:solidFill>
                <a:effectLst>
                  <a:glow rad="228600">
                    <a:schemeClr val="accent1">
                      <a:satMod val="175000"/>
                      <a:alpha val="40000"/>
                    </a:schemeClr>
                  </a:glow>
                </a:effectLst>
              </a:rPr>
              <a:t>to raise crops or livestock</a:t>
            </a:r>
            <a:endParaRPr lang="en-US" sz="3600" dirty="0">
              <a:solidFill>
                <a:schemeClr val="bg1"/>
              </a:solidFill>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35490&quot;&gt;&lt;/object&gt;&lt;object type=&quot;2&quot; unique_id=&quot;35491&quot;&gt;&lt;object type=&quot;3&quot; unique_id=&quot;35492&quot;&gt;&lt;property id=&quot;20148&quot; value=&quot;5&quot;/&gt;&lt;property id=&quot;20300&quot; value=&quot;Slide 1 - &amp;quot;Charitable gifts of remainder interests in homes &amp;#x0D;&amp;#x0A;and farms&amp;quot;&quot;/&gt;&lt;property id=&quot;20307&quot; value=&quot;262&quot;/&gt;&lt;/object&gt;&lt;object type=&quot;3&quot; unique_id=&quot;35493&quot;&gt;&lt;property id=&quot;20148&quot; value=&quot;5&quot;/&gt;&lt;property id=&quot;20300&quot; value=&quot;Slide 2 - &amp;quot;General rule: you can’t deduct a partial interest gift &amp;quot;&quot;/&gt;&lt;property id=&quot;20307&quot; value=&quot;342&quot;/&gt;&lt;/object&gt;&lt;object type=&quot;3&quot; unique_id=&quot;35494&quot;&gt;&lt;property id=&quot;20148&quot; value=&quot;5&quot;/&gt;&lt;property id=&quot;20300&quot; value=&quot;Slide 3&quot;/&gt;&lt;property id=&quot;20307&quot; value=&quot;257&quot;/&gt;&lt;/object&gt;&lt;object type=&quot;3&quot; unique_id=&quot;35495&quot;&gt;&lt;property id=&quot;20148&quot; value=&quot;5&quot;/&gt;&lt;property id=&quot;20300&quot; value=&quot;Slide 4 - &amp;quot;General rule: you can’t deduct a partial interest gift &amp;quot;&quot;/&gt;&lt;property id=&quot;20307&quot; value=&quot;340&quot;/&gt;&lt;/object&gt;&lt;object type=&quot;3&quot; unique_id=&quot;35496&quot;&gt;&lt;property id=&quot;20148&quot; value=&quot;5&quot;/&gt;&lt;property id=&quot;20300&quot; value=&quot;Slide 5 - &amp;quot;But, you can deduct a remainder interest in a home or farm&amp;quot;&quot;/&gt;&lt;property id=&quot;20307&quot; value=&quot;341&quot;/&gt;&lt;/object&gt;&lt;object type=&quot;3&quot; unique_id=&quot;35497&quot;&gt;&lt;property id=&quot;20148&quot; value=&quot;5&quot;/&gt;&lt;property id=&quot;20300&quot; value=&quot;Slide 6&quot;/&gt;&lt;property id=&quot;20307&quot; value=&quot;267&quot;/&gt;&lt;/object&gt;&lt;object type=&quot;3&quot; unique_id=&quot;35498&quot;&gt;&lt;property id=&quot;20148&quot; value=&quot;5&quot;/&gt;&lt;property id=&quot;20300&quot; value=&quot;Slide 7&quot;/&gt;&lt;property id=&quot;20307&quot; value=&quot;276&quot;/&gt;&lt;/object&gt;&lt;object type=&quot;3&quot; unique_id=&quot;35499&quot;&gt;&lt;property id=&quot;20148&quot; value=&quot;5&quot;/&gt;&lt;property id=&quot;20300&quot; value=&quot;Slide 8&quot;/&gt;&lt;property id=&quot;20307&quot; value=&quot;277&quot;/&gt;&lt;/object&gt;&lt;object type=&quot;3&quot; unique_id=&quot;35500&quot;&gt;&lt;property id=&quot;20148&quot; value=&quot;5&quot;/&gt;&lt;property id=&quot;20300&quot; value=&quot;Slide 9&quot;/&gt;&lt;property id=&quot;20307&quot; value=&quot;268&quot;/&gt;&lt;/object&gt;&lt;object type=&quot;3&quot; unique_id=&quot;35501&quot;&gt;&lt;property id=&quot;20148&quot; value=&quot;5&quot;/&gt;&lt;property id=&quot;20300&quot; value=&quot;Slide 10&quot;/&gt;&lt;property id=&quot;20307&quot; value=&quot;301&quot;/&gt;&lt;/object&gt;&lt;object type=&quot;3&quot; unique_id=&quot;35502&quot;&gt;&lt;property id=&quot;20148&quot; value=&quot;5&quot;/&gt;&lt;property id=&quot;20300&quot; value=&quot;Slide 11 - &amp;quot;Can I give a remainder interest of an undivided share in farmland?&amp;quot;&quot;/&gt;&lt;property id=&quot;20307&quot; value=&quot;327&quot;/&gt;&lt;/object&gt;&lt;object type=&quot;3&quot; unique_id=&quot;35503&quot;&gt;&lt;property id=&quot;20148&quot; value=&quot;5&quot;/&gt;&lt;property id=&quot;20300&quot; value=&quot;Slide 12 - &amp;quot;Yes, donor may deduct a remainder interest shared by charity and others as tenants in common (Rev. Rule 87-37) &amp;quot;&quot;/&gt;&lt;property id=&quot;20307&quot; value=&quot;329&quot;/&gt;&lt;/object&gt;&lt;object type=&quot;3&quot; unique_id=&quot;35504&quot;&gt;&lt;property id=&quot;20148&quot; value=&quot;5&quot;/&gt;&lt;property id=&quot;20300&quot; value=&quot;Slide 13 - &amp;quot;However, IRS may deduct cost of partitioning (of forcing a sale or division)&amp;quot;&quot;/&gt;&lt;property id=&quot;20307&quot; value=&quot;346&quot;/&gt;&lt;/object&gt;&lt;object type=&quot;3&quot; unique_id=&quot;35505&quot;&gt;&lt;property id=&quot;20148&quot; value=&quot;5&quot;/&gt;&lt;property id=&quot;20300&quot; value=&quot;Slide 14&quot;/&gt;&lt;property id=&quot;20307&quot; value=&quot;331&quot;/&gt;&lt;/object&gt;&lt;object type=&quot;3&quot; unique_id=&quot;35506&quot;&gt;&lt;property id=&quot;20148&quot; value=&quot;5&quot;/&gt;&lt;property id=&quot;20300&quot; value=&quot;Slide 15 - &amp;quot;How do you calculate the deduction for a remainder interest in farmland?&amp;quot;&quot;/&gt;&lt;property id=&quot;20307&quot; value=&quot;318&quot;/&gt;&lt;/object&gt;&lt;object type=&quot;3&quot; unique_id=&quot;35507&quot;&gt;&lt;property id=&quot;20148&quot; value=&quot;5&quot;/&gt;&lt;property id=&quot;20300&quot; value=&quot;Slide 16 - &amp;quot;Ex: A remainder interest in $100,000 of farmland given by a 59 year old donor on 9/6/10&amp;quot;&quot;/&gt;&lt;property id=&quot;20307&quot; value=&quot;319&quot;/&gt;&lt;/object&gt;&lt;object type=&quot;3&quot; unique_id=&quot;35508&quot;&gt;&lt;property id=&quot;20148&quot; value=&quot;5&quot;/&gt;&lt;property id=&quot;20300&quot; value=&quot;Slide 17 - &amp;quot;Ex: A remainder interest in $100,000 of farmland given by a 59 year old donor on 9/6/10&amp;quot;&quot;/&gt;&lt;property id=&quot;20307&quot; value=&quot;322&quot;/&gt;&lt;/object&gt;&lt;object type=&quot;3&quot; unique_id=&quot;35509&quot;&gt;&lt;property id=&quot;20148&quot; value=&quot;5&quot;/&gt;&lt;property id=&quot;20300&quot; value=&quot;Slide 18&quot;/&gt;&lt;property id=&quot;20307&quot; value=&quot;349&quot;/&gt;&lt;/object&gt;&lt;object type=&quot;3&quot; unique_id=&quot;35510&quot;&gt;&lt;property id=&quot;20148&quot; value=&quot;5&quot;/&gt;&lt;property id=&quot;20300&quot; value=&quot;Slide 19&quot;/&gt;&lt;property id=&quot;20307&quot; value=&quot;350&quot;/&gt;&lt;/object&gt;&lt;object type=&quot;3&quot; unique_id=&quot;35511&quot;&gt;&lt;property id=&quot;20148&quot; value=&quot;5&quot;/&gt;&lt;property id=&quot;20300&quot; value=&quot;Slide 20&quot;/&gt;&lt;property id=&quot;20307&quot; value=&quot;279&quot;/&gt;&lt;/object&gt;&lt;object type=&quot;3&quot; unique_id=&quot;35512&quot;&gt;&lt;property id=&quot;20148&quot; value=&quot;5&quot;/&gt;&lt;property id=&quot;20300&quot; value=&quot;Slide 21&quot;/&gt;&lt;property id=&quot;20307&quot; value=&quot;306&quot;/&gt;&lt;/object&gt;&lt;object type=&quot;3&quot; unique_id=&quot;35513&quot;&gt;&lt;property id=&quot;20148&quot; value=&quot;5&quot;/&gt;&lt;property id=&quot;20300&quot; value=&quot;Slide 22&quot;/&gt;&lt;property id=&quot;20307&quot; value=&quot;336&quot;/&gt;&lt;/object&gt;&lt;object type=&quot;3&quot; unique_id=&quot;35514&quot;&gt;&lt;property id=&quot;20148&quot; value=&quot;5&quot;/&gt;&lt;property id=&quot;20300&quot; value=&quot;Slide 23&quot;/&gt;&lt;property id=&quot;20307&quot; value=&quot;335&quot;/&gt;&lt;/object&gt;&lt;object type=&quot;3&quot; unique_id=&quot;35515&quot;&gt;&lt;property id=&quot;20148&quot; value=&quot;5&quot;/&gt;&lt;property id=&quot;20300&quot; value=&quot;Slide 24&quot;/&gt;&lt;property id=&quot;20307&quot; value=&quot;302&quot;/&gt;&lt;/object&gt;&lt;object type=&quot;3&quot; unique_id=&quot;35516&quot;&gt;&lt;property id=&quot;20148&quot; value=&quot;5&quot;/&gt;&lt;property id=&quot;20300&quot; value=&quot;Slide 25&quot;/&gt;&lt;property id=&quot;20307&quot; value=&quot;283&quot;/&gt;&lt;/object&gt;&lt;object type=&quot;3&quot; unique_id=&quot;35517&quot;&gt;&lt;property id=&quot;20148&quot; value=&quot;5&quot;/&gt;&lt;property id=&quot;20300&quot; value=&quot;Slide 26&quot;/&gt;&lt;property id=&quot;20307&quot; value=&quot;284&quot;/&gt;&lt;/object&gt;&lt;object type=&quot;3&quot; unique_id=&quot;35518&quot;&gt;&lt;property id=&quot;20148&quot; value=&quot;5&quot;/&gt;&lt;property id=&quot;20300&quot; value=&quot;Slide 27 - &amp;quot;&amp;#x0D;&amp;#x0A;59 year old donor giving on 9/6/10&amp;#x0D;&amp;#x0A;&amp;quot;&quot;/&gt;&lt;property id=&quot;20307&quot; value=&quot;339&quot;/&gt;&lt;/object&gt;&lt;object type=&quot;3&quot; unique_id=&quot;35519&quot;&gt;&lt;property id=&quot;20148&quot; value=&quot;5&quot;/&gt;&lt;property id=&quot;20300&quot; value=&quot;Slide 28 - &amp;quot;Depreciation reduction factor&amp;quot;&quot;/&gt;&lt;property id=&quot;20307&quot; value=&quot;338&quot;/&gt;&lt;/object&gt;&lt;object type=&quot;3&quot; unique_id=&quot;35520&quot;&gt;&lt;property id=&quot;20148&quot; value=&quot;5&quot;/&gt;&lt;property id=&quot;20300&quot; value=&quot;Slide 29&quot;/&gt;&lt;property id=&quot;20307&quot; value=&quot;344&quot;/&gt;&lt;/object&gt;&lt;object type=&quot;3&quot; unique_id=&quot;35521&quot;&gt;&lt;property id=&quot;20148&quot; value=&quot;5&quot;/&gt;&lt;property id=&quot;20300&quot; value=&quot;Slide 30&quot;/&gt;&lt;property id=&quot;20307&quot; value=&quot;326&quot;/&gt;&lt;/object&gt;&lt;object type=&quot;3&quot; unique_id=&quot;35522&quot;&gt;&lt;property id=&quot;20148&quot; value=&quot;5&quot;/&gt;&lt;property id=&quot;20300&quot; value=&quot;Slide 31&quot;/&gt;&lt;property id=&quot;20307&quot; value=&quot;345&quot;/&gt;&lt;/object&gt;&lt;object type=&quot;3&quot; unique_id=&quot;35523&quot;&gt;&lt;property id=&quot;20148&quot; value=&quot;5&quot;/&gt;&lt;property id=&quot;20300&quot; value=&quot;Slide 32&quot;/&gt;&lt;property id=&quot;20307&quot; value=&quot;343&quot;/&gt;&lt;/object&gt;&lt;object type=&quot;3&quot; unique_id=&quot;35524&quot;&gt;&lt;property id=&quot;20148&quot; value=&quot;5&quot;/&gt;&lt;property id=&quot;20300&quot; value=&quot;Slide 33&quot;/&gt;&lt;property id=&quot;20307&quot; value=&quot;347&quot;/&gt;&lt;/object&gt;&lt;object type=&quot;3&quot; unique_id=&quot;35525&quot;&gt;&lt;property id=&quot;20148&quot; value=&quot;5&quot;/&gt;&lt;property id=&quot;20300&quot; value=&quot;Slide 34&quot;/&gt;&lt;property id=&quot;20307&quot; value=&quot;348&quot;/&gt;&lt;/object&gt;&lt;object type=&quot;3&quot; unique_id=&quot;35526&quot;&gt;&lt;property id=&quot;20148&quot; value=&quot;5&quot;/&gt;&lt;property id=&quot;20300&quot; value=&quot;Slide 35 - &amp;quot;Charitable gifts of remainder interests in homes &amp;#x0D;&amp;#x0A;and farms&amp;quot;&quot;/&gt;&lt;property id=&quot;20307&quot; value=&quot;351&quot;/&gt;&lt;/object&gt;&lt;object type=&quot;3&quot; unique_id=&quot;35527&quot;&gt;&lt;property id=&quot;20148&quot; value=&quot;5&quot;/&gt;&lt;property id=&quot;20300&quot; value=&quot;Slide 36&quot;/&gt;&lt;property id=&quot;20307&quot; value=&quot;352&quot;/&gt;&lt;/object&gt;&lt;object type=&quot;3&quot; unique_id=&quot;35528&quot;&gt;&lt;property id=&quot;20148&quot; value=&quot;5&quot;/&gt;&lt;property id=&quot;20300&quot; value=&quot;Slide 37&quot;/&gt;&lt;property id=&quot;20307&quot; value=&quot;353&quot;/&gt;&lt;/object&gt;&lt;object type=&quot;3&quot; unique_id=&quot;35529&quot;&gt;&lt;property id=&quot;20148&quot; value=&quot;5&quot;/&gt;&lt;property id=&quot;20300&quot; value=&quot;Slide 38&quot;/&gt;&lt;property id=&quot;20307&quot; value=&quot;354&quot;/&gt;&lt;/object&gt;&lt;object type=&quot;3&quot; unique_id=&quot;35530&quot;&gt;&lt;property id=&quot;20148&quot; value=&quot;5&quot;/&gt;&lt;property id=&quot;20300&quot; value=&quot;Slide 39&quot;/&gt;&lt;property id=&quot;20307&quot; value=&quot;355&quot;/&gt;&lt;/object&gt;&lt;object type=&quot;3&quot; unique_id=&quot;35531&quot;&gt;&lt;property id=&quot;20148&quot; value=&quot;5&quot;/&gt;&lt;property id=&quot;20300&quot; value=&quot;Slide 40&quot;/&gt;&lt;property id=&quot;20307&quot; value=&quot;356&quot;/&gt;&lt;/object&gt;&lt;object type=&quot;3&quot; unique_id=&quot;35532&quot;&gt;&lt;property id=&quot;20148&quot; value=&quot;5&quot;/&gt;&lt;property id=&quot;20300&quot; value=&quot;Slide 41&quot;/&gt;&lt;property id=&quot;20307&quot; value=&quot;3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3236</TotalTime>
  <Words>1534</Words>
  <Application>Microsoft Office PowerPoint</Application>
  <PresentationFormat>On-screen Show (4:3)</PresentationFormat>
  <Paragraphs>361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Charitable gifts of remainder interests in homes  and farms</vt:lpstr>
      <vt:lpstr>General rule: you can’t deduct a partial interest gift </vt:lpstr>
      <vt:lpstr>Slide 3</vt:lpstr>
      <vt:lpstr>General rule: you can’t deduct a partial interest gift </vt:lpstr>
      <vt:lpstr>But, you can deduct a remainder interest in a home or farm</vt:lpstr>
      <vt:lpstr>Slide 6</vt:lpstr>
      <vt:lpstr>Slide 7</vt:lpstr>
      <vt:lpstr>Slide 8</vt:lpstr>
      <vt:lpstr>Slide 9</vt:lpstr>
      <vt:lpstr>Slide 10</vt:lpstr>
      <vt:lpstr>Can I give a remainder interest of an undivided share in farmland?</vt:lpstr>
      <vt:lpstr>Yes, donor may deduct a remainder interest shared by charity and others as tenants in common (Rev. Rule 87-37) </vt:lpstr>
      <vt:lpstr>However, IRS may deduct cost of partitioning (of forcing a sale or division)</vt:lpstr>
      <vt:lpstr>Slide 14</vt:lpstr>
      <vt:lpstr>How do you calculate the deduction for a remainder interest in farmland?</vt:lpstr>
      <vt:lpstr>Ex: A remainder interest in $100,000 of farmland given by a 59 year old donor on 9/6/10</vt:lpstr>
      <vt:lpstr>Ex: A remainder interest in $100,000 of farmland given by a 59 year old donor on 9/6/10</vt:lpstr>
      <vt:lpstr>Slide 18</vt:lpstr>
      <vt:lpstr>Slide 19</vt:lpstr>
      <vt:lpstr>Slide 20</vt:lpstr>
      <vt:lpstr>Slide 21</vt:lpstr>
      <vt:lpstr>Slide 22</vt:lpstr>
      <vt:lpstr>Slide 23</vt:lpstr>
      <vt:lpstr>Slide 24</vt:lpstr>
      <vt:lpstr>Slide 25</vt:lpstr>
      <vt:lpstr>Slide 26</vt:lpstr>
      <vt:lpstr> 59 year old donor giving on 9/6/10 </vt:lpstr>
      <vt:lpstr>Depreciation reduction factor</vt:lpstr>
      <vt:lpstr>Slide 29</vt:lpstr>
      <vt:lpstr>Slide 30</vt:lpstr>
      <vt:lpstr>Slide 31</vt:lpstr>
      <vt:lpstr>Slide 32</vt:lpstr>
      <vt:lpstr>Slide 33</vt:lpstr>
      <vt:lpstr>Slide 34</vt:lpstr>
      <vt:lpstr>Charitable gifts of remainder interests in homes  and farms</vt:lpstr>
      <vt:lpstr>Slide 36</vt:lpstr>
      <vt:lpstr>Slide 37</vt:lpstr>
      <vt:lpstr>Slide 38</vt:lpstr>
      <vt:lpstr>Slide 39</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Gifts of fractional and future interests in property</dc:title>
  <dc:creator>rujames</dc:creator>
  <cp:lastModifiedBy>rujames</cp:lastModifiedBy>
  <cp:revision>237</cp:revision>
  <dcterms:created xsi:type="dcterms:W3CDTF">2010-09-07T17:04:49Z</dcterms:created>
  <dcterms:modified xsi:type="dcterms:W3CDTF">2010-12-07T18:28:48Z</dcterms:modified>
</cp:coreProperties>
</file>