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5" r:id="rId2"/>
    <p:sldId id="257" r:id="rId3"/>
    <p:sldId id="263" r:id="rId4"/>
    <p:sldId id="261" r:id="rId5"/>
    <p:sldId id="318" r:id="rId6"/>
    <p:sldId id="264" r:id="rId7"/>
    <p:sldId id="327" r:id="rId8"/>
    <p:sldId id="299" r:id="rId9"/>
    <p:sldId id="269" r:id="rId10"/>
    <p:sldId id="319" r:id="rId11"/>
    <p:sldId id="320" r:id="rId12"/>
    <p:sldId id="326" r:id="rId13"/>
    <p:sldId id="338" r:id="rId14"/>
    <p:sldId id="343" r:id="rId15"/>
    <p:sldId id="340" r:id="rId16"/>
    <p:sldId id="342" r:id="rId17"/>
    <p:sldId id="341" r:id="rId18"/>
    <p:sldId id="344" r:id="rId19"/>
    <p:sldId id="266" r:id="rId20"/>
    <p:sldId id="285" r:id="rId21"/>
    <p:sldId id="314" r:id="rId22"/>
    <p:sldId id="315" r:id="rId23"/>
    <p:sldId id="294" r:id="rId24"/>
    <p:sldId id="329" r:id="rId25"/>
    <p:sldId id="330" r:id="rId26"/>
    <p:sldId id="331" r:id="rId27"/>
    <p:sldId id="328" r:id="rId28"/>
    <p:sldId id="295" r:id="rId29"/>
    <p:sldId id="296" r:id="rId30"/>
    <p:sldId id="297" r:id="rId31"/>
    <p:sldId id="258" r:id="rId32"/>
    <p:sldId id="307" r:id="rId33"/>
    <p:sldId id="345" r:id="rId34"/>
    <p:sldId id="313" r:id="rId35"/>
    <p:sldId id="287" r:id="rId36"/>
    <p:sldId id="334" r:id="rId37"/>
    <p:sldId id="317" r:id="rId38"/>
    <p:sldId id="335" r:id="rId39"/>
    <p:sldId id="322" r:id="rId40"/>
    <p:sldId id="332" r:id="rId41"/>
    <p:sldId id="336" r:id="rId42"/>
    <p:sldId id="323" r:id="rId43"/>
    <p:sldId id="337" r:id="rId44"/>
    <p:sldId id="311" r:id="rId45"/>
    <p:sldId id="321" r:id="rId46"/>
    <p:sldId id="347" r:id="rId47"/>
    <p:sldId id="354" r:id="rId48"/>
    <p:sldId id="348" r:id="rId49"/>
    <p:sldId id="349" r:id="rId50"/>
    <p:sldId id="350" r:id="rId51"/>
    <p:sldId id="351" r:id="rId52"/>
    <p:sldId id="352" r:id="rId53"/>
    <p:sldId id="353" r:id="rId54"/>
  </p:sldIdLst>
  <p:sldSz cx="9144000" cy="6858000" type="screen4x3"/>
  <p:notesSz cx="6858000" cy="9144000"/>
  <p:custDataLst>
    <p:tags r:id="rId5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F9FA"/>
    <a:srgbClr val="3C1927"/>
    <a:srgbClr val="F4F7F8"/>
    <a:srgbClr val="BDD855"/>
    <a:srgbClr val="66FF33"/>
    <a:srgbClr val="586338"/>
    <a:srgbClr val="008000"/>
    <a:srgbClr val="000000"/>
    <a:srgbClr val="542E23"/>
    <a:srgbClr val="542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5" d="100"/>
          <a:sy n="85" d="100"/>
        </p:scale>
        <p:origin x="-1301"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E913C3-DE0F-469F-832F-ED2243A98BFB}" type="datetimeFigureOut">
              <a:rPr lang="en-US" smtClean="0"/>
              <a:pPr/>
              <a:t>12/7/2010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8E39EF-AEC1-429E-8026-7D9DBC4B2DE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913C3-DE0F-469F-832F-ED2243A98BFB}" type="datetimeFigureOut">
              <a:rPr lang="en-US" smtClean="0"/>
              <a:pPr/>
              <a:t>12/7/2010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8E39EF-AEC1-429E-8026-7D9DBC4B2DE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913C3-DE0F-469F-832F-ED2243A98BFB}" type="datetimeFigureOut">
              <a:rPr lang="en-US" smtClean="0"/>
              <a:pPr/>
              <a:t>12/7/2010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8E39EF-AEC1-429E-8026-7D9DBC4B2DE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913C3-DE0F-469F-832F-ED2243A98BFB}" type="datetimeFigureOut">
              <a:rPr lang="en-US" smtClean="0"/>
              <a:pPr/>
              <a:t>12/7/2010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8E39EF-AEC1-429E-8026-7D9DBC4B2DE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913C3-DE0F-469F-832F-ED2243A98BFB}" type="datetimeFigureOut">
              <a:rPr lang="en-US" smtClean="0"/>
              <a:pPr/>
              <a:t>12/7/2010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8E39EF-AEC1-429E-8026-7D9DBC4B2DE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E913C3-DE0F-469F-832F-ED2243A98BFB}" type="datetimeFigureOut">
              <a:rPr lang="en-US" smtClean="0"/>
              <a:pPr/>
              <a:t>12/7/2010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8E39EF-AEC1-429E-8026-7D9DBC4B2DE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E913C3-DE0F-469F-832F-ED2243A98BFB}" type="datetimeFigureOut">
              <a:rPr lang="en-US" smtClean="0"/>
              <a:pPr/>
              <a:t>12/7/2010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8E39EF-AEC1-429E-8026-7D9DBC4B2DE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E913C3-DE0F-469F-832F-ED2243A98BFB}" type="datetimeFigureOut">
              <a:rPr lang="en-US" smtClean="0"/>
              <a:pPr/>
              <a:t>12/7/2010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8E39EF-AEC1-429E-8026-7D9DBC4B2DE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913C3-DE0F-469F-832F-ED2243A98BFB}" type="datetimeFigureOut">
              <a:rPr lang="en-US" smtClean="0"/>
              <a:pPr/>
              <a:t>12/7/2010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8E39EF-AEC1-429E-8026-7D9DBC4B2DE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913C3-DE0F-469F-832F-ED2243A98BFB}" type="datetimeFigureOut">
              <a:rPr lang="en-US" smtClean="0"/>
              <a:pPr/>
              <a:t>12/7/2010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8E39EF-AEC1-429E-8026-7D9DBC4B2DE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913C3-DE0F-469F-832F-ED2243A98BFB}" type="datetimeFigureOut">
              <a:rPr lang="en-US" smtClean="0"/>
              <a:pPr/>
              <a:t>12/7/2010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8E39EF-AEC1-429E-8026-7D9DBC4B2DE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E913C3-DE0F-469F-832F-ED2243A98BFB}" type="datetimeFigureOut">
              <a:rPr lang="en-US" smtClean="0"/>
              <a:pPr/>
              <a:t>12/7/2010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8E39EF-AEC1-429E-8026-7D9DBC4B2DE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https://ttuhumansciences.qualtrics.com/SE/?SID=SV_dj2ZHFWMKKsBWv2" TargetMode="External"/><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encouragegenerosity.com/" TargetMode="External"/><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encouragegenerosity.com/" TargetMode="External"/><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depts.ttu.edu/pfp/" TargetMode="External"/><Relationship Id="rId2" Type="http://schemas.openxmlformats.org/officeDocument/2006/relationships/hyperlink" Target="http://www.encouragegenerosity.com/" TargetMode="Externa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jpeg"/></Relationships>
</file>

<file path=ppt/slides/_rels/slide5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encouragegenerosity.com/CV.pdf" TargetMode="Externa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Stock_000000921638XSmall.jpg"/>
          <p:cNvPicPr>
            <a:picLocks noChangeAspect="1"/>
          </p:cNvPicPr>
          <p:nvPr/>
        </p:nvPicPr>
        <p:blipFill>
          <a:blip r:embed="rId2" cstate="print"/>
          <a:srcRect/>
          <a:stretch>
            <a:fillRect/>
          </a:stretch>
        </p:blipFill>
        <p:spPr>
          <a:xfrm>
            <a:off x="2667000" y="0"/>
            <a:ext cx="6477000" cy="6858000"/>
          </a:xfrm>
          <a:prstGeom prst="rect">
            <a:avLst/>
          </a:prstGeom>
        </p:spPr>
      </p:pic>
      <p:sp>
        <p:nvSpPr>
          <p:cNvPr id="2" name="Title 1"/>
          <p:cNvSpPr>
            <a:spLocks noGrp="1"/>
          </p:cNvSpPr>
          <p:nvPr>
            <p:ph type="ctrTitle"/>
          </p:nvPr>
        </p:nvSpPr>
        <p:spPr>
          <a:xfrm>
            <a:off x="152400" y="3352800"/>
            <a:ext cx="5867400" cy="1219199"/>
          </a:xfrm>
        </p:spPr>
        <p:txBody>
          <a:bodyPr>
            <a:noAutofit/>
          </a:bodyPr>
          <a:lstStyle/>
          <a:p>
            <a:pPr algn="l">
              <a:lnSpc>
                <a:spcPct val="80000"/>
              </a:lnSpc>
            </a:pPr>
            <a:r>
              <a:rPr lang="en-US" sz="6000" b="1" dirty="0" smtClean="0">
                <a:ln w="28575">
                  <a:solidFill>
                    <a:sysClr val="windowText" lastClr="000000"/>
                  </a:solidFill>
                </a:ln>
                <a:solidFill>
                  <a:srgbClr val="ABAB00"/>
                </a:solidFill>
              </a:rPr>
              <a:t>Charitable </a:t>
            </a:r>
            <a:br>
              <a:rPr lang="en-US" sz="6000" b="1" dirty="0" smtClean="0">
                <a:ln w="28575">
                  <a:solidFill>
                    <a:sysClr val="windowText" lastClr="000000"/>
                  </a:solidFill>
                </a:ln>
                <a:solidFill>
                  <a:srgbClr val="ABAB00"/>
                </a:solidFill>
              </a:rPr>
            </a:br>
            <a:r>
              <a:rPr lang="en-US" sz="6000" b="1" dirty="0" smtClean="0">
                <a:ln w="28575">
                  <a:solidFill>
                    <a:sysClr val="windowText" lastClr="000000"/>
                  </a:solidFill>
                </a:ln>
                <a:solidFill>
                  <a:srgbClr val="ABAB00"/>
                </a:solidFill>
              </a:rPr>
              <a:t>gifts of </a:t>
            </a:r>
            <a:br>
              <a:rPr lang="en-US" sz="6000" b="1" dirty="0" smtClean="0">
                <a:ln w="28575">
                  <a:solidFill>
                    <a:sysClr val="windowText" lastClr="000000"/>
                  </a:solidFill>
                </a:ln>
                <a:solidFill>
                  <a:srgbClr val="ABAB00"/>
                </a:solidFill>
              </a:rPr>
            </a:br>
            <a:r>
              <a:rPr lang="en-US" sz="6000" b="1" dirty="0" smtClean="0">
                <a:ln w="28575">
                  <a:solidFill>
                    <a:sysClr val="windowText" lastClr="000000"/>
                  </a:solidFill>
                </a:ln>
                <a:solidFill>
                  <a:srgbClr val="ABAB00"/>
                </a:solidFill>
              </a:rPr>
              <a:t>partial </a:t>
            </a:r>
            <a:br>
              <a:rPr lang="en-US" sz="6000" b="1" dirty="0" smtClean="0">
                <a:ln w="28575">
                  <a:solidFill>
                    <a:sysClr val="windowText" lastClr="000000"/>
                  </a:solidFill>
                </a:ln>
                <a:solidFill>
                  <a:srgbClr val="ABAB00"/>
                </a:solidFill>
              </a:rPr>
            </a:br>
            <a:r>
              <a:rPr lang="en-US" sz="6000" b="1" dirty="0" smtClean="0">
                <a:ln w="28575">
                  <a:solidFill>
                    <a:sysClr val="windowText" lastClr="000000"/>
                  </a:solidFill>
                </a:ln>
                <a:solidFill>
                  <a:srgbClr val="ABAB00"/>
                </a:solidFill>
              </a:rPr>
              <a:t>interests </a:t>
            </a:r>
            <a:br>
              <a:rPr lang="en-US" sz="6000" b="1" dirty="0" smtClean="0">
                <a:ln w="28575">
                  <a:solidFill>
                    <a:sysClr val="windowText" lastClr="000000"/>
                  </a:solidFill>
                </a:ln>
                <a:solidFill>
                  <a:srgbClr val="ABAB00"/>
                </a:solidFill>
              </a:rPr>
            </a:br>
            <a:r>
              <a:rPr lang="en-US" sz="6000" b="1" dirty="0" smtClean="0">
                <a:ln w="28575">
                  <a:solidFill>
                    <a:sysClr val="windowText" lastClr="000000"/>
                  </a:solidFill>
                </a:ln>
                <a:solidFill>
                  <a:srgbClr val="ABAB00"/>
                </a:solidFill>
              </a:rPr>
              <a:t>in property</a:t>
            </a:r>
            <a:endParaRPr lang="en-US" sz="6000" b="1" dirty="0">
              <a:ln w="28575">
                <a:solidFill>
                  <a:sysClr val="windowText" lastClr="000000"/>
                </a:solidFill>
              </a:ln>
              <a:solidFill>
                <a:srgbClr val="ABAB00"/>
              </a:solidFill>
            </a:endParaRPr>
          </a:p>
        </p:txBody>
      </p:sp>
      <p:sp>
        <p:nvSpPr>
          <p:cNvPr id="7" name="TextBox 6"/>
          <p:cNvSpPr txBox="1"/>
          <p:nvPr/>
        </p:nvSpPr>
        <p:spPr>
          <a:xfrm>
            <a:off x="0" y="0"/>
            <a:ext cx="4724400" cy="486287"/>
          </a:xfrm>
          <a:prstGeom prst="rect">
            <a:avLst/>
          </a:prstGeom>
          <a:noFill/>
        </p:spPr>
        <p:txBody>
          <a:bodyPr wrap="square" rtlCol="0">
            <a:spAutoFit/>
          </a:bodyPr>
          <a:lstStyle/>
          <a:p>
            <a:pPr>
              <a:lnSpc>
                <a:spcPct val="80000"/>
              </a:lnSpc>
            </a:pPr>
            <a:r>
              <a:rPr lang="en-US" sz="1600" b="1" dirty="0" smtClean="0">
                <a:solidFill>
                  <a:srgbClr val="542C00"/>
                </a:solidFill>
              </a:rPr>
              <a:t>Russell James, J.D., Ph.D., CFP® Director of Graduate Studies in Charitable Planning, Texas Tech University</a:t>
            </a:r>
            <a:endParaRPr lang="en-US" sz="1600" b="1" dirty="0">
              <a:solidFill>
                <a:srgbClr val="542C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ujames\AppData\Local\Microsoft\Windows\Temporary Internet Files\Content.IE5\7FLW1HPB\MP900448674[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2819400" y="274638"/>
            <a:ext cx="6324600" cy="1143000"/>
          </a:xfrm>
        </p:spPr>
        <p:txBody>
          <a:bodyPr>
            <a:normAutofit fontScale="90000"/>
          </a:bodyPr>
          <a:lstStyle/>
          <a:p>
            <a:r>
              <a:rPr lang="en-US" dirty="0" smtClean="0">
                <a:solidFill>
                  <a:schemeClr val="bg1"/>
                </a:solidFill>
              </a:rPr>
              <a:t>I give the charity this land, but I keep all mineral rights</a:t>
            </a:r>
            <a:endParaRPr lang="en-US" dirty="0">
              <a:solidFill>
                <a:schemeClr val="bg1"/>
              </a:solidFill>
            </a:endParaRPr>
          </a:p>
        </p:txBody>
      </p:sp>
      <p:sp>
        <p:nvSpPr>
          <p:cNvPr id="4" name="TextBox 3"/>
          <p:cNvSpPr txBox="1"/>
          <p:nvPr/>
        </p:nvSpPr>
        <p:spPr>
          <a:xfrm>
            <a:off x="0" y="457200"/>
            <a:ext cx="9144000" cy="3631763"/>
          </a:xfrm>
          <a:prstGeom prst="rect">
            <a:avLst/>
          </a:prstGeom>
          <a:noFill/>
        </p:spPr>
        <p:txBody>
          <a:bodyPr wrap="square" rtlCol="0">
            <a:spAutoFit/>
            <a:scene3d>
              <a:camera prst="isometricRightUp"/>
              <a:lightRig rig="soft" dir="tl">
                <a:rot lat="0" lon="0" rev="0"/>
              </a:lightRig>
            </a:scene3d>
            <a:sp3d contourW="25400" prstMaterial="matte">
              <a:bevelT w="25400" h="55880" prst="artDeco"/>
              <a:contourClr>
                <a:schemeClr val="accent2">
                  <a:tint val="20000"/>
                </a:schemeClr>
              </a:contourClr>
            </a:sp3d>
          </a:bodyPr>
          <a:lstStyle/>
          <a:p>
            <a:pPr algn="ctr"/>
            <a:r>
              <a:rPr lang="en-US" sz="115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NO Income Tax Deduction</a:t>
            </a:r>
            <a:endParaRPr lang="en-US" sz="11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ujames\AppData\Local\Microsoft\Windows\Temporary Internet Files\Content.IE5\BWNQMCW8\MP900400682[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3886200" y="533400"/>
            <a:ext cx="5257800" cy="1143000"/>
          </a:xfrm>
        </p:spPr>
        <p:txBody>
          <a:bodyPr>
            <a:normAutofit fontScale="90000"/>
          </a:bodyPr>
          <a:lstStyle/>
          <a:p>
            <a:pPr algn="r">
              <a:lnSpc>
                <a:spcPct val="90000"/>
              </a:lnSpc>
            </a:pPr>
            <a:r>
              <a:rPr lang="en-US" b="1" dirty="0" smtClean="0">
                <a:effectLst>
                  <a:glow rad="101600">
                    <a:schemeClr val="bg1">
                      <a:alpha val="60000"/>
                    </a:schemeClr>
                  </a:glow>
                </a:effectLst>
              </a:rPr>
              <a:t>Charity, I hereby give you my car but I keep the right to drive it for the next 10 years</a:t>
            </a:r>
            <a:endParaRPr lang="en-US" b="1" dirty="0">
              <a:effectLst>
                <a:glow rad="101600">
                  <a:schemeClr val="bg1">
                    <a:alpha val="60000"/>
                  </a:schemeClr>
                </a:glow>
              </a:effectLst>
            </a:endParaRPr>
          </a:p>
        </p:txBody>
      </p:sp>
      <p:sp>
        <p:nvSpPr>
          <p:cNvPr id="4" name="TextBox 3"/>
          <p:cNvSpPr txBox="1"/>
          <p:nvPr/>
        </p:nvSpPr>
        <p:spPr>
          <a:xfrm>
            <a:off x="0" y="457200"/>
            <a:ext cx="9144000" cy="3631763"/>
          </a:xfrm>
          <a:prstGeom prst="rect">
            <a:avLst/>
          </a:prstGeom>
          <a:noFill/>
        </p:spPr>
        <p:txBody>
          <a:bodyPr wrap="square" rtlCol="0">
            <a:spAutoFit/>
            <a:scene3d>
              <a:camera prst="isometricRightUp"/>
              <a:lightRig rig="soft" dir="tl">
                <a:rot lat="0" lon="0" rev="0"/>
              </a:lightRig>
            </a:scene3d>
            <a:sp3d contourW="25400" prstMaterial="matte">
              <a:bevelT w="25400" h="55880" prst="artDeco"/>
              <a:contourClr>
                <a:schemeClr val="accent2">
                  <a:tint val="20000"/>
                </a:schemeClr>
              </a:contourClr>
            </a:sp3d>
          </a:bodyPr>
          <a:lstStyle/>
          <a:p>
            <a:pPr algn="ctr"/>
            <a:r>
              <a:rPr lang="en-US" sz="115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NO Income Tax Deduction</a:t>
            </a:r>
            <a:endParaRPr lang="en-US" sz="11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0117703XSmall.jpg"/>
          <p:cNvPicPr>
            <a:picLocks noChangeAspect="1"/>
          </p:cNvPicPr>
          <p:nvPr/>
        </p:nvPicPr>
        <p:blipFill>
          <a:blip r:embed="rId2" cstate="print"/>
          <a:srcRect/>
          <a:stretch>
            <a:fillRect/>
          </a:stretch>
        </p:blipFill>
        <p:spPr>
          <a:xfrm>
            <a:off x="-76200" y="0"/>
            <a:ext cx="9220200" cy="6858000"/>
          </a:xfrm>
          <a:prstGeom prst="rect">
            <a:avLst/>
          </a:prstGeom>
        </p:spPr>
      </p:pic>
      <p:sp>
        <p:nvSpPr>
          <p:cNvPr id="2" name="Title 1"/>
          <p:cNvSpPr>
            <a:spLocks noGrp="1"/>
          </p:cNvSpPr>
          <p:nvPr>
            <p:ph type="title"/>
          </p:nvPr>
        </p:nvSpPr>
        <p:spPr>
          <a:xfrm>
            <a:off x="0" y="1143000"/>
            <a:ext cx="4038600" cy="1143000"/>
          </a:xfrm>
        </p:spPr>
        <p:txBody>
          <a:bodyPr>
            <a:noAutofit/>
          </a:bodyPr>
          <a:lstStyle/>
          <a:p>
            <a:pPr>
              <a:lnSpc>
                <a:spcPct val="80000"/>
              </a:lnSpc>
            </a:pPr>
            <a:r>
              <a:rPr lang="en-US" sz="4800" dirty="0" smtClean="0"/>
              <a:t>General rule: you can’t deduct a partial interest gift </a:t>
            </a:r>
            <a:endParaRPr lang="en-US" sz="4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tock_000009214414XSmall.jpg"/>
          <p:cNvPicPr>
            <a:picLocks noChangeAspect="1"/>
          </p:cNvPicPr>
          <p:nvPr/>
        </p:nvPicPr>
        <p:blipFill>
          <a:blip r:embed="rId2" cstate="print"/>
          <a:stretch>
            <a:fillRect/>
          </a:stretch>
        </p:blipFill>
        <p:spPr>
          <a:xfrm>
            <a:off x="4724400" y="236408"/>
            <a:ext cx="4419600" cy="6621592"/>
          </a:xfrm>
          <a:prstGeom prst="rect">
            <a:avLst/>
          </a:prstGeom>
        </p:spPr>
      </p:pic>
      <p:sp>
        <p:nvSpPr>
          <p:cNvPr id="2" name="Title 1"/>
          <p:cNvSpPr>
            <a:spLocks noGrp="1"/>
          </p:cNvSpPr>
          <p:nvPr>
            <p:ph type="title"/>
          </p:nvPr>
        </p:nvSpPr>
        <p:spPr>
          <a:xfrm>
            <a:off x="381000" y="0"/>
            <a:ext cx="8229600" cy="1143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effectLst>
                  <a:outerShdw blurRad="50800" dist="39000" dir="5460000" algn="tl">
                    <a:srgbClr val="000000">
                      <a:alpha val="38000"/>
                    </a:srgbClr>
                  </a:outerShdw>
                </a:effectLst>
              </a:rPr>
              <a:t>Why do we have this rule?</a:t>
            </a:r>
            <a:endParaRPr lang="en-US" b="1" dirty="0">
              <a:ln w="11430"/>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tock_000008769755XSmall.jpg"/>
          <p:cNvPicPr>
            <a:picLocks noChangeAspect="1"/>
          </p:cNvPicPr>
          <p:nvPr/>
        </p:nvPicPr>
        <p:blipFill>
          <a:blip r:embed="rId2" cstate="print"/>
          <a:srcRect/>
          <a:stretch>
            <a:fillRect/>
          </a:stretch>
        </p:blipFill>
        <p:spPr>
          <a:xfrm>
            <a:off x="3886200" y="0"/>
            <a:ext cx="5257800" cy="6849922"/>
          </a:xfrm>
          <a:prstGeom prst="rect">
            <a:avLst/>
          </a:prstGeom>
        </p:spPr>
      </p:pic>
      <p:pic>
        <p:nvPicPr>
          <p:cNvPr id="5" name="Picture 4" descr="iStock_000008769755XSmall.jpg"/>
          <p:cNvPicPr>
            <a:picLocks noChangeAspect="1"/>
          </p:cNvPicPr>
          <p:nvPr/>
        </p:nvPicPr>
        <p:blipFill>
          <a:blip r:embed="rId3" cstate="print"/>
          <a:srcRect/>
          <a:stretch>
            <a:fillRect/>
          </a:stretch>
        </p:blipFill>
        <p:spPr>
          <a:xfrm flipH="1">
            <a:off x="0" y="0"/>
            <a:ext cx="3886200" cy="6849922"/>
          </a:xfrm>
          <a:prstGeom prst="rect">
            <a:avLst/>
          </a:prstGeom>
        </p:spPr>
      </p:pic>
      <p:sp>
        <p:nvSpPr>
          <p:cNvPr id="3" name="Content Placeholder 2"/>
          <p:cNvSpPr>
            <a:spLocks noGrp="1"/>
          </p:cNvSpPr>
          <p:nvPr>
            <p:ph idx="1"/>
          </p:nvPr>
        </p:nvSpPr>
        <p:spPr>
          <a:xfrm>
            <a:off x="0" y="304800"/>
            <a:ext cx="3886200" cy="6096000"/>
          </a:xfrm>
          <a:ln>
            <a:noFill/>
          </a:ln>
        </p:spPr>
        <p:txBody>
          <a:bodyPr>
            <a:noAutofit/>
          </a:bodyPr>
          <a:lstStyle/>
          <a:p>
            <a:pPr marL="0" indent="0">
              <a:lnSpc>
                <a:spcPct val="90000"/>
              </a:lnSpc>
              <a:spcBef>
                <a:spcPts val="0"/>
              </a:spcBef>
              <a:buNone/>
            </a:pPr>
            <a:r>
              <a:rPr lang="en-US" sz="4400" b="1" dirty="0" smtClean="0">
                <a:ln>
                  <a:solidFill>
                    <a:schemeClr val="tx1"/>
                  </a:solidFill>
                </a:ln>
                <a:solidFill>
                  <a:schemeClr val="bg1"/>
                </a:solidFill>
                <a:effectLst>
                  <a:glow rad="101600">
                    <a:schemeClr val="tx1">
                      <a:alpha val="60000"/>
                    </a:schemeClr>
                  </a:glow>
                </a:effectLst>
              </a:rPr>
              <a:t>If I give part and keep part, after the deduction I can manipulate the property to get more value for my share and less for the charity</a:t>
            </a:r>
            <a:endParaRPr lang="en-US" sz="3600" dirty="0">
              <a:ln>
                <a:solidFill>
                  <a:schemeClr val="tx1"/>
                </a:solidFill>
              </a:ln>
              <a:effectLst>
                <a:glow rad="101600">
                  <a:schemeClr val="tx1">
                    <a:alpha val="60000"/>
                  </a:schemeClr>
                </a:glo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0" y="3429000"/>
            <a:ext cx="4572000" cy="3429000"/>
          </a:xfrm>
          <a:prstGeom prst="rect">
            <a:avLst/>
          </a:prstGeom>
          <a:solidFill>
            <a:srgbClr val="3C1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0" y="0"/>
            <a:ext cx="4572000" cy="3429000"/>
          </a:xfrm>
          <a:solidFill>
            <a:srgbClr val="3C1927"/>
          </a:solidFill>
        </p:spPr>
        <p:txBody>
          <a:bodyPr>
            <a:normAutofit/>
          </a:bodyPr>
          <a:lstStyle/>
          <a:p>
            <a:pPr marL="0" indent="0" algn="ctr">
              <a:buNone/>
            </a:pPr>
            <a:r>
              <a:rPr lang="en-US" b="1" dirty="0" smtClean="0">
                <a:solidFill>
                  <a:schemeClr val="bg1"/>
                </a:solidFill>
              </a:rPr>
              <a:t>Charity I give you this car, but retain the right to use for 1 year</a:t>
            </a:r>
          </a:p>
          <a:p>
            <a:pPr marL="0" indent="0" algn="ctr">
              <a:buNone/>
            </a:pPr>
            <a:r>
              <a:rPr lang="en-US" b="1" dirty="0" smtClean="0">
                <a:solidFill>
                  <a:schemeClr val="bg1"/>
                </a:solidFill>
              </a:rPr>
              <a:t>[Now, I want to deduct current value less 1 year of depreciation]</a:t>
            </a:r>
          </a:p>
          <a:p>
            <a:pPr marL="0" indent="0">
              <a:buNone/>
            </a:pPr>
            <a:endParaRPr lang="en-US" dirty="0"/>
          </a:p>
        </p:txBody>
      </p:sp>
      <p:pic>
        <p:nvPicPr>
          <p:cNvPr id="4" name="Picture 5" descr="C:\Users\rujames\AppData\Local\Microsoft\Windows\Temporary Internet Files\Content.IE5\WB3FE3RO\MP900313814[1].jpg"/>
          <p:cNvPicPr>
            <a:picLocks noChangeAspect="1" noChangeArrowheads="1"/>
          </p:cNvPicPr>
          <p:nvPr/>
        </p:nvPicPr>
        <p:blipFill>
          <a:blip r:embed="rId2" cstate="print"/>
          <a:srcRect l="4445" r="6667"/>
          <a:stretch>
            <a:fillRect/>
          </a:stretch>
        </p:blipFill>
        <p:spPr bwMode="auto">
          <a:xfrm>
            <a:off x="0" y="3429000"/>
            <a:ext cx="4572000" cy="3429000"/>
          </a:xfrm>
          <a:prstGeom prst="rect">
            <a:avLst/>
          </a:prstGeom>
          <a:noFill/>
          <a:ln w="9525">
            <a:noFill/>
            <a:miter lim="800000"/>
            <a:headEnd/>
            <a:tailEnd/>
          </a:ln>
        </p:spPr>
      </p:pic>
      <p:pic>
        <p:nvPicPr>
          <p:cNvPr id="5" name="Picture 2" descr="C:\Users\rujames\AppData\Local\Microsoft\Windows\Temporary Internet Files\Content.IE5\BWNQMCW8\MP900400682[1].jpg"/>
          <p:cNvPicPr>
            <a:picLocks noChangeAspect="1" noChangeArrowheads="1"/>
          </p:cNvPicPr>
          <p:nvPr/>
        </p:nvPicPr>
        <p:blipFill>
          <a:blip r:embed="rId3" cstate="print"/>
          <a:srcRect/>
          <a:stretch>
            <a:fillRect/>
          </a:stretch>
        </p:blipFill>
        <p:spPr bwMode="auto">
          <a:xfrm>
            <a:off x="4572000" y="0"/>
            <a:ext cx="4572000" cy="3429000"/>
          </a:xfrm>
          <a:prstGeom prst="rect">
            <a:avLst/>
          </a:prstGeom>
          <a:noFill/>
        </p:spPr>
      </p:pic>
      <p:sp>
        <p:nvSpPr>
          <p:cNvPr id="6" name="TextBox 5"/>
          <p:cNvSpPr txBox="1"/>
          <p:nvPr/>
        </p:nvSpPr>
        <p:spPr>
          <a:xfrm>
            <a:off x="4572000" y="4648200"/>
            <a:ext cx="4572000" cy="1077218"/>
          </a:xfrm>
          <a:prstGeom prst="rect">
            <a:avLst/>
          </a:prstGeom>
          <a:noFill/>
        </p:spPr>
        <p:txBody>
          <a:bodyPr wrap="square" rtlCol="0">
            <a:spAutoFit/>
          </a:bodyPr>
          <a:lstStyle/>
          <a:p>
            <a:pPr algn="ctr"/>
            <a:r>
              <a:rPr lang="en-US" sz="3200" b="1" dirty="0" smtClean="0">
                <a:solidFill>
                  <a:schemeClr val="bg1"/>
                </a:solidFill>
              </a:rPr>
              <a:t>I take the deduction and deliver the car in 1 year</a:t>
            </a:r>
            <a:endParaRPr lang="en-US" sz="3200" b="1"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rujames\AppData\Local\Microsoft\Windows\Temporary Internet Files\Content.IE5\4TPZB9DD\MP900432704[1].jpg"/>
          <p:cNvPicPr>
            <a:picLocks noChangeAspect="1" noChangeArrowheads="1"/>
          </p:cNvPicPr>
          <p:nvPr/>
        </p:nvPicPr>
        <p:blipFill>
          <a:blip r:embed="rId2" cstate="print"/>
          <a:srcRect/>
          <a:stretch>
            <a:fillRect/>
          </a:stretch>
        </p:blipFill>
        <p:spPr bwMode="auto">
          <a:xfrm>
            <a:off x="0" y="-1"/>
            <a:ext cx="9144000" cy="6862354"/>
          </a:xfrm>
          <a:prstGeom prst="rect">
            <a:avLst/>
          </a:prstGeom>
          <a:noFill/>
        </p:spPr>
      </p:pic>
      <p:pic>
        <p:nvPicPr>
          <p:cNvPr id="10" name="Picture 9" descr="iStock_000011705545XSmall.jpg"/>
          <p:cNvPicPr>
            <a:picLocks noChangeAspect="1"/>
          </p:cNvPicPr>
          <p:nvPr/>
        </p:nvPicPr>
        <p:blipFill>
          <a:blip r:embed="rId3" cstate="print">
            <a:clrChange>
              <a:clrFrom>
                <a:srgbClr val="000000"/>
              </a:clrFrom>
              <a:clrTo>
                <a:srgbClr val="000000">
                  <a:alpha val="0"/>
                </a:srgbClr>
              </a:clrTo>
            </a:clrChange>
          </a:blip>
          <a:srcRect/>
          <a:stretch>
            <a:fillRect/>
          </a:stretch>
        </p:blipFill>
        <p:spPr>
          <a:xfrm rot="16200000">
            <a:off x="1614439" y="1814561"/>
            <a:ext cx="2257525" cy="5486401"/>
          </a:xfrm>
          <a:prstGeom prst="rect">
            <a:avLst/>
          </a:prstGeom>
        </p:spPr>
      </p:pic>
      <p:sp>
        <p:nvSpPr>
          <p:cNvPr id="3" name="Content Placeholder 2"/>
          <p:cNvSpPr>
            <a:spLocks noGrp="1"/>
          </p:cNvSpPr>
          <p:nvPr>
            <p:ph idx="1"/>
          </p:nvPr>
        </p:nvSpPr>
        <p:spPr>
          <a:xfrm>
            <a:off x="228600" y="3657600"/>
            <a:ext cx="4876800" cy="1905000"/>
          </a:xfrm>
          <a:noFill/>
        </p:spPr>
        <p:txBody>
          <a:bodyPr>
            <a:normAutofit fontScale="70000" lnSpcReduction="20000"/>
          </a:bodyPr>
          <a:lstStyle/>
          <a:p>
            <a:pPr marL="0" indent="0">
              <a:buNone/>
            </a:pPr>
            <a:r>
              <a:rPr lang="en-US" sz="4100" dirty="0" smtClean="0">
                <a:latin typeface="Franklin Gothic Medium" pitchFamily="34" charset="0"/>
              </a:rPr>
              <a:t>I give charity the right to use the newly planted acres of my olive tree orchard for 7 years [Now, I want to deduct the rental value of the land]</a:t>
            </a:r>
          </a:p>
          <a:p>
            <a:pPr>
              <a:buNone/>
            </a:pPr>
            <a:endParaRPr lang="en-US" dirty="0" smtClean="0"/>
          </a:p>
        </p:txBody>
      </p:sp>
      <p:pic>
        <p:nvPicPr>
          <p:cNvPr id="11" name="Picture 10" descr="iStock_000011705545XSmall.jpg"/>
          <p:cNvPicPr>
            <a:picLocks noChangeAspect="1"/>
          </p:cNvPicPr>
          <p:nvPr/>
        </p:nvPicPr>
        <p:blipFill>
          <a:blip r:embed="rId4" cstate="print">
            <a:clrChange>
              <a:clrFrom>
                <a:srgbClr val="000000"/>
              </a:clrFrom>
              <a:clrTo>
                <a:srgbClr val="000000">
                  <a:alpha val="0"/>
                </a:srgbClr>
              </a:clrTo>
            </a:clrChange>
          </a:blip>
          <a:srcRect/>
          <a:stretch>
            <a:fillRect/>
          </a:stretch>
        </p:blipFill>
        <p:spPr>
          <a:xfrm rot="5400000">
            <a:off x="6504256" y="4316144"/>
            <a:ext cx="1545688" cy="3124200"/>
          </a:xfrm>
          <a:prstGeom prst="rect">
            <a:avLst/>
          </a:prstGeom>
        </p:spPr>
      </p:pic>
      <p:sp>
        <p:nvSpPr>
          <p:cNvPr id="4" name="Content Placeholder 2"/>
          <p:cNvSpPr txBox="1">
            <a:spLocks/>
          </p:cNvSpPr>
          <p:nvPr/>
        </p:nvSpPr>
        <p:spPr>
          <a:xfrm>
            <a:off x="6019800" y="5257800"/>
            <a:ext cx="2819400" cy="1066800"/>
          </a:xfrm>
          <a:prstGeom prst="rect">
            <a:avLst/>
          </a:prstGeom>
          <a:noFill/>
        </p:spPr>
        <p:txBody>
          <a:bodyPr vert="horz" lIns="91440" tIns="45720" rIns="91440" bIns="45720" rtlCol="0">
            <a:noAutofit/>
          </a:bodyPr>
          <a:lstStyle/>
          <a:p>
            <a:pPr marL="0" marR="0" lvl="0" indent="0" algn="l" defTabSz="914400" rtl="0" eaLnBrk="1" fontAlgn="auto" latinLnBrk="0" hangingPunct="1">
              <a:lnSpc>
                <a:spcPct val="80000"/>
              </a:lnSpc>
              <a:spcAft>
                <a:spcPts val="0"/>
              </a:spcAft>
              <a:buClrTx/>
              <a:buSzTx/>
              <a:buFont typeface="Arial" pitchFamily="34" charset="0"/>
              <a:buNone/>
              <a:tabLst/>
              <a:defRPr/>
            </a:pPr>
            <a:r>
              <a:rPr kumimoji="0" lang="en-US" sz="2900" b="0" i="0" u="none" strike="noStrike" kern="1200" cap="none" spc="0" normalizeH="0" baseline="0" noProof="0" dirty="0" smtClean="0">
                <a:ln>
                  <a:noFill/>
                </a:ln>
                <a:solidFill>
                  <a:schemeClr val="tx1"/>
                </a:solidFill>
                <a:effectLst/>
                <a:uLnTx/>
                <a:uFillTx/>
                <a:latin typeface="Franklin Gothic Medium" pitchFamily="34" charset="0"/>
              </a:rPr>
              <a:t>Olive trees don’t produce for the first seven years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rujames\AppData\Local\Microsoft\Windows\Temporary Internet Files\Content.IE5\WU72GFP2\MP900386754[1].jpg"/>
          <p:cNvPicPr>
            <a:picLocks noChangeAspect="1" noChangeArrowheads="1"/>
          </p:cNvPicPr>
          <p:nvPr/>
        </p:nvPicPr>
        <p:blipFill>
          <a:blip r:embed="rId2" cstate="print"/>
          <a:srcRect/>
          <a:stretch>
            <a:fillRect/>
          </a:stretch>
        </p:blipFill>
        <p:spPr bwMode="auto">
          <a:xfrm flipH="1">
            <a:off x="-2" y="0"/>
            <a:ext cx="9144001" cy="609600"/>
          </a:xfrm>
          <a:prstGeom prst="rect">
            <a:avLst/>
          </a:prstGeom>
          <a:noFill/>
        </p:spPr>
      </p:pic>
      <p:pic>
        <p:nvPicPr>
          <p:cNvPr id="2050" name="Picture 2" descr="C:\Users\rujames\AppData\Local\Microsoft\Windows\Temporary Internet Files\Content.IE5\WU72GFP2\MP900386754[1].jpg"/>
          <p:cNvPicPr>
            <a:picLocks noChangeAspect="1" noChangeArrowheads="1"/>
          </p:cNvPicPr>
          <p:nvPr/>
        </p:nvPicPr>
        <p:blipFill>
          <a:blip r:embed="rId3" cstate="print"/>
          <a:srcRect b="4673"/>
          <a:stretch>
            <a:fillRect/>
          </a:stretch>
        </p:blipFill>
        <p:spPr bwMode="auto">
          <a:xfrm flipH="1">
            <a:off x="-1" y="685800"/>
            <a:ext cx="9144001" cy="6217926"/>
          </a:xfrm>
          <a:prstGeom prst="rect">
            <a:avLst/>
          </a:prstGeom>
          <a:noFill/>
        </p:spPr>
      </p:pic>
      <p:sp>
        <p:nvSpPr>
          <p:cNvPr id="3" name="Content Placeholder 2"/>
          <p:cNvSpPr>
            <a:spLocks noGrp="1"/>
          </p:cNvSpPr>
          <p:nvPr>
            <p:ph idx="1"/>
          </p:nvPr>
        </p:nvSpPr>
        <p:spPr>
          <a:xfrm>
            <a:off x="0" y="0"/>
            <a:ext cx="5715000" cy="2743200"/>
          </a:xfrm>
        </p:spPr>
        <p:txBody>
          <a:bodyPr>
            <a:noAutofit/>
          </a:bodyPr>
          <a:lstStyle/>
          <a:p>
            <a:pPr marL="0" indent="0">
              <a:lnSpc>
                <a:spcPct val="80000"/>
              </a:lnSpc>
              <a:spcBef>
                <a:spcPts val="0"/>
              </a:spcBef>
              <a:buNone/>
            </a:pPr>
            <a:r>
              <a:rPr lang="en-US" sz="3600" dirty="0" smtClean="0"/>
              <a:t>Charity I give you my $2,000,000 company, but keep the right to buy it back in 3 years for $2,000,000 [Now, I want to deduct $2,000,000]</a:t>
            </a:r>
          </a:p>
          <a:p>
            <a:pPr marL="0" indent="0">
              <a:buNone/>
            </a:pPr>
            <a:endParaRPr lang="en-US" sz="3600" dirty="0" smtClean="0"/>
          </a:p>
          <a:p>
            <a:pPr marL="0" indent="0">
              <a:buNone/>
            </a:pPr>
            <a:endParaRPr lang="en-US" sz="3600" dirty="0" smtClean="0"/>
          </a:p>
          <a:p>
            <a:pPr marL="0" indent="0">
              <a:buNone/>
            </a:pPr>
            <a:endParaRPr lang="en-US" sz="3600" dirty="0" smtClean="0"/>
          </a:p>
          <a:p>
            <a:pPr marL="0" indent="0">
              <a:buNone/>
            </a:pPr>
            <a:endParaRPr lang="en-US" sz="3600" dirty="0"/>
          </a:p>
        </p:txBody>
      </p:sp>
      <p:sp>
        <p:nvSpPr>
          <p:cNvPr id="6" name="TextBox 5"/>
          <p:cNvSpPr txBox="1"/>
          <p:nvPr/>
        </p:nvSpPr>
        <p:spPr>
          <a:xfrm>
            <a:off x="4800600" y="4648200"/>
            <a:ext cx="4419600" cy="2319418"/>
          </a:xfrm>
          <a:prstGeom prst="rect">
            <a:avLst/>
          </a:prstGeom>
          <a:noFill/>
        </p:spPr>
        <p:txBody>
          <a:bodyPr wrap="square" rtlCol="0">
            <a:spAutoFit/>
          </a:bodyPr>
          <a:lstStyle/>
          <a:p>
            <a:pPr>
              <a:lnSpc>
                <a:spcPct val="80000"/>
              </a:lnSpc>
            </a:pPr>
            <a:r>
              <a:rPr lang="en-US" sz="3600" dirty="0" smtClean="0"/>
              <a:t>Our only product is a risky new cancer drug that will be approved or rejected by the FDA in 3 years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0117703XSmall.jpg"/>
          <p:cNvPicPr>
            <a:picLocks noChangeAspect="1"/>
          </p:cNvPicPr>
          <p:nvPr/>
        </p:nvPicPr>
        <p:blipFill>
          <a:blip r:embed="rId2" cstate="print"/>
          <a:srcRect/>
          <a:stretch>
            <a:fillRect/>
          </a:stretch>
        </p:blipFill>
        <p:spPr>
          <a:xfrm>
            <a:off x="-76200" y="0"/>
            <a:ext cx="9220200" cy="6858000"/>
          </a:xfrm>
          <a:prstGeom prst="rect">
            <a:avLst/>
          </a:prstGeom>
        </p:spPr>
      </p:pic>
      <p:sp>
        <p:nvSpPr>
          <p:cNvPr id="2" name="Title 1"/>
          <p:cNvSpPr>
            <a:spLocks noGrp="1"/>
          </p:cNvSpPr>
          <p:nvPr>
            <p:ph type="title"/>
          </p:nvPr>
        </p:nvSpPr>
        <p:spPr>
          <a:xfrm>
            <a:off x="0" y="1143000"/>
            <a:ext cx="4038600" cy="1143000"/>
          </a:xfrm>
        </p:spPr>
        <p:txBody>
          <a:bodyPr>
            <a:noAutofit/>
          </a:bodyPr>
          <a:lstStyle/>
          <a:p>
            <a:pPr>
              <a:lnSpc>
                <a:spcPct val="80000"/>
              </a:lnSpc>
            </a:pPr>
            <a:r>
              <a:rPr lang="en-US" sz="4800" dirty="0" smtClean="0"/>
              <a:t>General rule: you can’t deduct a partial interest gift </a:t>
            </a:r>
            <a:endParaRPr lang="en-US" sz="4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Stock_000000117689XSmall.jpg"/>
          <p:cNvPicPr>
            <a:picLocks noChangeAspect="1"/>
          </p:cNvPicPr>
          <p:nvPr/>
        </p:nvPicPr>
        <p:blipFill>
          <a:blip r:embed="rId2" cstate="print"/>
          <a:srcRect/>
          <a:stretch>
            <a:fillRect/>
          </a:stretch>
        </p:blipFill>
        <p:spPr>
          <a:xfrm flipH="1">
            <a:off x="0" y="0"/>
            <a:ext cx="1905001" cy="6858002"/>
          </a:xfrm>
          <a:prstGeom prst="rect">
            <a:avLst/>
          </a:prstGeom>
        </p:spPr>
      </p:pic>
      <p:pic>
        <p:nvPicPr>
          <p:cNvPr id="7" name="Picture 6" descr="iStock_000000117689XSmall.jpg"/>
          <p:cNvPicPr>
            <a:picLocks noChangeAspect="1"/>
          </p:cNvPicPr>
          <p:nvPr/>
        </p:nvPicPr>
        <p:blipFill>
          <a:blip r:embed="rId3" cstate="print"/>
          <a:srcRect/>
          <a:stretch>
            <a:fillRect/>
          </a:stretch>
        </p:blipFill>
        <p:spPr>
          <a:xfrm>
            <a:off x="1905000" y="0"/>
            <a:ext cx="7239000" cy="6858000"/>
          </a:xfrm>
          <a:prstGeom prst="rect">
            <a:avLst/>
          </a:prstGeom>
        </p:spPr>
      </p:pic>
      <p:sp>
        <p:nvSpPr>
          <p:cNvPr id="2" name="Title 1"/>
          <p:cNvSpPr>
            <a:spLocks noGrp="1"/>
          </p:cNvSpPr>
          <p:nvPr>
            <p:ph type="title"/>
          </p:nvPr>
        </p:nvSpPr>
        <p:spPr>
          <a:xfrm>
            <a:off x="0" y="685800"/>
            <a:ext cx="5715000" cy="1143000"/>
          </a:xfrm>
        </p:spPr>
        <p:txBody>
          <a:bodyPr>
            <a:noAutofit/>
          </a:bodyPr>
          <a:lstStyle/>
          <a:p>
            <a:pPr algn="l">
              <a:lnSpc>
                <a:spcPct val="80000"/>
              </a:lnSpc>
            </a:pPr>
            <a:r>
              <a:rPr lang="en-US" sz="4800" dirty="0" smtClean="0"/>
              <a:t>The donor can deduct if he gives all or an “undivided portion” of his interest</a:t>
            </a:r>
            <a:endParaRPr lang="en-US" sz="4800" dirty="0"/>
          </a:p>
        </p:txBody>
      </p:sp>
      <p:sp>
        <p:nvSpPr>
          <p:cNvPr id="3" name="Content Placeholder 2"/>
          <p:cNvSpPr>
            <a:spLocks noGrp="1"/>
          </p:cNvSpPr>
          <p:nvPr>
            <p:ph idx="1"/>
          </p:nvPr>
        </p:nvSpPr>
        <p:spPr>
          <a:xfrm>
            <a:off x="0" y="3505200"/>
            <a:ext cx="4419600" cy="3352800"/>
          </a:xfrm>
        </p:spPr>
        <p:txBody>
          <a:bodyPr>
            <a:normAutofit fontScale="92500" lnSpcReduction="20000"/>
          </a:bodyPr>
          <a:lstStyle/>
          <a:p>
            <a:pPr marL="514350" indent="-514350">
              <a:buNone/>
            </a:pPr>
            <a:r>
              <a:rPr lang="en-US" b="1" dirty="0" smtClean="0"/>
              <a:t>Other Exceptions</a:t>
            </a:r>
          </a:p>
          <a:p>
            <a:pPr marL="514350" indent="-514350"/>
            <a:r>
              <a:rPr lang="en-US" dirty="0" smtClean="0"/>
              <a:t>Remainder interest in a home or farm</a:t>
            </a:r>
          </a:p>
          <a:p>
            <a:pPr marL="514350" indent="-514350"/>
            <a:r>
              <a:rPr lang="en-US" dirty="0" smtClean="0"/>
              <a:t>Charitable remainder/ lead trust or pooled income fund</a:t>
            </a:r>
          </a:p>
          <a:p>
            <a:pPr marL="514350" indent="-514350"/>
            <a:r>
              <a:rPr lang="en-US" dirty="0" smtClean="0"/>
              <a:t>Qualified conservation easement</a:t>
            </a:r>
          </a:p>
          <a:p>
            <a:pPr marL="514350" indent="-514350">
              <a:buFont typeface="+mj-lt"/>
              <a:buAutoNum type="arabicPeriod"/>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42E2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0" y="274638"/>
            <a:ext cx="4114800" cy="1143000"/>
          </a:xfrm>
        </p:spPr>
        <p:txBody>
          <a:bodyPr/>
          <a:lstStyle/>
          <a:p>
            <a:r>
              <a:rPr lang="en-US" b="1" dirty="0" smtClean="0">
                <a:solidFill>
                  <a:schemeClr val="bg1"/>
                </a:solidFill>
              </a:rPr>
              <a:t>What is it?</a:t>
            </a:r>
            <a:endParaRPr lang="en-US" b="1" dirty="0">
              <a:solidFill>
                <a:schemeClr val="bg1"/>
              </a:solidFill>
            </a:endParaRPr>
          </a:p>
        </p:txBody>
      </p:sp>
      <p:sp>
        <p:nvSpPr>
          <p:cNvPr id="3" name="Content Placeholder 2"/>
          <p:cNvSpPr>
            <a:spLocks noGrp="1"/>
          </p:cNvSpPr>
          <p:nvPr>
            <p:ph idx="1"/>
          </p:nvPr>
        </p:nvSpPr>
        <p:spPr>
          <a:xfrm>
            <a:off x="4876800" y="2209800"/>
            <a:ext cx="4038600" cy="3611563"/>
          </a:xfrm>
        </p:spPr>
        <p:txBody>
          <a:bodyPr>
            <a:normAutofit/>
          </a:bodyPr>
          <a:lstStyle/>
          <a:p>
            <a:pPr marL="0" indent="0" algn="ctr">
              <a:buNone/>
            </a:pPr>
            <a:r>
              <a:rPr lang="en-US" sz="4400" b="1" dirty="0" smtClean="0">
                <a:solidFill>
                  <a:schemeClr val="bg1"/>
                </a:solidFill>
              </a:rPr>
              <a:t>When a donor gives some rights to property but keeps others</a:t>
            </a:r>
          </a:p>
          <a:p>
            <a:pPr marL="0" indent="0">
              <a:buNone/>
            </a:pPr>
            <a:endParaRPr lang="en-US" sz="3600" dirty="0"/>
          </a:p>
        </p:txBody>
      </p:sp>
      <p:pic>
        <p:nvPicPr>
          <p:cNvPr id="4" name="Picture 3" descr="iStock_000007049915XSmall.jpg"/>
          <p:cNvPicPr>
            <a:picLocks noChangeAspect="1"/>
          </p:cNvPicPr>
          <p:nvPr/>
        </p:nvPicPr>
        <p:blipFill>
          <a:blip r:embed="rId2" cstate="print"/>
          <a:stretch>
            <a:fillRect/>
          </a:stretch>
        </p:blipFill>
        <p:spPr>
          <a:xfrm>
            <a:off x="0" y="0"/>
            <a:ext cx="4572000" cy="6849922"/>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838200"/>
          </a:xfrm>
        </p:spPr>
        <p:txBody>
          <a:bodyPr>
            <a:normAutofit/>
          </a:bodyPr>
          <a:lstStyle/>
          <a:p>
            <a:pPr marL="0" indent="0" algn="ctr">
              <a:buNone/>
            </a:pPr>
            <a:r>
              <a:rPr lang="en-US" sz="3600" dirty="0" smtClean="0"/>
              <a:t>Divided share v. undivided share</a:t>
            </a:r>
            <a:endParaRPr lang="en-US" sz="3600" dirty="0"/>
          </a:p>
        </p:txBody>
      </p:sp>
      <p:pic>
        <p:nvPicPr>
          <p:cNvPr id="48133" name="Picture 5" descr="C:\Users\rujames\AppData\Local\Microsoft\Windows\Temporary Internet Files\Content.IE5\V30YHRQ9\MP900446686[1].jpg"/>
          <p:cNvPicPr>
            <a:picLocks noChangeAspect="1" noChangeArrowheads="1"/>
          </p:cNvPicPr>
          <p:nvPr/>
        </p:nvPicPr>
        <p:blipFill>
          <a:blip r:embed="rId2" cstate="print"/>
          <a:srcRect/>
          <a:stretch>
            <a:fillRect/>
          </a:stretch>
        </p:blipFill>
        <p:spPr bwMode="auto">
          <a:xfrm>
            <a:off x="533400" y="1052383"/>
            <a:ext cx="3429000" cy="5272217"/>
          </a:xfrm>
          <a:prstGeom prst="rect">
            <a:avLst/>
          </a:prstGeom>
          <a:noFill/>
        </p:spPr>
      </p:pic>
      <p:pic>
        <p:nvPicPr>
          <p:cNvPr id="48139" name="Picture 11" descr="C:\Users\rujames\AppData\Local\Microsoft\Windows\Temporary Internet Files\Content.IE5\WU72GFP2\MP900414025[1].jpg"/>
          <p:cNvPicPr>
            <a:picLocks noChangeAspect="1" noChangeArrowheads="1"/>
          </p:cNvPicPr>
          <p:nvPr/>
        </p:nvPicPr>
        <p:blipFill>
          <a:blip r:embed="rId3" cstate="print"/>
          <a:srcRect/>
          <a:stretch>
            <a:fillRect/>
          </a:stretch>
        </p:blipFill>
        <p:spPr bwMode="auto">
          <a:xfrm>
            <a:off x="4343400" y="1219200"/>
            <a:ext cx="2049066" cy="2133600"/>
          </a:xfrm>
          <a:prstGeom prst="rect">
            <a:avLst/>
          </a:prstGeom>
          <a:noFill/>
        </p:spPr>
      </p:pic>
      <p:sp>
        <p:nvSpPr>
          <p:cNvPr id="26" name="TextBox 25"/>
          <p:cNvSpPr txBox="1"/>
          <p:nvPr/>
        </p:nvSpPr>
        <p:spPr>
          <a:xfrm>
            <a:off x="3886200" y="2819400"/>
            <a:ext cx="3124200" cy="437043"/>
          </a:xfrm>
          <a:prstGeom prst="rect">
            <a:avLst/>
          </a:prstGeom>
          <a:noFill/>
        </p:spPr>
        <p:txBody>
          <a:bodyPr wrap="square" rtlCol="0">
            <a:spAutoFit/>
          </a:bodyPr>
          <a:lstStyle/>
          <a:p>
            <a:pPr algn="ctr">
              <a:lnSpc>
                <a:spcPct val="80000"/>
              </a:lnSpc>
            </a:pPr>
            <a:r>
              <a:rPr lang="en-US" sz="2800" dirty="0" smtClean="0"/>
              <a:t>A leaf from the tree</a:t>
            </a:r>
            <a:endParaRPr lang="en-US" sz="2800" dirty="0"/>
          </a:p>
        </p:txBody>
      </p:sp>
      <p:sp>
        <p:nvSpPr>
          <p:cNvPr id="30" name="TextBox 29"/>
          <p:cNvSpPr txBox="1"/>
          <p:nvPr/>
        </p:nvSpPr>
        <p:spPr>
          <a:xfrm>
            <a:off x="7086600" y="1981200"/>
            <a:ext cx="1752600" cy="1077218"/>
          </a:xfrm>
          <a:prstGeom prst="rect">
            <a:avLst/>
          </a:prstGeom>
          <a:noFill/>
        </p:spPr>
        <p:txBody>
          <a:bodyPr wrap="square" rtlCol="0">
            <a:spAutoFit/>
          </a:bodyPr>
          <a:lstStyle/>
          <a:p>
            <a:r>
              <a:rPr lang="en-US" sz="3200" dirty="0" smtClean="0"/>
              <a:t>Divided Share</a:t>
            </a:r>
            <a:endParaRPr lang="en-US" sz="3200" dirty="0"/>
          </a:p>
        </p:txBody>
      </p:sp>
      <p:cxnSp>
        <p:nvCxnSpPr>
          <p:cNvPr id="18" name="Straight Connector 17"/>
          <p:cNvCxnSpPr/>
          <p:nvPr/>
        </p:nvCxnSpPr>
        <p:spPr>
          <a:xfrm>
            <a:off x="3352800" y="3657600"/>
            <a:ext cx="5791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743200" y="6488668"/>
            <a:ext cx="6400800" cy="437043"/>
          </a:xfrm>
          <a:prstGeom prst="rect">
            <a:avLst/>
          </a:prstGeom>
          <a:noFill/>
        </p:spPr>
        <p:txBody>
          <a:bodyPr wrap="square" rIns="0" rtlCol="0">
            <a:spAutoFit/>
          </a:bodyPr>
          <a:lstStyle/>
          <a:p>
            <a:pPr algn="ctr">
              <a:lnSpc>
                <a:spcPct val="80000"/>
              </a:lnSpc>
            </a:pPr>
            <a:r>
              <a:rPr lang="en-US" sz="2800" dirty="0" smtClean="0"/>
              <a:t>A 15% ownership interest in the whole tree</a:t>
            </a:r>
            <a:endParaRPr lang="en-US" sz="2800" dirty="0"/>
          </a:p>
        </p:txBody>
      </p:sp>
      <p:pic>
        <p:nvPicPr>
          <p:cNvPr id="22" name="Picture 5" descr="C:\Users\rujames\AppData\Local\Microsoft\Windows\Temporary Internet Files\Content.IE5\V30YHRQ9\MP900446686[1].jpg"/>
          <p:cNvPicPr>
            <a:picLocks noChangeAspect="1" noChangeArrowheads="1"/>
          </p:cNvPicPr>
          <p:nvPr/>
        </p:nvPicPr>
        <p:blipFill>
          <a:blip r:embed="rId4" cstate="print"/>
          <a:srcRect/>
          <a:stretch>
            <a:fillRect/>
          </a:stretch>
        </p:blipFill>
        <p:spPr bwMode="auto">
          <a:xfrm>
            <a:off x="4495800" y="4164020"/>
            <a:ext cx="1828800" cy="2242252"/>
          </a:xfrm>
          <a:prstGeom prst="rect">
            <a:avLst/>
          </a:prstGeom>
          <a:noFill/>
        </p:spPr>
      </p:pic>
      <p:sp>
        <p:nvSpPr>
          <p:cNvPr id="23" name="Oval 22"/>
          <p:cNvSpPr/>
          <p:nvPr/>
        </p:nvSpPr>
        <p:spPr>
          <a:xfrm>
            <a:off x="4343400" y="4114800"/>
            <a:ext cx="2286000" cy="2286000"/>
          </a:xfrm>
          <a:prstGeom prst="ellipse">
            <a:avLst/>
          </a:prstGeom>
          <a:solidFill>
            <a:srgbClr val="66FF33">
              <a:alpha val="25098"/>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a:stCxn id="23" idx="0"/>
          </p:cNvCxnSpPr>
          <p:nvPr/>
        </p:nvCxnSpPr>
        <p:spPr>
          <a:xfrm rot="16200000" flipH="1">
            <a:off x="4914900" y="4686300"/>
            <a:ext cx="1143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3" idx="7"/>
          </p:cNvCxnSpPr>
          <p:nvPr/>
        </p:nvCxnSpPr>
        <p:spPr>
          <a:xfrm rot="16200000" flipH="1" flipV="1">
            <a:off x="5486400" y="4449576"/>
            <a:ext cx="808223" cy="8082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162800" y="4800600"/>
            <a:ext cx="1981200" cy="1077218"/>
          </a:xfrm>
          <a:prstGeom prst="rect">
            <a:avLst/>
          </a:prstGeom>
          <a:noFill/>
        </p:spPr>
        <p:txBody>
          <a:bodyPr wrap="square" rtlCol="0">
            <a:spAutoFit/>
          </a:bodyPr>
          <a:lstStyle/>
          <a:p>
            <a:r>
              <a:rPr lang="en-US" sz="3200" dirty="0" smtClean="0"/>
              <a:t>Undivided Share</a:t>
            </a:r>
            <a:endParaRPr lang="en-US" sz="3200" dirty="0"/>
          </a:p>
        </p:txBody>
      </p:sp>
      <p:sp>
        <p:nvSpPr>
          <p:cNvPr id="28" name="TextBox 27"/>
          <p:cNvSpPr txBox="1"/>
          <p:nvPr/>
        </p:nvSpPr>
        <p:spPr>
          <a:xfrm>
            <a:off x="0" y="1091625"/>
            <a:ext cx="9144000" cy="584775"/>
          </a:xfrm>
          <a:prstGeom prst="rect">
            <a:avLst/>
          </a:prstGeom>
          <a:solidFill>
            <a:srgbClr val="BDD855"/>
          </a:solidFill>
        </p:spPr>
        <p:txBody>
          <a:bodyPr wrap="square" rtlCol="0">
            <a:spAutoFit/>
          </a:bodyPr>
          <a:lstStyle/>
          <a:p>
            <a:r>
              <a:rPr lang="en-US" sz="3200" b="1" dirty="0" smtClean="0"/>
              <a:t>My Ownership Rights		My Gift</a:t>
            </a:r>
            <a:endParaRPr lang="en-US" sz="32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5" descr="C:\Users\rujames\AppData\Local\Microsoft\Windows\Temporary Internet Files\Content.IE5\V30YHRQ9\MP900446686[1].jpg"/>
          <p:cNvPicPr>
            <a:picLocks noChangeAspect="1" noChangeArrowheads="1"/>
          </p:cNvPicPr>
          <p:nvPr/>
        </p:nvPicPr>
        <p:blipFill>
          <a:blip r:embed="rId2" cstate="print"/>
          <a:srcRect/>
          <a:stretch>
            <a:fillRect/>
          </a:stretch>
        </p:blipFill>
        <p:spPr bwMode="auto">
          <a:xfrm>
            <a:off x="533400" y="1052383"/>
            <a:ext cx="3429000" cy="5272217"/>
          </a:xfrm>
          <a:prstGeom prst="rect">
            <a:avLst/>
          </a:prstGeom>
          <a:noFill/>
        </p:spPr>
      </p:pic>
      <p:pic>
        <p:nvPicPr>
          <p:cNvPr id="48139" name="Picture 11" descr="C:\Users\rujames\AppData\Local\Microsoft\Windows\Temporary Internet Files\Content.IE5\WU72GFP2\MP900414025[1].jpg"/>
          <p:cNvPicPr>
            <a:picLocks noChangeAspect="1" noChangeArrowheads="1"/>
          </p:cNvPicPr>
          <p:nvPr/>
        </p:nvPicPr>
        <p:blipFill>
          <a:blip r:embed="rId3" cstate="print"/>
          <a:srcRect/>
          <a:stretch>
            <a:fillRect/>
          </a:stretch>
        </p:blipFill>
        <p:spPr bwMode="auto">
          <a:xfrm>
            <a:off x="4343400" y="1219200"/>
            <a:ext cx="2049066" cy="2133600"/>
          </a:xfrm>
          <a:prstGeom prst="rect">
            <a:avLst/>
          </a:prstGeom>
          <a:noFill/>
        </p:spPr>
      </p:pic>
      <p:pic>
        <p:nvPicPr>
          <p:cNvPr id="16" name="Picture 5" descr="C:\Users\rujames\AppData\Local\Microsoft\Windows\Temporary Internet Files\Content.IE5\V30YHRQ9\MP900446686[1].jpg"/>
          <p:cNvPicPr>
            <a:picLocks noChangeAspect="1" noChangeArrowheads="1"/>
          </p:cNvPicPr>
          <p:nvPr/>
        </p:nvPicPr>
        <p:blipFill>
          <a:blip r:embed="rId4" cstate="print"/>
          <a:srcRect/>
          <a:stretch>
            <a:fillRect/>
          </a:stretch>
        </p:blipFill>
        <p:spPr bwMode="auto">
          <a:xfrm>
            <a:off x="4495800" y="4164020"/>
            <a:ext cx="1828800" cy="2242252"/>
          </a:xfrm>
          <a:prstGeom prst="rect">
            <a:avLst/>
          </a:prstGeom>
          <a:noFill/>
        </p:spPr>
      </p:pic>
      <p:sp>
        <p:nvSpPr>
          <p:cNvPr id="17" name="Oval 16"/>
          <p:cNvSpPr/>
          <p:nvPr/>
        </p:nvSpPr>
        <p:spPr>
          <a:xfrm>
            <a:off x="4343400" y="4114800"/>
            <a:ext cx="2286000" cy="2286000"/>
          </a:xfrm>
          <a:prstGeom prst="ellipse">
            <a:avLst/>
          </a:prstGeom>
          <a:solidFill>
            <a:srgbClr val="66FF33">
              <a:alpha val="25098"/>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stCxn id="17" idx="0"/>
          </p:cNvCxnSpPr>
          <p:nvPr/>
        </p:nvCxnSpPr>
        <p:spPr>
          <a:xfrm rot="16200000" flipH="1">
            <a:off x="4914900" y="4686300"/>
            <a:ext cx="1143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7" idx="7"/>
          </p:cNvCxnSpPr>
          <p:nvPr/>
        </p:nvCxnSpPr>
        <p:spPr>
          <a:xfrm rot="16200000" flipH="1" flipV="1">
            <a:off x="5486400" y="4449576"/>
            <a:ext cx="808223" cy="8082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086600" y="1981200"/>
            <a:ext cx="1752600" cy="1077218"/>
          </a:xfrm>
          <a:prstGeom prst="rect">
            <a:avLst/>
          </a:prstGeom>
          <a:noFill/>
        </p:spPr>
        <p:txBody>
          <a:bodyPr wrap="square" rtlCol="0">
            <a:spAutoFit/>
          </a:bodyPr>
          <a:lstStyle/>
          <a:p>
            <a:r>
              <a:rPr lang="en-US" sz="3200" dirty="0" smtClean="0"/>
              <a:t>Divided Share</a:t>
            </a:r>
            <a:endParaRPr lang="en-US" sz="3200" dirty="0"/>
          </a:p>
        </p:txBody>
      </p:sp>
      <p:sp>
        <p:nvSpPr>
          <p:cNvPr id="31" name="TextBox 30"/>
          <p:cNvSpPr txBox="1"/>
          <p:nvPr/>
        </p:nvSpPr>
        <p:spPr>
          <a:xfrm>
            <a:off x="7162800" y="4800600"/>
            <a:ext cx="1981200" cy="1077218"/>
          </a:xfrm>
          <a:prstGeom prst="rect">
            <a:avLst/>
          </a:prstGeom>
          <a:noFill/>
        </p:spPr>
        <p:txBody>
          <a:bodyPr wrap="square" rtlCol="0">
            <a:spAutoFit/>
          </a:bodyPr>
          <a:lstStyle/>
          <a:p>
            <a:r>
              <a:rPr lang="en-US" sz="3200" dirty="0" smtClean="0"/>
              <a:t>Undivided Share</a:t>
            </a:r>
            <a:endParaRPr lang="en-US" sz="3200" dirty="0"/>
          </a:p>
        </p:txBody>
      </p:sp>
      <p:cxnSp>
        <p:nvCxnSpPr>
          <p:cNvPr id="18" name="Straight Connector 17"/>
          <p:cNvCxnSpPr/>
          <p:nvPr/>
        </p:nvCxnSpPr>
        <p:spPr>
          <a:xfrm>
            <a:off x="3352800" y="3657600"/>
            <a:ext cx="5791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886200" y="2819400"/>
            <a:ext cx="3124200" cy="437043"/>
          </a:xfrm>
          <a:prstGeom prst="rect">
            <a:avLst/>
          </a:prstGeom>
          <a:noFill/>
        </p:spPr>
        <p:txBody>
          <a:bodyPr wrap="square" rtlCol="0">
            <a:spAutoFit/>
          </a:bodyPr>
          <a:lstStyle/>
          <a:p>
            <a:pPr algn="ctr">
              <a:lnSpc>
                <a:spcPct val="80000"/>
              </a:lnSpc>
            </a:pPr>
            <a:r>
              <a:rPr lang="en-US" sz="2800" dirty="0" smtClean="0"/>
              <a:t>A leaf from the tree</a:t>
            </a:r>
            <a:endParaRPr lang="en-US" sz="2800" dirty="0"/>
          </a:p>
        </p:txBody>
      </p:sp>
      <p:sp>
        <p:nvSpPr>
          <p:cNvPr id="23" name="TextBox 22"/>
          <p:cNvSpPr txBox="1"/>
          <p:nvPr/>
        </p:nvSpPr>
        <p:spPr>
          <a:xfrm>
            <a:off x="2743200" y="6488668"/>
            <a:ext cx="6400800" cy="437043"/>
          </a:xfrm>
          <a:prstGeom prst="rect">
            <a:avLst/>
          </a:prstGeom>
          <a:noFill/>
        </p:spPr>
        <p:txBody>
          <a:bodyPr wrap="square" rIns="0" rtlCol="0">
            <a:spAutoFit/>
          </a:bodyPr>
          <a:lstStyle/>
          <a:p>
            <a:pPr algn="ctr">
              <a:lnSpc>
                <a:spcPct val="80000"/>
              </a:lnSpc>
            </a:pPr>
            <a:r>
              <a:rPr lang="en-US" sz="2800" dirty="0" smtClean="0"/>
              <a:t>A 15% ownership interest in the whole tree</a:t>
            </a:r>
            <a:endParaRPr lang="en-US" sz="2800" dirty="0"/>
          </a:p>
        </p:txBody>
      </p:sp>
      <p:sp>
        <p:nvSpPr>
          <p:cNvPr id="3" name="Content Placeholder 2"/>
          <p:cNvSpPr>
            <a:spLocks noGrp="1"/>
          </p:cNvSpPr>
          <p:nvPr>
            <p:ph idx="1"/>
          </p:nvPr>
        </p:nvSpPr>
        <p:spPr>
          <a:xfrm>
            <a:off x="0" y="228600"/>
            <a:ext cx="9144000" cy="838200"/>
          </a:xfrm>
        </p:spPr>
        <p:txBody>
          <a:bodyPr>
            <a:noAutofit/>
          </a:bodyPr>
          <a:lstStyle/>
          <a:p>
            <a:pPr marL="0" indent="0" algn="ctr">
              <a:buNone/>
            </a:pPr>
            <a:r>
              <a:rPr lang="en-US" sz="3600" dirty="0" smtClean="0"/>
              <a:t>An </a:t>
            </a:r>
            <a:r>
              <a:rPr lang="en-US" sz="3600" b="1" dirty="0" smtClean="0"/>
              <a:t>divided </a:t>
            </a:r>
            <a:r>
              <a:rPr lang="en-US" sz="3600" dirty="0" smtClean="0"/>
              <a:t>share is not deductible</a:t>
            </a:r>
            <a:endParaRPr lang="en-US" sz="3600" dirty="0"/>
          </a:p>
        </p:txBody>
      </p:sp>
      <p:sp>
        <p:nvSpPr>
          <p:cNvPr id="25" name="TextBox 24"/>
          <p:cNvSpPr txBox="1"/>
          <p:nvPr/>
        </p:nvSpPr>
        <p:spPr>
          <a:xfrm>
            <a:off x="0" y="1091625"/>
            <a:ext cx="9144000" cy="584775"/>
          </a:xfrm>
          <a:prstGeom prst="rect">
            <a:avLst/>
          </a:prstGeom>
          <a:solidFill>
            <a:srgbClr val="BDD855"/>
          </a:solidFill>
        </p:spPr>
        <p:txBody>
          <a:bodyPr wrap="square" rtlCol="0">
            <a:spAutoFit/>
          </a:bodyPr>
          <a:lstStyle/>
          <a:p>
            <a:r>
              <a:rPr lang="en-US" sz="3200" b="1" dirty="0" smtClean="0"/>
              <a:t>My Ownership Rights		My Gift</a:t>
            </a:r>
            <a:endParaRPr lang="en-US" sz="3200" b="1" dirty="0"/>
          </a:p>
        </p:txBody>
      </p:sp>
      <p:sp>
        <p:nvSpPr>
          <p:cNvPr id="14" name="TextBox 13"/>
          <p:cNvSpPr txBox="1"/>
          <p:nvPr/>
        </p:nvSpPr>
        <p:spPr>
          <a:xfrm rot="20112937">
            <a:off x="4311803" y="1712806"/>
            <a:ext cx="2724898" cy="1200329"/>
          </a:xfrm>
          <a:prstGeom prst="rect">
            <a:avLst/>
          </a:prstGeom>
          <a:noFill/>
          <a:ln w="38100">
            <a:solidFill>
              <a:srgbClr val="FF0000"/>
            </a:solidFill>
          </a:ln>
        </p:spPr>
        <p:txBody>
          <a:bodyPr wrap="square" rtlCol="0">
            <a:spAutoFit/>
          </a:bodyPr>
          <a:lstStyle/>
          <a:p>
            <a:pPr algn="ctr"/>
            <a:r>
              <a:rPr lang="en-US" sz="3600" b="1" dirty="0" smtClean="0">
                <a:solidFill>
                  <a:srgbClr val="FF0000"/>
                </a:solidFill>
              </a:rPr>
              <a:t>Not Deductible</a:t>
            </a:r>
            <a:endParaRPr lang="en-US" sz="3600" b="1"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5" descr="C:\Users\rujames\AppData\Local\Microsoft\Windows\Temporary Internet Files\Content.IE5\V30YHRQ9\MP900446686[1].jpg"/>
          <p:cNvPicPr>
            <a:picLocks noChangeAspect="1" noChangeArrowheads="1"/>
          </p:cNvPicPr>
          <p:nvPr/>
        </p:nvPicPr>
        <p:blipFill>
          <a:blip r:embed="rId2" cstate="print"/>
          <a:srcRect/>
          <a:stretch>
            <a:fillRect/>
          </a:stretch>
        </p:blipFill>
        <p:spPr bwMode="auto">
          <a:xfrm>
            <a:off x="533400" y="1052383"/>
            <a:ext cx="3429000" cy="5272217"/>
          </a:xfrm>
          <a:prstGeom prst="rect">
            <a:avLst/>
          </a:prstGeom>
          <a:noFill/>
        </p:spPr>
      </p:pic>
      <p:sp>
        <p:nvSpPr>
          <p:cNvPr id="3" name="Content Placeholder 2"/>
          <p:cNvSpPr>
            <a:spLocks noGrp="1"/>
          </p:cNvSpPr>
          <p:nvPr>
            <p:ph idx="1"/>
          </p:nvPr>
        </p:nvSpPr>
        <p:spPr>
          <a:xfrm>
            <a:off x="0" y="228600"/>
            <a:ext cx="9144000" cy="838200"/>
          </a:xfrm>
        </p:spPr>
        <p:txBody>
          <a:bodyPr>
            <a:normAutofit/>
          </a:bodyPr>
          <a:lstStyle/>
          <a:p>
            <a:pPr marL="0" indent="0" algn="ctr">
              <a:buNone/>
            </a:pPr>
            <a:r>
              <a:rPr lang="en-US" sz="3600" dirty="0" smtClean="0"/>
              <a:t>An </a:t>
            </a:r>
            <a:r>
              <a:rPr lang="en-US" sz="3600" b="1" dirty="0" smtClean="0"/>
              <a:t>undivided </a:t>
            </a:r>
            <a:r>
              <a:rPr lang="en-US" sz="3600" dirty="0" smtClean="0"/>
              <a:t>share of property is deductible</a:t>
            </a:r>
            <a:endParaRPr lang="en-US" sz="3600" dirty="0"/>
          </a:p>
        </p:txBody>
      </p:sp>
      <p:pic>
        <p:nvPicPr>
          <p:cNvPr id="48139" name="Picture 11" descr="C:\Users\rujames\AppData\Local\Microsoft\Windows\Temporary Internet Files\Content.IE5\WU72GFP2\MP900414025[1].jpg"/>
          <p:cNvPicPr>
            <a:picLocks noChangeAspect="1" noChangeArrowheads="1"/>
          </p:cNvPicPr>
          <p:nvPr/>
        </p:nvPicPr>
        <p:blipFill>
          <a:blip r:embed="rId3" cstate="print"/>
          <a:srcRect/>
          <a:stretch>
            <a:fillRect/>
          </a:stretch>
        </p:blipFill>
        <p:spPr bwMode="auto">
          <a:xfrm>
            <a:off x="4343400" y="1219200"/>
            <a:ext cx="2049066" cy="2133600"/>
          </a:xfrm>
          <a:prstGeom prst="rect">
            <a:avLst/>
          </a:prstGeom>
          <a:noFill/>
        </p:spPr>
      </p:pic>
      <p:sp>
        <p:nvSpPr>
          <p:cNvPr id="30" name="TextBox 29"/>
          <p:cNvSpPr txBox="1"/>
          <p:nvPr/>
        </p:nvSpPr>
        <p:spPr>
          <a:xfrm>
            <a:off x="7086600" y="1981200"/>
            <a:ext cx="1752600" cy="1077218"/>
          </a:xfrm>
          <a:prstGeom prst="rect">
            <a:avLst/>
          </a:prstGeom>
          <a:noFill/>
        </p:spPr>
        <p:txBody>
          <a:bodyPr wrap="square" rtlCol="0">
            <a:spAutoFit/>
          </a:bodyPr>
          <a:lstStyle/>
          <a:p>
            <a:r>
              <a:rPr lang="en-US" sz="3200" dirty="0" smtClean="0"/>
              <a:t>Divided Share</a:t>
            </a:r>
            <a:endParaRPr lang="en-US" sz="3200" dirty="0"/>
          </a:p>
        </p:txBody>
      </p:sp>
      <p:cxnSp>
        <p:nvCxnSpPr>
          <p:cNvPr id="18" name="Straight Connector 17"/>
          <p:cNvCxnSpPr/>
          <p:nvPr/>
        </p:nvCxnSpPr>
        <p:spPr>
          <a:xfrm>
            <a:off x="3352800" y="3657600"/>
            <a:ext cx="5791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886200" y="2819400"/>
            <a:ext cx="3124200" cy="437043"/>
          </a:xfrm>
          <a:prstGeom prst="rect">
            <a:avLst/>
          </a:prstGeom>
          <a:noFill/>
        </p:spPr>
        <p:txBody>
          <a:bodyPr wrap="square" rtlCol="0">
            <a:spAutoFit/>
          </a:bodyPr>
          <a:lstStyle/>
          <a:p>
            <a:pPr algn="ctr">
              <a:lnSpc>
                <a:spcPct val="80000"/>
              </a:lnSpc>
            </a:pPr>
            <a:r>
              <a:rPr lang="en-US" sz="2800" dirty="0" smtClean="0"/>
              <a:t>A leaf from the tree</a:t>
            </a:r>
            <a:endParaRPr lang="en-US" sz="2800" dirty="0"/>
          </a:p>
        </p:txBody>
      </p:sp>
      <p:sp>
        <p:nvSpPr>
          <p:cNvPr id="22" name="TextBox 21"/>
          <p:cNvSpPr txBox="1"/>
          <p:nvPr/>
        </p:nvSpPr>
        <p:spPr>
          <a:xfrm>
            <a:off x="2743200" y="6488668"/>
            <a:ext cx="6400800" cy="437043"/>
          </a:xfrm>
          <a:prstGeom prst="rect">
            <a:avLst/>
          </a:prstGeom>
          <a:noFill/>
        </p:spPr>
        <p:txBody>
          <a:bodyPr wrap="square" rIns="0" rtlCol="0">
            <a:spAutoFit/>
          </a:bodyPr>
          <a:lstStyle/>
          <a:p>
            <a:pPr algn="ctr">
              <a:lnSpc>
                <a:spcPct val="80000"/>
              </a:lnSpc>
            </a:pPr>
            <a:r>
              <a:rPr lang="en-US" sz="2800" dirty="0" smtClean="0"/>
              <a:t>A 15% ownership interest in the whole tree</a:t>
            </a:r>
            <a:endParaRPr lang="en-US" sz="2800" dirty="0"/>
          </a:p>
        </p:txBody>
      </p:sp>
      <p:pic>
        <p:nvPicPr>
          <p:cNvPr id="27" name="Picture 5" descr="C:\Users\rujames\AppData\Local\Microsoft\Windows\Temporary Internet Files\Content.IE5\V30YHRQ9\MP900446686[1].jpg"/>
          <p:cNvPicPr>
            <a:picLocks noChangeAspect="1" noChangeArrowheads="1"/>
          </p:cNvPicPr>
          <p:nvPr/>
        </p:nvPicPr>
        <p:blipFill>
          <a:blip r:embed="rId4" cstate="print"/>
          <a:srcRect/>
          <a:stretch>
            <a:fillRect/>
          </a:stretch>
        </p:blipFill>
        <p:spPr bwMode="auto">
          <a:xfrm>
            <a:off x="4495800" y="4164020"/>
            <a:ext cx="1828800" cy="2242252"/>
          </a:xfrm>
          <a:prstGeom prst="rect">
            <a:avLst/>
          </a:prstGeom>
          <a:noFill/>
        </p:spPr>
      </p:pic>
      <p:sp>
        <p:nvSpPr>
          <p:cNvPr id="28" name="Oval 27"/>
          <p:cNvSpPr/>
          <p:nvPr/>
        </p:nvSpPr>
        <p:spPr>
          <a:xfrm>
            <a:off x="4343400" y="4114800"/>
            <a:ext cx="2286000" cy="2286000"/>
          </a:xfrm>
          <a:prstGeom prst="ellipse">
            <a:avLst/>
          </a:prstGeom>
          <a:solidFill>
            <a:srgbClr val="66FF33">
              <a:alpha val="25098"/>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a:stCxn id="28" idx="0"/>
          </p:cNvCxnSpPr>
          <p:nvPr/>
        </p:nvCxnSpPr>
        <p:spPr>
          <a:xfrm rot="16200000" flipH="1">
            <a:off x="4914900" y="4686300"/>
            <a:ext cx="1143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8" idx="7"/>
          </p:cNvCxnSpPr>
          <p:nvPr/>
        </p:nvCxnSpPr>
        <p:spPr>
          <a:xfrm rot="16200000" flipH="1" flipV="1">
            <a:off x="5486400" y="4449576"/>
            <a:ext cx="808223" cy="8082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162800" y="4800600"/>
            <a:ext cx="1981200" cy="1077218"/>
          </a:xfrm>
          <a:prstGeom prst="rect">
            <a:avLst/>
          </a:prstGeom>
          <a:noFill/>
        </p:spPr>
        <p:txBody>
          <a:bodyPr wrap="square" rtlCol="0">
            <a:spAutoFit/>
          </a:bodyPr>
          <a:lstStyle/>
          <a:p>
            <a:r>
              <a:rPr lang="en-US" sz="3200" dirty="0" smtClean="0"/>
              <a:t>Undivided Share</a:t>
            </a:r>
            <a:endParaRPr lang="en-US" sz="3200" dirty="0"/>
          </a:p>
        </p:txBody>
      </p:sp>
      <p:sp>
        <p:nvSpPr>
          <p:cNvPr id="34" name="TextBox 33"/>
          <p:cNvSpPr txBox="1"/>
          <p:nvPr/>
        </p:nvSpPr>
        <p:spPr>
          <a:xfrm>
            <a:off x="6248400" y="3505200"/>
            <a:ext cx="1295400" cy="3770263"/>
          </a:xfrm>
          <a:prstGeom prst="rect">
            <a:avLst/>
          </a:prstGeom>
          <a:noFill/>
        </p:spPr>
        <p:txBody>
          <a:bodyPr wrap="square" rtlCol="0">
            <a:spAutoFit/>
          </a:bodyPr>
          <a:lstStyle/>
          <a:p>
            <a:pPr algn="ctr"/>
            <a:r>
              <a:rPr lang="en-US" sz="23900" dirty="0" smtClean="0">
                <a:solidFill>
                  <a:srgbClr val="008000"/>
                </a:solidFill>
                <a:sym typeface="Wingdings"/>
              </a:rPr>
              <a:t></a:t>
            </a:r>
            <a:endParaRPr lang="en-US" sz="23900" dirty="0">
              <a:solidFill>
                <a:srgbClr val="008000"/>
              </a:solidFill>
            </a:endParaRPr>
          </a:p>
        </p:txBody>
      </p:sp>
      <p:sp>
        <p:nvSpPr>
          <p:cNvPr id="17" name="TextBox 16"/>
          <p:cNvSpPr txBox="1"/>
          <p:nvPr/>
        </p:nvSpPr>
        <p:spPr>
          <a:xfrm>
            <a:off x="0" y="1091625"/>
            <a:ext cx="9144000" cy="584775"/>
          </a:xfrm>
          <a:prstGeom prst="rect">
            <a:avLst/>
          </a:prstGeom>
          <a:solidFill>
            <a:srgbClr val="BDD855"/>
          </a:solidFill>
        </p:spPr>
        <p:txBody>
          <a:bodyPr wrap="square" rtlCol="0">
            <a:spAutoFit/>
          </a:bodyPr>
          <a:lstStyle/>
          <a:p>
            <a:r>
              <a:rPr lang="en-US" sz="3200" b="1" dirty="0" smtClean="0"/>
              <a:t>My Ownership Rights		My Gift</a:t>
            </a:r>
            <a:endParaRPr lang="en-US" sz="3200" b="1" dirty="0"/>
          </a:p>
        </p:txBody>
      </p:sp>
      <p:sp>
        <p:nvSpPr>
          <p:cNvPr id="38" name="TextBox 37"/>
          <p:cNvSpPr txBox="1"/>
          <p:nvPr/>
        </p:nvSpPr>
        <p:spPr>
          <a:xfrm rot="20112937">
            <a:off x="4311803" y="1712806"/>
            <a:ext cx="2724898" cy="1200329"/>
          </a:xfrm>
          <a:prstGeom prst="rect">
            <a:avLst/>
          </a:prstGeom>
          <a:noFill/>
          <a:ln w="38100">
            <a:solidFill>
              <a:srgbClr val="FF0000"/>
            </a:solidFill>
          </a:ln>
        </p:spPr>
        <p:txBody>
          <a:bodyPr wrap="square" rtlCol="0">
            <a:spAutoFit/>
          </a:bodyPr>
          <a:lstStyle/>
          <a:p>
            <a:pPr algn="ctr"/>
            <a:r>
              <a:rPr lang="en-US" sz="3600" b="1" dirty="0" smtClean="0">
                <a:solidFill>
                  <a:srgbClr val="FF0000"/>
                </a:solidFill>
              </a:rPr>
              <a:t>Not Deductible</a:t>
            </a:r>
            <a:endParaRPr lang="en-US" sz="3600" b="1"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9" name="Picture 11" descr="C:\Users\rujames\AppData\Local\Microsoft\Windows\Temporary Internet Files\Content.IE5\WU72GFP2\MP900414025[1].jpg"/>
          <p:cNvPicPr>
            <a:picLocks noChangeAspect="1" noChangeArrowheads="1"/>
          </p:cNvPicPr>
          <p:nvPr/>
        </p:nvPicPr>
        <p:blipFill>
          <a:blip r:embed="rId2" cstate="print"/>
          <a:srcRect/>
          <a:stretch>
            <a:fillRect/>
          </a:stretch>
        </p:blipFill>
        <p:spPr bwMode="auto">
          <a:xfrm>
            <a:off x="4343400" y="1219200"/>
            <a:ext cx="2049066" cy="2133600"/>
          </a:xfrm>
          <a:prstGeom prst="rect">
            <a:avLst/>
          </a:prstGeom>
          <a:noFill/>
        </p:spPr>
      </p:pic>
      <p:pic>
        <p:nvPicPr>
          <p:cNvPr id="16" name="Picture 5" descr="C:\Users\rujames\AppData\Local\Microsoft\Windows\Temporary Internet Files\Content.IE5\V30YHRQ9\MP900446686[1].jpg"/>
          <p:cNvPicPr>
            <a:picLocks noChangeAspect="1" noChangeArrowheads="1"/>
          </p:cNvPicPr>
          <p:nvPr/>
        </p:nvPicPr>
        <p:blipFill>
          <a:blip r:embed="rId3" cstate="print"/>
          <a:srcRect/>
          <a:stretch>
            <a:fillRect/>
          </a:stretch>
        </p:blipFill>
        <p:spPr bwMode="auto">
          <a:xfrm>
            <a:off x="4495800" y="4164020"/>
            <a:ext cx="1828800" cy="2242252"/>
          </a:xfrm>
          <a:prstGeom prst="rect">
            <a:avLst/>
          </a:prstGeom>
          <a:noFill/>
        </p:spPr>
      </p:pic>
      <p:sp>
        <p:nvSpPr>
          <p:cNvPr id="17" name="Oval 16"/>
          <p:cNvSpPr/>
          <p:nvPr/>
        </p:nvSpPr>
        <p:spPr>
          <a:xfrm>
            <a:off x="4343400" y="4114800"/>
            <a:ext cx="2286000" cy="2286000"/>
          </a:xfrm>
          <a:prstGeom prst="ellipse">
            <a:avLst/>
          </a:prstGeom>
          <a:solidFill>
            <a:srgbClr val="66FF33">
              <a:alpha val="25098"/>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stCxn id="17" idx="0"/>
          </p:cNvCxnSpPr>
          <p:nvPr/>
        </p:nvCxnSpPr>
        <p:spPr>
          <a:xfrm rot="16200000" flipH="1">
            <a:off x="4914900" y="4686300"/>
            <a:ext cx="1143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7" idx="7"/>
          </p:cNvCxnSpPr>
          <p:nvPr/>
        </p:nvCxnSpPr>
        <p:spPr>
          <a:xfrm rot="16200000" flipH="1" flipV="1">
            <a:off x="5486400" y="4449576"/>
            <a:ext cx="808223" cy="8082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086600" y="1981200"/>
            <a:ext cx="1752600" cy="1077218"/>
          </a:xfrm>
          <a:prstGeom prst="rect">
            <a:avLst/>
          </a:prstGeom>
          <a:noFill/>
        </p:spPr>
        <p:txBody>
          <a:bodyPr wrap="square" rtlCol="0">
            <a:spAutoFit/>
          </a:bodyPr>
          <a:lstStyle/>
          <a:p>
            <a:r>
              <a:rPr lang="en-US" sz="3200" dirty="0" smtClean="0"/>
              <a:t>Divided Share</a:t>
            </a:r>
            <a:endParaRPr lang="en-US" sz="3200" dirty="0"/>
          </a:p>
        </p:txBody>
      </p:sp>
      <p:sp>
        <p:nvSpPr>
          <p:cNvPr id="31" name="TextBox 30"/>
          <p:cNvSpPr txBox="1"/>
          <p:nvPr/>
        </p:nvSpPr>
        <p:spPr>
          <a:xfrm>
            <a:off x="7162800" y="4800600"/>
            <a:ext cx="1981200" cy="1077218"/>
          </a:xfrm>
          <a:prstGeom prst="rect">
            <a:avLst/>
          </a:prstGeom>
          <a:noFill/>
        </p:spPr>
        <p:txBody>
          <a:bodyPr wrap="square" rtlCol="0">
            <a:spAutoFit/>
          </a:bodyPr>
          <a:lstStyle/>
          <a:p>
            <a:r>
              <a:rPr lang="en-US" sz="3200" dirty="0" smtClean="0"/>
              <a:t>Undivided Share</a:t>
            </a:r>
            <a:endParaRPr lang="en-US" sz="3200" dirty="0"/>
          </a:p>
        </p:txBody>
      </p:sp>
      <p:cxnSp>
        <p:nvCxnSpPr>
          <p:cNvPr id="18" name="Straight Connector 17"/>
          <p:cNvCxnSpPr/>
          <p:nvPr/>
        </p:nvCxnSpPr>
        <p:spPr>
          <a:xfrm>
            <a:off x="3352800" y="3657600"/>
            <a:ext cx="5791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1"/>
          <p:cNvSpPr>
            <a:spLocks noGrp="1"/>
          </p:cNvSpPr>
          <p:nvPr>
            <p:ph idx="1"/>
          </p:nvPr>
        </p:nvSpPr>
        <p:spPr>
          <a:xfrm>
            <a:off x="152400" y="609600"/>
            <a:ext cx="2667000" cy="2514600"/>
          </a:xfrm>
          <a:ln w="19050">
            <a:noFill/>
          </a:ln>
        </p:spPr>
        <p:txBody>
          <a:bodyPr>
            <a:normAutofit fontScale="97500"/>
          </a:bodyPr>
          <a:lstStyle/>
          <a:p>
            <a:pPr marL="0" indent="0" algn="ctr">
              <a:buNone/>
            </a:pPr>
            <a:r>
              <a:rPr lang="en-US" dirty="0" smtClean="0"/>
              <a:t>I donate a West Texas cotton farm, but keep all the mineral rights</a:t>
            </a:r>
          </a:p>
          <a:p>
            <a:pPr marL="0" indent="0" algn="ctr">
              <a:buNone/>
            </a:pPr>
            <a:endParaRPr lang="en-US" dirty="0" smtClean="0"/>
          </a:p>
          <a:p>
            <a:pPr marL="0" indent="0" algn="ctr">
              <a:buNone/>
            </a:pPr>
            <a:endParaRPr lang="en-US" dirty="0" smtClean="0"/>
          </a:p>
          <a:p>
            <a:pPr marL="0" indent="0" algn="ctr">
              <a:buNone/>
            </a:pPr>
            <a:endParaRPr lang="en-US" dirty="0"/>
          </a:p>
        </p:txBody>
      </p:sp>
      <p:sp>
        <p:nvSpPr>
          <p:cNvPr id="38" name="Rectangle 37"/>
          <p:cNvSpPr/>
          <p:nvPr/>
        </p:nvSpPr>
        <p:spPr>
          <a:xfrm>
            <a:off x="152400" y="609600"/>
            <a:ext cx="2667000" cy="5410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886200" y="2819400"/>
            <a:ext cx="3124200" cy="437043"/>
          </a:xfrm>
          <a:prstGeom prst="rect">
            <a:avLst/>
          </a:prstGeom>
          <a:noFill/>
        </p:spPr>
        <p:txBody>
          <a:bodyPr wrap="square" rtlCol="0">
            <a:spAutoFit/>
          </a:bodyPr>
          <a:lstStyle/>
          <a:p>
            <a:pPr algn="ctr">
              <a:lnSpc>
                <a:spcPct val="80000"/>
              </a:lnSpc>
            </a:pPr>
            <a:r>
              <a:rPr lang="en-US" sz="2800" dirty="0" smtClean="0"/>
              <a:t>A leaf from the tree</a:t>
            </a:r>
            <a:endParaRPr lang="en-US" sz="2800" dirty="0"/>
          </a:p>
        </p:txBody>
      </p:sp>
      <p:sp>
        <p:nvSpPr>
          <p:cNvPr id="23" name="TextBox 22"/>
          <p:cNvSpPr txBox="1"/>
          <p:nvPr/>
        </p:nvSpPr>
        <p:spPr>
          <a:xfrm>
            <a:off x="2743200" y="6488668"/>
            <a:ext cx="6400800" cy="437043"/>
          </a:xfrm>
          <a:prstGeom prst="rect">
            <a:avLst/>
          </a:prstGeom>
          <a:noFill/>
        </p:spPr>
        <p:txBody>
          <a:bodyPr wrap="square" rIns="0" rtlCol="0">
            <a:spAutoFit/>
          </a:bodyPr>
          <a:lstStyle/>
          <a:p>
            <a:pPr algn="ctr">
              <a:lnSpc>
                <a:spcPct val="80000"/>
              </a:lnSpc>
            </a:pPr>
            <a:r>
              <a:rPr lang="en-US" sz="2800" dirty="0" smtClean="0"/>
              <a:t>A 15% ownership interest in the whole tree</a:t>
            </a:r>
            <a:endParaRPr lang="en-US" sz="2800" dirty="0"/>
          </a:p>
        </p:txBody>
      </p:sp>
      <p:pic>
        <p:nvPicPr>
          <p:cNvPr id="2" name="Picture 2" descr="C:\Users\rujames\AppData\Local\Microsoft\Windows\Temporary Internet Files\Content.IE5\S3NC6S0Y\MP910216385[1].png"/>
          <p:cNvPicPr>
            <a:picLocks noChangeAspect="1" noChangeArrowheads="1"/>
          </p:cNvPicPr>
          <p:nvPr/>
        </p:nvPicPr>
        <p:blipFill>
          <a:blip r:embed="rId4" cstate="print"/>
          <a:srcRect/>
          <a:stretch>
            <a:fillRect/>
          </a:stretch>
        </p:blipFill>
        <p:spPr bwMode="auto">
          <a:xfrm>
            <a:off x="-228600" y="3124200"/>
            <a:ext cx="3489960" cy="304038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9" name="Picture 11" descr="C:\Users\rujames\AppData\Local\Microsoft\Windows\Temporary Internet Files\Content.IE5\WU72GFP2\MP900414025[1].jpg"/>
          <p:cNvPicPr>
            <a:picLocks noChangeAspect="1" noChangeArrowheads="1"/>
          </p:cNvPicPr>
          <p:nvPr/>
        </p:nvPicPr>
        <p:blipFill>
          <a:blip r:embed="rId2" cstate="print"/>
          <a:srcRect/>
          <a:stretch>
            <a:fillRect/>
          </a:stretch>
        </p:blipFill>
        <p:spPr bwMode="auto">
          <a:xfrm>
            <a:off x="4343400" y="1219200"/>
            <a:ext cx="2049066" cy="2133600"/>
          </a:xfrm>
          <a:prstGeom prst="rect">
            <a:avLst/>
          </a:prstGeom>
          <a:noFill/>
        </p:spPr>
      </p:pic>
      <p:pic>
        <p:nvPicPr>
          <p:cNvPr id="16" name="Picture 5" descr="C:\Users\rujames\AppData\Local\Microsoft\Windows\Temporary Internet Files\Content.IE5\V30YHRQ9\MP900446686[1].jpg"/>
          <p:cNvPicPr>
            <a:picLocks noChangeAspect="1" noChangeArrowheads="1"/>
          </p:cNvPicPr>
          <p:nvPr/>
        </p:nvPicPr>
        <p:blipFill>
          <a:blip r:embed="rId3" cstate="print"/>
          <a:srcRect/>
          <a:stretch>
            <a:fillRect/>
          </a:stretch>
        </p:blipFill>
        <p:spPr bwMode="auto">
          <a:xfrm>
            <a:off x="4495800" y="4164020"/>
            <a:ext cx="1828800" cy="2242252"/>
          </a:xfrm>
          <a:prstGeom prst="rect">
            <a:avLst/>
          </a:prstGeom>
          <a:noFill/>
        </p:spPr>
      </p:pic>
      <p:sp>
        <p:nvSpPr>
          <p:cNvPr id="17" name="Oval 16"/>
          <p:cNvSpPr/>
          <p:nvPr/>
        </p:nvSpPr>
        <p:spPr>
          <a:xfrm>
            <a:off x="4343400" y="4114800"/>
            <a:ext cx="2286000" cy="2286000"/>
          </a:xfrm>
          <a:prstGeom prst="ellipse">
            <a:avLst/>
          </a:prstGeom>
          <a:solidFill>
            <a:srgbClr val="66FF33">
              <a:alpha val="25098"/>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stCxn id="17" idx="0"/>
          </p:cNvCxnSpPr>
          <p:nvPr/>
        </p:nvCxnSpPr>
        <p:spPr>
          <a:xfrm rot="16200000" flipH="1">
            <a:off x="4914900" y="4686300"/>
            <a:ext cx="1143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7" idx="7"/>
          </p:cNvCxnSpPr>
          <p:nvPr/>
        </p:nvCxnSpPr>
        <p:spPr>
          <a:xfrm rot="16200000" flipH="1" flipV="1">
            <a:off x="5486400" y="4449576"/>
            <a:ext cx="808223" cy="8082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086600" y="1981200"/>
            <a:ext cx="1752600" cy="1077218"/>
          </a:xfrm>
          <a:prstGeom prst="rect">
            <a:avLst/>
          </a:prstGeom>
          <a:noFill/>
        </p:spPr>
        <p:txBody>
          <a:bodyPr wrap="square" rtlCol="0">
            <a:spAutoFit/>
          </a:bodyPr>
          <a:lstStyle/>
          <a:p>
            <a:r>
              <a:rPr lang="en-US" sz="3200" dirty="0" smtClean="0"/>
              <a:t>Divided Share</a:t>
            </a:r>
            <a:endParaRPr lang="en-US" sz="3200" dirty="0"/>
          </a:p>
        </p:txBody>
      </p:sp>
      <p:sp>
        <p:nvSpPr>
          <p:cNvPr id="31" name="TextBox 30"/>
          <p:cNvSpPr txBox="1"/>
          <p:nvPr/>
        </p:nvSpPr>
        <p:spPr>
          <a:xfrm>
            <a:off x="7162800" y="4800600"/>
            <a:ext cx="1981200" cy="1077218"/>
          </a:xfrm>
          <a:prstGeom prst="rect">
            <a:avLst/>
          </a:prstGeom>
          <a:noFill/>
        </p:spPr>
        <p:txBody>
          <a:bodyPr wrap="square" rtlCol="0">
            <a:spAutoFit/>
          </a:bodyPr>
          <a:lstStyle/>
          <a:p>
            <a:r>
              <a:rPr lang="en-US" sz="3200" dirty="0" smtClean="0"/>
              <a:t>Undivided Share</a:t>
            </a:r>
            <a:endParaRPr lang="en-US" sz="3200" dirty="0"/>
          </a:p>
        </p:txBody>
      </p:sp>
      <p:cxnSp>
        <p:nvCxnSpPr>
          <p:cNvPr id="18" name="Straight Connector 17"/>
          <p:cNvCxnSpPr/>
          <p:nvPr/>
        </p:nvCxnSpPr>
        <p:spPr>
          <a:xfrm>
            <a:off x="3352800" y="3657600"/>
            <a:ext cx="5791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1"/>
          <p:cNvSpPr>
            <a:spLocks noGrp="1"/>
          </p:cNvSpPr>
          <p:nvPr>
            <p:ph idx="1"/>
          </p:nvPr>
        </p:nvSpPr>
        <p:spPr>
          <a:xfrm>
            <a:off x="152400" y="609600"/>
            <a:ext cx="2667000" cy="2514600"/>
          </a:xfrm>
          <a:ln w="19050">
            <a:noFill/>
          </a:ln>
        </p:spPr>
        <p:txBody>
          <a:bodyPr>
            <a:normAutofit fontScale="97500"/>
          </a:bodyPr>
          <a:lstStyle/>
          <a:p>
            <a:pPr marL="0" indent="0" algn="ctr">
              <a:buNone/>
            </a:pPr>
            <a:r>
              <a:rPr lang="en-US" dirty="0" smtClean="0"/>
              <a:t>I donate a West Texas cotton farm, but keep all the mineral rights</a:t>
            </a:r>
          </a:p>
          <a:p>
            <a:pPr marL="0" indent="0" algn="ctr">
              <a:buNone/>
            </a:pPr>
            <a:endParaRPr lang="en-US" dirty="0" smtClean="0"/>
          </a:p>
          <a:p>
            <a:pPr marL="0" indent="0" algn="ctr">
              <a:buNone/>
            </a:pPr>
            <a:endParaRPr lang="en-US" dirty="0" smtClean="0"/>
          </a:p>
          <a:p>
            <a:pPr marL="0" indent="0" algn="ctr">
              <a:buNone/>
            </a:pPr>
            <a:endParaRPr lang="en-US" dirty="0"/>
          </a:p>
        </p:txBody>
      </p:sp>
      <p:sp>
        <p:nvSpPr>
          <p:cNvPr id="38" name="Rectangle 37"/>
          <p:cNvSpPr/>
          <p:nvPr/>
        </p:nvSpPr>
        <p:spPr>
          <a:xfrm>
            <a:off x="152400" y="609600"/>
            <a:ext cx="2667000" cy="5410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886200" y="2819400"/>
            <a:ext cx="3124200" cy="437043"/>
          </a:xfrm>
          <a:prstGeom prst="rect">
            <a:avLst/>
          </a:prstGeom>
          <a:noFill/>
        </p:spPr>
        <p:txBody>
          <a:bodyPr wrap="square" rtlCol="0">
            <a:spAutoFit/>
          </a:bodyPr>
          <a:lstStyle/>
          <a:p>
            <a:pPr algn="ctr">
              <a:lnSpc>
                <a:spcPct val="80000"/>
              </a:lnSpc>
            </a:pPr>
            <a:r>
              <a:rPr lang="en-US" sz="2800" dirty="0" smtClean="0"/>
              <a:t>A leaf from the tree</a:t>
            </a:r>
            <a:endParaRPr lang="en-US" sz="2800" dirty="0"/>
          </a:p>
        </p:txBody>
      </p:sp>
      <p:sp>
        <p:nvSpPr>
          <p:cNvPr id="23" name="TextBox 22"/>
          <p:cNvSpPr txBox="1"/>
          <p:nvPr/>
        </p:nvSpPr>
        <p:spPr>
          <a:xfrm>
            <a:off x="2743200" y="6488668"/>
            <a:ext cx="6400800" cy="437043"/>
          </a:xfrm>
          <a:prstGeom prst="rect">
            <a:avLst/>
          </a:prstGeom>
          <a:noFill/>
        </p:spPr>
        <p:txBody>
          <a:bodyPr wrap="square" rIns="0" rtlCol="0">
            <a:spAutoFit/>
          </a:bodyPr>
          <a:lstStyle/>
          <a:p>
            <a:pPr algn="ctr">
              <a:lnSpc>
                <a:spcPct val="80000"/>
              </a:lnSpc>
            </a:pPr>
            <a:r>
              <a:rPr lang="en-US" sz="2800" dirty="0" smtClean="0"/>
              <a:t>A 15% ownership interest in the whole tree</a:t>
            </a:r>
            <a:endParaRPr lang="en-US" sz="2800" dirty="0"/>
          </a:p>
        </p:txBody>
      </p:sp>
      <p:pic>
        <p:nvPicPr>
          <p:cNvPr id="2" name="Picture 2" descr="C:\Users\rujames\AppData\Local\Microsoft\Windows\Temporary Internet Files\Content.IE5\S3NC6S0Y\MP910216385[1].png"/>
          <p:cNvPicPr>
            <a:picLocks noChangeAspect="1" noChangeArrowheads="1"/>
          </p:cNvPicPr>
          <p:nvPr/>
        </p:nvPicPr>
        <p:blipFill>
          <a:blip r:embed="rId4" cstate="print"/>
          <a:srcRect/>
          <a:stretch>
            <a:fillRect/>
          </a:stretch>
        </p:blipFill>
        <p:spPr bwMode="auto">
          <a:xfrm>
            <a:off x="-228600" y="3124200"/>
            <a:ext cx="3489960" cy="3040380"/>
          </a:xfrm>
          <a:prstGeom prst="rect">
            <a:avLst/>
          </a:prstGeom>
          <a:noFill/>
        </p:spPr>
      </p:pic>
      <p:cxnSp>
        <p:nvCxnSpPr>
          <p:cNvPr id="15" name="Straight Arrow Connector 14"/>
          <p:cNvCxnSpPr/>
          <p:nvPr/>
        </p:nvCxnSpPr>
        <p:spPr>
          <a:xfrm flipV="1">
            <a:off x="2819400" y="2667000"/>
            <a:ext cx="1371600" cy="1028700"/>
          </a:xfrm>
          <a:prstGeom prst="straightConnector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267200" y="685800"/>
            <a:ext cx="4648200" cy="830997"/>
          </a:xfrm>
          <a:prstGeom prst="rect">
            <a:avLst/>
          </a:prstGeom>
          <a:noFill/>
        </p:spPr>
        <p:txBody>
          <a:bodyPr wrap="square" rtlCol="0">
            <a:spAutoFit/>
          </a:bodyPr>
          <a:lstStyle/>
          <a:p>
            <a:r>
              <a:rPr lang="en-US" sz="4800" b="1" dirty="0" smtClean="0">
                <a:solidFill>
                  <a:srgbClr val="FF0000"/>
                </a:solidFill>
              </a:rPr>
              <a:t>Not Deductible</a:t>
            </a:r>
            <a:endParaRPr lang="en-US" sz="4800" b="1" dirty="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9" name="Picture 11" descr="C:\Users\rujames\AppData\Local\Microsoft\Windows\Temporary Internet Files\Content.IE5\WU72GFP2\MP900414025[1].jpg"/>
          <p:cNvPicPr>
            <a:picLocks noChangeAspect="1" noChangeArrowheads="1"/>
          </p:cNvPicPr>
          <p:nvPr/>
        </p:nvPicPr>
        <p:blipFill>
          <a:blip r:embed="rId2" cstate="print"/>
          <a:srcRect/>
          <a:stretch>
            <a:fillRect/>
          </a:stretch>
        </p:blipFill>
        <p:spPr bwMode="auto">
          <a:xfrm>
            <a:off x="4343400" y="1219200"/>
            <a:ext cx="2049066" cy="2133600"/>
          </a:xfrm>
          <a:prstGeom prst="rect">
            <a:avLst/>
          </a:prstGeom>
          <a:noFill/>
        </p:spPr>
      </p:pic>
      <p:pic>
        <p:nvPicPr>
          <p:cNvPr id="16" name="Picture 5" descr="C:\Users\rujames\AppData\Local\Microsoft\Windows\Temporary Internet Files\Content.IE5\V30YHRQ9\MP900446686[1].jpg"/>
          <p:cNvPicPr>
            <a:picLocks noChangeAspect="1" noChangeArrowheads="1"/>
          </p:cNvPicPr>
          <p:nvPr/>
        </p:nvPicPr>
        <p:blipFill>
          <a:blip r:embed="rId3" cstate="print"/>
          <a:srcRect/>
          <a:stretch>
            <a:fillRect/>
          </a:stretch>
        </p:blipFill>
        <p:spPr bwMode="auto">
          <a:xfrm>
            <a:off x="4495800" y="4164020"/>
            <a:ext cx="1828800" cy="2242252"/>
          </a:xfrm>
          <a:prstGeom prst="rect">
            <a:avLst/>
          </a:prstGeom>
          <a:noFill/>
        </p:spPr>
      </p:pic>
      <p:sp>
        <p:nvSpPr>
          <p:cNvPr id="17" name="Oval 16"/>
          <p:cNvSpPr/>
          <p:nvPr/>
        </p:nvSpPr>
        <p:spPr>
          <a:xfrm>
            <a:off x="4343400" y="4114800"/>
            <a:ext cx="2286000" cy="2286000"/>
          </a:xfrm>
          <a:prstGeom prst="ellipse">
            <a:avLst/>
          </a:prstGeom>
          <a:solidFill>
            <a:srgbClr val="66FF33">
              <a:alpha val="25098"/>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stCxn id="17" idx="0"/>
          </p:cNvCxnSpPr>
          <p:nvPr/>
        </p:nvCxnSpPr>
        <p:spPr>
          <a:xfrm rot="16200000" flipH="1">
            <a:off x="4914900" y="4686300"/>
            <a:ext cx="1143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7" idx="7"/>
          </p:cNvCxnSpPr>
          <p:nvPr/>
        </p:nvCxnSpPr>
        <p:spPr>
          <a:xfrm rot="16200000" flipH="1" flipV="1">
            <a:off x="5486400" y="4449576"/>
            <a:ext cx="808223" cy="8082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086600" y="1981200"/>
            <a:ext cx="1752600" cy="1077218"/>
          </a:xfrm>
          <a:prstGeom prst="rect">
            <a:avLst/>
          </a:prstGeom>
          <a:noFill/>
        </p:spPr>
        <p:txBody>
          <a:bodyPr wrap="square" rtlCol="0">
            <a:spAutoFit/>
          </a:bodyPr>
          <a:lstStyle/>
          <a:p>
            <a:r>
              <a:rPr lang="en-US" sz="3200" dirty="0" smtClean="0"/>
              <a:t>Divided Share</a:t>
            </a:r>
            <a:endParaRPr lang="en-US" sz="3200" dirty="0"/>
          </a:p>
        </p:txBody>
      </p:sp>
      <p:sp>
        <p:nvSpPr>
          <p:cNvPr id="31" name="TextBox 30"/>
          <p:cNvSpPr txBox="1"/>
          <p:nvPr/>
        </p:nvSpPr>
        <p:spPr>
          <a:xfrm>
            <a:off x="7162800" y="4800600"/>
            <a:ext cx="1981200" cy="1077218"/>
          </a:xfrm>
          <a:prstGeom prst="rect">
            <a:avLst/>
          </a:prstGeom>
          <a:noFill/>
        </p:spPr>
        <p:txBody>
          <a:bodyPr wrap="square" rtlCol="0">
            <a:spAutoFit/>
          </a:bodyPr>
          <a:lstStyle/>
          <a:p>
            <a:r>
              <a:rPr lang="en-US" sz="3200" dirty="0" smtClean="0"/>
              <a:t>Undivided Share</a:t>
            </a:r>
            <a:endParaRPr lang="en-US" sz="3200" dirty="0"/>
          </a:p>
        </p:txBody>
      </p:sp>
      <p:cxnSp>
        <p:nvCxnSpPr>
          <p:cNvPr id="18" name="Straight Connector 17"/>
          <p:cNvCxnSpPr/>
          <p:nvPr/>
        </p:nvCxnSpPr>
        <p:spPr>
          <a:xfrm>
            <a:off x="3352800" y="3657600"/>
            <a:ext cx="5791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1"/>
          <p:cNvSpPr>
            <a:spLocks noGrp="1"/>
          </p:cNvSpPr>
          <p:nvPr>
            <p:ph idx="1"/>
          </p:nvPr>
        </p:nvSpPr>
        <p:spPr>
          <a:xfrm>
            <a:off x="152400" y="609600"/>
            <a:ext cx="2667000" cy="2514600"/>
          </a:xfrm>
          <a:ln w="19050">
            <a:noFill/>
          </a:ln>
        </p:spPr>
        <p:txBody>
          <a:bodyPr>
            <a:normAutofit fontScale="82500" lnSpcReduction="10000"/>
          </a:bodyPr>
          <a:lstStyle/>
          <a:p>
            <a:pPr marL="0" indent="0" algn="ctr">
              <a:buNone/>
            </a:pPr>
            <a:r>
              <a:rPr lang="en-US" dirty="0" smtClean="0"/>
              <a:t>I donate a 5% interest as tenants in common in a West Texas cotton farm including all the mineral rights</a:t>
            </a:r>
          </a:p>
          <a:p>
            <a:pPr marL="0" indent="0" algn="ctr">
              <a:buNone/>
            </a:pPr>
            <a:endParaRPr lang="en-US" dirty="0" smtClean="0"/>
          </a:p>
          <a:p>
            <a:pPr marL="0" indent="0" algn="ctr">
              <a:buNone/>
            </a:pPr>
            <a:endParaRPr lang="en-US" dirty="0" smtClean="0"/>
          </a:p>
          <a:p>
            <a:pPr marL="0" indent="0" algn="ctr">
              <a:buNone/>
            </a:pPr>
            <a:endParaRPr lang="en-US" dirty="0"/>
          </a:p>
        </p:txBody>
      </p:sp>
      <p:sp>
        <p:nvSpPr>
          <p:cNvPr id="38" name="Rectangle 37"/>
          <p:cNvSpPr/>
          <p:nvPr/>
        </p:nvSpPr>
        <p:spPr>
          <a:xfrm>
            <a:off x="152400" y="609600"/>
            <a:ext cx="2667000" cy="5410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886200" y="2819400"/>
            <a:ext cx="3124200" cy="437043"/>
          </a:xfrm>
          <a:prstGeom prst="rect">
            <a:avLst/>
          </a:prstGeom>
          <a:noFill/>
        </p:spPr>
        <p:txBody>
          <a:bodyPr wrap="square" rtlCol="0">
            <a:spAutoFit/>
          </a:bodyPr>
          <a:lstStyle/>
          <a:p>
            <a:pPr algn="ctr">
              <a:lnSpc>
                <a:spcPct val="80000"/>
              </a:lnSpc>
            </a:pPr>
            <a:r>
              <a:rPr lang="en-US" sz="2800" dirty="0" smtClean="0"/>
              <a:t>A leaf from the tree</a:t>
            </a:r>
            <a:endParaRPr lang="en-US" sz="2800" dirty="0"/>
          </a:p>
        </p:txBody>
      </p:sp>
      <p:sp>
        <p:nvSpPr>
          <p:cNvPr id="23" name="TextBox 22"/>
          <p:cNvSpPr txBox="1"/>
          <p:nvPr/>
        </p:nvSpPr>
        <p:spPr>
          <a:xfrm>
            <a:off x="2743200" y="6488668"/>
            <a:ext cx="6400800" cy="437043"/>
          </a:xfrm>
          <a:prstGeom prst="rect">
            <a:avLst/>
          </a:prstGeom>
          <a:noFill/>
        </p:spPr>
        <p:txBody>
          <a:bodyPr wrap="square" rIns="0" rtlCol="0">
            <a:spAutoFit/>
          </a:bodyPr>
          <a:lstStyle/>
          <a:p>
            <a:pPr algn="ctr">
              <a:lnSpc>
                <a:spcPct val="80000"/>
              </a:lnSpc>
            </a:pPr>
            <a:r>
              <a:rPr lang="en-US" sz="2800" dirty="0" smtClean="0"/>
              <a:t>A 15% ownership interest in the whole tree</a:t>
            </a:r>
            <a:endParaRPr lang="en-US" sz="2800" dirty="0"/>
          </a:p>
        </p:txBody>
      </p:sp>
      <p:pic>
        <p:nvPicPr>
          <p:cNvPr id="2" name="Picture 2" descr="C:\Users\rujames\AppData\Local\Microsoft\Windows\Temporary Internet Files\Content.IE5\S3NC6S0Y\MP910216385[1].png"/>
          <p:cNvPicPr>
            <a:picLocks noChangeAspect="1" noChangeArrowheads="1"/>
          </p:cNvPicPr>
          <p:nvPr/>
        </p:nvPicPr>
        <p:blipFill>
          <a:blip r:embed="rId4" cstate="print"/>
          <a:srcRect/>
          <a:stretch>
            <a:fillRect/>
          </a:stretch>
        </p:blipFill>
        <p:spPr bwMode="auto">
          <a:xfrm>
            <a:off x="-228600" y="3124200"/>
            <a:ext cx="3489960" cy="304038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9" name="Picture 11" descr="C:\Users\rujames\AppData\Local\Microsoft\Windows\Temporary Internet Files\Content.IE5\WU72GFP2\MP900414025[1].jpg"/>
          <p:cNvPicPr>
            <a:picLocks noChangeAspect="1" noChangeArrowheads="1"/>
          </p:cNvPicPr>
          <p:nvPr/>
        </p:nvPicPr>
        <p:blipFill>
          <a:blip r:embed="rId2" cstate="print"/>
          <a:srcRect/>
          <a:stretch>
            <a:fillRect/>
          </a:stretch>
        </p:blipFill>
        <p:spPr bwMode="auto">
          <a:xfrm>
            <a:off x="4343400" y="1219200"/>
            <a:ext cx="2049066" cy="2133600"/>
          </a:xfrm>
          <a:prstGeom prst="rect">
            <a:avLst/>
          </a:prstGeom>
          <a:noFill/>
        </p:spPr>
      </p:pic>
      <p:pic>
        <p:nvPicPr>
          <p:cNvPr id="16" name="Picture 5" descr="C:\Users\rujames\AppData\Local\Microsoft\Windows\Temporary Internet Files\Content.IE5\V30YHRQ9\MP900446686[1].jpg"/>
          <p:cNvPicPr>
            <a:picLocks noChangeAspect="1" noChangeArrowheads="1"/>
          </p:cNvPicPr>
          <p:nvPr/>
        </p:nvPicPr>
        <p:blipFill>
          <a:blip r:embed="rId3" cstate="print"/>
          <a:srcRect/>
          <a:stretch>
            <a:fillRect/>
          </a:stretch>
        </p:blipFill>
        <p:spPr bwMode="auto">
          <a:xfrm>
            <a:off x="4495800" y="4164020"/>
            <a:ext cx="1828800" cy="2242252"/>
          </a:xfrm>
          <a:prstGeom prst="rect">
            <a:avLst/>
          </a:prstGeom>
          <a:noFill/>
        </p:spPr>
      </p:pic>
      <p:sp>
        <p:nvSpPr>
          <p:cNvPr id="17" name="Oval 16"/>
          <p:cNvSpPr/>
          <p:nvPr/>
        </p:nvSpPr>
        <p:spPr>
          <a:xfrm>
            <a:off x="4343400" y="4114800"/>
            <a:ext cx="2286000" cy="2286000"/>
          </a:xfrm>
          <a:prstGeom prst="ellipse">
            <a:avLst/>
          </a:prstGeom>
          <a:solidFill>
            <a:srgbClr val="66FF33">
              <a:alpha val="25098"/>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stCxn id="17" idx="0"/>
          </p:cNvCxnSpPr>
          <p:nvPr/>
        </p:nvCxnSpPr>
        <p:spPr>
          <a:xfrm rot="16200000" flipH="1">
            <a:off x="4914900" y="4686300"/>
            <a:ext cx="1143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7" idx="7"/>
          </p:cNvCxnSpPr>
          <p:nvPr/>
        </p:nvCxnSpPr>
        <p:spPr>
          <a:xfrm rot="16200000" flipH="1" flipV="1">
            <a:off x="5486400" y="4449576"/>
            <a:ext cx="808223" cy="8082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086600" y="1981200"/>
            <a:ext cx="1752600" cy="1077218"/>
          </a:xfrm>
          <a:prstGeom prst="rect">
            <a:avLst/>
          </a:prstGeom>
          <a:noFill/>
        </p:spPr>
        <p:txBody>
          <a:bodyPr wrap="square" rtlCol="0">
            <a:spAutoFit/>
          </a:bodyPr>
          <a:lstStyle/>
          <a:p>
            <a:r>
              <a:rPr lang="en-US" sz="3200" dirty="0" smtClean="0"/>
              <a:t>Divided Share</a:t>
            </a:r>
            <a:endParaRPr lang="en-US" sz="3200" dirty="0"/>
          </a:p>
        </p:txBody>
      </p:sp>
      <p:sp>
        <p:nvSpPr>
          <p:cNvPr id="31" name="TextBox 30"/>
          <p:cNvSpPr txBox="1"/>
          <p:nvPr/>
        </p:nvSpPr>
        <p:spPr>
          <a:xfrm>
            <a:off x="7162800" y="4800600"/>
            <a:ext cx="1981200" cy="1077218"/>
          </a:xfrm>
          <a:prstGeom prst="rect">
            <a:avLst/>
          </a:prstGeom>
          <a:noFill/>
        </p:spPr>
        <p:txBody>
          <a:bodyPr wrap="square" rtlCol="0">
            <a:spAutoFit/>
          </a:bodyPr>
          <a:lstStyle/>
          <a:p>
            <a:r>
              <a:rPr lang="en-US" sz="3200" dirty="0" smtClean="0"/>
              <a:t>Undivided Share</a:t>
            </a:r>
            <a:endParaRPr lang="en-US" sz="3200" dirty="0"/>
          </a:p>
        </p:txBody>
      </p:sp>
      <p:cxnSp>
        <p:nvCxnSpPr>
          <p:cNvPr id="18" name="Straight Connector 17"/>
          <p:cNvCxnSpPr/>
          <p:nvPr/>
        </p:nvCxnSpPr>
        <p:spPr>
          <a:xfrm>
            <a:off x="3352800" y="3657600"/>
            <a:ext cx="5791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1"/>
          <p:cNvSpPr>
            <a:spLocks noGrp="1"/>
          </p:cNvSpPr>
          <p:nvPr>
            <p:ph idx="1"/>
          </p:nvPr>
        </p:nvSpPr>
        <p:spPr>
          <a:xfrm>
            <a:off x="152400" y="609600"/>
            <a:ext cx="2667000" cy="2514600"/>
          </a:xfrm>
          <a:ln w="19050">
            <a:noFill/>
          </a:ln>
        </p:spPr>
        <p:txBody>
          <a:bodyPr>
            <a:normAutofit fontScale="82500" lnSpcReduction="10000"/>
          </a:bodyPr>
          <a:lstStyle/>
          <a:p>
            <a:pPr marL="0" indent="0" algn="ctr">
              <a:buNone/>
            </a:pPr>
            <a:r>
              <a:rPr lang="en-US" dirty="0" smtClean="0"/>
              <a:t>I donate a 5% interest as tenants in common in a West Texas cotton farm including all the mineral rights</a:t>
            </a:r>
          </a:p>
          <a:p>
            <a:pPr marL="0" indent="0" algn="ctr">
              <a:buNone/>
            </a:pPr>
            <a:endParaRPr lang="en-US" dirty="0" smtClean="0"/>
          </a:p>
          <a:p>
            <a:pPr marL="0" indent="0" algn="ctr">
              <a:buNone/>
            </a:pPr>
            <a:endParaRPr lang="en-US" dirty="0" smtClean="0"/>
          </a:p>
          <a:p>
            <a:pPr marL="0" indent="0" algn="ctr">
              <a:buNone/>
            </a:pPr>
            <a:endParaRPr lang="en-US" dirty="0"/>
          </a:p>
        </p:txBody>
      </p:sp>
      <p:sp>
        <p:nvSpPr>
          <p:cNvPr id="38" name="Rectangle 37"/>
          <p:cNvSpPr/>
          <p:nvPr/>
        </p:nvSpPr>
        <p:spPr>
          <a:xfrm>
            <a:off x="152400" y="609600"/>
            <a:ext cx="2667000" cy="5410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886200" y="2819400"/>
            <a:ext cx="3124200" cy="437043"/>
          </a:xfrm>
          <a:prstGeom prst="rect">
            <a:avLst/>
          </a:prstGeom>
          <a:noFill/>
        </p:spPr>
        <p:txBody>
          <a:bodyPr wrap="square" rtlCol="0">
            <a:spAutoFit/>
          </a:bodyPr>
          <a:lstStyle/>
          <a:p>
            <a:pPr algn="ctr">
              <a:lnSpc>
                <a:spcPct val="80000"/>
              </a:lnSpc>
            </a:pPr>
            <a:r>
              <a:rPr lang="en-US" sz="2800" dirty="0" smtClean="0"/>
              <a:t>A leaf from the tree</a:t>
            </a:r>
            <a:endParaRPr lang="en-US" sz="2800" dirty="0"/>
          </a:p>
        </p:txBody>
      </p:sp>
      <p:sp>
        <p:nvSpPr>
          <p:cNvPr id="23" name="TextBox 22"/>
          <p:cNvSpPr txBox="1"/>
          <p:nvPr/>
        </p:nvSpPr>
        <p:spPr>
          <a:xfrm>
            <a:off x="2743200" y="6488668"/>
            <a:ext cx="6400800" cy="437043"/>
          </a:xfrm>
          <a:prstGeom prst="rect">
            <a:avLst/>
          </a:prstGeom>
          <a:noFill/>
        </p:spPr>
        <p:txBody>
          <a:bodyPr wrap="square" rIns="0" rtlCol="0">
            <a:spAutoFit/>
          </a:bodyPr>
          <a:lstStyle/>
          <a:p>
            <a:pPr algn="ctr">
              <a:lnSpc>
                <a:spcPct val="80000"/>
              </a:lnSpc>
            </a:pPr>
            <a:r>
              <a:rPr lang="en-US" sz="2800" dirty="0" smtClean="0"/>
              <a:t>A 15% ownership interest in the whole tree</a:t>
            </a:r>
            <a:endParaRPr lang="en-US" sz="2800" dirty="0"/>
          </a:p>
        </p:txBody>
      </p:sp>
      <p:pic>
        <p:nvPicPr>
          <p:cNvPr id="2" name="Picture 2" descr="C:\Users\rujames\AppData\Local\Microsoft\Windows\Temporary Internet Files\Content.IE5\S3NC6S0Y\MP910216385[1].png"/>
          <p:cNvPicPr>
            <a:picLocks noChangeAspect="1" noChangeArrowheads="1"/>
          </p:cNvPicPr>
          <p:nvPr/>
        </p:nvPicPr>
        <p:blipFill>
          <a:blip r:embed="rId4" cstate="print"/>
          <a:srcRect/>
          <a:stretch>
            <a:fillRect/>
          </a:stretch>
        </p:blipFill>
        <p:spPr bwMode="auto">
          <a:xfrm>
            <a:off x="-228600" y="3124200"/>
            <a:ext cx="3489960" cy="3040380"/>
          </a:xfrm>
          <a:prstGeom prst="rect">
            <a:avLst/>
          </a:prstGeom>
          <a:noFill/>
        </p:spPr>
      </p:pic>
      <p:cxnSp>
        <p:nvCxnSpPr>
          <p:cNvPr id="15" name="Straight Arrow Connector 14"/>
          <p:cNvCxnSpPr/>
          <p:nvPr/>
        </p:nvCxnSpPr>
        <p:spPr>
          <a:xfrm>
            <a:off x="2819400" y="3695700"/>
            <a:ext cx="1219200" cy="952500"/>
          </a:xfrm>
          <a:prstGeom prst="straightConnector1">
            <a:avLst/>
          </a:prstGeom>
          <a:ln w="76200">
            <a:solidFill>
              <a:srgbClr val="0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0" y="6027003"/>
            <a:ext cx="4648200" cy="830997"/>
          </a:xfrm>
          <a:prstGeom prst="rect">
            <a:avLst/>
          </a:prstGeom>
          <a:noFill/>
        </p:spPr>
        <p:txBody>
          <a:bodyPr wrap="square" rtlCol="0">
            <a:spAutoFit/>
          </a:bodyPr>
          <a:lstStyle/>
          <a:p>
            <a:r>
              <a:rPr lang="en-US" sz="4800" b="1" dirty="0" smtClean="0">
                <a:solidFill>
                  <a:srgbClr val="008000"/>
                </a:solidFill>
              </a:rPr>
              <a:t>Deductible</a:t>
            </a:r>
            <a:endParaRPr lang="en-US" sz="4800" b="1" dirty="0">
              <a:solidFill>
                <a:srgbClr val="008000"/>
              </a:solidFill>
            </a:endParaRPr>
          </a:p>
        </p:txBody>
      </p:sp>
      <p:sp>
        <p:nvSpPr>
          <p:cNvPr id="26" name="TextBox 25"/>
          <p:cNvSpPr txBox="1"/>
          <p:nvPr/>
        </p:nvSpPr>
        <p:spPr>
          <a:xfrm>
            <a:off x="6248400" y="3468737"/>
            <a:ext cx="1295400" cy="3770263"/>
          </a:xfrm>
          <a:prstGeom prst="rect">
            <a:avLst/>
          </a:prstGeom>
          <a:noFill/>
        </p:spPr>
        <p:txBody>
          <a:bodyPr wrap="square" rtlCol="0">
            <a:spAutoFit/>
          </a:bodyPr>
          <a:lstStyle/>
          <a:p>
            <a:pPr algn="ctr"/>
            <a:r>
              <a:rPr lang="en-US" sz="23900" dirty="0" smtClean="0">
                <a:solidFill>
                  <a:srgbClr val="008000"/>
                </a:solidFill>
                <a:sym typeface="Wingdings"/>
              </a:rPr>
              <a:t></a:t>
            </a:r>
            <a:endParaRPr lang="en-US" sz="23900" dirty="0">
              <a:solidFill>
                <a:srgbClr val="008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9" name="Picture 11" descr="C:\Users\rujames\AppData\Local\Microsoft\Windows\Temporary Internet Files\Content.IE5\WU72GFP2\MP900414025[1].jpg"/>
          <p:cNvPicPr>
            <a:picLocks noChangeAspect="1" noChangeArrowheads="1"/>
          </p:cNvPicPr>
          <p:nvPr/>
        </p:nvPicPr>
        <p:blipFill>
          <a:blip r:embed="rId2" cstate="print"/>
          <a:srcRect/>
          <a:stretch>
            <a:fillRect/>
          </a:stretch>
        </p:blipFill>
        <p:spPr bwMode="auto">
          <a:xfrm>
            <a:off x="4343400" y="1219200"/>
            <a:ext cx="2049066" cy="2133600"/>
          </a:xfrm>
          <a:prstGeom prst="rect">
            <a:avLst/>
          </a:prstGeom>
          <a:noFill/>
        </p:spPr>
      </p:pic>
      <p:pic>
        <p:nvPicPr>
          <p:cNvPr id="16" name="Picture 5" descr="C:\Users\rujames\AppData\Local\Microsoft\Windows\Temporary Internet Files\Content.IE5\V30YHRQ9\MP900446686[1].jpg"/>
          <p:cNvPicPr>
            <a:picLocks noChangeAspect="1" noChangeArrowheads="1"/>
          </p:cNvPicPr>
          <p:nvPr/>
        </p:nvPicPr>
        <p:blipFill>
          <a:blip r:embed="rId3" cstate="print"/>
          <a:srcRect/>
          <a:stretch>
            <a:fillRect/>
          </a:stretch>
        </p:blipFill>
        <p:spPr bwMode="auto">
          <a:xfrm>
            <a:off x="4495800" y="4164020"/>
            <a:ext cx="1828800" cy="2242252"/>
          </a:xfrm>
          <a:prstGeom prst="rect">
            <a:avLst/>
          </a:prstGeom>
          <a:noFill/>
        </p:spPr>
      </p:pic>
      <p:sp>
        <p:nvSpPr>
          <p:cNvPr id="17" name="Oval 16"/>
          <p:cNvSpPr/>
          <p:nvPr/>
        </p:nvSpPr>
        <p:spPr>
          <a:xfrm>
            <a:off x="4343400" y="4114800"/>
            <a:ext cx="2286000" cy="2286000"/>
          </a:xfrm>
          <a:prstGeom prst="ellipse">
            <a:avLst/>
          </a:prstGeom>
          <a:solidFill>
            <a:srgbClr val="66FF33">
              <a:alpha val="25098"/>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stCxn id="17" idx="0"/>
          </p:cNvCxnSpPr>
          <p:nvPr/>
        </p:nvCxnSpPr>
        <p:spPr>
          <a:xfrm rot="16200000" flipH="1">
            <a:off x="4914900" y="4686300"/>
            <a:ext cx="1143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7" idx="7"/>
          </p:cNvCxnSpPr>
          <p:nvPr/>
        </p:nvCxnSpPr>
        <p:spPr>
          <a:xfrm rot="16200000" flipH="1" flipV="1">
            <a:off x="5486400" y="4449576"/>
            <a:ext cx="808223" cy="8082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086600" y="1981200"/>
            <a:ext cx="1752600" cy="1077218"/>
          </a:xfrm>
          <a:prstGeom prst="rect">
            <a:avLst/>
          </a:prstGeom>
          <a:noFill/>
        </p:spPr>
        <p:txBody>
          <a:bodyPr wrap="square" rtlCol="0">
            <a:spAutoFit/>
          </a:bodyPr>
          <a:lstStyle/>
          <a:p>
            <a:r>
              <a:rPr lang="en-US" sz="3200" dirty="0" smtClean="0"/>
              <a:t>Divided Share</a:t>
            </a:r>
            <a:endParaRPr lang="en-US" sz="3200" dirty="0"/>
          </a:p>
        </p:txBody>
      </p:sp>
      <p:sp>
        <p:nvSpPr>
          <p:cNvPr id="31" name="TextBox 30"/>
          <p:cNvSpPr txBox="1"/>
          <p:nvPr/>
        </p:nvSpPr>
        <p:spPr>
          <a:xfrm>
            <a:off x="7162800" y="4800600"/>
            <a:ext cx="1981200" cy="1077218"/>
          </a:xfrm>
          <a:prstGeom prst="rect">
            <a:avLst/>
          </a:prstGeom>
          <a:noFill/>
        </p:spPr>
        <p:txBody>
          <a:bodyPr wrap="square" rtlCol="0">
            <a:spAutoFit/>
          </a:bodyPr>
          <a:lstStyle/>
          <a:p>
            <a:r>
              <a:rPr lang="en-US" sz="3200" dirty="0" smtClean="0"/>
              <a:t>Undivided Share</a:t>
            </a:r>
            <a:endParaRPr lang="en-US" sz="3200" dirty="0"/>
          </a:p>
        </p:txBody>
      </p:sp>
      <p:cxnSp>
        <p:nvCxnSpPr>
          <p:cNvPr id="18" name="Straight Connector 17"/>
          <p:cNvCxnSpPr/>
          <p:nvPr/>
        </p:nvCxnSpPr>
        <p:spPr>
          <a:xfrm>
            <a:off x="3352800" y="3657600"/>
            <a:ext cx="5791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1"/>
          <p:cNvSpPr>
            <a:spLocks noGrp="1"/>
          </p:cNvSpPr>
          <p:nvPr>
            <p:ph idx="1"/>
          </p:nvPr>
        </p:nvSpPr>
        <p:spPr>
          <a:xfrm>
            <a:off x="152400" y="228600"/>
            <a:ext cx="2667000" cy="2514600"/>
          </a:xfrm>
          <a:ln w="19050">
            <a:noFill/>
          </a:ln>
        </p:spPr>
        <p:txBody>
          <a:bodyPr>
            <a:normAutofit fontScale="90000" lnSpcReduction="10000"/>
          </a:bodyPr>
          <a:lstStyle/>
          <a:p>
            <a:pPr marL="0" indent="0" algn="ctr">
              <a:buNone/>
            </a:pPr>
            <a:r>
              <a:rPr lang="en-US" dirty="0" smtClean="0"/>
              <a:t>I donate a painting, but keep all digital and reproduction rights </a:t>
            </a:r>
          </a:p>
          <a:p>
            <a:pPr marL="0" indent="0" algn="ctr">
              <a:buNone/>
            </a:pPr>
            <a:endParaRPr lang="en-US" dirty="0" smtClean="0"/>
          </a:p>
          <a:p>
            <a:pPr marL="0" indent="0" algn="ctr">
              <a:buNone/>
            </a:pPr>
            <a:endParaRPr lang="en-US" dirty="0" smtClean="0"/>
          </a:p>
          <a:p>
            <a:pPr marL="0" indent="0" algn="ctr">
              <a:buNone/>
            </a:pPr>
            <a:endParaRPr lang="en-US" dirty="0"/>
          </a:p>
        </p:txBody>
      </p:sp>
      <p:pic>
        <p:nvPicPr>
          <p:cNvPr id="34" name="Picture 33" descr="iStock_000009020256XSmall.jpg"/>
          <p:cNvPicPr>
            <a:picLocks noChangeAspect="1"/>
          </p:cNvPicPr>
          <p:nvPr/>
        </p:nvPicPr>
        <p:blipFill>
          <a:blip r:embed="rId4" cstate="print"/>
          <a:srcRect/>
          <a:stretch>
            <a:fillRect/>
          </a:stretch>
        </p:blipFill>
        <p:spPr>
          <a:xfrm>
            <a:off x="0" y="2667000"/>
            <a:ext cx="2819400" cy="2590800"/>
          </a:xfrm>
          <a:prstGeom prst="rect">
            <a:avLst/>
          </a:prstGeom>
        </p:spPr>
      </p:pic>
      <p:pic>
        <p:nvPicPr>
          <p:cNvPr id="1026" name="Picture 2" descr="C:\Users\rujames\AppData\Local\Microsoft\Windows\Temporary Internet Files\Content.IE5\9A16IBCU\MP900185036[1].jpg"/>
          <p:cNvPicPr>
            <a:picLocks noChangeAspect="1" noChangeArrowheads="1"/>
          </p:cNvPicPr>
          <p:nvPr/>
        </p:nvPicPr>
        <p:blipFill>
          <a:blip r:embed="rId5" cstate="print"/>
          <a:srcRect/>
          <a:stretch>
            <a:fillRect/>
          </a:stretch>
        </p:blipFill>
        <p:spPr bwMode="auto">
          <a:xfrm>
            <a:off x="533399" y="3047999"/>
            <a:ext cx="1905001" cy="1828801"/>
          </a:xfrm>
          <a:prstGeom prst="rect">
            <a:avLst/>
          </a:prstGeom>
          <a:noFill/>
        </p:spPr>
      </p:pic>
      <p:sp>
        <p:nvSpPr>
          <p:cNvPr id="38" name="Rectangle 37"/>
          <p:cNvSpPr/>
          <p:nvPr/>
        </p:nvSpPr>
        <p:spPr>
          <a:xfrm>
            <a:off x="152400" y="228600"/>
            <a:ext cx="2667000" cy="502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886200" y="2819400"/>
            <a:ext cx="3124200" cy="437043"/>
          </a:xfrm>
          <a:prstGeom prst="rect">
            <a:avLst/>
          </a:prstGeom>
          <a:noFill/>
        </p:spPr>
        <p:txBody>
          <a:bodyPr wrap="square" rtlCol="0">
            <a:spAutoFit/>
          </a:bodyPr>
          <a:lstStyle/>
          <a:p>
            <a:pPr algn="ctr">
              <a:lnSpc>
                <a:spcPct val="80000"/>
              </a:lnSpc>
            </a:pPr>
            <a:r>
              <a:rPr lang="en-US" sz="2800" dirty="0" smtClean="0"/>
              <a:t>A leaf from the tree</a:t>
            </a:r>
            <a:endParaRPr lang="en-US" sz="2800" dirty="0"/>
          </a:p>
        </p:txBody>
      </p:sp>
      <p:sp>
        <p:nvSpPr>
          <p:cNvPr id="23" name="TextBox 22"/>
          <p:cNvSpPr txBox="1"/>
          <p:nvPr/>
        </p:nvSpPr>
        <p:spPr>
          <a:xfrm>
            <a:off x="2743200" y="6488668"/>
            <a:ext cx="6400800" cy="437043"/>
          </a:xfrm>
          <a:prstGeom prst="rect">
            <a:avLst/>
          </a:prstGeom>
          <a:noFill/>
        </p:spPr>
        <p:txBody>
          <a:bodyPr wrap="square" rIns="0" rtlCol="0">
            <a:spAutoFit/>
          </a:bodyPr>
          <a:lstStyle/>
          <a:p>
            <a:pPr algn="ctr">
              <a:lnSpc>
                <a:spcPct val="80000"/>
              </a:lnSpc>
            </a:pPr>
            <a:r>
              <a:rPr lang="en-US" sz="2800" dirty="0" smtClean="0"/>
              <a:t>A 15% ownership interest in the whole tree</a:t>
            </a:r>
            <a:endParaRPr lang="en-US"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9" name="Picture 11" descr="C:\Users\rujames\AppData\Local\Microsoft\Windows\Temporary Internet Files\Content.IE5\WU72GFP2\MP900414025[1].jpg"/>
          <p:cNvPicPr>
            <a:picLocks noChangeAspect="1" noChangeArrowheads="1"/>
          </p:cNvPicPr>
          <p:nvPr/>
        </p:nvPicPr>
        <p:blipFill>
          <a:blip r:embed="rId2" cstate="print"/>
          <a:srcRect/>
          <a:stretch>
            <a:fillRect/>
          </a:stretch>
        </p:blipFill>
        <p:spPr bwMode="auto">
          <a:xfrm>
            <a:off x="4343400" y="1219200"/>
            <a:ext cx="2049066" cy="2133600"/>
          </a:xfrm>
          <a:prstGeom prst="rect">
            <a:avLst/>
          </a:prstGeom>
          <a:noFill/>
        </p:spPr>
      </p:pic>
      <p:pic>
        <p:nvPicPr>
          <p:cNvPr id="16" name="Picture 5" descr="C:\Users\rujames\AppData\Local\Microsoft\Windows\Temporary Internet Files\Content.IE5\V30YHRQ9\MP900446686[1].jpg"/>
          <p:cNvPicPr>
            <a:picLocks noChangeAspect="1" noChangeArrowheads="1"/>
          </p:cNvPicPr>
          <p:nvPr/>
        </p:nvPicPr>
        <p:blipFill>
          <a:blip r:embed="rId3" cstate="print"/>
          <a:srcRect/>
          <a:stretch>
            <a:fillRect/>
          </a:stretch>
        </p:blipFill>
        <p:spPr bwMode="auto">
          <a:xfrm>
            <a:off x="4495800" y="4164020"/>
            <a:ext cx="1828800" cy="2242252"/>
          </a:xfrm>
          <a:prstGeom prst="rect">
            <a:avLst/>
          </a:prstGeom>
          <a:noFill/>
        </p:spPr>
      </p:pic>
      <p:cxnSp>
        <p:nvCxnSpPr>
          <p:cNvPr id="20" name="Straight Connector 19"/>
          <p:cNvCxnSpPr/>
          <p:nvPr/>
        </p:nvCxnSpPr>
        <p:spPr>
          <a:xfrm rot="16200000" flipH="1">
            <a:off x="4914900" y="4686300"/>
            <a:ext cx="1143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H="1" flipV="1">
            <a:off x="5486400" y="4449576"/>
            <a:ext cx="808223" cy="8082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086600" y="1981200"/>
            <a:ext cx="1752600" cy="1077218"/>
          </a:xfrm>
          <a:prstGeom prst="rect">
            <a:avLst/>
          </a:prstGeom>
          <a:noFill/>
        </p:spPr>
        <p:txBody>
          <a:bodyPr wrap="square" rtlCol="0">
            <a:spAutoFit/>
          </a:bodyPr>
          <a:lstStyle/>
          <a:p>
            <a:r>
              <a:rPr lang="en-US" sz="3200" dirty="0" smtClean="0"/>
              <a:t>Divided Share</a:t>
            </a:r>
            <a:endParaRPr lang="en-US" sz="3200" dirty="0"/>
          </a:p>
        </p:txBody>
      </p:sp>
      <p:sp>
        <p:nvSpPr>
          <p:cNvPr id="31" name="TextBox 30"/>
          <p:cNvSpPr txBox="1"/>
          <p:nvPr/>
        </p:nvSpPr>
        <p:spPr>
          <a:xfrm>
            <a:off x="7162800" y="4800600"/>
            <a:ext cx="1981200" cy="1077218"/>
          </a:xfrm>
          <a:prstGeom prst="rect">
            <a:avLst/>
          </a:prstGeom>
          <a:noFill/>
        </p:spPr>
        <p:txBody>
          <a:bodyPr wrap="square" rtlCol="0">
            <a:spAutoFit/>
          </a:bodyPr>
          <a:lstStyle/>
          <a:p>
            <a:r>
              <a:rPr lang="en-US" sz="3200" dirty="0" smtClean="0"/>
              <a:t>Undivided Share</a:t>
            </a:r>
            <a:endParaRPr lang="en-US" sz="3200" dirty="0"/>
          </a:p>
        </p:txBody>
      </p:sp>
      <p:cxnSp>
        <p:nvCxnSpPr>
          <p:cNvPr id="18" name="Straight Connector 17"/>
          <p:cNvCxnSpPr/>
          <p:nvPr/>
        </p:nvCxnSpPr>
        <p:spPr>
          <a:xfrm>
            <a:off x="3352800" y="3657600"/>
            <a:ext cx="5791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2819400" y="2667000"/>
            <a:ext cx="1371600" cy="1028700"/>
          </a:xfrm>
          <a:prstGeom prst="straightConnector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267200" y="685800"/>
            <a:ext cx="4648200" cy="830997"/>
          </a:xfrm>
          <a:prstGeom prst="rect">
            <a:avLst/>
          </a:prstGeom>
          <a:noFill/>
        </p:spPr>
        <p:txBody>
          <a:bodyPr wrap="square" rtlCol="0">
            <a:spAutoFit/>
          </a:bodyPr>
          <a:lstStyle/>
          <a:p>
            <a:r>
              <a:rPr lang="en-US" sz="4800" b="1" dirty="0" smtClean="0">
                <a:solidFill>
                  <a:srgbClr val="FF0000"/>
                </a:solidFill>
              </a:rPr>
              <a:t>Not Deductible</a:t>
            </a:r>
            <a:endParaRPr lang="en-US" sz="4800" b="1" dirty="0">
              <a:solidFill>
                <a:srgbClr val="FF0000"/>
              </a:solidFill>
            </a:endParaRPr>
          </a:p>
        </p:txBody>
      </p:sp>
      <p:sp>
        <p:nvSpPr>
          <p:cNvPr id="23" name="TextBox 22"/>
          <p:cNvSpPr txBox="1"/>
          <p:nvPr/>
        </p:nvSpPr>
        <p:spPr>
          <a:xfrm>
            <a:off x="3886200" y="2819400"/>
            <a:ext cx="3124200" cy="437043"/>
          </a:xfrm>
          <a:prstGeom prst="rect">
            <a:avLst/>
          </a:prstGeom>
          <a:noFill/>
        </p:spPr>
        <p:txBody>
          <a:bodyPr wrap="square" rtlCol="0">
            <a:spAutoFit/>
          </a:bodyPr>
          <a:lstStyle/>
          <a:p>
            <a:pPr algn="ctr">
              <a:lnSpc>
                <a:spcPct val="80000"/>
              </a:lnSpc>
            </a:pPr>
            <a:r>
              <a:rPr lang="en-US" sz="2800" dirty="0" smtClean="0"/>
              <a:t>A leaf from the tree</a:t>
            </a:r>
            <a:endParaRPr lang="en-US" sz="2800" dirty="0"/>
          </a:p>
        </p:txBody>
      </p:sp>
      <p:sp>
        <p:nvSpPr>
          <p:cNvPr id="24" name="TextBox 23"/>
          <p:cNvSpPr txBox="1"/>
          <p:nvPr/>
        </p:nvSpPr>
        <p:spPr>
          <a:xfrm>
            <a:off x="2743200" y="6488668"/>
            <a:ext cx="6400800" cy="437043"/>
          </a:xfrm>
          <a:prstGeom prst="rect">
            <a:avLst/>
          </a:prstGeom>
          <a:noFill/>
        </p:spPr>
        <p:txBody>
          <a:bodyPr wrap="square" rIns="0" rtlCol="0">
            <a:spAutoFit/>
          </a:bodyPr>
          <a:lstStyle/>
          <a:p>
            <a:pPr algn="ctr">
              <a:lnSpc>
                <a:spcPct val="80000"/>
              </a:lnSpc>
            </a:pPr>
            <a:r>
              <a:rPr lang="en-US" sz="2800" dirty="0" smtClean="0"/>
              <a:t>A 15% ownership interest in the whole tree</a:t>
            </a:r>
            <a:endParaRPr lang="en-US" sz="2800" dirty="0"/>
          </a:p>
        </p:txBody>
      </p:sp>
      <p:sp>
        <p:nvSpPr>
          <p:cNvPr id="25" name="Oval 24"/>
          <p:cNvSpPr/>
          <p:nvPr/>
        </p:nvSpPr>
        <p:spPr>
          <a:xfrm>
            <a:off x="4343400" y="4114800"/>
            <a:ext cx="2286000" cy="2286000"/>
          </a:xfrm>
          <a:prstGeom prst="ellipse">
            <a:avLst/>
          </a:prstGeom>
          <a:solidFill>
            <a:srgbClr val="66FF33">
              <a:alpha val="25098"/>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1"/>
          <p:cNvSpPr>
            <a:spLocks noGrp="1"/>
          </p:cNvSpPr>
          <p:nvPr>
            <p:ph idx="1"/>
          </p:nvPr>
        </p:nvSpPr>
        <p:spPr>
          <a:xfrm>
            <a:off x="152400" y="228600"/>
            <a:ext cx="2667000" cy="2514600"/>
          </a:xfrm>
          <a:ln w="19050">
            <a:noFill/>
          </a:ln>
        </p:spPr>
        <p:txBody>
          <a:bodyPr>
            <a:normAutofit fontScale="90000" lnSpcReduction="10000"/>
          </a:bodyPr>
          <a:lstStyle/>
          <a:p>
            <a:pPr marL="0" indent="0" algn="ctr">
              <a:buNone/>
            </a:pPr>
            <a:r>
              <a:rPr lang="en-US" dirty="0" smtClean="0"/>
              <a:t>I donate a painting, but keep all digital and reproduction rights </a:t>
            </a:r>
          </a:p>
          <a:p>
            <a:pPr marL="0" indent="0" algn="ctr">
              <a:buNone/>
            </a:pPr>
            <a:endParaRPr lang="en-US" dirty="0" smtClean="0"/>
          </a:p>
          <a:p>
            <a:pPr marL="0" indent="0" algn="ctr">
              <a:buNone/>
            </a:pPr>
            <a:endParaRPr lang="en-US" dirty="0" smtClean="0"/>
          </a:p>
          <a:p>
            <a:pPr marL="0" indent="0" algn="ctr">
              <a:buNone/>
            </a:pPr>
            <a:endParaRPr lang="en-US" dirty="0"/>
          </a:p>
        </p:txBody>
      </p:sp>
      <p:pic>
        <p:nvPicPr>
          <p:cNvPr id="28" name="Picture 27" descr="iStock_000009020256XSmall.jpg"/>
          <p:cNvPicPr>
            <a:picLocks noChangeAspect="1"/>
          </p:cNvPicPr>
          <p:nvPr/>
        </p:nvPicPr>
        <p:blipFill>
          <a:blip r:embed="rId4" cstate="print"/>
          <a:srcRect/>
          <a:stretch>
            <a:fillRect/>
          </a:stretch>
        </p:blipFill>
        <p:spPr>
          <a:xfrm>
            <a:off x="0" y="2667000"/>
            <a:ext cx="2819400" cy="2590800"/>
          </a:xfrm>
          <a:prstGeom prst="rect">
            <a:avLst/>
          </a:prstGeom>
        </p:spPr>
      </p:pic>
      <p:pic>
        <p:nvPicPr>
          <p:cNvPr id="32" name="Picture 2" descr="C:\Users\rujames\AppData\Local\Microsoft\Windows\Temporary Internet Files\Content.IE5\9A16IBCU\MP900185036[1].jpg"/>
          <p:cNvPicPr>
            <a:picLocks noChangeAspect="1" noChangeArrowheads="1"/>
          </p:cNvPicPr>
          <p:nvPr/>
        </p:nvPicPr>
        <p:blipFill>
          <a:blip r:embed="rId5" cstate="print"/>
          <a:srcRect/>
          <a:stretch>
            <a:fillRect/>
          </a:stretch>
        </p:blipFill>
        <p:spPr bwMode="auto">
          <a:xfrm>
            <a:off x="533399" y="3047999"/>
            <a:ext cx="1905001" cy="1828801"/>
          </a:xfrm>
          <a:prstGeom prst="rect">
            <a:avLst/>
          </a:prstGeom>
          <a:noFill/>
        </p:spPr>
      </p:pic>
      <p:sp>
        <p:nvSpPr>
          <p:cNvPr id="33" name="Rectangle 32"/>
          <p:cNvSpPr/>
          <p:nvPr/>
        </p:nvSpPr>
        <p:spPr>
          <a:xfrm>
            <a:off x="152400" y="228600"/>
            <a:ext cx="2667000" cy="502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9" name="Picture 11" descr="C:\Users\rujames\AppData\Local\Microsoft\Windows\Temporary Internet Files\Content.IE5\WU72GFP2\MP900414025[1].jpg"/>
          <p:cNvPicPr>
            <a:picLocks noChangeAspect="1" noChangeArrowheads="1"/>
          </p:cNvPicPr>
          <p:nvPr/>
        </p:nvPicPr>
        <p:blipFill>
          <a:blip r:embed="rId2" cstate="print"/>
          <a:srcRect/>
          <a:stretch>
            <a:fillRect/>
          </a:stretch>
        </p:blipFill>
        <p:spPr bwMode="auto">
          <a:xfrm>
            <a:off x="4343400" y="1219200"/>
            <a:ext cx="2049066" cy="2133600"/>
          </a:xfrm>
          <a:prstGeom prst="rect">
            <a:avLst/>
          </a:prstGeom>
          <a:noFill/>
        </p:spPr>
      </p:pic>
      <p:pic>
        <p:nvPicPr>
          <p:cNvPr id="16" name="Picture 5" descr="C:\Users\rujames\AppData\Local\Microsoft\Windows\Temporary Internet Files\Content.IE5\V30YHRQ9\MP900446686[1].jpg"/>
          <p:cNvPicPr>
            <a:picLocks noChangeAspect="1" noChangeArrowheads="1"/>
          </p:cNvPicPr>
          <p:nvPr/>
        </p:nvPicPr>
        <p:blipFill>
          <a:blip r:embed="rId3" cstate="print"/>
          <a:srcRect/>
          <a:stretch>
            <a:fillRect/>
          </a:stretch>
        </p:blipFill>
        <p:spPr bwMode="auto">
          <a:xfrm>
            <a:off x="4495800" y="4164020"/>
            <a:ext cx="1828800" cy="2242252"/>
          </a:xfrm>
          <a:prstGeom prst="rect">
            <a:avLst/>
          </a:prstGeom>
          <a:noFill/>
        </p:spPr>
      </p:pic>
      <p:cxnSp>
        <p:nvCxnSpPr>
          <p:cNvPr id="20" name="Straight Connector 19"/>
          <p:cNvCxnSpPr/>
          <p:nvPr/>
        </p:nvCxnSpPr>
        <p:spPr>
          <a:xfrm rot="16200000" flipH="1">
            <a:off x="4914900" y="4686300"/>
            <a:ext cx="1143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H="1" flipV="1">
            <a:off x="5486400" y="4449576"/>
            <a:ext cx="808223" cy="8082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086600" y="1981200"/>
            <a:ext cx="1752600" cy="1077218"/>
          </a:xfrm>
          <a:prstGeom prst="rect">
            <a:avLst/>
          </a:prstGeom>
          <a:noFill/>
        </p:spPr>
        <p:txBody>
          <a:bodyPr wrap="square" rtlCol="0">
            <a:spAutoFit/>
          </a:bodyPr>
          <a:lstStyle/>
          <a:p>
            <a:r>
              <a:rPr lang="en-US" sz="3200" dirty="0" smtClean="0"/>
              <a:t>Divided Share</a:t>
            </a:r>
            <a:endParaRPr lang="en-US" sz="3200" dirty="0"/>
          </a:p>
        </p:txBody>
      </p:sp>
      <p:sp>
        <p:nvSpPr>
          <p:cNvPr id="31" name="TextBox 30"/>
          <p:cNvSpPr txBox="1"/>
          <p:nvPr/>
        </p:nvSpPr>
        <p:spPr>
          <a:xfrm>
            <a:off x="7162800" y="4800600"/>
            <a:ext cx="1981200" cy="1077218"/>
          </a:xfrm>
          <a:prstGeom prst="rect">
            <a:avLst/>
          </a:prstGeom>
          <a:noFill/>
        </p:spPr>
        <p:txBody>
          <a:bodyPr wrap="square" rtlCol="0">
            <a:spAutoFit/>
          </a:bodyPr>
          <a:lstStyle/>
          <a:p>
            <a:r>
              <a:rPr lang="en-US" sz="3200" dirty="0" smtClean="0"/>
              <a:t>Undivided Share</a:t>
            </a:r>
            <a:endParaRPr lang="en-US" sz="3200" dirty="0"/>
          </a:p>
        </p:txBody>
      </p:sp>
      <p:cxnSp>
        <p:nvCxnSpPr>
          <p:cNvPr id="18" name="Straight Connector 17"/>
          <p:cNvCxnSpPr/>
          <p:nvPr/>
        </p:nvCxnSpPr>
        <p:spPr>
          <a:xfrm>
            <a:off x="3352800" y="3657600"/>
            <a:ext cx="5791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886200" y="2819400"/>
            <a:ext cx="3124200" cy="437043"/>
          </a:xfrm>
          <a:prstGeom prst="rect">
            <a:avLst/>
          </a:prstGeom>
          <a:noFill/>
        </p:spPr>
        <p:txBody>
          <a:bodyPr wrap="square" rtlCol="0">
            <a:spAutoFit/>
          </a:bodyPr>
          <a:lstStyle/>
          <a:p>
            <a:pPr algn="ctr">
              <a:lnSpc>
                <a:spcPct val="80000"/>
              </a:lnSpc>
            </a:pPr>
            <a:r>
              <a:rPr lang="en-US" sz="2800" dirty="0" smtClean="0"/>
              <a:t>A leaf from the tree</a:t>
            </a:r>
            <a:endParaRPr lang="en-US" sz="2800" dirty="0"/>
          </a:p>
        </p:txBody>
      </p:sp>
      <p:sp>
        <p:nvSpPr>
          <p:cNvPr id="23" name="TextBox 22"/>
          <p:cNvSpPr txBox="1"/>
          <p:nvPr/>
        </p:nvSpPr>
        <p:spPr>
          <a:xfrm>
            <a:off x="2743200" y="6488668"/>
            <a:ext cx="6400800" cy="437043"/>
          </a:xfrm>
          <a:prstGeom prst="rect">
            <a:avLst/>
          </a:prstGeom>
          <a:noFill/>
        </p:spPr>
        <p:txBody>
          <a:bodyPr wrap="square" rIns="0" rtlCol="0">
            <a:spAutoFit/>
          </a:bodyPr>
          <a:lstStyle/>
          <a:p>
            <a:pPr algn="ctr">
              <a:lnSpc>
                <a:spcPct val="80000"/>
              </a:lnSpc>
            </a:pPr>
            <a:r>
              <a:rPr lang="en-US" sz="2800" dirty="0" smtClean="0"/>
              <a:t>A 15% ownership interest in the whole tree</a:t>
            </a:r>
            <a:endParaRPr lang="en-US" sz="2800" dirty="0"/>
          </a:p>
        </p:txBody>
      </p:sp>
      <p:sp>
        <p:nvSpPr>
          <p:cNvPr id="24" name="Oval 23"/>
          <p:cNvSpPr/>
          <p:nvPr/>
        </p:nvSpPr>
        <p:spPr>
          <a:xfrm>
            <a:off x="4343400" y="4114800"/>
            <a:ext cx="2286000" cy="2286000"/>
          </a:xfrm>
          <a:prstGeom prst="ellipse">
            <a:avLst/>
          </a:prstGeom>
          <a:solidFill>
            <a:srgbClr val="66FF33">
              <a:alpha val="25098"/>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p:cNvSpPr txBox="1">
            <a:spLocks/>
          </p:cNvSpPr>
          <p:nvPr/>
        </p:nvSpPr>
        <p:spPr>
          <a:xfrm>
            <a:off x="152400" y="228600"/>
            <a:ext cx="2667000" cy="2514600"/>
          </a:xfrm>
          <a:prstGeom prst="rect">
            <a:avLst/>
          </a:prstGeom>
          <a:ln w="19050">
            <a:noFill/>
          </a:ln>
        </p:spPr>
        <p:txBody>
          <a:bodyPr vert="horz" lIns="91440" tIns="45720" rIns="91440" bIns="45720" rtlCol="0">
            <a:normAutofit fontScale="90000" lnSpcReduction="10000"/>
          </a:bodyPr>
          <a:lstStyle/>
          <a:p>
            <a:pPr algn="ctr"/>
            <a:r>
              <a:rPr lang="en-US" sz="2800" dirty="0" smtClean="0"/>
              <a:t>I donate a 1/12 ownership interest in a painting including the right to possess 1 month of every year</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26" name="Picture 25" descr="iStock_000009020256XSmall.jpg"/>
          <p:cNvPicPr>
            <a:picLocks noChangeAspect="1"/>
          </p:cNvPicPr>
          <p:nvPr/>
        </p:nvPicPr>
        <p:blipFill>
          <a:blip r:embed="rId4" cstate="print"/>
          <a:srcRect/>
          <a:stretch>
            <a:fillRect/>
          </a:stretch>
        </p:blipFill>
        <p:spPr>
          <a:xfrm>
            <a:off x="0" y="2667000"/>
            <a:ext cx="2819400" cy="2590800"/>
          </a:xfrm>
          <a:prstGeom prst="rect">
            <a:avLst/>
          </a:prstGeom>
        </p:spPr>
      </p:pic>
      <p:pic>
        <p:nvPicPr>
          <p:cNvPr id="27" name="Picture 2" descr="C:\Users\rujames\AppData\Local\Microsoft\Windows\Temporary Internet Files\Content.IE5\9A16IBCU\MP900185036[1].jpg"/>
          <p:cNvPicPr>
            <a:picLocks noChangeAspect="1" noChangeArrowheads="1"/>
          </p:cNvPicPr>
          <p:nvPr/>
        </p:nvPicPr>
        <p:blipFill>
          <a:blip r:embed="rId5" cstate="print"/>
          <a:srcRect/>
          <a:stretch>
            <a:fillRect/>
          </a:stretch>
        </p:blipFill>
        <p:spPr bwMode="auto">
          <a:xfrm>
            <a:off x="533399" y="3047999"/>
            <a:ext cx="1905001" cy="1828801"/>
          </a:xfrm>
          <a:prstGeom prst="rect">
            <a:avLst/>
          </a:prstGeom>
          <a:noFill/>
        </p:spPr>
      </p:pic>
      <p:sp>
        <p:nvSpPr>
          <p:cNvPr id="28" name="Rectangle 27"/>
          <p:cNvSpPr/>
          <p:nvPr/>
        </p:nvSpPr>
        <p:spPr>
          <a:xfrm>
            <a:off x="152400" y="228600"/>
            <a:ext cx="2667000" cy="502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ujames\AppData\Local\Microsoft\Windows\Temporary Internet Files\Content.IE5\9A16IBCU\MP900438524[1].jpg"/>
          <p:cNvPicPr>
            <a:picLocks noChangeAspect="1" noChangeArrowheads="1"/>
          </p:cNvPicPr>
          <p:nvPr/>
        </p:nvPicPr>
        <p:blipFill>
          <a:blip r:embed="rId2" cstate="print"/>
          <a:srcRect/>
          <a:stretch>
            <a:fillRect/>
          </a:stretch>
        </p:blipFill>
        <p:spPr bwMode="auto">
          <a:xfrm>
            <a:off x="0" y="1519355"/>
            <a:ext cx="8077200" cy="5338645"/>
          </a:xfrm>
          <a:prstGeom prst="rect">
            <a:avLst/>
          </a:prstGeom>
          <a:noFill/>
        </p:spPr>
      </p:pic>
      <p:sp>
        <p:nvSpPr>
          <p:cNvPr id="6" name="Content Placeholder 2"/>
          <p:cNvSpPr txBox="1">
            <a:spLocks/>
          </p:cNvSpPr>
          <p:nvPr/>
        </p:nvSpPr>
        <p:spPr>
          <a:xfrm>
            <a:off x="0" y="152400"/>
            <a:ext cx="914400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Charity, I give you my plant, but I keep the right to harvest it when it is grown</a:t>
            </a: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9" name="Picture 11" descr="C:\Users\rujames\AppData\Local\Microsoft\Windows\Temporary Internet Files\Content.IE5\WU72GFP2\MP900414025[1].jpg"/>
          <p:cNvPicPr>
            <a:picLocks noChangeAspect="1" noChangeArrowheads="1"/>
          </p:cNvPicPr>
          <p:nvPr/>
        </p:nvPicPr>
        <p:blipFill>
          <a:blip r:embed="rId2" cstate="print"/>
          <a:srcRect/>
          <a:stretch>
            <a:fillRect/>
          </a:stretch>
        </p:blipFill>
        <p:spPr bwMode="auto">
          <a:xfrm>
            <a:off x="4343400" y="1219200"/>
            <a:ext cx="2049066" cy="2133600"/>
          </a:xfrm>
          <a:prstGeom prst="rect">
            <a:avLst/>
          </a:prstGeom>
          <a:noFill/>
        </p:spPr>
      </p:pic>
      <p:pic>
        <p:nvPicPr>
          <p:cNvPr id="16" name="Picture 5" descr="C:\Users\rujames\AppData\Local\Microsoft\Windows\Temporary Internet Files\Content.IE5\V30YHRQ9\MP900446686[1].jpg"/>
          <p:cNvPicPr>
            <a:picLocks noChangeAspect="1" noChangeArrowheads="1"/>
          </p:cNvPicPr>
          <p:nvPr/>
        </p:nvPicPr>
        <p:blipFill>
          <a:blip r:embed="rId3" cstate="print"/>
          <a:srcRect/>
          <a:stretch>
            <a:fillRect/>
          </a:stretch>
        </p:blipFill>
        <p:spPr bwMode="auto">
          <a:xfrm>
            <a:off x="4495800" y="4164020"/>
            <a:ext cx="1828800" cy="2242252"/>
          </a:xfrm>
          <a:prstGeom prst="rect">
            <a:avLst/>
          </a:prstGeom>
          <a:noFill/>
        </p:spPr>
      </p:pic>
      <p:cxnSp>
        <p:nvCxnSpPr>
          <p:cNvPr id="20" name="Straight Connector 19"/>
          <p:cNvCxnSpPr/>
          <p:nvPr/>
        </p:nvCxnSpPr>
        <p:spPr>
          <a:xfrm rot="16200000" flipH="1">
            <a:off x="4914900" y="4686300"/>
            <a:ext cx="1143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H="1" flipV="1">
            <a:off x="5486400" y="4449576"/>
            <a:ext cx="808223" cy="8082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086600" y="1981200"/>
            <a:ext cx="1752600" cy="1077218"/>
          </a:xfrm>
          <a:prstGeom prst="rect">
            <a:avLst/>
          </a:prstGeom>
          <a:noFill/>
        </p:spPr>
        <p:txBody>
          <a:bodyPr wrap="square" rtlCol="0">
            <a:spAutoFit/>
          </a:bodyPr>
          <a:lstStyle/>
          <a:p>
            <a:r>
              <a:rPr lang="en-US" sz="3200" dirty="0" smtClean="0"/>
              <a:t>Divided Share</a:t>
            </a:r>
            <a:endParaRPr lang="en-US" sz="3200" dirty="0"/>
          </a:p>
        </p:txBody>
      </p:sp>
      <p:sp>
        <p:nvSpPr>
          <p:cNvPr id="31" name="TextBox 30"/>
          <p:cNvSpPr txBox="1"/>
          <p:nvPr/>
        </p:nvSpPr>
        <p:spPr>
          <a:xfrm>
            <a:off x="7162800" y="4800600"/>
            <a:ext cx="1981200" cy="1077218"/>
          </a:xfrm>
          <a:prstGeom prst="rect">
            <a:avLst/>
          </a:prstGeom>
          <a:noFill/>
        </p:spPr>
        <p:txBody>
          <a:bodyPr wrap="square" rtlCol="0">
            <a:spAutoFit/>
          </a:bodyPr>
          <a:lstStyle/>
          <a:p>
            <a:r>
              <a:rPr lang="en-US" sz="3200" dirty="0" smtClean="0"/>
              <a:t>Undivided Share</a:t>
            </a:r>
            <a:endParaRPr lang="en-US" sz="3200" dirty="0"/>
          </a:p>
        </p:txBody>
      </p:sp>
      <p:cxnSp>
        <p:nvCxnSpPr>
          <p:cNvPr id="18" name="Straight Connector 17"/>
          <p:cNvCxnSpPr/>
          <p:nvPr/>
        </p:nvCxnSpPr>
        <p:spPr>
          <a:xfrm>
            <a:off x="3352800" y="3657600"/>
            <a:ext cx="5791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819400" y="3733800"/>
            <a:ext cx="1219200" cy="1028700"/>
          </a:xfrm>
          <a:prstGeom prst="straightConnector1">
            <a:avLst/>
          </a:prstGeom>
          <a:ln w="76200">
            <a:solidFill>
              <a:srgbClr val="0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0" y="5334000"/>
            <a:ext cx="3124200" cy="1569660"/>
          </a:xfrm>
          <a:prstGeom prst="rect">
            <a:avLst/>
          </a:prstGeom>
          <a:noFill/>
        </p:spPr>
        <p:txBody>
          <a:bodyPr wrap="square" rtlCol="0">
            <a:spAutoFit/>
          </a:bodyPr>
          <a:lstStyle/>
          <a:p>
            <a:r>
              <a:rPr lang="en-US" sz="4800" b="1" dirty="0" smtClean="0">
                <a:solidFill>
                  <a:srgbClr val="008000"/>
                </a:solidFill>
              </a:rPr>
              <a:t>Deductible, if…</a:t>
            </a:r>
            <a:endParaRPr lang="en-US" sz="4800" b="1" dirty="0">
              <a:solidFill>
                <a:srgbClr val="008000"/>
              </a:solidFill>
            </a:endParaRPr>
          </a:p>
        </p:txBody>
      </p:sp>
      <p:sp>
        <p:nvSpPr>
          <p:cNvPr id="23" name="TextBox 22"/>
          <p:cNvSpPr txBox="1"/>
          <p:nvPr/>
        </p:nvSpPr>
        <p:spPr>
          <a:xfrm>
            <a:off x="3886200" y="2819400"/>
            <a:ext cx="3124200" cy="437043"/>
          </a:xfrm>
          <a:prstGeom prst="rect">
            <a:avLst/>
          </a:prstGeom>
          <a:noFill/>
        </p:spPr>
        <p:txBody>
          <a:bodyPr wrap="square" rtlCol="0">
            <a:spAutoFit/>
          </a:bodyPr>
          <a:lstStyle/>
          <a:p>
            <a:pPr algn="ctr">
              <a:lnSpc>
                <a:spcPct val="80000"/>
              </a:lnSpc>
            </a:pPr>
            <a:r>
              <a:rPr lang="en-US" sz="2800" dirty="0" smtClean="0"/>
              <a:t>A leaf from the tree</a:t>
            </a:r>
            <a:endParaRPr lang="en-US" sz="2800" dirty="0"/>
          </a:p>
        </p:txBody>
      </p:sp>
      <p:sp>
        <p:nvSpPr>
          <p:cNvPr id="25" name="TextBox 24"/>
          <p:cNvSpPr txBox="1"/>
          <p:nvPr/>
        </p:nvSpPr>
        <p:spPr>
          <a:xfrm>
            <a:off x="2743200" y="6488668"/>
            <a:ext cx="6400800" cy="437043"/>
          </a:xfrm>
          <a:prstGeom prst="rect">
            <a:avLst/>
          </a:prstGeom>
          <a:noFill/>
        </p:spPr>
        <p:txBody>
          <a:bodyPr wrap="square" rIns="0" rtlCol="0">
            <a:spAutoFit/>
          </a:bodyPr>
          <a:lstStyle/>
          <a:p>
            <a:pPr algn="ctr">
              <a:lnSpc>
                <a:spcPct val="80000"/>
              </a:lnSpc>
            </a:pPr>
            <a:r>
              <a:rPr lang="en-US" sz="2800" dirty="0" smtClean="0"/>
              <a:t>A 15% ownership interest in the whole tree</a:t>
            </a:r>
            <a:endParaRPr lang="en-US" sz="2800" dirty="0"/>
          </a:p>
        </p:txBody>
      </p:sp>
      <p:sp>
        <p:nvSpPr>
          <p:cNvPr id="26" name="Oval 25"/>
          <p:cNvSpPr/>
          <p:nvPr/>
        </p:nvSpPr>
        <p:spPr>
          <a:xfrm>
            <a:off x="4343400" y="4114800"/>
            <a:ext cx="2286000" cy="2286000"/>
          </a:xfrm>
          <a:prstGeom prst="ellipse">
            <a:avLst/>
          </a:prstGeom>
          <a:solidFill>
            <a:srgbClr val="66FF33">
              <a:alpha val="25098"/>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1"/>
          <p:cNvSpPr txBox="1">
            <a:spLocks/>
          </p:cNvSpPr>
          <p:nvPr/>
        </p:nvSpPr>
        <p:spPr>
          <a:xfrm>
            <a:off x="152400" y="228600"/>
            <a:ext cx="2667000" cy="2514600"/>
          </a:xfrm>
          <a:prstGeom prst="rect">
            <a:avLst/>
          </a:prstGeom>
          <a:ln w="19050">
            <a:noFill/>
          </a:ln>
        </p:spPr>
        <p:txBody>
          <a:bodyPr vert="horz" lIns="91440" tIns="45720" rIns="91440" bIns="45720" rtlCol="0">
            <a:normAutofit fontScale="90000" lnSpcReduction="10000"/>
          </a:bodyPr>
          <a:lstStyle/>
          <a:p>
            <a:pPr algn="ctr"/>
            <a:r>
              <a:rPr lang="en-US" sz="2800" dirty="0" smtClean="0"/>
              <a:t>I donate a 1/12 ownership interest in a painting including the right to possess 1 month of every year</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29" name="Picture 28" descr="iStock_000009020256XSmall.jpg"/>
          <p:cNvPicPr>
            <a:picLocks noChangeAspect="1"/>
          </p:cNvPicPr>
          <p:nvPr/>
        </p:nvPicPr>
        <p:blipFill>
          <a:blip r:embed="rId4" cstate="print"/>
          <a:srcRect/>
          <a:stretch>
            <a:fillRect/>
          </a:stretch>
        </p:blipFill>
        <p:spPr>
          <a:xfrm>
            <a:off x="0" y="2667000"/>
            <a:ext cx="2819400" cy="2590800"/>
          </a:xfrm>
          <a:prstGeom prst="rect">
            <a:avLst/>
          </a:prstGeom>
        </p:spPr>
      </p:pic>
      <p:pic>
        <p:nvPicPr>
          <p:cNvPr id="32" name="Picture 2" descr="C:\Users\rujames\AppData\Local\Microsoft\Windows\Temporary Internet Files\Content.IE5\9A16IBCU\MP900185036[1].jpg"/>
          <p:cNvPicPr>
            <a:picLocks noChangeAspect="1" noChangeArrowheads="1"/>
          </p:cNvPicPr>
          <p:nvPr/>
        </p:nvPicPr>
        <p:blipFill>
          <a:blip r:embed="rId5" cstate="print"/>
          <a:srcRect/>
          <a:stretch>
            <a:fillRect/>
          </a:stretch>
        </p:blipFill>
        <p:spPr bwMode="auto">
          <a:xfrm>
            <a:off x="533399" y="3047999"/>
            <a:ext cx="1905001" cy="1828801"/>
          </a:xfrm>
          <a:prstGeom prst="rect">
            <a:avLst/>
          </a:prstGeom>
          <a:noFill/>
        </p:spPr>
      </p:pic>
      <p:sp>
        <p:nvSpPr>
          <p:cNvPr id="33" name="Rectangle 32"/>
          <p:cNvSpPr/>
          <p:nvPr/>
        </p:nvSpPr>
        <p:spPr>
          <a:xfrm>
            <a:off x="152400" y="228600"/>
            <a:ext cx="2667000" cy="502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304800"/>
            <a:ext cx="4953000" cy="1143000"/>
          </a:xfrm>
        </p:spPr>
        <p:txBody>
          <a:bodyPr>
            <a:noAutofit/>
          </a:bodyPr>
          <a:lstStyle/>
          <a:p>
            <a:pPr eaLnBrk="1" hangingPunct="1">
              <a:lnSpc>
                <a:spcPct val="80000"/>
              </a:lnSpc>
            </a:pPr>
            <a:r>
              <a:rPr lang="en-US" dirty="0" smtClean="0"/>
              <a:t>Fractional shares in tangible personal property</a:t>
            </a:r>
          </a:p>
        </p:txBody>
      </p:sp>
      <p:sp>
        <p:nvSpPr>
          <p:cNvPr id="25603" name="Rectangle 3"/>
          <p:cNvSpPr>
            <a:spLocks noGrp="1" noChangeArrowheads="1"/>
          </p:cNvSpPr>
          <p:nvPr>
            <p:ph type="body" idx="1"/>
          </p:nvPr>
        </p:nvSpPr>
        <p:spPr>
          <a:xfrm>
            <a:off x="0" y="1981200"/>
            <a:ext cx="4800600" cy="4876800"/>
          </a:xfrm>
        </p:spPr>
        <p:txBody>
          <a:bodyPr>
            <a:normAutofit lnSpcReduction="10000"/>
          </a:bodyPr>
          <a:lstStyle/>
          <a:p>
            <a:pPr marL="228600" indent="-228600">
              <a:spcBef>
                <a:spcPts val="0"/>
              </a:spcBef>
              <a:spcAft>
                <a:spcPts val="1200"/>
              </a:spcAft>
            </a:pPr>
            <a:r>
              <a:rPr lang="en-US" sz="4000" dirty="0" smtClean="0"/>
              <a:t>Deduction is lesser of value during first or later transfers  </a:t>
            </a:r>
          </a:p>
          <a:p>
            <a:pPr marL="228600" indent="-228600">
              <a:spcBef>
                <a:spcPts val="0"/>
              </a:spcBef>
              <a:spcAft>
                <a:spcPts val="1200"/>
              </a:spcAft>
            </a:pPr>
            <a:r>
              <a:rPr lang="en-US" sz="4000" dirty="0" smtClean="0"/>
              <a:t>All of donor’s rights must be given to charity within 10 years (or at donor’s death if earlier)</a:t>
            </a:r>
          </a:p>
          <a:p>
            <a:pPr marL="0" indent="0" eaLnBrk="1" hangingPunct="1">
              <a:buNone/>
            </a:pPr>
            <a:endParaRPr lang="en-US" sz="2800" dirty="0" smtClean="0"/>
          </a:p>
          <a:p>
            <a:pPr marL="0" indent="0" eaLnBrk="1" hangingPunct="1">
              <a:buNone/>
            </a:pPr>
            <a:endParaRPr lang="en-US" sz="2800" dirty="0" smtClean="0"/>
          </a:p>
        </p:txBody>
      </p:sp>
      <p:pic>
        <p:nvPicPr>
          <p:cNvPr id="4" name="Picture 3" descr="iStock_000009020256XSmall.jpg"/>
          <p:cNvPicPr>
            <a:picLocks noChangeAspect="1"/>
          </p:cNvPicPr>
          <p:nvPr/>
        </p:nvPicPr>
        <p:blipFill>
          <a:blip r:embed="rId2" cstate="print"/>
          <a:srcRect/>
          <a:stretch>
            <a:fillRect/>
          </a:stretch>
        </p:blipFill>
        <p:spPr>
          <a:xfrm>
            <a:off x="4953000" y="0"/>
            <a:ext cx="4191000" cy="6858000"/>
          </a:xfrm>
          <a:prstGeom prst="rect">
            <a:avLst/>
          </a:prstGeom>
        </p:spPr>
      </p:pic>
      <p:pic>
        <p:nvPicPr>
          <p:cNvPr id="5" name="Picture 2" descr="C:\Users\rujames\AppData\Local\Microsoft\Windows\Temporary Internet Files\Content.IE5\9A16IBCU\MP900185036[1].jpg"/>
          <p:cNvPicPr>
            <a:picLocks noChangeAspect="1" noChangeArrowheads="1"/>
          </p:cNvPicPr>
          <p:nvPr/>
        </p:nvPicPr>
        <p:blipFill>
          <a:blip r:embed="rId3" cstate="print"/>
          <a:srcRect/>
          <a:stretch>
            <a:fillRect/>
          </a:stretch>
        </p:blipFill>
        <p:spPr bwMode="auto">
          <a:xfrm>
            <a:off x="5486399" y="1143000"/>
            <a:ext cx="1905001" cy="1828801"/>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Stock_000007463325XSmall.jpg"/>
          <p:cNvPicPr>
            <a:picLocks noChangeAspect="1"/>
          </p:cNvPicPr>
          <p:nvPr/>
        </p:nvPicPr>
        <p:blipFill>
          <a:blip r:embed="rId2" cstate="print"/>
          <a:stretch>
            <a:fillRect/>
          </a:stretch>
        </p:blipFill>
        <p:spPr>
          <a:xfrm>
            <a:off x="1295400" y="1676400"/>
            <a:ext cx="6781800" cy="5086350"/>
          </a:xfrm>
          <a:prstGeom prst="rect">
            <a:avLst/>
          </a:prstGeom>
        </p:spPr>
      </p:pic>
      <p:sp>
        <p:nvSpPr>
          <p:cNvPr id="3" name="Content Placeholder 2"/>
          <p:cNvSpPr>
            <a:spLocks noGrp="1"/>
          </p:cNvSpPr>
          <p:nvPr>
            <p:ph idx="1"/>
          </p:nvPr>
        </p:nvSpPr>
        <p:spPr>
          <a:xfrm>
            <a:off x="228600" y="152400"/>
            <a:ext cx="8915400" cy="4373563"/>
          </a:xfrm>
        </p:spPr>
        <p:txBody>
          <a:bodyPr>
            <a:normAutofit/>
          </a:bodyPr>
          <a:lstStyle/>
          <a:p>
            <a:pPr marL="0" indent="0" algn="ctr">
              <a:lnSpc>
                <a:spcPct val="90000"/>
              </a:lnSpc>
              <a:spcBef>
                <a:spcPts val="0"/>
              </a:spcBef>
              <a:buNone/>
            </a:pPr>
            <a:r>
              <a:rPr lang="en-US" sz="4400" dirty="0" smtClean="0"/>
              <a:t>What happens if I don’t transfer the rest of it to charity within 10 years?</a:t>
            </a:r>
            <a:endParaRPr lang="en-US" sz="4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724400" y="304800"/>
            <a:ext cx="4419600" cy="5755422"/>
          </a:xfrm>
          <a:prstGeom prst="rect">
            <a:avLst/>
          </a:prstGeom>
          <a:noFill/>
        </p:spPr>
        <p:txBody>
          <a:bodyPr wrap="square" rtlCol="0">
            <a:spAutoFit/>
          </a:bodyPr>
          <a:lstStyle/>
          <a:p>
            <a:pPr algn="ctr"/>
            <a:r>
              <a:rPr lang="en-US" sz="6600" b="1" dirty="0" smtClean="0">
                <a:solidFill>
                  <a:schemeClr val="bg1"/>
                </a:solidFill>
                <a:latin typeface="Viner Hand ITC" pitchFamily="66" charset="0"/>
              </a:rPr>
              <a:t>Recapture</a:t>
            </a:r>
          </a:p>
          <a:p>
            <a:pPr algn="ctr"/>
            <a:endParaRPr lang="en-US" dirty="0" smtClean="0">
              <a:solidFill>
                <a:schemeClr val="bg1"/>
              </a:solidFill>
            </a:endParaRPr>
          </a:p>
          <a:p>
            <a:pPr algn="ctr"/>
            <a:r>
              <a:rPr lang="en-US" sz="4400" b="1" dirty="0" smtClean="0">
                <a:solidFill>
                  <a:schemeClr val="bg1"/>
                </a:solidFill>
              </a:rPr>
              <a:t>Previous deductions are counted as ordinary income, plus interest, plus a 10% penalty</a:t>
            </a:r>
          </a:p>
          <a:p>
            <a:pPr marL="287338" indent="-287338">
              <a:buFont typeface="Arial" pitchFamily="34" charset="0"/>
              <a:buChar char="•"/>
            </a:pPr>
            <a:endParaRPr lang="en-US" dirty="0">
              <a:solidFill>
                <a:schemeClr val="bg1"/>
              </a:solidFill>
            </a:endParaRPr>
          </a:p>
        </p:txBody>
      </p:sp>
      <p:pic>
        <p:nvPicPr>
          <p:cNvPr id="8" name="Picture 7" descr="iStock_000001324697XSmall.jpg"/>
          <p:cNvPicPr>
            <a:picLocks noChangeAspect="1"/>
          </p:cNvPicPr>
          <p:nvPr/>
        </p:nvPicPr>
        <p:blipFill>
          <a:blip r:embed="rId2" cstate="print"/>
          <a:stretch>
            <a:fillRect/>
          </a:stretch>
        </p:blipFill>
        <p:spPr>
          <a:xfrm>
            <a:off x="0" y="0"/>
            <a:ext cx="4604426" cy="68580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5" descr="C:\Users\rujames\AppData\Local\Microsoft\Windows\Temporary Internet Files\Content.IE5\V30YHRQ9\MP900446686[1].jpg"/>
          <p:cNvPicPr>
            <a:picLocks noChangeAspect="1" noChangeArrowheads="1"/>
          </p:cNvPicPr>
          <p:nvPr/>
        </p:nvPicPr>
        <p:blipFill>
          <a:blip r:embed="rId2" cstate="print"/>
          <a:srcRect/>
          <a:stretch>
            <a:fillRect/>
          </a:stretch>
        </p:blipFill>
        <p:spPr bwMode="auto">
          <a:xfrm>
            <a:off x="533400" y="1052383"/>
            <a:ext cx="3429000" cy="5272217"/>
          </a:xfrm>
          <a:prstGeom prst="rect">
            <a:avLst/>
          </a:prstGeom>
          <a:noFill/>
        </p:spPr>
      </p:pic>
      <p:sp>
        <p:nvSpPr>
          <p:cNvPr id="3" name="Content Placeholder 2"/>
          <p:cNvSpPr>
            <a:spLocks noGrp="1"/>
          </p:cNvSpPr>
          <p:nvPr>
            <p:ph idx="1"/>
          </p:nvPr>
        </p:nvSpPr>
        <p:spPr>
          <a:xfrm>
            <a:off x="0" y="0"/>
            <a:ext cx="9144000" cy="1066800"/>
          </a:xfrm>
        </p:spPr>
        <p:txBody>
          <a:bodyPr>
            <a:normAutofit fontScale="92500" lnSpcReduction="10000"/>
          </a:bodyPr>
          <a:lstStyle/>
          <a:p>
            <a:pPr marL="0" indent="0" algn="ctr">
              <a:buNone/>
            </a:pPr>
            <a:r>
              <a:rPr lang="en-US" sz="3600" dirty="0" smtClean="0"/>
              <a:t>When can I deduct a gift of a partial ownership right?</a:t>
            </a:r>
            <a:endParaRPr lang="en-US" sz="3600" dirty="0"/>
          </a:p>
        </p:txBody>
      </p:sp>
      <p:pic>
        <p:nvPicPr>
          <p:cNvPr id="48139" name="Picture 11" descr="C:\Users\rujames\AppData\Local\Microsoft\Windows\Temporary Internet Files\Content.IE5\WU72GFP2\MP900414025[1].jpg"/>
          <p:cNvPicPr>
            <a:picLocks noChangeAspect="1" noChangeArrowheads="1"/>
          </p:cNvPicPr>
          <p:nvPr/>
        </p:nvPicPr>
        <p:blipFill>
          <a:blip r:embed="rId3" cstate="print"/>
          <a:srcRect/>
          <a:stretch>
            <a:fillRect/>
          </a:stretch>
        </p:blipFill>
        <p:spPr bwMode="auto">
          <a:xfrm>
            <a:off x="4343400" y="1219200"/>
            <a:ext cx="2049066" cy="2133600"/>
          </a:xfrm>
          <a:prstGeom prst="rect">
            <a:avLst/>
          </a:prstGeom>
          <a:noFill/>
        </p:spPr>
      </p:pic>
      <p:pic>
        <p:nvPicPr>
          <p:cNvPr id="16" name="Picture 5" descr="C:\Users\rujames\AppData\Local\Microsoft\Windows\Temporary Internet Files\Content.IE5\V30YHRQ9\MP900446686[1].jpg"/>
          <p:cNvPicPr>
            <a:picLocks noChangeAspect="1" noChangeArrowheads="1"/>
          </p:cNvPicPr>
          <p:nvPr/>
        </p:nvPicPr>
        <p:blipFill>
          <a:blip r:embed="rId4" cstate="print"/>
          <a:srcRect/>
          <a:stretch>
            <a:fillRect/>
          </a:stretch>
        </p:blipFill>
        <p:spPr bwMode="auto">
          <a:xfrm>
            <a:off x="4495800" y="4164020"/>
            <a:ext cx="1828800" cy="2242252"/>
          </a:xfrm>
          <a:prstGeom prst="rect">
            <a:avLst/>
          </a:prstGeom>
          <a:noFill/>
        </p:spPr>
      </p:pic>
      <p:cxnSp>
        <p:nvCxnSpPr>
          <p:cNvPr id="20" name="Straight Connector 19"/>
          <p:cNvCxnSpPr/>
          <p:nvPr/>
        </p:nvCxnSpPr>
        <p:spPr>
          <a:xfrm rot="16200000" flipH="1">
            <a:off x="4914900" y="4686300"/>
            <a:ext cx="1143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H="1" flipV="1">
            <a:off x="5486400" y="4449576"/>
            <a:ext cx="808223" cy="8082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086600" y="1981200"/>
            <a:ext cx="1752600" cy="1077218"/>
          </a:xfrm>
          <a:prstGeom prst="rect">
            <a:avLst/>
          </a:prstGeom>
          <a:noFill/>
        </p:spPr>
        <p:txBody>
          <a:bodyPr wrap="square" rtlCol="0">
            <a:spAutoFit/>
          </a:bodyPr>
          <a:lstStyle/>
          <a:p>
            <a:r>
              <a:rPr lang="en-US" sz="3200" dirty="0" smtClean="0"/>
              <a:t>Divided Share</a:t>
            </a:r>
            <a:endParaRPr lang="en-US" sz="3200" dirty="0"/>
          </a:p>
        </p:txBody>
      </p:sp>
      <p:sp>
        <p:nvSpPr>
          <p:cNvPr id="31" name="TextBox 30"/>
          <p:cNvSpPr txBox="1"/>
          <p:nvPr/>
        </p:nvSpPr>
        <p:spPr>
          <a:xfrm>
            <a:off x="7162800" y="4800600"/>
            <a:ext cx="1981200" cy="1077218"/>
          </a:xfrm>
          <a:prstGeom prst="rect">
            <a:avLst/>
          </a:prstGeom>
          <a:noFill/>
        </p:spPr>
        <p:txBody>
          <a:bodyPr wrap="square" rtlCol="0">
            <a:spAutoFit/>
          </a:bodyPr>
          <a:lstStyle/>
          <a:p>
            <a:r>
              <a:rPr lang="en-US" sz="3200" dirty="0" smtClean="0"/>
              <a:t>Undivided Share</a:t>
            </a:r>
            <a:endParaRPr lang="en-US" sz="3200" dirty="0"/>
          </a:p>
        </p:txBody>
      </p:sp>
      <p:cxnSp>
        <p:nvCxnSpPr>
          <p:cNvPr id="18" name="Straight Connector 17"/>
          <p:cNvCxnSpPr/>
          <p:nvPr/>
        </p:nvCxnSpPr>
        <p:spPr>
          <a:xfrm>
            <a:off x="3352800" y="3657600"/>
            <a:ext cx="5791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886200" y="2819400"/>
            <a:ext cx="3124200" cy="437043"/>
          </a:xfrm>
          <a:prstGeom prst="rect">
            <a:avLst/>
          </a:prstGeom>
          <a:noFill/>
        </p:spPr>
        <p:txBody>
          <a:bodyPr wrap="square" rtlCol="0">
            <a:spAutoFit/>
          </a:bodyPr>
          <a:lstStyle/>
          <a:p>
            <a:pPr algn="ctr">
              <a:lnSpc>
                <a:spcPct val="80000"/>
              </a:lnSpc>
            </a:pPr>
            <a:r>
              <a:rPr lang="en-US" sz="2800" dirty="0" smtClean="0"/>
              <a:t>A leaf from the tree</a:t>
            </a:r>
            <a:endParaRPr lang="en-US" sz="2800" dirty="0"/>
          </a:p>
        </p:txBody>
      </p:sp>
      <p:sp>
        <p:nvSpPr>
          <p:cNvPr id="15" name="TextBox 14"/>
          <p:cNvSpPr txBox="1"/>
          <p:nvPr/>
        </p:nvSpPr>
        <p:spPr>
          <a:xfrm>
            <a:off x="2743200" y="6488668"/>
            <a:ext cx="6400800" cy="437043"/>
          </a:xfrm>
          <a:prstGeom prst="rect">
            <a:avLst/>
          </a:prstGeom>
          <a:noFill/>
        </p:spPr>
        <p:txBody>
          <a:bodyPr wrap="square" rIns="0" rtlCol="0">
            <a:spAutoFit/>
          </a:bodyPr>
          <a:lstStyle/>
          <a:p>
            <a:pPr algn="ctr">
              <a:lnSpc>
                <a:spcPct val="80000"/>
              </a:lnSpc>
            </a:pPr>
            <a:r>
              <a:rPr lang="en-US" sz="2800" dirty="0" smtClean="0"/>
              <a:t>A 15% ownership interest in the whole tree</a:t>
            </a:r>
            <a:endParaRPr lang="en-US" sz="2800" dirty="0"/>
          </a:p>
        </p:txBody>
      </p:sp>
      <p:sp>
        <p:nvSpPr>
          <p:cNvPr id="19" name="Oval 18"/>
          <p:cNvSpPr/>
          <p:nvPr/>
        </p:nvSpPr>
        <p:spPr>
          <a:xfrm>
            <a:off x="4343400" y="4114800"/>
            <a:ext cx="2286000" cy="2286000"/>
          </a:xfrm>
          <a:prstGeom prst="ellipse">
            <a:avLst/>
          </a:prstGeom>
          <a:solidFill>
            <a:srgbClr val="66FF33">
              <a:alpha val="25098"/>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6248400" y="3468737"/>
            <a:ext cx="1295400" cy="3770263"/>
          </a:xfrm>
          <a:prstGeom prst="rect">
            <a:avLst/>
          </a:prstGeom>
          <a:noFill/>
        </p:spPr>
        <p:txBody>
          <a:bodyPr wrap="square" rtlCol="0">
            <a:spAutoFit/>
          </a:bodyPr>
          <a:lstStyle/>
          <a:p>
            <a:pPr algn="ctr"/>
            <a:r>
              <a:rPr lang="en-US" sz="23900" dirty="0" smtClean="0">
                <a:solidFill>
                  <a:srgbClr val="008000"/>
                </a:solidFill>
                <a:sym typeface="Wingdings"/>
              </a:rPr>
              <a:t></a:t>
            </a:r>
            <a:endParaRPr lang="en-US" sz="23900" dirty="0">
              <a:solidFill>
                <a:srgbClr val="008000"/>
              </a:solidFill>
            </a:endParaRPr>
          </a:p>
        </p:txBody>
      </p:sp>
      <p:sp>
        <p:nvSpPr>
          <p:cNvPr id="17" name="TextBox 16"/>
          <p:cNvSpPr txBox="1"/>
          <p:nvPr/>
        </p:nvSpPr>
        <p:spPr>
          <a:xfrm>
            <a:off x="0" y="1091625"/>
            <a:ext cx="9144000" cy="584775"/>
          </a:xfrm>
          <a:prstGeom prst="rect">
            <a:avLst/>
          </a:prstGeom>
          <a:solidFill>
            <a:srgbClr val="BDD855"/>
          </a:solidFill>
        </p:spPr>
        <p:txBody>
          <a:bodyPr wrap="square" rtlCol="0">
            <a:spAutoFit/>
          </a:bodyPr>
          <a:lstStyle/>
          <a:p>
            <a:r>
              <a:rPr lang="en-US" sz="3200" b="1" dirty="0" smtClean="0"/>
              <a:t>My Ownership Rights		My Gift</a:t>
            </a:r>
            <a:endParaRPr lang="en-US" sz="3200" b="1" dirty="0"/>
          </a:p>
        </p:txBody>
      </p:sp>
      <p:sp>
        <p:nvSpPr>
          <p:cNvPr id="24" name="TextBox 23"/>
          <p:cNvSpPr txBox="1"/>
          <p:nvPr/>
        </p:nvSpPr>
        <p:spPr>
          <a:xfrm rot="20112937">
            <a:off x="4311803" y="1712806"/>
            <a:ext cx="2724898" cy="1200329"/>
          </a:xfrm>
          <a:prstGeom prst="rect">
            <a:avLst/>
          </a:prstGeom>
          <a:noFill/>
          <a:ln w="38100">
            <a:solidFill>
              <a:srgbClr val="FF0000"/>
            </a:solidFill>
          </a:ln>
        </p:spPr>
        <p:txBody>
          <a:bodyPr wrap="square" rtlCol="0">
            <a:spAutoFit/>
          </a:bodyPr>
          <a:lstStyle/>
          <a:p>
            <a:pPr algn="ctr"/>
            <a:r>
              <a:rPr lang="en-US" sz="3600" b="1" dirty="0" smtClean="0">
                <a:solidFill>
                  <a:srgbClr val="FF0000"/>
                </a:solidFill>
              </a:rPr>
              <a:t>Not Deductible</a:t>
            </a:r>
            <a:endParaRPr lang="en-US" sz="3600" b="1" dirty="0">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6478442XSmall.jpg"/>
          <p:cNvPicPr>
            <a:picLocks noChangeAspect="1"/>
          </p:cNvPicPr>
          <p:nvPr/>
        </p:nvPicPr>
        <p:blipFill>
          <a:blip r:embed="rId2" cstate="print"/>
          <a:stretch>
            <a:fillRect/>
          </a:stretch>
        </p:blipFill>
        <p:spPr>
          <a:xfrm>
            <a:off x="2362200" y="457200"/>
            <a:ext cx="4800600" cy="6400800"/>
          </a:xfrm>
          <a:prstGeom prst="rect">
            <a:avLst/>
          </a:prstGeom>
        </p:spPr>
      </p:pic>
      <p:sp>
        <p:nvSpPr>
          <p:cNvPr id="2" name="Title 1"/>
          <p:cNvSpPr>
            <a:spLocks noGrp="1"/>
          </p:cNvSpPr>
          <p:nvPr>
            <p:ph type="title"/>
          </p:nvPr>
        </p:nvSpPr>
        <p:spPr>
          <a:xfrm>
            <a:off x="0" y="0"/>
            <a:ext cx="9144000" cy="1143000"/>
          </a:xfrm>
        </p:spPr>
        <p:txBody>
          <a:bodyPr>
            <a:normAutofit/>
          </a:bodyPr>
          <a:lstStyle/>
          <a:p>
            <a:pPr>
              <a:lnSpc>
                <a:spcPct val="80000"/>
              </a:lnSpc>
            </a:pPr>
            <a:r>
              <a:rPr lang="en-US" sz="3600" dirty="0" smtClean="0"/>
              <a:t>If a donor owns only a partial interest, she can deduct a gift of all or an undivided share of it</a:t>
            </a:r>
            <a:endParaRPr lang="en-US" sz="36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11" descr="C:\Users\rujames\AppData\Local\Microsoft\Windows\Temporary Internet Files\Content.IE5\WU72GFP2\MP900414025[1].jpg"/>
          <p:cNvPicPr>
            <a:picLocks noChangeAspect="1" noChangeArrowheads="1"/>
          </p:cNvPicPr>
          <p:nvPr/>
        </p:nvPicPr>
        <p:blipFill>
          <a:blip r:embed="rId2" cstate="print"/>
          <a:srcRect/>
          <a:stretch>
            <a:fillRect/>
          </a:stretch>
        </p:blipFill>
        <p:spPr bwMode="auto">
          <a:xfrm>
            <a:off x="4495800" y="4191000"/>
            <a:ext cx="2049066" cy="2133600"/>
          </a:xfrm>
          <a:prstGeom prst="rect">
            <a:avLst/>
          </a:prstGeom>
          <a:noFill/>
        </p:spPr>
      </p:pic>
      <p:sp>
        <p:nvSpPr>
          <p:cNvPr id="19" name="Oval 18"/>
          <p:cNvSpPr/>
          <p:nvPr/>
        </p:nvSpPr>
        <p:spPr>
          <a:xfrm>
            <a:off x="4343400" y="4114800"/>
            <a:ext cx="2286000" cy="2286000"/>
          </a:xfrm>
          <a:prstGeom prst="ellipse">
            <a:avLst/>
          </a:prstGeom>
          <a:solidFill>
            <a:srgbClr val="66FF33">
              <a:alpha val="25098"/>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0" y="0"/>
            <a:ext cx="9144000" cy="1066800"/>
          </a:xfrm>
        </p:spPr>
        <p:txBody>
          <a:bodyPr>
            <a:normAutofit fontScale="92500" lnSpcReduction="10000"/>
          </a:bodyPr>
          <a:lstStyle/>
          <a:p>
            <a:pPr marL="0" indent="0" algn="ctr">
              <a:buNone/>
            </a:pPr>
            <a:r>
              <a:rPr lang="en-US" sz="3600" dirty="0" smtClean="0"/>
              <a:t>I can deduct a gift of all or an undivided share of all my rights even if I own only a partial interest</a:t>
            </a:r>
            <a:endParaRPr lang="en-US" sz="3600" dirty="0"/>
          </a:p>
        </p:txBody>
      </p:sp>
      <p:pic>
        <p:nvPicPr>
          <p:cNvPr id="48139" name="Picture 11" descr="C:\Users\rujames\AppData\Local\Microsoft\Windows\Temporary Internet Files\Content.IE5\WU72GFP2\MP900414025[1].jpg"/>
          <p:cNvPicPr>
            <a:picLocks noChangeAspect="1" noChangeArrowheads="1"/>
          </p:cNvPicPr>
          <p:nvPr/>
        </p:nvPicPr>
        <p:blipFill>
          <a:blip r:embed="rId2" cstate="print"/>
          <a:srcRect/>
          <a:stretch>
            <a:fillRect/>
          </a:stretch>
        </p:blipFill>
        <p:spPr bwMode="auto">
          <a:xfrm>
            <a:off x="4343400" y="1219200"/>
            <a:ext cx="2049066" cy="2133600"/>
          </a:xfrm>
          <a:prstGeom prst="rect">
            <a:avLst/>
          </a:prstGeom>
          <a:noFill/>
        </p:spPr>
      </p:pic>
      <p:cxnSp>
        <p:nvCxnSpPr>
          <p:cNvPr id="20" name="Straight Connector 19"/>
          <p:cNvCxnSpPr/>
          <p:nvPr/>
        </p:nvCxnSpPr>
        <p:spPr>
          <a:xfrm rot="16200000" flipH="1">
            <a:off x="4914900" y="4686300"/>
            <a:ext cx="1143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H="1" flipV="1">
            <a:off x="5486400" y="4449576"/>
            <a:ext cx="808223" cy="8082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086600" y="1981200"/>
            <a:ext cx="1752600" cy="1569660"/>
          </a:xfrm>
          <a:prstGeom prst="rect">
            <a:avLst/>
          </a:prstGeom>
          <a:noFill/>
        </p:spPr>
        <p:txBody>
          <a:bodyPr wrap="square" rtlCol="0">
            <a:spAutoFit/>
          </a:bodyPr>
          <a:lstStyle/>
          <a:p>
            <a:pPr algn="ctr"/>
            <a:r>
              <a:rPr lang="en-US" sz="3200" b="1" dirty="0" smtClean="0"/>
              <a:t>All of donor’s interests </a:t>
            </a:r>
            <a:endParaRPr lang="en-US" sz="3200" dirty="0"/>
          </a:p>
        </p:txBody>
      </p:sp>
      <p:sp>
        <p:nvSpPr>
          <p:cNvPr id="31" name="TextBox 30"/>
          <p:cNvSpPr txBox="1"/>
          <p:nvPr/>
        </p:nvSpPr>
        <p:spPr>
          <a:xfrm>
            <a:off x="7162800" y="4262497"/>
            <a:ext cx="1981200" cy="2062103"/>
          </a:xfrm>
          <a:prstGeom prst="rect">
            <a:avLst/>
          </a:prstGeom>
          <a:noFill/>
        </p:spPr>
        <p:txBody>
          <a:bodyPr wrap="square" rtlCol="0">
            <a:spAutoFit/>
          </a:bodyPr>
          <a:lstStyle/>
          <a:p>
            <a:r>
              <a:rPr lang="en-US" sz="3200" b="1" dirty="0" smtClean="0"/>
              <a:t>Undivided share of donor’s interests</a:t>
            </a:r>
            <a:endParaRPr lang="en-US" sz="3200" b="1" dirty="0"/>
          </a:p>
        </p:txBody>
      </p:sp>
      <p:cxnSp>
        <p:nvCxnSpPr>
          <p:cNvPr id="18" name="Straight Connector 17"/>
          <p:cNvCxnSpPr/>
          <p:nvPr/>
        </p:nvCxnSpPr>
        <p:spPr>
          <a:xfrm>
            <a:off x="3352800" y="3657600"/>
            <a:ext cx="5791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886200" y="2819400"/>
            <a:ext cx="3124200" cy="445635"/>
          </a:xfrm>
          <a:prstGeom prst="rect">
            <a:avLst/>
          </a:prstGeom>
          <a:noFill/>
        </p:spPr>
        <p:txBody>
          <a:bodyPr wrap="square" rtlCol="0">
            <a:spAutoFit/>
          </a:bodyPr>
          <a:lstStyle/>
          <a:p>
            <a:pPr algn="ctr">
              <a:lnSpc>
                <a:spcPct val="80000"/>
              </a:lnSpc>
            </a:pPr>
            <a:r>
              <a:rPr lang="en-US" sz="2800" dirty="0" smtClean="0"/>
              <a:t>A leaf from the tree</a:t>
            </a:r>
            <a:endParaRPr lang="en-US" sz="2800" dirty="0"/>
          </a:p>
        </p:txBody>
      </p:sp>
      <p:sp>
        <p:nvSpPr>
          <p:cNvPr id="15" name="TextBox 14"/>
          <p:cNvSpPr txBox="1"/>
          <p:nvPr/>
        </p:nvSpPr>
        <p:spPr>
          <a:xfrm>
            <a:off x="2743200" y="6488668"/>
            <a:ext cx="6400800" cy="445635"/>
          </a:xfrm>
          <a:prstGeom prst="rect">
            <a:avLst/>
          </a:prstGeom>
          <a:noFill/>
        </p:spPr>
        <p:txBody>
          <a:bodyPr wrap="square" rIns="0" rtlCol="0">
            <a:spAutoFit/>
          </a:bodyPr>
          <a:lstStyle/>
          <a:p>
            <a:pPr algn="ctr">
              <a:lnSpc>
                <a:spcPct val="80000"/>
              </a:lnSpc>
            </a:pPr>
            <a:r>
              <a:rPr lang="en-US" sz="2800" dirty="0" smtClean="0"/>
              <a:t>15% ownership in my interests</a:t>
            </a:r>
            <a:endParaRPr lang="en-US" sz="2800" dirty="0"/>
          </a:p>
        </p:txBody>
      </p:sp>
      <p:pic>
        <p:nvPicPr>
          <p:cNvPr id="17" name="Picture 11" descr="C:\Users\rujames\AppData\Local\Microsoft\Windows\Temporary Internet Files\Content.IE5\WU72GFP2\MP900414025[1].jpg"/>
          <p:cNvPicPr>
            <a:picLocks noChangeAspect="1" noChangeArrowheads="1"/>
          </p:cNvPicPr>
          <p:nvPr/>
        </p:nvPicPr>
        <p:blipFill>
          <a:blip r:embed="rId2" cstate="print"/>
          <a:srcRect/>
          <a:stretch>
            <a:fillRect/>
          </a:stretch>
        </p:blipFill>
        <p:spPr bwMode="auto">
          <a:xfrm>
            <a:off x="152400" y="2514600"/>
            <a:ext cx="2049066" cy="2133600"/>
          </a:xfrm>
          <a:prstGeom prst="rect">
            <a:avLst/>
          </a:prstGeom>
          <a:noFill/>
        </p:spPr>
      </p:pic>
      <p:sp>
        <p:nvSpPr>
          <p:cNvPr id="25" name="TextBox 24"/>
          <p:cNvSpPr txBox="1"/>
          <p:nvPr/>
        </p:nvSpPr>
        <p:spPr>
          <a:xfrm>
            <a:off x="0" y="4267200"/>
            <a:ext cx="3124200" cy="445635"/>
          </a:xfrm>
          <a:prstGeom prst="rect">
            <a:avLst/>
          </a:prstGeom>
          <a:noFill/>
        </p:spPr>
        <p:txBody>
          <a:bodyPr wrap="square" rtlCol="0">
            <a:spAutoFit/>
          </a:bodyPr>
          <a:lstStyle/>
          <a:p>
            <a:pPr algn="ctr">
              <a:lnSpc>
                <a:spcPct val="80000"/>
              </a:lnSpc>
            </a:pPr>
            <a:r>
              <a:rPr lang="en-US" sz="2800" dirty="0" smtClean="0"/>
              <a:t>A leaf from the tree</a:t>
            </a:r>
            <a:endParaRPr lang="en-US" sz="2800" dirty="0"/>
          </a:p>
        </p:txBody>
      </p:sp>
      <p:sp>
        <p:nvSpPr>
          <p:cNvPr id="16" name="TextBox 15"/>
          <p:cNvSpPr txBox="1"/>
          <p:nvPr/>
        </p:nvSpPr>
        <p:spPr>
          <a:xfrm>
            <a:off x="0" y="1091625"/>
            <a:ext cx="9144000" cy="584775"/>
          </a:xfrm>
          <a:prstGeom prst="rect">
            <a:avLst/>
          </a:prstGeom>
          <a:solidFill>
            <a:srgbClr val="BDD855"/>
          </a:solidFill>
        </p:spPr>
        <p:txBody>
          <a:bodyPr wrap="square" rtlCol="0">
            <a:spAutoFit/>
          </a:bodyPr>
          <a:lstStyle/>
          <a:p>
            <a:r>
              <a:rPr lang="en-US" sz="3200" b="1" dirty="0" smtClean="0"/>
              <a:t>My Ownership Rights		My Gift</a:t>
            </a:r>
            <a:endParaRPr lang="en-US" sz="3200"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C:\Users\rujames\AppData\Local\Microsoft\Windows\Temporary Internet Files\Content.IE5\7FLW1HPB\MP900442826[1].jpg"/>
          <p:cNvPicPr>
            <a:picLocks noChangeAspect="1" noChangeArrowheads="1"/>
          </p:cNvPicPr>
          <p:nvPr/>
        </p:nvPicPr>
        <p:blipFill>
          <a:blip r:embed="rId2" cstate="print"/>
          <a:srcRect/>
          <a:stretch>
            <a:fillRect/>
          </a:stretch>
        </p:blipFill>
        <p:spPr bwMode="auto">
          <a:xfrm>
            <a:off x="-16185" y="0"/>
            <a:ext cx="9160185" cy="6858000"/>
          </a:xfrm>
          <a:prstGeom prst="rect">
            <a:avLst/>
          </a:prstGeom>
          <a:noFill/>
        </p:spPr>
      </p:pic>
      <p:sp>
        <p:nvSpPr>
          <p:cNvPr id="3" name="Content Placeholder 2"/>
          <p:cNvSpPr>
            <a:spLocks noGrp="1"/>
          </p:cNvSpPr>
          <p:nvPr>
            <p:ph idx="1"/>
          </p:nvPr>
        </p:nvSpPr>
        <p:spPr>
          <a:xfrm>
            <a:off x="0" y="152400"/>
            <a:ext cx="5029200" cy="4525963"/>
          </a:xfrm>
        </p:spPr>
        <p:txBody>
          <a:bodyPr>
            <a:normAutofit/>
          </a:bodyPr>
          <a:lstStyle/>
          <a:p>
            <a:pPr marL="0" indent="0">
              <a:buNone/>
            </a:pPr>
            <a:r>
              <a:rPr lang="en-US" sz="3600" dirty="0" smtClean="0">
                <a:solidFill>
                  <a:schemeClr val="bg1"/>
                </a:solidFill>
              </a:rPr>
              <a:t>I give my land to a charity although I never owned the mineral rights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11" descr="C:\Users\rujames\AppData\Local\Microsoft\Windows\Temporary Internet Files\Content.IE5\WU72GFP2\MP900414025[1].jpg"/>
          <p:cNvPicPr>
            <a:picLocks noChangeAspect="1" noChangeArrowheads="1"/>
          </p:cNvPicPr>
          <p:nvPr/>
        </p:nvPicPr>
        <p:blipFill>
          <a:blip r:embed="rId2" cstate="print"/>
          <a:srcRect/>
          <a:stretch>
            <a:fillRect/>
          </a:stretch>
        </p:blipFill>
        <p:spPr bwMode="auto">
          <a:xfrm>
            <a:off x="4495800" y="4191000"/>
            <a:ext cx="2049066" cy="2133600"/>
          </a:xfrm>
          <a:prstGeom prst="rect">
            <a:avLst/>
          </a:prstGeom>
          <a:noFill/>
        </p:spPr>
      </p:pic>
      <p:sp>
        <p:nvSpPr>
          <p:cNvPr id="19" name="Oval 18"/>
          <p:cNvSpPr/>
          <p:nvPr/>
        </p:nvSpPr>
        <p:spPr>
          <a:xfrm>
            <a:off x="4343400" y="4114800"/>
            <a:ext cx="2286000" cy="2286000"/>
          </a:xfrm>
          <a:prstGeom prst="ellipse">
            <a:avLst/>
          </a:prstGeom>
          <a:solidFill>
            <a:srgbClr val="66FF33">
              <a:alpha val="25098"/>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0" y="0"/>
            <a:ext cx="9144000" cy="1066800"/>
          </a:xfrm>
        </p:spPr>
        <p:txBody>
          <a:bodyPr>
            <a:normAutofit fontScale="92500" lnSpcReduction="10000"/>
          </a:bodyPr>
          <a:lstStyle/>
          <a:p>
            <a:pPr marL="0" indent="0" algn="ctr">
              <a:buNone/>
            </a:pPr>
            <a:r>
              <a:rPr lang="en-US" sz="3600" dirty="0" smtClean="0"/>
              <a:t>I can deduct a gift of all or an undivided share of all of my interests in the property</a:t>
            </a:r>
            <a:endParaRPr lang="en-US" sz="3600" dirty="0"/>
          </a:p>
        </p:txBody>
      </p:sp>
      <p:pic>
        <p:nvPicPr>
          <p:cNvPr id="48139" name="Picture 11" descr="C:\Users\rujames\AppData\Local\Microsoft\Windows\Temporary Internet Files\Content.IE5\WU72GFP2\MP900414025[1].jpg"/>
          <p:cNvPicPr>
            <a:picLocks noChangeAspect="1" noChangeArrowheads="1"/>
          </p:cNvPicPr>
          <p:nvPr/>
        </p:nvPicPr>
        <p:blipFill>
          <a:blip r:embed="rId2" cstate="print"/>
          <a:srcRect/>
          <a:stretch>
            <a:fillRect/>
          </a:stretch>
        </p:blipFill>
        <p:spPr bwMode="auto">
          <a:xfrm>
            <a:off x="4343400" y="1219200"/>
            <a:ext cx="2049066" cy="2133600"/>
          </a:xfrm>
          <a:prstGeom prst="rect">
            <a:avLst/>
          </a:prstGeom>
          <a:noFill/>
        </p:spPr>
      </p:pic>
      <p:cxnSp>
        <p:nvCxnSpPr>
          <p:cNvPr id="20" name="Straight Connector 19"/>
          <p:cNvCxnSpPr/>
          <p:nvPr/>
        </p:nvCxnSpPr>
        <p:spPr>
          <a:xfrm rot="16200000" flipH="1">
            <a:off x="4914900" y="4686300"/>
            <a:ext cx="1143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H="1" flipV="1">
            <a:off x="5486400" y="4449576"/>
            <a:ext cx="808223" cy="8082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086600" y="1981200"/>
            <a:ext cx="1752600" cy="1569660"/>
          </a:xfrm>
          <a:prstGeom prst="rect">
            <a:avLst/>
          </a:prstGeom>
          <a:noFill/>
        </p:spPr>
        <p:txBody>
          <a:bodyPr wrap="square" rtlCol="0">
            <a:spAutoFit/>
          </a:bodyPr>
          <a:lstStyle/>
          <a:p>
            <a:pPr algn="ctr"/>
            <a:r>
              <a:rPr lang="en-US" sz="3200" b="1" dirty="0" smtClean="0"/>
              <a:t>All of donor’s interests </a:t>
            </a:r>
            <a:endParaRPr lang="en-US" sz="3200" dirty="0"/>
          </a:p>
        </p:txBody>
      </p:sp>
      <p:sp>
        <p:nvSpPr>
          <p:cNvPr id="31" name="TextBox 30"/>
          <p:cNvSpPr txBox="1"/>
          <p:nvPr/>
        </p:nvSpPr>
        <p:spPr>
          <a:xfrm>
            <a:off x="7162800" y="4262497"/>
            <a:ext cx="1981200" cy="2062103"/>
          </a:xfrm>
          <a:prstGeom prst="rect">
            <a:avLst/>
          </a:prstGeom>
          <a:noFill/>
        </p:spPr>
        <p:txBody>
          <a:bodyPr wrap="square" rtlCol="0">
            <a:spAutoFit/>
          </a:bodyPr>
          <a:lstStyle/>
          <a:p>
            <a:r>
              <a:rPr lang="en-US" sz="3200" b="1" dirty="0" smtClean="0"/>
              <a:t>Undivided share of donor’s interests</a:t>
            </a:r>
            <a:endParaRPr lang="en-US" sz="3200" b="1" dirty="0"/>
          </a:p>
        </p:txBody>
      </p:sp>
      <p:cxnSp>
        <p:nvCxnSpPr>
          <p:cNvPr id="18" name="Straight Connector 17"/>
          <p:cNvCxnSpPr/>
          <p:nvPr/>
        </p:nvCxnSpPr>
        <p:spPr>
          <a:xfrm>
            <a:off x="3352800" y="3657600"/>
            <a:ext cx="5791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886200" y="2819400"/>
            <a:ext cx="3124200" cy="790345"/>
          </a:xfrm>
          <a:prstGeom prst="rect">
            <a:avLst/>
          </a:prstGeom>
          <a:noFill/>
        </p:spPr>
        <p:txBody>
          <a:bodyPr wrap="square" rtlCol="0">
            <a:spAutoFit/>
          </a:bodyPr>
          <a:lstStyle/>
          <a:p>
            <a:pPr algn="ctr">
              <a:lnSpc>
                <a:spcPct val="80000"/>
              </a:lnSpc>
            </a:pPr>
            <a:r>
              <a:rPr lang="en-US" sz="2800" dirty="0" smtClean="0"/>
              <a:t>Land without mineral rights</a:t>
            </a:r>
            <a:endParaRPr lang="en-US" sz="2800" dirty="0"/>
          </a:p>
        </p:txBody>
      </p:sp>
      <p:sp>
        <p:nvSpPr>
          <p:cNvPr id="15" name="TextBox 14"/>
          <p:cNvSpPr txBox="1"/>
          <p:nvPr/>
        </p:nvSpPr>
        <p:spPr>
          <a:xfrm>
            <a:off x="2743200" y="6488668"/>
            <a:ext cx="6400800" cy="437043"/>
          </a:xfrm>
          <a:prstGeom prst="rect">
            <a:avLst/>
          </a:prstGeom>
          <a:noFill/>
        </p:spPr>
        <p:txBody>
          <a:bodyPr wrap="square" rIns="0" rtlCol="0">
            <a:spAutoFit/>
          </a:bodyPr>
          <a:lstStyle/>
          <a:p>
            <a:pPr algn="ctr">
              <a:lnSpc>
                <a:spcPct val="80000"/>
              </a:lnSpc>
            </a:pPr>
            <a:r>
              <a:rPr lang="en-US" sz="2800" dirty="0" smtClean="0"/>
              <a:t>15% ownership in my interests</a:t>
            </a:r>
            <a:endParaRPr lang="en-US" sz="2800" dirty="0"/>
          </a:p>
        </p:txBody>
      </p:sp>
      <p:pic>
        <p:nvPicPr>
          <p:cNvPr id="17" name="Picture 11" descr="C:\Users\rujames\AppData\Local\Microsoft\Windows\Temporary Internet Files\Content.IE5\WU72GFP2\MP900414025[1].jpg"/>
          <p:cNvPicPr>
            <a:picLocks noChangeAspect="1" noChangeArrowheads="1"/>
          </p:cNvPicPr>
          <p:nvPr/>
        </p:nvPicPr>
        <p:blipFill>
          <a:blip r:embed="rId2" cstate="print"/>
          <a:srcRect/>
          <a:stretch>
            <a:fillRect/>
          </a:stretch>
        </p:blipFill>
        <p:spPr bwMode="auto">
          <a:xfrm>
            <a:off x="152400" y="2514600"/>
            <a:ext cx="2049066" cy="2133600"/>
          </a:xfrm>
          <a:prstGeom prst="rect">
            <a:avLst/>
          </a:prstGeom>
          <a:noFill/>
        </p:spPr>
      </p:pic>
      <p:sp>
        <p:nvSpPr>
          <p:cNvPr id="16" name="TextBox 15"/>
          <p:cNvSpPr txBox="1"/>
          <p:nvPr/>
        </p:nvSpPr>
        <p:spPr>
          <a:xfrm>
            <a:off x="0" y="4343400"/>
            <a:ext cx="3124200" cy="790345"/>
          </a:xfrm>
          <a:prstGeom prst="rect">
            <a:avLst/>
          </a:prstGeom>
          <a:noFill/>
        </p:spPr>
        <p:txBody>
          <a:bodyPr wrap="square" rtlCol="0">
            <a:spAutoFit/>
          </a:bodyPr>
          <a:lstStyle/>
          <a:p>
            <a:pPr algn="ctr">
              <a:lnSpc>
                <a:spcPct val="80000"/>
              </a:lnSpc>
            </a:pPr>
            <a:r>
              <a:rPr lang="en-US" sz="2800" dirty="0" smtClean="0"/>
              <a:t>Land without mineral rights</a:t>
            </a:r>
            <a:endParaRPr lang="en-US" sz="2800" dirty="0"/>
          </a:p>
        </p:txBody>
      </p:sp>
      <p:cxnSp>
        <p:nvCxnSpPr>
          <p:cNvPr id="22" name="Straight Arrow Connector 21"/>
          <p:cNvCxnSpPr/>
          <p:nvPr/>
        </p:nvCxnSpPr>
        <p:spPr>
          <a:xfrm flipV="1">
            <a:off x="2057400" y="2667000"/>
            <a:ext cx="2133600" cy="914400"/>
          </a:xfrm>
          <a:prstGeom prst="straightConnector1">
            <a:avLst/>
          </a:prstGeom>
          <a:ln w="76200">
            <a:solidFill>
              <a:srgbClr val="0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0" y="1091625"/>
            <a:ext cx="9144000" cy="584775"/>
          </a:xfrm>
          <a:prstGeom prst="rect">
            <a:avLst/>
          </a:prstGeom>
          <a:solidFill>
            <a:srgbClr val="BDD855"/>
          </a:solidFill>
        </p:spPr>
        <p:txBody>
          <a:bodyPr wrap="square" rtlCol="0">
            <a:spAutoFit/>
          </a:bodyPr>
          <a:lstStyle/>
          <a:p>
            <a:r>
              <a:rPr lang="en-US" sz="3200" b="1" dirty="0" smtClean="0"/>
              <a:t>My Ownership Rights		My Gift</a:t>
            </a:r>
            <a:endParaRPr lang="en-US" sz="3200" b="1" dirty="0"/>
          </a:p>
        </p:txBody>
      </p:sp>
      <p:sp>
        <p:nvSpPr>
          <p:cNvPr id="28" name="TextBox 27"/>
          <p:cNvSpPr txBox="1"/>
          <p:nvPr/>
        </p:nvSpPr>
        <p:spPr>
          <a:xfrm>
            <a:off x="6553200" y="533400"/>
            <a:ext cx="1295400" cy="3770263"/>
          </a:xfrm>
          <a:prstGeom prst="rect">
            <a:avLst/>
          </a:prstGeom>
          <a:noFill/>
        </p:spPr>
        <p:txBody>
          <a:bodyPr wrap="square" rtlCol="0">
            <a:spAutoFit/>
          </a:bodyPr>
          <a:lstStyle/>
          <a:p>
            <a:pPr algn="ctr"/>
            <a:r>
              <a:rPr lang="en-US" sz="23900" dirty="0" smtClean="0">
                <a:solidFill>
                  <a:srgbClr val="008000"/>
                </a:solidFill>
                <a:sym typeface="Wingdings"/>
              </a:rPr>
              <a:t></a:t>
            </a:r>
            <a:endParaRPr lang="en-US" sz="23900" dirty="0">
              <a:solidFill>
                <a:srgbClr val="008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6478442XSmall.jpg"/>
          <p:cNvPicPr>
            <a:picLocks noChangeAspect="1"/>
          </p:cNvPicPr>
          <p:nvPr/>
        </p:nvPicPr>
        <p:blipFill>
          <a:blip r:embed="rId2" cstate="print"/>
          <a:stretch>
            <a:fillRect/>
          </a:stretch>
        </p:blipFill>
        <p:spPr>
          <a:xfrm>
            <a:off x="2362200" y="457200"/>
            <a:ext cx="4800600" cy="6400800"/>
          </a:xfrm>
          <a:prstGeom prst="rect">
            <a:avLst/>
          </a:prstGeom>
        </p:spPr>
      </p:pic>
      <p:sp>
        <p:nvSpPr>
          <p:cNvPr id="2" name="Title 1"/>
          <p:cNvSpPr>
            <a:spLocks noGrp="1"/>
          </p:cNvSpPr>
          <p:nvPr>
            <p:ph type="title"/>
          </p:nvPr>
        </p:nvSpPr>
        <p:spPr>
          <a:xfrm>
            <a:off x="0" y="0"/>
            <a:ext cx="9144000" cy="1143000"/>
          </a:xfrm>
        </p:spPr>
        <p:txBody>
          <a:bodyPr>
            <a:normAutofit/>
          </a:bodyPr>
          <a:lstStyle/>
          <a:p>
            <a:pPr>
              <a:lnSpc>
                <a:spcPct val="80000"/>
              </a:lnSpc>
            </a:pPr>
            <a:r>
              <a:rPr lang="en-US" sz="3600" dirty="0" smtClean="0"/>
              <a:t>If a donor owns only a partial interest, she can deduct a gift of all or an </a:t>
            </a:r>
            <a:r>
              <a:rPr lang="en-US" sz="3600" b="1" i="1" dirty="0" smtClean="0"/>
              <a:t>undivided share </a:t>
            </a:r>
            <a:r>
              <a:rPr lang="en-US" sz="3600" dirty="0" smtClean="0"/>
              <a:t>of it</a:t>
            </a:r>
            <a:endParaRPr lang="en-US" sz="3600" dirty="0"/>
          </a:p>
        </p:txBody>
      </p:sp>
      <p:sp>
        <p:nvSpPr>
          <p:cNvPr id="11" name="Oval 10"/>
          <p:cNvSpPr/>
          <p:nvPr/>
        </p:nvSpPr>
        <p:spPr>
          <a:xfrm>
            <a:off x="3505200" y="2514600"/>
            <a:ext cx="2286000" cy="22860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stCxn id="11" idx="0"/>
          </p:cNvCxnSpPr>
          <p:nvPr/>
        </p:nvCxnSpPr>
        <p:spPr>
          <a:xfrm rot="16200000" flipH="1">
            <a:off x="4076700" y="3086100"/>
            <a:ext cx="1143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1" idx="7"/>
          </p:cNvCxnSpPr>
          <p:nvPr/>
        </p:nvCxnSpPr>
        <p:spPr>
          <a:xfrm rot="16200000" flipH="1" flipV="1">
            <a:off x="4648200" y="2849376"/>
            <a:ext cx="808223" cy="808223"/>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descr="MP900443937[1]"/>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3314" name="Rectangle 2"/>
          <p:cNvSpPr>
            <a:spLocks noGrp="1" noChangeArrowheads="1"/>
          </p:cNvSpPr>
          <p:nvPr>
            <p:ph type="title"/>
          </p:nvPr>
        </p:nvSpPr>
        <p:spPr>
          <a:xfrm>
            <a:off x="0" y="0"/>
            <a:ext cx="9144000" cy="1143000"/>
          </a:xfrm>
        </p:spPr>
        <p:txBody>
          <a:bodyPr>
            <a:normAutofit fontScale="90000"/>
          </a:bodyPr>
          <a:lstStyle/>
          <a:p>
            <a:pPr algn="l" eaLnBrk="1" hangingPunct="1"/>
            <a:r>
              <a:rPr lang="en-US" sz="4000" dirty="0" smtClean="0">
                <a:solidFill>
                  <a:schemeClr val="bg1"/>
                </a:solidFill>
              </a:rPr>
              <a:t>I can’t seem to rent out this office space that I own, so I’ll donate the use of it to a charity</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idx="1"/>
          </p:nvPr>
        </p:nvSpPr>
        <p:spPr>
          <a:xfrm>
            <a:off x="152400" y="609600"/>
            <a:ext cx="2667000" cy="2514600"/>
          </a:xfrm>
          <a:ln w="19050">
            <a:noFill/>
          </a:ln>
        </p:spPr>
        <p:txBody>
          <a:bodyPr>
            <a:normAutofit fontScale="82500" lnSpcReduction="20000"/>
          </a:bodyPr>
          <a:lstStyle/>
          <a:p>
            <a:pPr marL="0" indent="0" algn="ctr">
              <a:buNone/>
            </a:pPr>
            <a:r>
              <a:rPr lang="en-US" dirty="0" smtClean="0"/>
              <a:t>I donate a 5% interest as tenants in common in a West Texas cotton farm although I never owned the mineral rights</a:t>
            </a:r>
            <a:endParaRPr lang="en-US" dirty="0"/>
          </a:p>
        </p:txBody>
      </p:sp>
      <p:sp>
        <p:nvSpPr>
          <p:cNvPr id="38" name="Rectangle 37"/>
          <p:cNvSpPr/>
          <p:nvPr/>
        </p:nvSpPr>
        <p:spPr>
          <a:xfrm>
            <a:off x="152400" y="609600"/>
            <a:ext cx="2667000" cy="5410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C:\Users\rujames\AppData\Local\Microsoft\Windows\Temporary Internet Files\Content.IE5\S3NC6S0Y\MP910216385[1].png"/>
          <p:cNvPicPr>
            <a:picLocks noChangeAspect="1" noChangeArrowheads="1"/>
          </p:cNvPicPr>
          <p:nvPr/>
        </p:nvPicPr>
        <p:blipFill>
          <a:blip r:embed="rId2" cstate="print"/>
          <a:srcRect/>
          <a:stretch>
            <a:fillRect/>
          </a:stretch>
        </p:blipFill>
        <p:spPr bwMode="auto">
          <a:xfrm>
            <a:off x="-228600" y="3124200"/>
            <a:ext cx="3489960" cy="3040380"/>
          </a:xfrm>
          <a:prstGeom prst="rect">
            <a:avLst/>
          </a:prstGeom>
          <a:noFill/>
        </p:spPr>
      </p:pic>
      <p:pic>
        <p:nvPicPr>
          <p:cNvPr id="24" name="Picture 23" descr="iStock_000006478442XSmall.jpg"/>
          <p:cNvPicPr>
            <a:picLocks noChangeAspect="1"/>
          </p:cNvPicPr>
          <p:nvPr/>
        </p:nvPicPr>
        <p:blipFill>
          <a:blip r:embed="rId3" cstate="print"/>
          <a:stretch>
            <a:fillRect/>
          </a:stretch>
        </p:blipFill>
        <p:spPr>
          <a:xfrm>
            <a:off x="4343400" y="457200"/>
            <a:ext cx="4800600" cy="6400800"/>
          </a:xfrm>
          <a:prstGeom prst="rect">
            <a:avLst/>
          </a:prstGeom>
        </p:spPr>
      </p:pic>
      <p:sp>
        <p:nvSpPr>
          <p:cNvPr id="25" name="Oval 24"/>
          <p:cNvSpPr/>
          <p:nvPr/>
        </p:nvSpPr>
        <p:spPr>
          <a:xfrm>
            <a:off x="5562600" y="2514600"/>
            <a:ext cx="2286000" cy="22860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rot="16200000" flipH="1">
            <a:off x="6134100" y="3086100"/>
            <a:ext cx="1143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flipV="1">
            <a:off x="6705600" y="2819400"/>
            <a:ext cx="808223" cy="808223"/>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895600" y="0"/>
            <a:ext cx="6248400" cy="1189236"/>
          </a:xfrm>
          <a:prstGeom prst="rect">
            <a:avLst/>
          </a:prstGeom>
          <a:noFill/>
        </p:spPr>
        <p:txBody>
          <a:bodyPr wrap="square" rtlCol="0">
            <a:spAutoFit/>
          </a:bodyPr>
          <a:lstStyle/>
          <a:p>
            <a:pPr algn="ctr">
              <a:lnSpc>
                <a:spcPct val="80000"/>
              </a:lnSpc>
            </a:pPr>
            <a:r>
              <a:rPr lang="en-US" sz="4400" b="1" dirty="0" smtClean="0">
                <a:solidFill>
                  <a:srgbClr val="008000"/>
                </a:solidFill>
              </a:rPr>
              <a:t>An undivided share in all interests of the donor</a:t>
            </a:r>
            <a:endParaRPr lang="en-US" sz="4400" b="1" dirty="0">
              <a:solidFill>
                <a:srgbClr val="008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11" descr="C:\Users\rujames\AppData\Local\Microsoft\Windows\Temporary Internet Files\Content.IE5\WU72GFP2\MP900414025[1].jpg"/>
          <p:cNvPicPr>
            <a:picLocks noChangeAspect="1" noChangeArrowheads="1"/>
          </p:cNvPicPr>
          <p:nvPr/>
        </p:nvPicPr>
        <p:blipFill>
          <a:blip r:embed="rId2" cstate="print"/>
          <a:srcRect/>
          <a:stretch>
            <a:fillRect/>
          </a:stretch>
        </p:blipFill>
        <p:spPr bwMode="auto">
          <a:xfrm>
            <a:off x="4495800" y="4191000"/>
            <a:ext cx="2049066" cy="2133600"/>
          </a:xfrm>
          <a:prstGeom prst="rect">
            <a:avLst/>
          </a:prstGeom>
          <a:noFill/>
        </p:spPr>
      </p:pic>
      <p:sp>
        <p:nvSpPr>
          <p:cNvPr id="19" name="Oval 18"/>
          <p:cNvSpPr/>
          <p:nvPr/>
        </p:nvSpPr>
        <p:spPr>
          <a:xfrm>
            <a:off x="4343400" y="4114800"/>
            <a:ext cx="2286000" cy="2286000"/>
          </a:xfrm>
          <a:prstGeom prst="ellipse">
            <a:avLst/>
          </a:prstGeom>
          <a:solidFill>
            <a:srgbClr val="66FF33">
              <a:alpha val="25098"/>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0" y="0"/>
            <a:ext cx="9144000" cy="1066800"/>
          </a:xfrm>
        </p:spPr>
        <p:txBody>
          <a:bodyPr>
            <a:normAutofit fontScale="92500" lnSpcReduction="10000"/>
          </a:bodyPr>
          <a:lstStyle/>
          <a:p>
            <a:pPr marL="0" indent="0" algn="ctr">
              <a:buNone/>
            </a:pPr>
            <a:r>
              <a:rPr lang="en-US" sz="3600" dirty="0" smtClean="0"/>
              <a:t>I can deduct a gift of all or an undivided share of all of my interests in the property</a:t>
            </a:r>
            <a:endParaRPr lang="en-US" sz="3600" dirty="0"/>
          </a:p>
        </p:txBody>
      </p:sp>
      <p:pic>
        <p:nvPicPr>
          <p:cNvPr id="48139" name="Picture 11" descr="C:\Users\rujames\AppData\Local\Microsoft\Windows\Temporary Internet Files\Content.IE5\WU72GFP2\MP900414025[1].jpg"/>
          <p:cNvPicPr>
            <a:picLocks noChangeAspect="1" noChangeArrowheads="1"/>
          </p:cNvPicPr>
          <p:nvPr/>
        </p:nvPicPr>
        <p:blipFill>
          <a:blip r:embed="rId2" cstate="print"/>
          <a:srcRect/>
          <a:stretch>
            <a:fillRect/>
          </a:stretch>
        </p:blipFill>
        <p:spPr bwMode="auto">
          <a:xfrm>
            <a:off x="4343400" y="1219200"/>
            <a:ext cx="2049066" cy="2133600"/>
          </a:xfrm>
          <a:prstGeom prst="rect">
            <a:avLst/>
          </a:prstGeom>
          <a:noFill/>
        </p:spPr>
      </p:pic>
      <p:cxnSp>
        <p:nvCxnSpPr>
          <p:cNvPr id="20" name="Straight Connector 19"/>
          <p:cNvCxnSpPr/>
          <p:nvPr/>
        </p:nvCxnSpPr>
        <p:spPr>
          <a:xfrm rot="16200000" flipH="1">
            <a:off x="4914900" y="4686300"/>
            <a:ext cx="1143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H="1" flipV="1">
            <a:off x="5486400" y="4449576"/>
            <a:ext cx="808223" cy="8082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086600" y="1981200"/>
            <a:ext cx="1752600" cy="1569660"/>
          </a:xfrm>
          <a:prstGeom prst="rect">
            <a:avLst/>
          </a:prstGeom>
          <a:noFill/>
        </p:spPr>
        <p:txBody>
          <a:bodyPr wrap="square" rtlCol="0">
            <a:spAutoFit/>
          </a:bodyPr>
          <a:lstStyle/>
          <a:p>
            <a:pPr algn="ctr"/>
            <a:r>
              <a:rPr lang="en-US" sz="3200" b="1" dirty="0" smtClean="0"/>
              <a:t>All of donor’s interests </a:t>
            </a:r>
            <a:endParaRPr lang="en-US" sz="3200" dirty="0"/>
          </a:p>
        </p:txBody>
      </p:sp>
      <p:sp>
        <p:nvSpPr>
          <p:cNvPr id="31" name="TextBox 30"/>
          <p:cNvSpPr txBox="1"/>
          <p:nvPr/>
        </p:nvSpPr>
        <p:spPr>
          <a:xfrm>
            <a:off x="7162800" y="4262497"/>
            <a:ext cx="1981200" cy="2062103"/>
          </a:xfrm>
          <a:prstGeom prst="rect">
            <a:avLst/>
          </a:prstGeom>
          <a:noFill/>
        </p:spPr>
        <p:txBody>
          <a:bodyPr wrap="square" rtlCol="0">
            <a:spAutoFit/>
          </a:bodyPr>
          <a:lstStyle/>
          <a:p>
            <a:r>
              <a:rPr lang="en-US" sz="3200" b="1" dirty="0" smtClean="0"/>
              <a:t>Undivided share of donor’s interests</a:t>
            </a:r>
            <a:endParaRPr lang="en-US" sz="3200" b="1" dirty="0"/>
          </a:p>
        </p:txBody>
      </p:sp>
      <p:cxnSp>
        <p:nvCxnSpPr>
          <p:cNvPr id="18" name="Straight Connector 17"/>
          <p:cNvCxnSpPr/>
          <p:nvPr/>
        </p:nvCxnSpPr>
        <p:spPr>
          <a:xfrm>
            <a:off x="3352800" y="3657600"/>
            <a:ext cx="5791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886200" y="2819400"/>
            <a:ext cx="3124200" cy="790345"/>
          </a:xfrm>
          <a:prstGeom prst="rect">
            <a:avLst/>
          </a:prstGeom>
          <a:noFill/>
        </p:spPr>
        <p:txBody>
          <a:bodyPr wrap="square" rtlCol="0">
            <a:spAutoFit/>
          </a:bodyPr>
          <a:lstStyle/>
          <a:p>
            <a:pPr algn="ctr">
              <a:lnSpc>
                <a:spcPct val="80000"/>
              </a:lnSpc>
            </a:pPr>
            <a:r>
              <a:rPr lang="en-US" sz="2800" dirty="0" smtClean="0"/>
              <a:t>Land without mineral rights</a:t>
            </a:r>
            <a:endParaRPr lang="en-US" sz="2800" dirty="0"/>
          </a:p>
        </p:txBody>
      </p:sp>
      <p:sp>
        <p:nvSpPr>
          <p:cNvPr id="15" name="TextBox 14"/>
          <p:cNvSpPr txBox="1"/>
          <p:nvPr/>
        </p:nvSpPr>
        <p:spPr>
          <a:xfrm>
            <a:off x="2743200" y="6488668"/>
            <a:ext cx="6400800" cy="445635"/>
          </a:xfrm>
          <a:prstGeom prst="rect">
            <a:avLst/>
          </a:prstGeom>
          <a:noFill/>
        </p:spPr>
        <p:txBody>
          <a:bodyPr wrap="square" rIns="0" rtlCol="0">
            <a:spAutoFit/>
          </a:bodyPr>
          <a:lstStyle/>
          <a:p>
            <a:pPr algn="ctr">
              <a:lnSpc>
                <a:spcPct val="80000"/>
              </a:lnSpc>
            </a:pPr>
            <a:r>
              <a:rPr lang="en-US" sz="2800" dirty="0" smtClean="0"/>
              <a:t>5% ownership of what I own</a:t>
            </a:r>
            <a:endParaRPr lang="en-US" sz="2800" dirty="0"/>
          </a:p>
        </p:txBody>
      </p:sp>
      <p:pic>
        <p:nvPicPr>
          <p:cNvPr id="17" name="Picture 11" descr="C:\Users\rujames\AppData\Local\Microsoft\Windows\Temporary Internet Files\Content.IE5\WU72GFP2\MP900414025[1].jpg"/>
          <p:cNvPicPr>
            <a:picLocks noChangeAspect="1" noChangeArrowheads="1"/>
          </p:cNvPicPr>
          <p:nvPr/>
        </p:nvPicPr>
        <p:blipFill>
          <a:blip r:embed="rId2" cstate="print"/>
          <a:srcRect/>
          <a:stretch>
            <a:fillRect/>
          </a:stretch>
        </p:blipFill>
        <p:spPr bwMode="auto">
          <a:xfrm>
            <a:off x="152400" y="2514600"/>
            <a:ext cx="2049066" cy="2133600"/>
          </a:xfrm>
          <a:prstGeom prst="rect">
            <a:avLst/>
          </a:prstGeom>
          <a:noFill/>
        </p:spPr>
      </p:pic>
      <p:sp>
        <p:nvSpPr>
          <p:cNvPr id="16" name="TextBox 15"/>
          <p:cNvSpPr txBox="1"/>
          <p:nvPr/>
        </p:nvSpPr>
        <p:spPr>
          <a:xfrm>
            <a:off x="0" y="4343400"/>
            <a:ext cx="3124200" cy="790345"/>
          </a:xfrm>
          <a:prstGeom prst="rect">
            <a:avLst/>
          </a:prstGeom>
          <a:noFill/>
        </p:spPr>
        <p:txBody>
          <a:bodyPr wrap="square" rtlCol="0">
            <a:spAutoFit/>
          </a:bodyPr>
          <a:lstStyle/>
          <a:p>
            <a:pPr algn="ctr">
              <a:lnSpc>
                <a:spcPct val="80000"/>
              </a:lnSpc>
            </a:pPr>
            <a:r>
              <a:rPr lang="en-US" sz="2800" dirty="0" smtClean="0"/>
              <a:t>Land without mineral rights</a:t>
            </a:r>
            <a:endParaRPr lang="en-US" sz="2800" dirty="0"/>
          </a:p>
        </p:txBody>
      </p:sp>
      <p:sp>
        <p:nvSpPr>
          <p:cNvPr id="28" name="TextBox 27"/>
          <p:cNvSpPr txBox="1"/>
          <p:nvPr/>
        </p:nvSpPr>
        <p:spPr>
          <a:xfrm>
            <a:off x="6553200" y="2554337"/>
            <a:ext cx="1295400" cy="3770263"/>
          </a:xfrm>
          <a:prstGeom prst="rect">
            <a:avLst/>
          </a:prstGeom>
          <a:noFill/>
        </p:spPr>
        <p:txBody>
          <a:bodyPr wrap="square" rtlCol="0">
            <a:spAutoFit/>
          </a:bodyPr>
          <a:lstStyle/>
          <a:p>
            <a:pPr algn="ctr"/>
            <a:r>
              <a:rPr lang="en-US" sz="23900" dirty="0" smtClean="0">
                <a:solidFill>
                  <a:srgbClr val="008000"/>
                </a:solidFill>
                <a:sym typeface="Wingdings"/>
              </a:rPr>
              <a:t></a:t>
            </a:r>
            <a:endParaRPr lang="en-US" sz="23900" dirty="0">
              <a:solidFill>
                <a:srgbClr val="008000"/>
              </a:solidFill>
            </a:endParaRPr>
          </a:p>
        </p:txBody>
      </p:sp>
      <p:cxnSp>
        <p:nvCxnSpPr>
          <p:cNvPr id="26" name="Straight Arrow Connector 25"/>
          <p:cNvCxnSpPr/>
          <p:nvPr/>
        </p:nvCxnSpPr>
        <p:spPr>
          <a:xfrm>
            <a:off x="2590800" y="4572000"/>
            <a:ext cx="1371600" cy="304800"/>
          </a:xfrm>
          <a:prstGeom prst="straightConnector1">
            <a:avLst/>
          </a:prstGeom>
          <a:ln w="76200">
            <a:solidFill>
              <a:srgbClr val="0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0" y="1091625"/>
            <a:ext cx="9144000" cy="584775"/>
          </a:xfrm>
          <a:prstGeom prst="rect">
            <a:avLst/>
          </a:prstGeom>
          <a:solidFill>
            <a:srgbClr val="BDD855"/>
          </a:solidFill>
        </p:spPr>
        <p:txBody>
          <a:bodyPr wrap="square" rtlCol="0">
            <a:spAutoFit/>
          </a:bodyPr>
          <a:lstStyle/>
          <a:p>
            <a:r>
              <a:rPr lang="en-US" sz="3200" b="1" dirty="0" smtClean="0"/>
              <a:t>My Ownership Rights		My Gift</a:t>
            </a:r>
            <a:endParaRPr lang="en-US" sz="3200"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ujames\AppData\Local\Microsoft\Windows\Temporary Internet Files\Content.IE5\7FLW1HPB\MP900443845[1].jpg"/>
          <p:cNvPicPr>
            <a:picLocks noChangeAspect="1" noChangeArrowheads="1"/>
          </p:cNvPicPr>
          <p:nvPr/>
        </p:nvPicPr>
        <p:blipFill>
          <a:blip r:embed="rId2" cstate="print"/>
          <a:srcRect/>
          <a:stretch>
            <a:fillRect/>
          </a:stretch>
        </p:blipFill>
        <p:spPr bwMode="auto">
          <a:xfrm>
            <a:off x="0" y="1219200"/>
            <a:ext cx="9144000" cy="4527276"/>
          </a:xfrm>
          <a:prstGeom prst="rect">
            <a:avLst/>
          </a:prstGeom>
          <a:noFill/>
        </p:spPr>
      </p:pic>
      <p:sp>
        <p:nvSpPr>
          <p:cNvPr id="16" name="Rectangle 15"/>
          <p:cNvSpPr/>
          <p:nvPr/>
        </p:nvSpPr>
        <p:spPr>
          <a:xfrm>
            <a:off x="0" y="5742432"/>
            <a:ext cx="4572000" cy="11155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457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72000" y="0"/>
            <a:ext cx="4572000" cy="1126462"/>
          </a:xfrm>
          <a:prstGeom prst="rect">
            <a:avLst/>
          </a:prstGeom>
          <a:noFill/>
        </p:spPr>
        <p:txBody>
          <a:bodyPr wrap="square" rtlCol="0">
            <a:spAutoFit/>
          </a:bodyPr>
          <a:lstStyle/>
          <a:p>
            <a:pPr algn="ctr">
              <a:lnSpc>
                <a:spcPct val="80000"/>
              </a:lnSpc>
            </a:pPr>
            <a:r>
              <a:rPr lang="en-US" sz="2800" b="1" dirty="0" smtClean="0">
                <a:solidFill>
                  <a:srgbClr val="1F271D"/>
                </a:solidFill>
              </a:rPr>
              <a:t>Next I give 11/12 interest in my life estate, keeping the right to use every September</a:t>
            </a:r>
          </a:p>
        </p:txBody>
      </p:sp>
      <p:sp>
        <p:nvSpPr>
          <p:cNvPr id="5" name="TextBox 4"/>
          <p:cNvSpPr txBox="1"/>
          <p:nvPr/>
        </p:nvSpPr>
        <p:spPr>
          <a:xfrm>
            <a:off x="0" y="5867400"/>
            <a:ext cx="4572000" cy="790345"/>
          </a:xfrm>
          <a:prstGeom prst="rect">
            <a:avLst/>
          </a:prstGeom>
          <a:noFill/>
        </p:spPr>
        <p:txBody>
          <a:bodyPr wrap="square" rtlCol="0">
            <a:spAutoFit/>
          </a:bodyPr>
          <a:lstStyle/>
          <a:p>
            <a:pPr algn="ctr">
              <a:lnSpc>
                <a:spcPct val="80000"/>
              </a:lnSpc>
            </a:pPr>
            <a:r>
              <a:rPr lang="en-US" sz="2800" b="1" dirty="0" smtClean="0">
                <a:solidFill>
                  <a:schemeClr val="bg1"/>
                </a:solidFill>
              </a:rPr>
              <a:t>Deductible as gift of remainder interest in home</a:t>
            </a:r>
            <a:endParaRPr lang="en-US" sz="2800" b="1" dirty="0">
              <a:solidFill>
                <a:schemeClr val="bg1"/>
              </a:solidFill>
            </a:endParaRPr>
          </a:p>
        </p:txBody>
      </p:sp>
      <p:sp>
        <p:nvSpPr>
          <p:cNvPr id="6" name="TextBox 5"/>
          <p:cNvSpPr txBox="1"/>
          <p:nvPr/>
        </p:nvSpPr>
        <p:spPr>
          <a:xfrm>
            <a:off x="4572000" y="5731538"/>
            <a:ext cx="4572000" cy="1126462"/>
          </a:xfrm>
          <a:prstGeom prst="rect">
            <a:avLst/>
          </a:prstGeom>
          <a:noFill/>
        </p:spPr>
        <p:txBody>
          <a:bodyPr wrap="square" rtlCol="0">
            <a:spAutoFit/>
          </a:bodyPr>
          <a:lstStyle/>
          <a:p>
            <a:pPr algn="ctr">
              <a:lnSpc>
                <a:spcPct val="80000"/>
              </a:lnSpc>
            </a:pPr>
            <a:r>
              <a:rPr lang="en-US" sz="2800" b="1" dirty="0" smtClean="0">
                <a:solidFill>
                  <a:srgbClr val="1F271D"/>
                </a:solidFill>
              </a:rPr>
              <a:t>Deductible as an undivided share of all the interests owned by the donor</a:t>
            </a:r>
            <a:endParaRPr lang="en-US" sz="2800" b="1" dirty="0">
              <a:solidFill>
                <a:srgbClr val="1F271D"/>
              </a:solidFill>
            </a:endParaRPr>
          </a:p>
        </p:txBody>
      </p:sp>
      <p:sp>
        <p:nvSpPr>
          <p:cNvPr id="14" name="TextBox 13"/>
          <p:cNvSpPr txBox="1"/>
          <p:nvPr/>
        </p:nvSpPr>
        <p:spPr>
          <a:xfrm>
            <a:off x="0" y="0"/>
            <a:ext cx="4495800" cy="1126462"/>
          </a:xfrm>
          <a:prstGeom prst="rect">
            <a:avLst/>
          </a:prstGeom>
          <a:noFill/>
        </p:spPr>
        <p:txBody>
          <a:bodyPr wrap="square" rtlCol="0">
            <a:spAutoFit/>
          </a:bodyPr>
          <a:lstStyle/>
          <a:p>
            <a:pPr algn="ctr">
              <a:lnSpc>
                <a:spcPct val="80000"/>
              </a:lnSpc>
            </a:pPr>
            <a:r>
              <a:rPr lang="en-US" sz="2800" b="1" dirty="0" smtClean="0">
                <a:solidFill>
                  <a:schemeClr val="bg1"/>
                </a:solidFill>
              </a:rPr>
              <a:t>I give charity the right to own my vacation home after I die by a remainder deed</a:t>
            </a:r>
          </a:p>
        </p:txBody>
      </p:sp>
      <p:sp>
        <p:nvSpPr>
          <p:cNvPr id="17" name="TextBox 16"/>
          <p:cNvSpPr txBox="1"/>
          <p:nvPr/>
        </p:nvSpPr>
        <p:spPr>
          <a:xfrm>
            <a:off x="2590800" y="6629400"/>
            <a:ext cx="1981200" cy="253916"/>
          </a:xfrm>
          <a:prstGeom prst="rect">
            <a:avLst/>
          </a:prstGeom>
          <a:noFill/>
        </p:spPr>
        <p:txBody>
          <a:bodyPr wrap="square" rtlCol="0">
            <a:spAutoFit/>
          </a:bodyPr>
          <a:lstStyle/>
          <a:p>
            <a:r>
              <a:rPr lang="en-US" sz="1050" dirty="0" smtClean="0">
                <a:solidFill>
                  <a:schemeClr val="bg1"/>
                </a:solidFill>
              </a:rPr>
              <a:t>Rev. Rul. 75-420; 1975-2 C.B. 78</a:t>
            </a:r>
            <a:endParaRPr lang="en-US" sz="1050" dirty="0">
              <a:solidFill>
                <a:schemeClr val="bg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11" descr="C:\Users\rujames\AppData\Local\Microsoft\Windows\Temporary Internet Files\Content.IE5\WU72GFP2\MP900414025[1].jpg"/>
          <p:cNvPicPr>
            <a:picLocks noChangeAspect="1" noChangeArrowheads="1"/>
          </p:cNvPicPr>
          <p:nvPr/>
        </p:nvPicPr>
        <p:blipFill>
          <a:blip r:embed="rId2" cstate="print"/>
          <a:srcRect/>
          <a:stretch>
            <a:fillRect/>
          </a:stretch>
        </p:blipFill>
        <p:spPr bwMode="auto">
          <a:xfrm>
            <a:off x="4495800" y="4191000"/>
            <a:ext cx="2049066" cy="2133600"/>
          </a:xfrm>
          <a:prstGeom prst="rect">
            <a:avLst/>
          </a:prstGeom>
          <a:noFill/>
        </p:spPr>
      </p:pic>
      <p:sp>
        <p:nvSpPr>
          <p:cNvPr id="19" name="Oval 18"/>
          <p:cNvSpPr/>
          <p:nvPr/>
        </p:nvSpPr>
        <p:spPr>
          <a:xfrm>
            <a:off x="4343400" y="4114800"/>
            <a:ext cx="2286000" cy="2286000"/>
          </a:xfrm>
          <a:prstGeom prst="ellipse">
            <a:avLst/>
          </a:prstGeom>
          <a:solidFill>
            <a:srgbClr val="66FF33">
              <a:alpha val="25098"/>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0" y="0"/>
            <a:ext cx="9144000" cy="1066800"/>
          </a:xfrm>
        </p:spPr>
        <p:txBody>
          <a:bodyPr>
            <a:normAutofit fontScale="92500" lnSpcReduction="10000"/>
          </a:bodyPr>
          <a:lstStyle/>
          <a:p>
            <a:pPr marL="0" indent="0" algn="ctr">
              <a:buNone/>
            </a:pPr>
            <a:r>
              <a:rPr lang="en-US" sz="3600" dirty="0" smtClean="0"/>
              <a:t>I can deduct a gift of all or an undivided share of all of my interests in the property</a:t>
            </a:r>
            <a:endParaRPr lang="en-US" sz="3600" dirty="0"/>
          </a:p>
        </p:txBody>
      </p:sp>
      <p:pic>
        <p:nvPicPr>
          <p:cNvPr id="48139" name="Picture 11" descr="C:\Users\rujames\AppData\Local\Microsoft\Windows\Temporary Internet Files\Content.IE5\WU72GFP2\MP900414025[1].jpg"/>
          <p:cNvPicPr>
            <a:picLocks noChangeAspect="1" noChangeArrowheads="1"/>
          </p:cNvPicPr>
          <p:nvPr/>
        </p:nvPicPr>
        <p:blipFill>
          <a:blip r:embed="rId2" cstate="print"/>
          <a:srcRect/>
          <a:stretch>
            <a:fillRect/>
          </a:stretch>
        </p:blipFill>
        <p:spPr bwMode="auto">
          <a:xfrm>
            <a:off x="4343400" y="1219200"/>
            <a:ext cx="2049066" cy="2133600"/>
          </a:xfrm>
          <a:prstGeom prst="rect">
            <a:avLst/>
          </a:prstGeom>
          <a:noFill/>
        </p:spPr>
      </p:pic>
      <p:cxnSp>
        <p:nvCxnSpPr>
          <p:cNvPr id="20" name="Straight Connector 19"/>
          <p:cNvCxnSpPr/>
          <p:nvPr/>
        </p:nvCxnSpPr>
        <p:spPr>
          <a:xfrm rot="16200000" flipH="1">
            <a:off x="4914900" y="4686300"/>
            <a:ext cx="1143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H="1" flipV="1">
            <a:off x="5486400" y="4449576"/>
            <a:ext cx="808223" cy="8082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086600" y="1981200"/>
            <a:ext cx="1752600" cy="1569660"/>
          </a:xfrm>
          <a:prstGeom prst="rect">
            <a:avLst/>
          </a:prstGeom>
          <a:noFill/>
        </p:spPr>
        <p:txBody>
          <a:bodyPr wrap="square" rtlCol="0">
            <a:spAutoFit/>
          </a:bodyPr>
          <a:lstStyle/>
          <a:p>
            <a:pPr algn="ctr"/>
            <a:r>
              <a:rPr lang="en-US" sz="3200" b="1" dirty="0" smtClean="0"/>
              <a:t>All of donor’s interests </a:t>
            </a:r>
            <a:endParaRPr lang="en-US" sz="3200" dirty="0"/>
          </a:p>
        </p:txBody>
      </p:sp>
      <p:sp>
        <p:nvSpPr>
          <p:cNvPr id="31" name="TextBox 30"/>
          <p:cNvSpPr txBox="1"/>
          <p:nvPr/>
        </p:nvSpPr>
        <p:spPr>
          <a:xfrm>
            <a:off x="7162800" y="4262497"/>
            <a:ext cx="1981200" cy="2062103"/>
          </a:xfrm>
          <a:prstGeom prst="rect">
            <a:avLst/>
          </a:prstGeom>
          <a:noFill/>
        </p:spPr>
        <p:txBody>
          <a:bodyPr wrap="square" rtlCol="0">
            <a:spAutoFit/>
          </a:bodyPr>
          <a:lstStyle/>
          <a:p>
            <a:r>
              <a:rPr lang="en-US" sz="3200" b="1" dirty="0" smtClean="0"/>
              <a:t>Undivided share of donor’s interests</a:t>
            </a:r>
            <a:endParaRPr lang="en-US" sz="3200" b="1" dirty="0"/>
          </a:p>
        </p:txBody>
      </p:sp>
      <p:cxnSp>
        <p:nvCxnSpPr>
          <p:cNvPr id="18" name="Straight Connector 17"/>
          <p:cNvCxnSpPr/>
          <p:nvPr/>
        </p:nvCxnSpPr>
        <p:spPr>
          <a:xfrm>
            <a:off x="3352800" y="3657600"/>
            <a:ext cx="5791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886200" y="2819400"/>
            <a:ext cx="3124200" cy="790345"/>
          </a:xfrm>
          <a:prstGeom prst="rect">
            <a:avLst/>
          </a:prstGeom>
          <a:noFill/>
        </p:spPr>
        <p:txBody>
          <a:bodyPr wrap="square" rtlCol="0">
            <a:spAutoFit/>
          </a:bodyPr>
          <a:lstStyle/>
          <a:p>
            <a:pPr algn="ctr">
              <a:lnSpc>
                <a:spcPct val="80000"/>
              </a:lnSpc>
            </a:pPr>
            <a:r>
              <a:rPr lang="en-US" sz="2800" dirty="0" smtClean="0"/>
              <a:t>Land without mineral rights</a:t>
            </a:r>
            <a:endParaRPr lang="en-US" sz="2800" dirty="0"/>
          </a:p>
        </p:txBody>
      </p:sp>
      <p:sp>
        <p:nvSpPr>
          <p:cNvPr id="15" name="TextBox 14"/>
          <p:cNvSpPr txBox="1"/>
          <p:nvPr/>
        </p:nvSpPr>
        <p:spPr>
          <a:xfrm>
            <a:off x="2743200" y="6488668"/>
            <a:ext cx="6400800" cy="445635"/>
          </a:xfrm>
          <a:prstGeom prst="rect">
            <a:avLst/>
          </a:prstGeom>
          <a:noFill/>
        </p:spPr>
        <p:txBody>
          <a:bodyPr wrap="square" rIns="0" rtlCol="0">
            <a:spAutoFit/>
          </a:bodyPr>
          <a:lstStyle/>
          <a:p>
            <a:pPr algn="ctr">
              <a:lnSpc>
                <a:spcPct val="80000"/>
              </a:lnSpc>
            </a:pPr>
            <a:r>
              <a:rPr lang="en-US" sz="2800" dirty="0" smtClean="0"/>
              <a:t>11/12 ownership in my life estate</a:t>
            </a:r>
            <a:endParaRPr lang="en-US" sz="2800" dirty="0"/>
          </a:p>
        </p:txBody>
      </p:sp>
      <p:pic>
        <p:nvPicPr>
          <p:cNvPr id="17" name="Picture 11" descr="C:\Users\rujames\AppData\Local\Microsoft\Windows\Temporary Internet Files\Content.IE5\WU72GFP2\MP900414025[1].jpg"/>
          <p:cNvPicPr>
            <a:picLocks noChangeAspect="1" noChangeArrowheads="1"/>
          </p:cNvPicPr>
          <p:nvPr/>
        </p:nvPicPr>
        <p:blipFill>
          <a:blip r:embed="rId2" cstate="print"/>
          <a:srcRect/>
          <a:stretch>
            <a:fillRect/>
          </a:stretch>
        </p:blipFill>
        <p:spPr bwMode="auto">
          <a:xfrm>
            <a:off x="152400" y="2514600"/>
            <a:ext cx="2049066" cy="2133600"/>
          </a:xfrm>
          <a:prstGeom prst="rect">
            <a:avLst/>
          </a:prstGeom>
          <a:noFill/>
        </p:spPr>
      </p:pic>
      <p:sp>
        <p:nvSpPr>
          <p:cNvPr id="16" name="TextBox 15"/>
          <p:cNvSpPr txBox="1"/>
          <p:nvPr/>
        </p:nvSpPr>
        <p:spPr>
          <a:xfrm>
            <a:off x="0" y="4343400"/>
            <a:ext cx="3124200" cy="445635"/>
          </a:xfrm>
          <a:prstGeom prst="rect">
            <a:avLst/>
          </a:prstGeom>
          <a:noFill/>
        </p:spPr>
        <p:txBody>
          <a:bodyPr wrap="square" rtlCol="0">
            <a:spAutoFit/>
          </a:bodyPr>
          <a:lstStyle/>
          <a:p>
            <a:pPr algn="ctr">
              <a:lnSpc>
                <a:spcPct val="80000"/>
              </a:lnSpc>
            </a:pPr>
            <a:r>
              <a:rPr lang="en-US" sz="2800" dirty="0" smtClean="0"/>
              <a:t>A life estate</a:t>
            </a:r>
            <a:endParaRPr lang="en-US" sz="2800" dirty="0"/>
          </a:p>
        </p:txBody>
      </p:sp>
      <p:cxnSp>
        <p:nvCxnSpPr>
          <p:cNvPr id="22" name="Straight Arrow Connector 21"/>
          <p:cNvCxnSpPr/>
          <p:nvPr/>
        </p:nvCxnSpPr>
        <p:spPr>
          <a:xfrm>
            <a:off x="2590800" y="4572000"/>
            <a:ext cx="1371600" cy="304800"/>
          </a:xfrm>
          <a:prstGeom prst="straightConnector1">
            <a:avLst/>
          </a:prstGeom>
          <a:ln w="76200">
            <a:solidFill>
              <a:srgbClr val="0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553200" y="2554337"/>
            <a:ext cx="1295400" cy="3770263"/>
          </a:xfrm>
          <a:prstGeom prst="rect">
            <a:avLst/>
          </a:prstGeom>
          <a:noFill/>
        </p:spPr>
        <p:txBody>
          <a:bodyPr wrap="square" rtlCol="0">
            <a:spAutoFit/>
          </a:bodyPr>
          <a:lstStyle/>
          <a:p>
            <a:pPr algn="ctr"/>
            <a:r>
              <a:rPr lang="en-US" sz="23900" dirty="0" smtClean="0">
                <a:solidFill>
                  <a:srgbClr val="008000"/>
                </a:solidFill>
                <a:sym typeface="Wingdings"/>
              </a:rPr>
              <a:t></a:t>
            </a:r>
            <a:endParaRPr lang="en-US" sz="23900" dirty="0">
              <a:solidFill>
                <a:srgbClr val="008000"/>
              </a:solidFill>
            </a:endParaRPr>
          </a:p>
        </p:txBody>
      </p:sp>
      <p:sp>
        <p:nvSpPr>
          <p:cNvPr id="25" name="TextBox 24"/>
          <p:cNvSpPr txBox="1"/>
          <p:nvPr/>
        </p:nvSpPr>
        <p:spPr>
          <a:xfrm>
            <a:off x="0" y="1091625"/>
            <a:ext cx="9144000" cy="584775"/>
          </a:xfrm>
          <a:prstGeom prst="rect">
            <a:avLst/>
          </a:prstGeom>
          <a:solidFill>
            <a:srgbClr val="BDD855"/>
          </a:solidFill>
        </p:spPr>
        <p:txBody>
          <a:bodyPr wrap="square" rtlCol="0">
            <a:spAutoFit/>
          </a:bodyPr>
          <a:lstStyle/>
          <a:p>
            <a:r>
              <a:rPr lang="en-US" sz="3200" b="1" dirty="0" smtClean="0"/>
              <a:t>My Ownership Rights		My Gift</a:t>
            </a:r>
            <a:endParaRPr lang="en-US" sz="3200" b="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rujames\AppData\Local\Microsoft\Windows\Temporary Internet Files\Content.IE5\V30YHRQ9\MP900446686[1].jpg"/>
          <p:cNvPicPr>
            <a:picLocks noChangeAspect="1" noChangeArrowheads="1"/>
          </p:cNvPicPr>
          <p:nvPr/>
        </p:nvPicPr>
        <p:blipFill>
          <a:blip r:embed="rId2" cstate="print"/>
          <a:srcRect/>
          <a:stretch>
            <a:fillRect/>
          </a:stretch>
        </p:blipFill>
        <p:spPr bwMode="auto">
          <a:xfrm>
            <a:off x="2743200" y="414181"/>
            <a:ext cx="4191000" cy="6443820"/>
          </a:xfrm>
          <a:prstGeom prst="rect">
            <a:avLst/>
          </a:prstGeom>
          <a:noFill/>
        </p:spPr>
      </p:pic>
      <p:sp>
        <p:nvSpPr>
          <p:cNvPr id="2" name="Title 1"/>
          <p:cNvSpPr>
            <a:spLocks noGrp="1"/>
          </p:cNvSpPr>
          <p:nvPr>
            <p:ph type="title"/>
          </p:nvPr>
        </p:nvSpPr>
        <p:spPr>
          <a:xfrm>
            <a:off x="457200" y="76200"/>
            <a:ext cx="8229600" cy="1143000"/>
          </a:xfrm>
        </p:spPr>
        <p:txBody>
          <a:bodyPr>
            <a:normAutofit fontScale="90000"/>
          </a:bodyPr>
          <a:lstStyle/>
          <a:p>
            <a:pPr>
              <a:lnSpc>
                <a:spcPct val="80000"/>
              </a:lnSpc>
            </a:pPr>
            <a:r>
              <a:rPr lang="en-US" dirty="0" smtClean="0"/>
              <a:t>If all interests are given to charity, each divided portion is deductible</a:t>
            </a:r>
            <a:endParaRPr lang="en-US" dirty="0"/>
          </a:p>
        </p:txBody>
      </p:sp>
      <p:pic>
        <p:nvPicPr>
          <p:cNvPr id="9" name="Picture 8" descr="iStock_000006350012XSmall.jpg"/>
          <p:cNvPicPr>
            <a:picLocks noChangeAspect="1"/>
          </p:cNvPicPr>
          <p:nvPr/>
        </p:nvPicPr>
        <p:blipFill>
          <a:blip r:embed="rId3" cstate="print">
            <a:clrChange>
              <a:clrFrom>
                <a:srgbClr val="FFFFFF"/>
              </a:clrFrom>
              <a:clrTo>
                <a:srgbClr val="FFFFFF">
                  <a:alpha val="0"/>
                </a:srgbClr>
              </a:clrTo>
            </a:clrChange>
          </a:blip>
          <a:stretch>
            <a:fillRect/>
          </a:stretch>
        </p:blipFill>
        <p:spPr>
          <a:xfrm>
            <a:off x="4038600" y="4419600"/>
            <a:ext cx="3895344" cy="2578608"/>
          </a:xfrm>
          <a:prstGeom prst="rect">
            <a:avLst/>
          </a:prstGeom>
        </p:spPr>
      </p:pic>
      <p:pic>
        <p:nvPicPr>
          <p:cNvPr id="10" name="Picture 9" descr="iStock_000006350012XSmall.jpg"/>
          <p:cNvPicPr>
            <a:picLocks noChangeAspect="1"/>
          </p:cNvPicPr>
          <p:nvPr/>
        </p:nvPicPr>
        <p:blipFill>
          <a:blip r:embed="rId3" cstate="print">
            <a:clrChange>
              <a:clrFrom>
                <a:srgbClr val="FFFFFF"/>
              </a:clrFrom>
              <a:clrTo>
                <a:srgbClr val="FFFFFF">
                  <a:alpha val="0"/>
                </a:srgbClr>
              </a:clrTo>
            </a:clrChange>
          </a:blip>
          <a:stretch>
            <a:fillRect/>
          </a:stretch>
        </p:blipFill>
        <p:spPr>
          <a:xfrm>
            <a:off x="4572000" y="1828800"/>
            <a:ext cx="3895344" cy="2578608"/>
          </a:xfrm>
          <a:prstGeom prst="rect">
            <a:avLst/>
          </a:prstGeom>
        </p:spPr>
      </p:pic>
      <p:pic>
        <p:nvPicPr>
          <p:cNvPr id="11" name="Picture 10" descr="iStock_000006350012XSmall.jpg"/>
          <p:cNvPicPr>
            <a:picLocks noChangeAspect="1"/>
          </p:cNvPicPr>
          <p:nvPr/>
        </p:nvPicPr>
        <p:blipFill>
          <a:blip r:embed="rId3" cstate="print">
            <a:clrChange>
              <a:clrFrom>
                <a:srgbClr val="FFFFFF"/>
              </a:clrFrom>
              <a:clrTo>
                <a:srgbClr val="FFFFFF">
                  <a:alpha val="0"/>
                </a:srgbClr>
              </a:clrTo>
            </a:clrChange>
          </a:blip>
          <a:stretch>
            <a:fillRect/>
          </a:stretch>
        </p:blipFill>
        <p:spPr>
          <a:xfrm flipH="1" flipV="1">
            <a:off x="533400" y="2514600"/>
            <a:ext cx="3886200" cy="2572556"/>
          </a:xfrm>
          <a:prstGeom prst="rect">
            <a:avLst/>
          </a:prstGeom>
        </p:spPr>
      </p:pic>
      <p:sp>
        <p:nvSpPr>
          <p:cNvPr id="13" name="TextBox 12"/>
          <p:cNvSpPr txBox="1"/>
          <p:nvPr/>
        </p:nvSpPr>
        <p:spPr>
          <a:xfrm>
            <a:off x="609600" y="3124200"/>
            <a:ext cx="1981200" cy="1135054"/>
          </a:xfrm>
          <a:prstGeom prst="rect">
            <a:avLst/>
          </a:prstGeom>
          <a:noFill/>
        </p:spPr>
        <p:txBody>
          <a:bodyPr wrap="square" rtlCol="0">
            <a:spAutoFit/>
          </a:bodyPr>
          <a:lstStyle/>
          <a:p>
            <a:pPr>
              <a:lnSpc>
                <a:spcPct val="80000"/>
              </a:lnSpc>
            </a:pPr>
            <a:r>
              <a:rPr lang="en-US" sz="2800" dirty="0" smtClean="0">
                <a:solidFill>
                  <a:schemeClr val="bg1"/>
                </a:solidFill>
              </a:rPr>
              <a:t>To:          The</a:t>
            </a:r>
          </a:p>
          <a:p>
            <a:pPr algn="r">
              <a:lnSpc>
                <a:spcPct val="80000"/>
              </a:lnSpc>
            </a:pPr>
            <a:r>
              <a:rPr lang="en-US" sz="2800" dirty="0" smtClean="0">
                <a:solidFill>
                  <a:schemeClr val="bg1"/>
                </a:solidFill>
              </a:rPr>
              <a:t>Salvation Army</a:t>
            </a:r>
            <a:endParaRPr lang="en-US" sz="2800" dirty="0">
              <a:solidFill>
                <a:schemeClr val="bg1"/>
              </a:solidFill>
            </a:endParaRPr>
          </a:p>
        </p:txBody>
      </p:sp>
      <p:sp>
        <p:nvSpPr>
          <p:cNvPr id="14" name="TextBox 13"/>
          <p:cNvSpPr txBox="1"/>
          <p:nvPr/>
        </p:nvSpPr>
        <p:spPr>
          <a:xfrm>
            <a:off x="6400800" y="2590800"/>
            <a:ext cx="1981200" cy="1135054"/>
          </a:xfrm>
          <a:prstGeom prst="rect">
            <a:avLst/>
          </a:prstGeom>
          <a:noFill/>
        </p:spPr>
        <p:txBody>
          <a:bodyPr wrap="square" rtlCol="0">
            <a:spAutoFit/>
          </a:bodyPr>
          <a:lstStyle/>
          <a:p>
            <a:pPr>
              <a:lnSpc>
                <a:spcPct val="80000"/>
              </a:lnSpc>
            </a:pPr>
            <a:r>
              <a:rPr lang="en-US" sz="2800" dirty="0" smtClean="0">
                <a:solidFill>
                  <a:schemeClr val="bg1"/>
                </a:solidFill>
              </a:rPr>
              <a:t>To:         </a:t>
            </a:r>
          </a:p>
          <a:p>
            <a:pPr algn="r">
              <a:lnSpc>
                <a:spcPct val="80000"/>
              </a:lnSpc>
            </a:pPr>
            <a:r>
              <a:rPr lang="en-US" sz="2800" dirty="0" smtClean="0">
                <a:solidFill>
                  <a:schemeClr val="bg1"/>
                </a:solidFill>
              </a:rPr>
              <a:t>The Red Cross</a:t>
            </a:r>
            <a:endParaRPr lang="en-US" sz="2800" dirty="0">
              <a:solidFill>
                <a:schemeClr val="bg1"/>
              </a:solidFill>
            </a:endParaRPr>
          </a:p>
        </p:txBody>
      </p:sp>
      <p:sp>
        <p:nvSpPr>
          <p:cNvPr id="15" name="TextBox 14"/>
          <p:cNvSpPr txBox="1"/>
          <p:nvPr/>
        </p:nvSpPr>
        <p:spPr>
          <a:xfrm>
            <a:off x="5867400" y="5181600"/>
            <a:ext cx="1981200" cy="1126462"/>
          </a:xfrm>
          <a:prstGeom prst="rect">
            <a:avLst/>
          </a:prstGeom>
          <a:noFill/>
        </p:spPr>
        <p:txBody>
          <a:bodyPr wrap="square" rtlCol="0">
            <a:spAutoFit/>
          </a:bodyPr>
          <a:lstStyle/>
          <a:p>
            <a:pPr>
              <a:lnSpc>
                <a:spcPct val="80000"/>
              </a:lnSpc>
            </a:pPr>
            <a:r>
              <a:rPr lang="en-US" sz="2800" dirty="0" smtClean="0">
                <a:solidFill>
                  <a:schemeClr val="bg1"/>
                </a:solidFill>
              </a:rPr>
              <a:t>To:         </a:t>
            </a:r>
          </a:p>
          <a:p>
            <a:pPr algn="r">
              <a:lnSpc>
                <a:spcPct val="80000"/>
              </a:lnSpc>
            </a:pPr>
            <a:r>
              <a:rPr lang="en-US" sz="2800" dirty="0" smtClean="0">
                <a:solidFill>
                  <a:schemeClr val="bg1"/>
                </a:solidFill>
              </a:rPr>
              <a:t>Texas Tech University</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7" name="Picture 11" descr="C:\Users\rujames\AppData\Local\Microsoft\Windows\Temporary Internet Files\Content.IE5\BWNQMCW8\MP900227703[1].jpg"/>
          <p:cNvPicPr>
            <a:picLocks noChangeAspect="1" noChangeArrowheads="1"/>
          </p:cNvPicPr>
          <p:nvPr/>
        </p:nvPicPr>
        <p:blipFill>
          <a:blip r:embed="rId2" cstate="print"/>
          <a:srcRect r="13043"/>
          <a:stretch>
            <a:fillRect/>
          </a:stretch>
        </p:blipFill>
        <p:spPr bwMode="auto">
          <a:xfrm>
            <a:off x="0" y="0"/>
            <a:ext cx="9144000" cy="6870192"/>
          </a:xfrm>
          <a:prstGeom prst="rect">
            <a:avLst/>
          </a:prstGeom>
          <a:noFill/>
        </p:spPr>
      </p:pic>
      <p:sp>
        <p:nvSpPr>
          <p:cNvPr id="3" name="Content Placeholder 2"/>
          <p:cNvSpPr>
            <a:spLocks noGrp="1"/>
          </p:cNvSpPr>
          <p:nvPr>
            <p:ph idx="1"/>
          </p:nvPr>
        </p:nvSpPr>
        <p:spPr>
          <a:xfrm>
            <a:off x="0" y="1"/>
            <a:ext cx="4114800" cy="3733800"/>
          </a:xfrm>
        </p:spPr>
        <p:txBody>
          <a:bodyPr>
            <a:normAutofit/>
          </a:bodyPr>
          <a:lstStyle/>
          <a:p>
            <a:pPr marL="0" indent="0">
              <a:lnSpc>
                <a:spcPct val="80000"/>
              </a:lnSpc>
              <a:buNone/>
            </a:pPr>
            <a:r>
              <a:rPr lang="en-US" sz="3600" b="1" dirty="0" smtClean="0">
                <a:ln w="12700">
                  <a:solidFill>
                    <a:schemeClr val="tx1"/>
                  </a:solidFill>
                </a:ln>
                <a:solidFill>
                  <a:srgbClr val="586338"/>
                </a:solidFill>
                <a:effectLst>
                  <a:glow rad="101600">
                    <a:schemeClr val="bg1">
                      <a:alpha val="60000"/>
                    </a:schemeClr>
                  </a:glow>
                </a:effectLst>
              </a:rPr>
              <a:t>I give ownership of the land to the Red Cross, the mineral rights to the Salvation Army, and rent free use for 10 years to my local church</a:t>
            </a:r>
            <a:endParaRPr lang="en-US" sz="3600" b="1" dirty="0">
              <a:ln w="12700">
                <a:solidFill>
                  <a:schemeClr val="tx1"/>
                </a:solidFill>
              </a:ln>
              <a:solidFill>
                <a:srgbClr val="586338"/>
              </a:solidFill>
              <a:effectLst>
                <a:glow rad="101600">
                  <a:schemeClr val="bg1">
                    <a:alpha val="60000"/>
                  </a:schemeClr>
                </a:glow>
              </a:effectLst>
            </a:endParaRPr>
          </a:p>
        </p:txBody>
      </p:sp>
      <p:sp>
        <p:nvSpPr>
          <p:cNvPr id="4" name="Content Placeholder 2"/>
          <p:cNvSpPr txBox="1">
            <a:spLocks/>
          </p:cNvSpPr>
          <p:nvPr/>
        </p:nvSpPr>
        <p:spPr>
          <a:xfrm>
            <a:off x="0" y="6096000"/>
            <a:ext cx="9144000" cy="762000"/>
          </a:xfrm>
          <a:prstGeom prst="rect">
            <a:avLst/>
          </a:prstGeom>
          <a:ln>
            <a:noFill/>
          </a:ln>
        </p:spPr>
        <p:txBody>
          <a:bodyPr vert="horz" lIns="91440" tIns="45720" rIns="91440" bIns="45720" rtlCol="0">
            <a:normAutofit/>
          </a:bodyPr>
          <a:lstStyle/>
          <a:p>
            <a:pPr marL="0" marR="0" lvl="0" indent="0" algn="l" defTabSz="914400" rtl="0" eaLnBrk="1" fontAlgn="auto" latinLnBrk="0" hangingPunct="1">
              <a:lnSpc>
                <a:spcPct val="80000"/>
              </a:lnSpc>
              <a:spcBef>
                <a:spcPct val="20000"/>
              </a:spcBef>
              <a:spcAft>
                <a:spcPts val="0"/>
              </a:spcAft>
              <a:buClrTx/>
              <a:buSzTx/>
              <a:buFont typeface="Arial" pitchFamily="34" charset="0"/>
              <a:buNone/>
              <a:tabLst/>
              <a:defRPr/>
            </a:pPr>
            <a:r>
              <a:rPr kumimoji="0" lang="en-US" sz="3600" b="1" i="0" u="none" strike="noStrike" kern="1200" cap="none" spc="0" normalizeH="0" baseline="0" noProof="0" dirty="0" smtClean="0">
                <a:ln w="12700">
                  <a:solidFill>
                    <a:schemeClr val="tx1"/>
                  </a:solidFill>
                </a:ln>
                <a:solidFill>
                  <a:srgbClr val="586338"/>
                </a:solidFill>
                <a:effectLst>
                  <a:glow rad="101600">
                    <a:schemeClr val="bg1">
                      <a:alpha val="60000"/>
                    </a:schemeClr>
                  </a:glow>
                </a:effectLst>
                <a:uLnTx/>
                <a:uFillTx/>
                <a:latin typeface="+mn-lt"/>
                <a:ea typeface="+mn-ea"/>
                <a:cs typeface="+mn-cs"/>
              </a:rPr>
              <a:t>Deduct as if</a:t>
            </a:r>
            <a:r>
              <a:rPr kumimoji="0" lang="en-US" sz="3600" b="1" i="0" u="none" strike="noStrike" kern="1200" cap="none" spc="0" normalizeH="0" noProof="0" dirty="0" smtClean="0">
                <a:ln w="12700">
                  <a:solidFill>
                    <a:schemeClr val="tx1"/>
                  </a:solidFill>
                </a:ln>
                <a:solidFill>
                  <a:srgbClr val="586338"/>
                </a:solidFill>
                <a:effectLst>
                  <a:glow rad="101600">
                    <a:schemeClr val="bg1">
                      <a:alpha val="60000"/>
                    </a:schemeClr>
                  </a:glow>
                </a:effectLst>
                <a:uLnTx/>
                <a:uFillTx/>
                <a:latin typeface="+mn-lt"/>
                <a:ea typeface="+mn-ea"/>
                <a:cs typeface="+mn-cs"/>
              </a:rPr>
              <a:t> all rights were given to one charity</a:t>
            </a:r>
            <a:endParaRPr kumimoji="0" lang="en-US" sz="3600" b="1" i="0" u="none" strike="noStrike" kern="1200" cap="none" spc="0" normalizeH="0" baseline="0" noProof="0" dirty="0">
              <a:ln w="12700">
                <a:solidFill>
                  <a:schemeClr val="tx1"/>
                </a:solidFill>
              </a:ln>
              <a:solidFill>
                <a:srgbClr val="586338"/>
              </a:solidFill>
              <a:effectLst>
                <a:glow rad="101600">
                  <a:schemeClr val="bg1">
                    <a:alpha val="60000"/>
                  </a:schemeClr>
                </a:glo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0544853XSmall.jpg"/>
          <p:cNvPicPr>
            <a:picLocks noChangeAspect="1"/>
          </p:cNvPicPr>
          <p:nvPr/>
        </p:nvPicPr>
        <p:blipFill>
          <a:blip r:embed="rId2" cstate="print"/>
          <a:srcRect/>
          <a:stretch>
            <a:fillRect/>
          </a:stretch>
        </p:blipFill>
        <p:spPr>
          <a:xfrm>
            <a:off x="0" y="685800"/>
            <a:ext cx="9144000" cy="5627077"/>
          </a:xfrm>
          <a:prstGeom prst="rect">
            <a:avLst/>
          </a:prstGeom>
        </p:spPr>
      </p:pic>
      <p:sp>
        <p:nvSpPr>
          <p:cNvPr id="3" name="Content Placeholder 2"/>
          <p:cNvSpPr>
            <a:spLocks noGrp="1"/>
          </p:cNvSpPr>
          <p:nvPr>
            <p:ph idx="1"/>
          </p:nvPr>
        </p:nvSpPr>
        <p:spPr>
          <a:xfrm>
            <a:off x="152400" y="0"/>
            <a:ext cx="8991600" cy="6858000"/>
          </a:xfrm>
        </p:spPr>
        <p:txBody>
          <a:bodyPr>
            <a:noAutofit/>
          </a:bodyPr>
          <a:lstStyle/>
          <a:p>
            <a:pPr marL="0" indent="0" algn="ctr">
              <a:lnSpc>
                <a:spcPct val="80000"/>
              </a:lnSpc>
              <a:spcBef>
                <a:spcPts val="0"/>
              </a:spcBef>
              <a:buNone/>
            </a:pPr>
            <a:r>
              <a:rPr lang="en-US" sz="4000" dirty="0" smtClean="0"/>
              <a:t>Summary</a:t>
            </a:r>
            <a:endParaRPr lang="en-US" sz="1200" dirty="0" smtClean="0"/>
          </a:p>
          <a:p>
            <a:pPr marL="0" indent="0" algn="ctr">
              <a:spcBef>
                <a:spcPts val="0"/>
              </a:spcBef>
              <a:buNone/>
            </a:pPr>
            <a:endParaRPr lang="en-US" sz="1100" dirty="0" smtClean="0"/>
          </a:p>
          <a:p>
            <a:pPr marL="0" indent="0" algn="ctr">
              <a:lnSpc>
                <a:spcPct val="80000"/>
              </a:lnSpc>
              <a:spcBef>
                <a:spcPts val="0"/>
              </a:spcBef>
              <a:buNone/>
            </a:pPr>
            <a:r>
              <a:rPr lang="en-US" sz="4000" dirty="0" smtClean="0"/>
              <a:t>If you don’t give or share all of your rights, </a:t>
            </a:r>
          </a:p>
          <a:p>
            <a:pPr marL="0" indent="0" algn="ctr">
              <a:lnSpc>
                <a:spcPct val="80000"/>
              </a:lnSpc>
              <a:spcBef>
                <a:spcPts val="0"/>
              </a:spcBef>
              <a:buNone/>
            </a:pPr>
            <a:r>
              <a:rPr lang="en-US" sz="4000" dirty="0" smtClean="0"/>
              <a:t>you get no deduction </a:t>
            </a:r>
          </a:p>
          <a:p>
            <a:pPr marL="0" indent="0" algn="ctr">
              <a:spcBef>
                <a:spcPts val="0"/>
              </a:spcBef>
              <a:buNone/>
            </a:pPr>
            <a:endParaRPr lang="en-US" dirty="0" smtClean="0"/>
          </a:p>
          <a:p>
            <a:pPr marL="0" indent="0" algn="ctr">
              <a:spcBef>
                <a:spcPts val="0"/>
              </a:spcBef>
              <a:buNone/>
            </a:pPr>
            <a:endParaRPr lang="en-US" dirty="0" smtClean="0"/>
          </a:p>
          <a:p>
            <a:pPr marL="0" indent="0" algn="ctr">
              <a:spcBef>
                <a:spcPts val="0"/>
              </a:spcBef>
              <a:buNone/>
            </a:pPr>
            <a:endParaRPr lang="en-US" dirty="0" smtClean="0"/>
          </a:p>
          <a:p>
            <a:pPr marL="0" indent="0" algn="ctr">
              <a:spcBef>
                <a:spcPts val="0"/>
              </a:spcBef>
              <a:buNone/>
            </a:pPr>
            <a:endParaRPr lang="en-US" dirty="0" smtClean="0"/>
          </a:p>
          <a:p>
            <a:pPr marL="0" indent="0" algn="ctr">
              <a:spcBef>
                <a:spcPts val="0"/>
              </a:spcBef>
              <a:buNone/>
            </a:pPr>
            <a:endParaRPr lang="en-US" dirty="0" smtClean="0"/>
          </a:p>
          <a:p>
            <a:pPr marL="0" indent="0" algn="ctr">
              <a:spcBef>
                <a:spcPts val="0"/>
              </a:spcBef>
              <a:buNone/>
            </a:pPr>
            <a:endParaRPr lang="en-US" dirty="0" smtClean="0"/>
          </a:p>
          <a:p>
            <a:pPr marL="0" indent="0" algn="ctr">
              <a:spcBef>
                <a:spcPts val="0"/>
              </a:spcBef>
              <a:buNone/>
            </a:pPr>
            <a:endParaRPr lang="en-US" dirty="0" smtClean="0"/>
          </a:p>
          <a:p>
            <a:pPr marL="0" indent="0" algn="ctr">
              <a:spcBef>
                <a:spcPts val="0"/>
              </a:spcBef>
              <a:buNone/>
            </a:pPr>
            <a:endParaRPr lang="en-US" dirty="0" smtClean="0"/>
          </a:p>
          <a:p>
            <a:pPr marL="0" indent="0" algn="ctr">
              <a:spcBef>
                <a:spcPts val="0"/>
              </a:spcBef>
              <a:buNone/>
            </a:pPr>
            <a:endParaRPr lang="en-US" dirty="0" smtClean="0"/>
          </a:p>
          <a:p>
            <a:pPr marL="0" indent="0" algn="ctr">
              <a:spcBef>
                <a:spcPts val="0"/>
              </a:spcBef>
              <a:buNone/>
            </a:pPr>
            <a:r>
              <a:rPr lang="en-US" dirty="0" smtClean="0"/>
              <a:t>(unless it is a designated exception)</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Stock_000000921638XSmall.jpg"/>
          <p:cNvPicPr>
            <a:picLocks noChangeAspect="1"/>
          </p:cNvPicPr>
          <p:nvPr/>
        </p:nvPicPr>
        <p:blipFill>
          <a:blip r:embed="rId2" cstate="print"/>
          <a:srcRect/>
          <a:stretch>
            <a:fillRect/>
          </a:stretch>
        </p:blipFill>
        <p:spPr>
          <a:xfrm>
            <a:off x="2667000" y="0"/>
            <a:ext cx="6477000" cy="6858000"/>
          </a:xfrm>
          <a:prstGeom prst="rect">
            <a:avLst/>
          </a:prstGeom>
        </p:spPr>
      </p:pic>
      <p:sp>
        <p:nvSpPr>
          <p:cNvPr id="2" name="Title 1"/>
          <p:cNvSpPr>
            <a:spLocks noGrp="1"/>
          </p:cNvSpPr>
          <p:nvPr>
            <p:ph type="ctrTitle"/>
          </p:nvPr>
        </p:nvSpPr>
        <p:spPr>
          <a:xfrm>
            <a:off x="152400" y="3352800"/>
            <a:ext cx="5867400" cy="1219199"/>
          </a:xfrm>
        </p:spPr>
        <p:txBody>
          <a:bodyPr>
            <a:noAutofit/>
          </a:bodyPr>
          <a:lstStyle/>
          <a:p>
            <a:pPr algn="l">
              <a:lnSpc>
                <a:spcPct val="80000"/>
              </a:lnSpc>
            </a:pPr>
            <a:r>
              <a:rPr lang="en-US" sz="6000" b="1" dirty="0" smtClean="0">
                <a:ln w="28575">
                  <a:solidFill>
                    <a:sysClr val="windowText" lastClr="000000"/>
                  </a:solidFill>
                </a:ln>
                <a:solidFill>
                  <a:srgbClr val="ABAB00"/>
                </a:solidFill>
              </a:rPr>
              <a:t>Charitable </a:t>
            </a:r>
            <a:br>
              <a:rPr lang="en-US" sz="6000" b="1" dirty="0" smtClean="0">
                <a:ln w="28575">
                  <a:solidFill>
                    <a:sysClr val="windowText" lastClr="000000"/>
                  </a:solidFill>
                </a:ln>
                <a:solidFill>
                  <a:srgbClr val="ABAB00"/>
                </a:solidFill>
              </a:rPr>
            </a:br>
            <a:r>
              <a:rPr lang="en-US" sz="6000" b="1" dirty="0" smtClean="0">
                <a:ln w="28575">
                  <a:solidFill>
                    <a:sysClr val="windowText" lastClr="000000"/>
                  </a:solidFill>
                </a:ln>
                <a:solidFill>
                  <a:srgbClr val="ABAB00"/>
                </a:solidFill>
              </a:rPr>
              <a:t>gifts of </a:t>
            </a:r>
            <a:br>
              <a:rPr lang="en-US" sz="6000" b="1" dirty="0" smtClean="0">
                <a:ln w="28575">
                  <a:solidFill>
                    <a:sysClr val="windowText" lastClr="000000"/>
                  </a:solidFill>
                </a:ln>
                <a:solidFill>
                  <a:srgbClr val="ABAB00"/>
                </a:solidFill>
              </a:rPr>
            </a:br>
            <a:r>
              <a:rPr lang="en-US" sz="6000" b="1" dirty="0" smtClean="0">
                <a:ln w="28575">
                  <a:solidFill>
                    <a:sysClr val="windowText" lastClr="000000"/>
                  </a:solidFill>
                </a:ln>
                <a:solidFill>
                  <a:srgbClr val="ABAB00"/>
                </a:solidFill>
              </a:rPr>
              <a:t>partial </a:t>
            </a:r>
            <a:br>
              <a:rPr lang="en-US" sz="6000" b="1" dirty="0" smtClean="0">
                <a:ln w="28575">
                  <a:solidFill>
                    <a:sysClr val="windowText" lastClr="000000"/>
                  </a:solidFill>
                </a:ln>
                <a:solidFill>
                  <a:srgbClr val="ABAB00"/>
                </a:solidFill>
              </a:rPr>
            </a:br>
            <a:r>
              <a:rPr lang="en-US" sz="6000" b="1" dirty="0" smtClean="0">
                <a:ln w="28575">
                  <a:solidFill>
                    <a:sysClr val="windowText" lastClr="000000"/>
                  </a:solidFill>
                </a:ln>
                <a:solidFill>
                  <a:srgbClr val="ABAB00"/>
                </a:solidFill>
              </a:rPr>
              <a:t>interests </a:t>
            </a:r>
            <a:br>
              <a:rPr lang="en-US" sz="6000" b="1" dirty="0" smtClean="0">
                <a:ln w="28575">
                  <a:solidFill>
                    <a:sysClr val="windowText" lastClr="000000"/>
                  </a:solidFill>
                </a:ln>
                <a:solidFill>
                  <a:srgbClr val="ABAB00"/>
                </a:solidFill>
              </a:rPr>
            </a:br>
            <a:r>
              <a:rPr lang="en-US" sz="6000" b="1" dirty="0" smtClean="0">
                <a:ln w="28575">
                  <a:solidFill>
                    <a:sysClr val="windowText" lastClr="000000"/>
                  </a:solidFill>
                </a:ln>
                <a:solidFill>
                  <a:srgbClr val="ABAB00"/>
                </a:solidFill>
              </a:rPr>
              <a:t>in property</a:t>
            </a:r>
            <a:endParaRPr lang="en-US" sz="6000" b="1" dirty="0">
              <a:ln w="28575">
                <a:solidFill>
                  <a:sysClr val="windowText" lastClr="000000"/>
                </a:solidFill>
              </a:ln>
              <a:solidFill>
                <a:srgbClr val="ABAB00"/>
              </a:solidFill>
            </a:endParaRPr>
          </a:p>
        </p:txBody>
      </p:sp>
      <p:sp>
        <p:nvSpPr>
          <p:cNvPr id="7" name="TextBox 6"/>
          <p:cNvSpPr txBox="1"/>
          <p:nvPr/>
        </p:nvSpPr>
        <p:spPr>
          <a:xfrm>
            <a:off x="0" y="0"/>
            <a:ext cx="4724400" cy="294183"/>
          </a:xfrm>
          <a:prstGeom prst="rect">
            <a:avLst/>
          </a:prstGeom>
          <a:noFill/>
        </p:spPr>
        <p:txBody>
          <a:bodyPr wrap="square" rtlCol="0">
            <a:spAutoFit/>
          </a:bodyPr>
          <a:lstStyle/>
          <a:p>
            <a:pPr>
              <a:lnSpc>
                <a:spcPct val="80000"/>
              </a:lnSpc>
            </a:pPr>
            <a:r>
              <a:rPr lang="en-US" sz="1600" b="1" dirty="0" smtClean="0">
                <a:solidFill>
                  <a:srgbClr val="542C00"/>
                </a:solidFill>
              </a:rPr>
              <a:t>All slides from www.istockphoto.com</a:t>
            </a:r>
            <a:endParaRPr lang="en-US" sz="1600" b="1" dirty="0">
              <a:solidFill>
                <a:srgbClr val="542C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Stock_000001624654XSmall.jpg"/>
          <p:cNvPicPr>
            <a:picLocks noChangeAspect="1"/>
          </p:cNvPicPr>
          <p:nvPr/>
        </p:nvPicPr>
        <p:blipFill>
          <a:blip r:embed="rId2" cstate="print"/>
          <a:stretch>
            <a:fillRect/>
          </a:stretch>
        </p:blipFill>
        <p:spPr>
          <a:xfrm>
            <a:off x="-1" y="914400"/>
            <a:ext cx="8957553" cy="5943600"/>
          </a:xfrm>
          <a:prstGeom prst="rect">
            <a:avLst/>
          </a:prstGeom>
        </p:spPr>
      </p:pic>
      <p:sp>
        <p:nvSpPr>
          <p:cNvPr id="5" name="TextBox 4"/>
          <p:cNvSpPr txBox="1"/>
          <p:nvPr/>
        </p:nvSpPr>
        <p:spPr>
          <a:xfrm>
            <a:off x="0" y="0"/>
            <a:ext cx="9144000" cy="2948499"/>
          </a:xfrm>
          <a:prstGeom prst="rect">
            <a:avLst/>
          </a:prstGeom>
          <a:noFill/>
        </p:spPr>
        <p:txBody>
          <a:bodyPr wrap="square" rtlCol="0">
            <a:spAutoFit/>
          </a:bodyPr>
          <a:lstStyle/>
          <a:p>
            <a:pPr marL="3084513" indent="-3084513">
              <a:lnSpc>
                <a:spcPct val="80000"/>
              </a:lnSpc>
            </a:pPr>
            <a:r>
              <a:rPr lang="en-US" sz="8800" b="1" dirty="0" smtClean="0"/>
              <a:t>Help me</a:t>
            </a:r>
          </a:p>
          <a:p>
            <a:pPr marL="3084513" indent="-3084513">
              <a:lnSpc>
                <a:spcPct val="80000"/>
              </a:lnSpc>
            </a:pPr>
            <a:endParaRPr lang="en-US" sz="4400" b="1" dirty="0" smtClean="0"/>
          </a:p>
          <a:p>
            <a:pPr marL="3084513" indent="-3084513">
              <a:lnSpc>
                <a:spcPct val="80000"/>
              </a:lnSpc>
            </a:pPr>
            <a:r>
              <a:rPr lang="en-US" sz="3600" b="1" dirty="0" smtClean="0"/>
              <a:t> </a:t>
            </a:r>
            <a:r>
              <a:rPr lang="en-US" dirty="0" smtClean="0"/>
              <a:t>				</a:t>
            </a:r>
            <a:r>
              <a:rPr lang="en-US" sz="9600" b="1" dirty="0" smtClean="0">
                <a:solidFill>
                  <a:srgbClr val="FF0000"/>
                </a:solidFill>
                <a:hlinkClick r:id="rId3"/>
              </a:rPr>
              <a:t>HERE</a:t>
            </a:r>
            <a:endParaRPr lang="en-US" sz="9600" b="1" dirty="0" smtClean="0">
              <a:solidFill>
                <a:srgbClr val="FF0000"/>
              </a:solidFill>
            </a:endParaRPr>
          </a:p>
        </p:txBody>
      </p:sp>
      <p:sp>
        <p:nvSpPr>
          <p:cNvPr id="6" name="TextBox 5"/>
          <p:cNvSpPr txBox="1"/>
          <p:nvPr/>
        </p:nvSpPr>
        <p:spPr>
          <a:xfrm>
            <a:off x="4038600" y="346805"/>
            <a:ext cx="5181600" cy="1329595"/>
          </a:xfrm>
          <a:prstGeom prst="rect">
            <a:avLst/>
          </a:prstGeom>
          <a:noFill/>
        </p:spPr>
        <p:txBody>
          <a:bodyPr wrap="square" rtlCol="0">
            <a:spAutoFit/>
          </a:bodyPr>
          <a:lstStyle/>
          <a:p>
            <a:pPr>
              <a:lnSpc>
                <a:spcPct val="80000"/>
              </a:lnSpc>
            </a:pPr>
            <a:r>
              <a:rPr lang="en-US" sz="2000" dirty="0" smtClean="0"/>
              <a:t>convince my bosses that continuing to build and post these slide sets is not a waste of time.  If you work for a nonprofit or advise donors </a:t>
            </a:r>
            <a:r>
              <a:rPr lang="en-US" sz="2000" dirty="0" smtClean="0"/>
              <a:t>and you </a:t>
            </a:r>
            <a:r>
              <a:rPr lang="en-US" sz="2000" dirty="0" smtClean="0"/>
              <a:t>reviewed these slides, please let me know by clicking</a:t>
            </a:r>
            <a:endParaRPr lang="en-US" sz="2000" dirty="0"/>
          </a:p>
        </p:txBody>
      </p:sp>
      <p:sp>
        <p:nvSpPr>
          <p:cNvPr id="8" name="Rectangle 7">
            <a:hlinkClick r:id="rId3"/>
          </p:cNvPr>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4462525XSmall.jpg"/>
          <p:cNvPicPr>
            <a:picLocks noChangeAspect="1"/>
          </p:cNvPicPr>
          <p:nvPr/>
        </p:nvPicPr>
        <p:blipFill>
          <a:blip r:embed="rId2" cstate="print"/>
          <a:stretch>
            <a:fillRect/>
          </a:stretch>
        </p:blipFill>
        <p:spPr>
          <a:xfrm>
            <a:off x="-1" y="0"/>
            <a:ext cx="9220455" cy="6858000"/>
          </a:xfrm>
          <a:prstGeom prst="rect">
            <a:avLst/>
          </a:prstGeom>
        </p:spPr>
      </p:pic>
      <p:sp>
        <p:nvSpPr>
          <p:cNvPr id="3" name="Content Placeholder 2"/>
          <p:cNvSpPr>
            <a:spLocks noGrp="1"/>
          </p:cNvSpPr>
          <p:nvPr>
            <p:ph idx="1"/>
          </p:nvPr>
        </p:nvSpPr>
        <p:spPr>
          <a:xfrm>
            <a:off x="6248400" y="0"/>
            <a:ext cx="2971800" cy="6324600"/>
          </a:xfrm>
        </p:spPr>
        <p:txBody>
          <a:bodyPr>
            <a:normAutofit/>
          </a:bodyPr>
          <a:lstStyle/>
          <a:p>
            <a:pPr marL="0" indent="0">
              <a:buNone/>
            </a:pPr>
            <a:r>
              <a:rPr lang="en-US" dirty="0" smtClean="0"/>
              <a:t>If you clicked on the link to let me know you reviewed these slides…</a:t>
            </a:r>
          </a:p>
          <a:p>
            <a:pPr algn="ctr">
              <a:buNone/>
            </a:pPr>
            <a:r>
              <a:rPr lang="en-US" sz="8000" b="1" dirty="0" smtClean="0"/>
              <a:t>Thank You!</a:t>
            </a:r>
            <a:endParaRPr lang="en-US" sz="28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ujames\AppData\Local\Microsoft\Windows\Temporary Internet Files\Content.IE5\7FLW1HPB\MP900448674[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2819400" y="274638"/>
            <a:ext cx="6324600" cy="1143000"/>
          </a:xfrm>
        </p:spPr>
        <p:txBody>
          <a:bodyPr>
            <a:normAutofit fontScale="90000"/>
          </a:bodyPr>
          <a:lstStyle/>
          <a:p>
            <a:r>
              <a:rPr lang="en-US" dirty="0" smtClean="0">
                <a:solidFill>
                  <a:schemeClr val="bg1"/>
                </a:solidFill>
              </a:rPr>
              <a:t>I give the charity this land, but I keep all mineral rights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5051437XSmall.jpg"/>
          <p:cNvPicPr>
            <a:picLocks noChangeAspect="1"/>
          </p:cNvPicPr>
          <p:nvPr/>
        </p:nvPicPr>
        <p:blipFill>
          <a:blip r:embed="rId2" cstate="print"/>
          <a:stretch>
            <a:fillRect/>
          </a:stretch>
        </p:blipFill>
        <p:spPr>
          <a:xfrm>
            <a:off x="3759330" y="0"/>
            <a:ext cx="5384670" cy="6858000"/>
          </a:xfrm>
          <a:prstGeom prst="rect">
            <a:avLst/>
          </a:prstGeom>
        </p:spPr>
      </p:pic>
      <p:sp>
        <p:nvSpPr>
          <p:cNvPr id="3" name="Content Placeholder 2"/>
          <p:cNvSpPr>
            <a:spLocks noGrp="1"/>
          </p:cNvSpPr>
          <p:nvPr>
            <p:ph idx="1"/>
          </p:nvPr>
        </p:nvSpPr>
        <p:spPr>
          <a:xfrm>
            <a:off x="0" y="0"/>
            <a:ext cx="5181600" cy="4525963"/>
          </a:xfrm>
        </p:spPr>
        <p:txBody>
          <a:bodyPr>
            <a:normAutofit/>
          </a:bodyPr>
          <a:lstStyle/>
          <a:p>
            <a:pPr marL="0" indent="0">
              <a:spcBef>
                <a:spcPts val="0"/>
              </a:spcBef>
              <a:buNone/>
            </a:pPr>
            <a:r>
              <a:rPr lang="en-US" sz="3600" dirty="0" smtClean="0"/>
              <a:t>For the audio lecture accompanying this </a:t>
            </a:r>
          </a:p>
          <a:p>
            <a:pPr marL="0" indent="0">
              <a:spcBef>
                <a:spcPts val="0"/>
              </a:spcBef>
              <a:buNone/>
            </a:pPr>
            <a:r>
              <a:rPr lang="en-US" sz="3600" dirty="0" smtClean="0"/>
              <a:t>slide set, go to</a:t>
            </a:r>
          </a:p>
          <a:p>
            <a:pPr marL="0" indent="0">
              <a:spcBef>
                <a:spcPts val="0"/>
              </a:spcBef>
              <a:buNone/>
            </a:pPr>
            <a:endParaRPr lang="en-US" sz="3600" dirty="0" smtClean="0"/>
          </a:p>
          <a:p>
            <a:pPr marL="0" indent="0">
              <a:spcBef>
                <a:spcPts val="0"/>
              </a:spcBef>
              <a:buNone/>
            </a:pPr>
            <a:r>
              <a:rPr lang="en-US" sz="3600" b="1" spc="-150" dirty="0" smtClean="0"/>
              <a:t>EncourageGenerosity.com</a:t>
            </a:r>
            <a:endParaRPr lang="en-US" sz="3600" b="1" spc="-150" dirty="0"/>
          </a:p>
        </p:txBody>
      </p:sp>
      <p:sp>
        <p:nvSpPr>
          <p:cNvPr id="6" name="Rectangle 5">
            <a:hlinkClick r:id="rId3"/>
          </p:cNvPr>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tock_000008468877XSmall.jpg"/>
          <p:cNvPicPr>
            <a:picLocks noChangeAspect="1"/>
          </p:cNvPicPr>
          <p:nvPr/>
        </p:nvPicPr>
        <p:blipFill>
          <a:blip r:embed="rId2" cstate="print"/>
          <a:srcRect/>
          <a:stretch>
            <a:fillRect/>
          </a:stretch>
        </p:blipFill>
        <p:spPr>
          <a:xfrm>
            <a:off x="0" y="838200"/>
            <a:ext cx="6710195" cy="6019800"/>
          </a:xfrm>
          <a:prstGeom prst="rect">
            <a:avLst/>
          </a:prstGeom>
        </p:spPr>
      </p:pic>
      <p:sp>
        <p:nvSpPr>
          <p:cNvPr id="3" name="Content Placeholder 2"/>
          <p:cNvSpPr>
            <a:spLocks noGrp="1"/>
          </p:cNvSpPr>
          <p:nvPr>
            <p:ph idx="1"/>
          </p:nvPr>
        </p:nvSpPr>
        <p:spPr>
          <a:xfrm>
            <a:off x="2514600" y="0"/>
            <a:ext cx="6629400" cy="3200400"/>
          </a:xfrm>
        </p:spPr>
        <p:txBody>
          <a:bodyPr>
            <a:normAutofit/>
          </a:bodyPr>
          <a:lstStyle/>
          <a:p>
            <a:pPr>
              <a:buNone/>
            </a:pPr>
            <a:r>
              <a:rPr lang="en-US" sz="4800" b="1" dirty="0" smtClean="0"/>
              <a:t>Think you understand it</a:t>
            </a:r>
            <a:r>
              <a:rPr lang="en-US" sz="4800" b="1" dirty="0" smtClean="0"/>
              <a:t>?</a:t>
            </a:r>
            <a:endParaRPr lang="en-US" sz="4800" b="1" dirty="0" smtClean="0"/>
          </a:p>
          <a:p>
            <a:pPr>
              <a:buNone/>
            </a:pPr>
            <a:r>
              <a:rPr lang="en-US" sz="2800" dirty="0" smtClean="0"/>
              <a:t>			</a:t>
            </a:r>
          </a:p>
          <a:p>
            <a:pPr>
              <a:buNone/>
            </a:pPr>
            <a:r>
              <a:rPr lang="en-US" sz="4800" dirty="0" smtClean="0"/>
              <a:t>	</a:t>
            </a:r>
            <a:r>
              <a:rPr lang="en-US" sz="4800" dirty="0" smtClean="0"/>
              <a:t>			</a:t>
            </a:r>
            <a:r>
              <a:rPr lang="en-US" sz="6600" b="1" dirty="0" smtClean="0"/>
              <a:t>Prove </a:t>
            </a:r>
            <a:r>
              <a:rPr lang="en-US" sz="6600" b="1" dirty="0" smtClean="0"/>
              <a:t>it!</a:t>
            </a:r>
            <a:endParaRPr lang="en-US" sz="4800" b="1" dirty="0" smtClean="0"/>
          </a:p>
          <a:p>
            <a:pPr>
              <a:buNone/>
            </a:pPr>
            <a:endParaRPr lang="en-US" dirty="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p:txBody>
      </p:sp>
      <p:sp>
        <p:nvSpPr>
          <p:cNvPr id="5" name="TextBox 4"/>
          <p:cNvSpPr txBox="1"/>
          <p:nvPr/>
        </p:nvSpPr>
        <p:spPr>
          <a:xfrm>
            <a:off x="5181600" y="3657600"/>
            <a:ext cx="3962400" cy="3323987"/>
          </a:xfrm>
          <a:prstGeom prst="rect">
            <a:avLst/>
          </a:prstGeom>
          <a:noFill/>
        </p:spPr>
        <p:txBody>
          <a:bodyPr wrap="square" rtlCol="0">
            <a:spAutoFit/>
          </a:bodyPr>
          <a:lstStyle/>
          <a:p>
            <a:r>
              <a:rPr lang="en-US" sz="4800" b="1" dirty="0" smtClean="0">
                <a:hlinkClick r:id="rId3"/>
              </a:rPr>
              <a:t>Click here </a:t>
            </a:r>
            <a:r>
              <a:rPr lang="en-US" sz="2400" dirty="0" smtClean="0"/>
              <a:t>to go to EncourageGenerosity.com and take the free quiz on this slide set.  (Instantly graded with in depth explanations and a certificate of completion score report.)</a:t>
            </a:r>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52600"/>
            <a:ext cx="4724400" cy="5105400"/>
          </a:xfrm>
        </p:spPr>
        <p:txBody>
          <a:bodyPr>
            <a:normAutofit fontScale="70000" lnSpcReduction="20000"/>
          </a:bodyPr>
          <a:lstStyle/>
          <a:p>
            <a:pPr marL="0" indent="0">
              <a:buNone/>
            </a:pPr>
            <a:r>
              <a:rPr lang="en-US" dirty="0" smtClean="0"/>
              <a:t>This slide set is from the introductory curriculum for the Graduate Certificate in Charitable Financial Planning at Texas Tech University, home to the nation’s largest graduate program in personal financial planning.</a:t>
            </a:r>
          </a:p>
          <a:p>
            <a:pPr marL="0" indent="0">
              <a:buNone/>
            </a:pPr>
            <a:endParaRPr lang="en-US" dirty="0" smtClean="0"/>
          </a:p>
          <a:p>
            <a:pPr marL="0" indent="0">
              <a:buNone/>
            </a:pPr>
            <a:r>
              <a:rPr lang="en-US" dirty="0" smtClean="0"/>
              <a:t>To find out more about the online Graduate Certificate in Charitable Financial Planning go to </a:t>
            </a:r>
            <a:r>
              <a:rPr lang="en-US" dirty="0" smtClean="0">
                <a:hlinkClick r:id="rId2"/>
              </a:rPr>
              <a:t>www.EncourageGenerosity.com</a:t>
            </a:r>
            <a:endParaRPr lang="en-US" dirty="0" smtClean="0"/>
          </a:p>
          <a:p>
            <a:pPr marL="0" indent="0">
              <a:buNone/>
            </a:pPr>
            <a:endParaRPr lang="en-US" dirty="0" smtClean="0"/>
          </a:p>
          <a:p>
            <a:pPr marL="0" indent="0">
              <a:buNone/>
            </a:pPr>
            <a:r>
              <a:rPr lang="en-US" dirty="0" smtClean="0"/>
              <a:t>To find out more about the M.S. or Ph.D. in personal financial planning at Texas Tech University, go to </a:t>
            </a:r>
            <a:r>
              <a:rPr lang="en-US" dirty="0" smtClean="0">
                <a:hlinkClick r:id="rId3"/>
              </a:rPr>
              <a:t>www.depts.ttu.edu/pfp/</a:t>
            </a:r>
            <a:r>
              <a:rPr lang="en-US" dirty="0" smtClean="0"/>
              <a:t>    </a:t>
            </a:r>
            <a:endParaRPr lang="en-US" dirty="0"/>
          </a:p>
        </p:txBody>
      </p:sp>
      <p:sp>
        <p:nvSpPr>
          <p:cNvPr id="25604" name="Text Box 4"/>
          <p:cNvSpPr txBox="1">
            <a:spLocks noChangeArrowheads="1"/>
          </p:cNvSpPr>
          <p:nvPr/>
        </p:nvSpPr>
        <p:spPr bwMode="auto">
          <a:xfrm>
            <a:off x="0" y="0"/>
            <a:ext cx="4953000" cy="1295400"/>
          </a:xfrm>
          <a:prstGeom prst="rect">
            <a:avLst/>
          </a:prstGeom>
          <a:solidFill>
            <a:srgbClr val="000000"/>
          </a:solidFill>
          <a:ln w="9525" algn="ctr">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rgbClr val="FFFFFF"/>
                </a:solidFill>
                <a:effectLst/>
                <a:latin typeface="Arial" pitchFamily="34" charset="0"/>
                <a:cs typeface="Arial" pitchFamily="34" charset="0"/>
              </a:rPr>
              <a:t>Graduate Studies in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rgbClr val="FFFFFF"/>
                </a:solidFill>
                <a:effectLst/>
                <a:latin typeface="Arial" pitchFamily="34" charset="0"/>
                <a:cs typeface="Arial" pitchFamily="34" charset="0"/>
              </a:rPr>
              <a:t>Charitable Financial Planning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DDDDDD"/>
                </a:solidFill>
                <a:effectLst/>
                <a:latin typeface="Arial" pitchFamily="34" charset="0"/>
                <a:cs typeface="Arial" pitchFamily="34" charset="0"/>
              </a:rPr>
              <a:t>at Texas Tech University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5602" name="Picture 2" descr="campus2"/>
          <p:cNvPicPr>
            <a:picLocks noChangeAspect="1" noChangeArrowheads="1"/>
          </p:cNvPicPr>
          <p:nvPr/>
        </p:nvPicPr>
        <p:blipFill>
          <a:blip r:embed="rId4" cstate="print"/>
          <a:srcRect r="3658"/>
          <a:stretch>
            <a:fillRect/>
          </a:stretch>
        </p:blipFill>
        <p:spPr bwMode="auto">
          <a:xfrm>
            <a:off x="4784703" y="0"/>
            <a:ext cx="4359298" cy="6858000"/>
          </a:xfrm>
          <a:prstGeom prst="rect">
            <a:avLst/>
          </a:prstGeom>
          <a:noFill/>
          <a:ln w="9525" algn="ctr">
            <a:noFill/>
            <a:miter lim="800000"/>
            <a:headEnd/>
            <a:tailEnd/>
          </a:ln>
          <a:effectLst/>
        </p:spPr>
      </p:pic>
      <p:pic>
        <p:nvPicPr>
          <p:cNvPr id="25603" name="Picture 3" descr="tech-logo[1]"/>
          <p:cNvPicPr>
            <a:picLocks noChangeAspect="1" noChangeArrowheads="1"/>
          </p:cNvPicPr>
          <p:nvPr/>
        </p:nvPicPr>
        <p:blipFill>
          <a:blip r:embed="rId5" cstate="print"/>
          <a:srcRect/>
          <a:stretch>
            <a:fillRect/>
          </a:stretch>
        </p:blipFill>
        <p:spPr bwMode="auto">
          <a:xfrm>
            <a:off x="4800600" y="0"/>
            <a:ext cx="1143000" cy="1250067"/>
          </a:xfrm>
          <a:prstGeom prst="rect">
            <a:avLst/>
          </a:prstGeom>
          <a:noFill/>
          <a:ln w="9525" algn="ctr">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marL="0" indent="0">
              <a:lnSpc>
                <a:spcPct val="80000"/>
              </a:lnSpc>
              <a:spcBef>
                <a:spcPts val="0"/>
              </a:spcBef>
              <a:buNone/>
            </a:pPr>
            <a:r>
              <a:rPr lang="en-US" sz="2000" b="1" dirty="0" smtClean="0"/>
              <a:t>	About the Author </a:t>
            </a:r>
          </a:p>
          <a:p>
            <a:pPr marL="0" indent="0">
              <a:lnSpc>
                <a:spcPct val="80000"/>
              </a:lnSpc>
              <a:spcBef>
                <a:spcPts val="0"/>
              </a:spcBef>
              <a:buNone/>
            </a:pPr>
            <a:r>
              <a:rPr lang="en-US" sz="2000" dirty="0" smtClean="0"/>
              <a:t>Russell </a:t>
            </a:r>
            <a:r>
              <a:rPr lang="en-US" sz="2000" dirty="0" smtClean="0"/>
              <a:t>James, J.D., Ph.D., </a:t>
            </a:r>
            <a:r>
              <a:rPr lang="en-US" sz="2000" dirty="0" smtClean="0"/>
              <a:t>CFP</a:t>
            </a:r>
            <a:r>
              <a:rPr lang="en-US" sz="2000" baseline="30000" dirty="0" smtClean="0"/>
              <a:t>®</a:t>
            </a:r>
            <a:r>
              <a:rPr lang="en-US" sz="2000" dirty="0" smtClean="0"/>
              <a:t> </a:t>
            </a:r>
            <a:r>
              <a:rPr lang="en-US" sz="2000" dirty="0" smtClean="0"/>
              <a:t>is an Associate </a:t>
            </a:r>
          </a:p>
          <a:p>
            <a:pPr marL="0" indent="0">
              <a:lnSpc>
                <a:spcPct val="80000"/>
              </a:lnSpc>
              <a:spcBef>
                <a:spcPts val="0"/>
              </a:spcBef>
              <a:buNone/>
            </a:pPr>
            <a:r>
              <a:rPr lang="en-US" sz="2000" dirty="0" smtClean="0"/>
              <a:t>Professor and the </a:t>
            </a:r>
            <a:r>
              <a:rPr lang="en-US" sz="2000" dirty="0" smtClean="0"/>
              <a:t>Director of Graduate </a:t>
            </a:r>
            <a:endParaRPr lang="en-US" sz="2000" dirty="0" smtClean="0"/>
          </a:p>
          <a:p>
            <a:pPr marL="0" indent="0">
              <a:lnSpc>
                <a:spcPct val="80000"/>
              </a:lnSpc>
              <a:spcBef>
                <a:spcPts val="0"/>
              </a:spcBef>
              <a:buNone/>
            </a:pPr>
            <a:r>
              <a:rPr lang="en-US" sz="2000" dirty="0" smtClean="0"/>
              <a:t>Studies </a:t>
            </a:r>
            <a:r>
              <a:rPr lang="en-US" sz="2000" dirty="0" smtClean="0"/>
              <a:t>in Charitable Planning in the Division </a:t>
            </a:r>
            <a:endParaRPr lang="en-US" sz="2000" dirty="0" smtClean="0"/>
          </a:p>
          <a:p>
            <a:pPr marL="0" indent="0">
              <a:lnSpc>
                <a:spcPct val="80000"/>
              </a:lnSpc>
              <a:spcBef>
                <a:spcPts val="0"/>
              </a:spcBef>
              <a:buNone/>
            </a:pPr>
            <a:r>
              <a:rPr lang="en-US" sz="2000" dirty="0" smtClean="0"/>
              <a:t>of </a:t>
            </a:r>
            <a:r>
              <a:rPr lang="en-US" sz="2000" dirty="0" smtClean="0"/>
              <a:t>Personal Financial Planning </a:t>
            </a:r>
            <a:r>
              <a:rPr lang="en-US" sz="2000" dirty="0" smtClean="0"/>
              <a:t>at Texas Tech </a:t>
            </a:r>
          </a:p>
          <a:p>
            <a:pPr marL="0" indent="0">
              <a:lnSpc>
                <a:spcPct val="80000"/>
              </a:lnSpc>
              <a:spcBef>
                <a:spcPts val="0"/>
              </a:spcBef>
              <a:buNone/>
            </a:pPr>
            <a:r>
              <a:rPr lang="en-US" sz="2000" dirty="0" smtClean="0"/>
              <a:t>University.  He </a:t>
            </a:r>
            <a:r>
              <a:rPr lang="en-US" sz="2000" dirty="0" smtClean="0"/>
              <a:t>graduated, </a:t>
            </a:r>
            <a:r>
              <a:rPr lang="en-US" sz="2000" i="1" dirty="0" smtClean="0"/>
              <a:t>cum laude</a:t>
            </a:r>
            <a:r>
              <a:rPr lang="en-US" sz="2000" dirty="0" smtClean="0"/>
              <a:t>, from </a:t>
            </a:r>
            <a:endParaRPr lang="en-US" sz="2000" dirty="0" smtClean="0"/>
          </a:p>
          <a:p>
            <a:pPr marL="0" indent="0">
              <a:lnSpc>
                <a:spcPct val="80000"/>
              </a:lnSpc>
              <a:spcBef>
                <a:spcPts val="0"/>
              </a:spcBef>
              <a:buNone/>
            </a:pPr>
            <a:r>
              <a:rPr lang="en-US" sz="2000" dirty="0" smtClean="0"/>
              <a:t>the </a:t>
            </a:r>
            <a:r>
              <a:rPr lang="en-US" sz="2000" dirty="0" smtClean="0"/>
              <a:t>University of Missouri School of Law </a:t>
            </a:r>
            <a:endParaRPr lang="en-US" sz="2000" dirty="0" smtClean="0"/>
          </a:p>
          <a:p>
            <a:pPr marL="0" indent="0">
              <a:lnSpc>
                <a:spcPct val="80000"/>
              </a:lnSpc>
              <a:spcBef>
                <a:spcPts val="0"/>
              </a:spcBef>
              <a:buNone/>
            </a:pPr>
            <a:r>
              <a:rPr lang="en-US" sz="2000" dirty="0" smtClean="0"/>
              <a:t>where </a:t>
            </a:r>
            <a:r>
              <a:rPr lang="en-US" sz="2000" dirty="0" smtClean="0"/>
              <a:t>he was a member of the Missouri Law </a:t>
            </a:r>
            <a:endParaRPr lang="en-US" sz="2000" dirty="0" smtClean="0"/>
          </a:p>
          <a:p>
            <a:pPr marL="0" indent="0">
              <a:lnSpc>
                <a:spcPct val="80000"/>
              </a:lnSpc>
              <a:spcBef>
                <a:spcPts val="0"/>
              </a:spcBef>
              <a:buNone/>
            </a:pPr>
            <a:r>
              <a:rPr lang="en-US" sz="2000" dirty="0" smtClean="0"/>
              <a:t>Review</a:t>
            </a:r>
            <a:r>
              <a:rPr lang="en-US" sz="2000" dirty="0" smtClean="0"/>
              <a:t>. While in law school he received the </a:t>
            </a:r>
            <a:endParaRPr lang="en-US" sz="2000" dirty="0" smtClean="0"/>
          </a:p>
          <a:p>
            <a:pPr marL="0" indent="0">
              <a:lnSpc>
                <a:spcPct val="80000"/>
              </a:lnSpc>
              <a:spcBef>
                <a:spcPts val="0"/>
              </a:spcBef>
              <a:buNone/>
            </a:pPr>
            <a:r>
              <a:rPr lang="en-US" sz="2000" dirty="0" smtClean="0"/>
              <a:t>United </a:t>
            </a:r>
            <a:r>
              <a:rPr lang="en-US" sz="2000" dirty="0" smtClean="0"/>
              <a:t>Missouri Bank Award for Most </a:t>
            </a:r>
            <a:endParaRPr lang="en-US" sz="2000" dirty="0" smtClean="0"/>
          </a:p>
          <a:p>
            <a:pPr marL="0" indent="0">
              <a:lnSpc>
                <a:spcPct val="80000"/>
              </a:lnSpc>
              <a:spcBef>
                <a:spcPts val="0"/>
              </a:spcBef>
              <a:buNone/>
            </a:pPr>
            <a:r>
              <a:rPr lang="en-US" sz="2000" dirty="0" smtClean="0"/>
              <a:t>Outstanding </a:t>
            </a:r>
            <a:r>
              <a:rPr lang="en-US" sz="2000" dirty="0" smtClean="0"/>
              <a:t>Work in Gift and Estate Taxation </a:t>
            </a:r>
            <a:endParaRPr lang="en-US" sz="2000" dirty="0" smtClean="0"/>
          </a:p>
          <a:p>
            <a:pPr marL="0" indent="0">
              <a:lnSpc>
                <a:spcPct val="80000"/>
              </a:lnSpc>
              <a:spcBef>
                <a:spcPts val="0"/>
              </a:spcBef>
              <a:buNone/>
            </a:pPr>
            <a:r>
              <a:rPr lang="en-US" sz="2000" dirty="0" smtClean="0"/>
              <a:t>and </a:t>
            </a:r>
            <a:r>
              <a:rPr lang="en-US" sz="2000" dirty="0" smtClean="0"/>
              <a:t>Planning and the American Jurisprudence </a:t>
            </a:r>
            <a:endParaRPr lang="en-US" sz="2000" dirty="0" smtClean="0"/>
          </a:p>
          <a:p>
            <a:pPr marL="0" indent="0">
              <a:lnSpc>
                <a:spcPct val="80000"/>
              </a:lnSpc>
              <a:spcBef>
                <a:spcPts val="0"/>
              </a:spcBef>
              <a:buNone/>
            </a:pPr>
            <a:r>
              <a:rPr lang="en-US" sz="2000" dirty="0" smtClean="0"/>
              <a:t>Award </a:t>
            </a:r>
            <a:r>
              <a:rPr lang="en-US" sz="2000" dirty="0" smtClean="0"/>
              <a:t>for Most Outstanding Work in Federal </a:t>
            </a:r>
            <a:endParaRPr lang="en-US" sz="2000" dirty="0" smtClean="0"/>
          </a:p>
          <a:p>
            <a:pPr marL="0" indent="0">
              <a:lnSpc>
                <a:spcPct val="80000"/>
              </a:lnSpc>
              <a:spcBef>
                <a:spcPts val="0"/>
              </a:spcBef>
              <a:buNone/>
            </a:pPr>
            <a:r>
              <a:rPr lang="en-US" sz="2000" dirty="0" smtClean="0"/>
              <a:t>Income </a:t>
            </a:r>
            <a:r>
              <a:rPr lang="en-US" sz="2000" dirty="0" smtClean="0"/>
              <a:t>Taxation. After graduation, he worked </a:t>
            </a:r>
            <a:endParaRPr lang="en-US" sz="2000" dirty="0" smtClean="0"/>
          </a:p>
          <a:p>
            <a:pPr marL="0" indent="0">
              <a:lnSpc>
                <a:spcPct val="80000"/>
              </a:lnSpc>
              <a:spcBef>
                <a:spcPts val="0"/>
              </a:spcBef>
              <a:buNone/>
            </a:pPr>
            <a:r>
              <a:rPr lang="en-US" sz="2000" dirty="0" smtClean="0"/>
              <a:t>as </a:t>
            </a:r>
            <a:r>
              <a:rPr lang="en-US" sz="2000" dirty="0" smtClean="0"/>
              <a:t>the Director of Planned Giving for Central </a:t>
            </a:r>
            <a:endParaRPr lang="en-US" sz="2000" dirty="0" smtClean="0"/>
          </a:p>
          <a:p>
            <a:pPr marL="0" indent="0">
              <a:lnSpc>
                <a:spcPct val="80000"/>
              </a:lnSpc>
              <a:spcBef>
                <a:spcPts val="0"/>
              </a:spcBef>
              <a:buNone/>
            </a:pPr>
            <a:r>
              <a:rPr lang="en-US" sz="2000" dirty="0" smtClean="0"/>
              <a:t>Christian </a:t>
            </a:r>
            <a:r>
              <a:rPr lang="en-US" sz="2000" dirty="0" smtClean="0"/>
              <a:t>College, Moberly, Missouri for six </a:t>
            </a:r>
            <a:endParaRPr lang="en-US" sz="2000" dirty="0" smtClean="0"/>
          </a:p>
          <a:p>
            <a:pPr marL="0" indent="0">
              <a:lnSpc>
                <a:spcPct val="80000"/>
              </a:lnSpc>
              <a:spcBef>
                <a:spcPts val="0"/>
              </a:spcBef>
              <a:buNone/>
            </a:pPr>
            <a:r>
              <a:rPr lang="en-US" sz="2000" dirty="0" smtClean="0"/>
              <a:t>years </a:t>
            </a:r>
            <a:r>
              <a:rPr lang="en-US" sz="2000" dirty="0" smtClean="0"/>
              <a:t>and also built a successful law practice </a:t>
            </a:r>
            <a:endParaRPr lang="en-US" sz="2000" dirty="0" smtClean="0"/>
          </a:p>
          <a:p>
            <a:pPr marL="0" indent="0">
              <a:lnSpc>
                <a:spcPct val="80000"/>
              </a:lnSpc>
              <a:spcBef>
                <a:spcPts val="0"/>
              </a:spcBef>
              <a:buNone/>
            </a:pPr>
            <a:r>
              <a:rPr lang="en-US" sz="2000" dirty="0" smtClean="0"/>
              <a:t>limited </a:t>
            </a:r>
            <a:r>
              <a:rPr lang="en-US" sz="2000" dirty="0" smtClean="0"/>
              <a:t>to estate and gift planning. He later </a:t>
            </a:r>
            <a:endParaRPr lang="en-US" sz="2000" dirty="0" smtClean="0"/>
          </a:p>
          <a:p>
            <a:pPr marL="0" indent="0">
              <a:lnSpc>
                <a:spcPct val="80000"/>
              </a:lnSpc>
              <a:spcBef>
                <a:spcPts val="0"/>
              </a:spcBef>
              <a:buNone/>
            </a:pPr>
            <a:r>
              <a:rPr lang="en-US" sz="2000" dirty="0" smtClean="0"/>
              <a:t>served </a:t>
            </a:r>
            <a:r>
              <a:rPr lang="en-US" sz="2000" dirty="0" smtClean="0"/>
              <a:t>as president of the college for more </a:t>
            </a:r>
            <a:endParaRPr lang="en-US" sz="2000" dirty="0" smtClean="0"/>
          </a:p>
          <a:p>
            <a:pPr marL="0" indent="0">
              <a:lnSpc>
                <a:spcPct val="80000"/>
              </a:lnSpc>
              <a:spcBef>
                <a:spcPts val="0"/>
              </a:spcBef>
              <a:buNone/>
            </a:pPr>
            <a:r>
              <a:rPr lang="en-US" sz="2000" dirty="0" smtClean="0"/>
              <a:t>than </a:t>
            </a:r>
            <a:r>
              <a:rPr lang="en-US" sz="2000" dirty="0" smtClean="0"/>
              <a:t>five years, where he had direct and </a:t>
            </a:r>
            <a:endParaRPr lang="en-US" sz="2000" dirty="0" smtClean="0"/>
          </a:p>
          <a:p>
            <a:pPr marL="0" indent="0">
              <a:lnSpc>
                <a:spcPct val="80000"/>
              </a:lnSpc>
              <a:spcBef>
                <a:spcPts val="0"/>
              </a:spcBef>
              <a:buNone/>
            </a:pPr>
            <a:r>
              <a:rPr lang="en-US" sz="2000" dirty="0" smtClean="0"/>
              <a:t>supervisory </a:t>
            </a:r>
            <a:r>
              <a:rPr lang="en-US" sz="2000" dirty="0" smtClean="0"/>
              <a:t>responsibility for all fundraising. </a:t>
            </a:r>
            <a:r>
              <a:rPr lang="en-US" sz="2000" dirty="0" smtClean="0"/>
              <a:t>Dr</a:t>
            </a:r>
            <a:r>
              <a:rPr lang="en-US" sz="2000" dirty="0" smtClean="0"/>
              <a:t>. James received his Ph.D. in Consumer &amp; Family Economics from the University of Missouri where his dissertation was </a:t>
            </a:r>
            <a:r>
              <a:rPr lang="en-US" sz="2000" dirty="0" smtClean="0"/>
              <a:t>on the topic of charitable giving.  Dr</a:t>
            </a:r>
            <a:r>
              <a:rPr lang="en-US" sz="2000" dirty="0" smtClean="0"/>
              <a:t>. James has over 100 publications in print or in press in academic journals, conference proceedings, professional periodicals, and books.  He writes regularly for Advancing Philanthropy, the magazine of the Association of Fundraising Professionals</a:t>
            </a:r>
            <a:r>
              <a:rPr lang="en-US" sz="2000" dirty="0" smtClean="0"/>
              <a:t>.  He has presented </a:t>
            </a:r>
            <a:r>
              <a:rPr lang="en-US" sz="2000" dirty="0" smtClean="0"/>
              <a:t>his research in the U.S. and across the world including as an invited speaker </a:t>
            </a:r>
            <a:r>
              <a:rPr lang="en-US" sz="2000" dirty="0" smtClean="0"/>
              <a:t>in Ireland, Scotland, England, The Netherlands, Spain, Germany, and South Korea.  </a:t>
            </a:r>
            <a:r>
              <a:rPr lang="en-US" sz="2000" dirty="0" smtClean="0">
                <a:hlinkClick r:id="rId2"/>
              </a:rPr>
              <a:t>(click </a:t>
            </a:r>
            <a:r>
              <a:rPr lang="en-US" sz="2000" dirty="0" smtClean="0">
                <a:hlinkClick r:id="rId2"/>
              </a:rPr>
              <a:t>here for complete CV)</a:t>
            </a:r>
            <a:endParaRPr lang="en-US" sz="2000" dirty="0" smtClean="0"/>
          </a:p>
          <a:p>
            <a:pPr>
              <a:lnSpc>
                <a:spcPct val="80000"/>
              </a:lnSpc>
              <a:spcBef>
                <a:spcPts val="0"/>
              </a:spcBef>
              <a:buNone/>
            </a:pPr>
            <a:r>
              <a:rPr lang="en-US" sz="2000" dirty="0" smtClean="0"/>
              <a:t> </a:t>
            </a:r>
          </a:p>
          <a:p>
            <a:pPr>
              <a:lnSpc>
                <a:spcPct val="80000"/>
              </a:lnSpc>
              <a:spcBef>
                <a:spcPts val="0"/>
              </a:spcBef>
              <a:buNone/>
            </a:pPr>
            <a:endParaRPr lang="en-US" sz="2000" dirty="0"/>
          </a:p>
        </p:txBody>
      </p:sp>
      <p:pic>
        <p:nvPicPr>
          <p:cNvPr id="4" name="Picture 3" descr="Final Publicity Headshot.jpg"/>
          <p:cNvPicPr>
            <a:picLocks noChangeAspect="1"/>
          </p:cNvPicPr>
          <p:nvPr/>
        </p:nvPicPr>
        <p:blipFill>
          <a:blip r:embed="rId3" cstate="print"/>
          <a:srcRect/>
          <a:stretch>
            <a:fillRect/>
          </a:stretch>
        </p:blipFill>
        <p:spPr>
          <a:xfrm>
            <a:off x="4953000" y="0"/>
            <a:ext cx="1676400" cy="2003503"/>
          </a:xfrm>
          <a:prstGeom prst="rect">
            <a:avLst/>
          </a:prstGeom>
        </p:spPr>
      </p:pic>
      <p:pic>
        <p:nvPicPr>
          <p:cNvPr id="5" name="Picture 4" descr="IMG_1527.JPG"/>
          <p:cNvPicPr>
            <a:picLocks noChangeAspect="1"/>
          </p:cNvPicPr>
          <p:nvPr/>
        </p:nvPicPr>
        <p:blipFill>
          <a:blip r:embed="rId4" cstate="print"/>
          <a:srcRect/>
          <a:stretch>
            <a:fillRect/>
          </a:stretch>
        </p:blipFill>
        <p:spPr>
          <a:xfrm>
            <a:off x="4953000" y="3124200"/>
            <a:ext cx="3086100" cy="1752600"/>
          </a:xfrm>
          <a:prstGeom prst="rect">
            <a:avLst/>
          </a:prstGeom>
        </p:spPr>
      </p:pic>
      <p:sp>
        <p:nvSpPr>
          <p:cNvPr id="6" name="TextBox 5"/>
          <p:cNvSpPr txBox="1"/>
          <p:nvPr/>
        </p:nvSpPr>
        <p:spPr>
          <a:xfrm>
            <a:off x="6248400" y="27801"/>
            <a:ext cx="2209800" cy="276999"/>
          </a:xfrm>
          <a:prstGeom prst="rect">
            <a:avLst/>
          </a:prstGeom>
          <a:solidFill>
            <a:schemeClr val="tx1"/>
          </a:solidFill>
        </p:spPr>
        <p:txBody>
          <a:bodyPr wrap="square" lIns="0" tIns="0" rIns="0" bIns="0" rtlCol="0">
            <a:spAutoFit/>
          </a:bodyPr>
          <a:lstStyle/>
          <a:p>
            <a:pPr algn="ctr"/>
            <a:r>
              <a:rPr lang="en-US" dirty="0" smtClean="0">
                <a:solidFill>
                  <a:schemeClr val="bg1"/>
                </a:solidFill>
              </a:rPr>
              <a:t>Me (about 5 years ago)</a:t>
            </a:r>
            <a:endParaRPr lang="en-US" dirty="0">
              <a:solidFill>
                <a:schemeClr val="bg1"/>
              </a:solidFill>
            </a:endParaRPr>
          </a:p>
        </p:txBody>
      </p:sp>
      <p:sp>
        <p:nvSpPr>
          <p:cNvPr id="7" name="TextBox 6"/>
          <p:cNvSpPr txBox="1"/>
          <p:nvPr/>
        </p:nvSpPr>
        <p:spPr>
          <a:xfrm>
            <a:off x="6705600" y="3276600"/>
            <a:ext cx="2438400" cy="1421928"/>
          </a:xfrm>
          <a:prstGeom prst="rect">
            <a:avLst/>
          </a:prstGeom>
          <a:solidFill>
            <a:schemeClr val="tx1"/>
          </a:solidFill>
        </p:spPr>
        <p:txBody>
          <a:bodyPr wrap="square" rtlCol="0">
            <a:spAutoFit/>
          </a:bodyPr>
          <a:lstStyle/>
          <a:p>
            <a:pPr>
              <a:lnSpc>
                <a:spcPct val="80000"/>
              </a:lnSpc>
            </a:pPr>
            <a:r>
              <a:rPr lang="en-US" dirty="0" smtClean="0">
                <a:solidFill>
                  <a:schemeClr val="bg1"/>
                </a:solidFill>
              </a:rPr>
              <a:t>A</a:t>
            </a:r>
            <a:r>
              <a:rPr lang="en-US" dirty="0" smtClean="0">
                <a:solidFill>
                  <a:schemeClr val="bg1"/>
                </a:solidFill>
              </a:rPr>
              <a:t>t Giving Korea 2010.  I didn’t notice until later the projector was shining on my head (inter-cultural height problems).</a:t>
            </a:r>
            <a:endParaRPr lang="en-US" dirty="0">
              <a:solidFill>
                <a:schemeClr val="bg1"/>
              </a:solidFill>
            </a:endParaRPr>
          </a:p>
        </p:txBody>
      </p:sp>
      <p:pic>
        <p:nvPicPr>
          <p:cNvPr id="3074" name="Picture 2" descr="http://farm3.static.flickr.com/2427/4071908108_8361e6518e_z.jpg"/>
          <p:cNvPicPr>
            <a:picLocks noChangeAspect="1" noChangeArrowheads="1"/>
          </p:cNvPicPr>
          <p:nvPr/>
        </p:nvPicPr>
        <p:blipFill>
          <a:blip r:embed="rId5" cstate="print"/>
          <a:srcRect/>
          <a:stretch>
            <a:fillRect/>
          </a:stretch>
        </p:blipFill>
        <p:spPr bwMode="auto">
          <a:xfrm>
            <a:off x="6934200" y="533400"/>
            <a:ext cx="2209800" cy="2438400"/>
          </a:xfrm>
          <a:prstGeom prst="rect">
            <a:avLst/>
          </a:prstGeom>
          <a:noFill/>
        </p:spPr>
      </p:pic>
      <p:sp>
        <p:nvSpPr>
          <p:cNvPr id="9" name="TextBox 8"/>
          <p:cNvSpPr txBox="1"/>
          <p:nvPr/>
        </p:nvSpPr>
        <p:spPr>
          <a:xfrm>
            <a:off x="5029200" y="2209800"/>
            <a:ext cx="4114800" cy="664797"/>
          </a:xfrm>
          <a:prstGeom prst="rect">
            <a:avLst/>
          </a:prstGeom>
          <a:solidFill>
            <a:schemeClr val="tx1"/>
          </a:solidFill>
        </p:spPr>
        <p:txBody>
          <a:bodyPr wrap="square" lIns="0" tIns="0" rIns="0" bIns="0" rtlCol="0">
            <a:spAutoFit/>
          </a:bodyPr>
          <a:lstStyle/>
          <a:p>
            <a:pPr>
              <a:lnSpc>
                <a:spcPct val="80000"/>
              </a:lnSpc>
            </a:pPr>
            <a:r>
              <a:rPr lang="en-US" dirty="0" smtClean="0">
                <a:solidFill>
                  <a:schemeClr val="bg1"/>
                </a:solidFill>
              </a:rPr>
              <a:t>Lecturing in Germany.  75 extra students showed up.  I thought it was for me until I found out there was free beer afterwards.</a:t>
            </a:r>
            <a:endParaRPr lang="en-US"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ujames\AppData\Local\Microsoft\Windows\Temporary Internet Files\Content.IE5\BWNQMCW8\MP900400682[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3886200" y="533400"/>
            <a:ext cx="5257800" cy="1143000"/>
          </a:xfrm>
        </p:spPr>
        <p:txBody>
          <a:bodyPr>
            <a:normAutofit fontScale="90000"/>
          </a:bodyPr>
          <a:lstStyle/>
          <a:p>
            <a:pPr algn="r">
              <a:lnSpc>
                <a:spcPct val="90000"/>
              </a:lnSpc>
            </a:pPr>
            <a:r>
              <a:rPr lang="en-US" b="1" dirty="0" smtClean="0">
                <a:effectLst>
                  <a:glow rad="101600">
                    <a:schemeClr val="bg1">
                      <a:alpha val="60000"/>
                    </a:schemeClr>
                  </a:glow>
                </a:effectLst>
              </a:rPr>
              <a:t>Charity, I hereby give you my car but I keep the right to drive it for the next 10 years</a:t>
            </a:r>
            <a:endParaRPr lang="en-US" b="1" dirty="0">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0117703XSmall.jpg"/>
          <p:cNvPicPr>
            <a:picLocks noChangeAspect="1"/>
          </p:cNvPicPr>
          <p:nvPr/>
        </p:nvPicPr>
        <p:blipFill>
          <a:blip r:embed="rId2" cstate="print"/>
          <a:srcRect/>
          <a:stretch>
            <a:fillRect/>
          </a:stretch>
        </p:blipFill>
        <p:spPr>
          <a:xfrm>
            <a:off x="-76200" y="0"/>
            <a:ext cx="9220200" cy="6858000"/>
          </a:xfrm>
          <a:prstGeom prst="rect">
            <a:avLst/>
          </a:prstGeom>
        </p:spPr>
      </p:pic>
      <p:sp>
        <p:nvSpPr>
          <p:cNvPr id="2" name="Title 1"/>
          <p:cNvSpPr>
            <a:spLocks noGrp="1"/>
          </p:cNvSpPr>
          <p:nvPr>
            <p:ph type="title"/>
          </p:nvPr>
        </p:nvSpPr>
        <p:spPr>
          <a:xfrm>
            <a:off x="0" y="1143000"/>
            <a:ext cx="4038600" cy="1143000"/>
          </a:xfrm>
        </p:spPr>
        <p:txBody>
          <a:bodyPr>
            <a:noAutofit/>
          </a:bodyPr>
          <a:lstStyle/>
          <a:p>
            <a:pPr>
              <a:lnSpc>
                <a:spcPct val="80000"/>
              </a:lnSpc>
            </a:pPr>
            <a:r>
              <a:rPr lang="en-US" sz="4800" dirty="0" smtClean="0"/>
              <a:t>General rule: you can’t deduct a partial interest gift </a:t>
            </a:r>
            <a:endParaRPr lang="en-US" sz="4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ujames\AppData\Local\Microsoft\Windows\Temporary Internet Files\Content.IE5\9A16IBCU\MP900438524[1].jpg"/>
          <p:cNvPicPr>
            <a:picLocks noChangeAspect="1" noChangeArrowheads="1"/>
          </p:cNvPicPr>
          <p:nvPr/>
        </p:nvPicPr>
        <p:blipFill>
          <a:blip r:embed="rId2" cstate="print"/>
          <a:srcRect/>
          <a:stretch>
            <a:fillRect/>
          </a:stretch>
        </p:blipFill>
        <p:spPr bwMode="auto">
          <a:xfrm>
            <a:off x="0" y="1519355"/>
            <a:ext cx="8077200" cy="5338645"/>
          </a:xfrm>
          <a:prstGeom prst="rect">
            <a:avLst/>
          </a:prstGeom>
          <a:noFill/>
        </p:spPr>
      </p:pic>
      <p:sp>
        <p:nvSpPr>
          <p:cNvPr id="6" name="Content Placeholder 2"/>
          <p:cNvSpPr txBox="1">
            <a:spLocks/>
          </p:cNvSpPr>
          <p:nvPr/>
        </p:nvSpPr>
        <p:spPr>
          <a:xfrm>
            <a:off x="0" y="152400"/>
            <a:ext cx="914400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Charity, I give you my plant, but I keep the right to harvest it when it is grown</a:t>
            </a: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Box 3"/>
          <p:cNvSpPr txBox="1"/>
          <p:nvPr/>
        </p:nvSpPr>
        <p:spPr>
          <a:xfrm>
            <a:off x="0" y="457200"/>
            <a:ext cx="9144000" cy="3631763"/>
          </a:xfrm>
          <a:prstGeom prst="rect">
            <a:avLst/>
          </a:prstGeom>
          <a:noFill/>
        </p:spPr>
        <p:txBody>
          <a:bodyPr wrap="square" rtlCol="0">
            <a:spAutoFit/>
            <a:scene3d>
              <a:camera prst="isometricRightUp"/>
              <a:lightRig rig="soft" dir="tl">
                <a:rot lat="0" lon="0" rev="0"/>
              </a:lightRig>
            </a:scene3d>
            <a:sp3d contourW="25400" prstMaterial="matte">
              <a:bevelT w="25400" h="55880" prst="artDeco"/>
              <a:contourClr>
                <a:schemeClr val="accent2">
                  <a:tint val="20000"/>
                </a:schemeClr>
              </a:contourClr>
            </a:sp3d>
          </a:bodyPr>
          <a:lstStyle/>
          <a:p>
            <a:pPr algn="ctr"/>
            <a:r>
              <a:rPr lang="en-US" sz="115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NO Income Tax Deduction</a:t>
            </a:r>
            <a:endParaRPr lang="en-US" sz="11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descr="MP900443937[1]"/>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8" name="Rectangle 2"/>
          <p:cNvSpPr>
            <a:spLocks noGrp="1" noChangeArrowheads="1"/>
          </p:cNvSpPr>
          <p:nvPr>
            <p:ph type="title"/>
          </p:nvPr>
        </p:nvSpPr>
        <p:spPr>
          <a:xfrm>
            <a:off x="0" y="0"/>
            <a:ext cx="9144000" cy="1143000"/>
          </a:xfrm>
        </p:spPr>
        <p:txBody>
          <a:bodyPr>
            <a:normAutofit fontScale="90000"/>
          </a:bodyPr>
          <a:lstStyle/>
          <a:p>
            <a:pPr algn="l" eaLnBrk="1" hangingPunct="1"/>
            <a:r>
              <a:rPr lang="en-US" sz="4000" dirty="0" smtClean="0">
                <a:solidFill>
                  <a:schemeClr val="bg1"/>
                </a:solidFill>
              </a:rPr>
              <a:t>I can’t seem to rent out this office space that I own, so I’ll donate the use of it to a charity</a:t>
            </a:r>
          </a:p>
        </p:txBody>
      </p:sp>
      <p:sp>
        <p:nvSpPr>
          <p:cNvPr id="5" name="TextBox 4"/>
          <p:cNvSpPr txBox="1"/>
          <p:nvPr/>
        </p:nvSpPr>
        <p:spPr>
          <a:xfrm>
            <a:off x="0" y="457200"/>
            <a:ext cx="9144000" cy="3631763"/>
          </a:xfrm>
          <a:prstGeom prst="rect">
            <a:avLst/>
          </a:prstGeom>
          <a:noFill/>
        </p:spPr>
        <p:txBody>
          <a:bodyPr wrap="square" rtlCol="0">
            <a:spAutoFit/>
            <a:scene3d>
              <a:camera prst="isometricRightUp"/>
              <a:lightRig rig="soft" dir="tl">
                <a:rot lat="0" lon="0" rev="0"/>
              </a:lightRig>
            </a:scene3d>
            <a:sp3d contourW="25400" prstMaterial="matte">
              <a:bevelT w="25400" h="55880" prst="artDeco"/>
              <a:contourClr>
                <a:schemeClr val="accent2">
                  <a:tint val="20000"/>
                </a:schemeClr>
              </a:contourClr>
            </a:sp3d>
          </a:bodyPr>
          <a:lstStyle/>
          <a:p>
            <a:pPr algn="ctr"/>
            <a:r>
              <a:rPr lang="en-US" sz="115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NO Income Tax Deduction</a:t>
            </a:r>
            <a:endParaRPr lang="en-US" sz="11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2"/>
  <p:tag name="MMPROD_UIDATA" val="&lt;database version=&quot;7.0&quot;&gt;&lt;object type=&quot;1&quot; unique_id=&quot;10001&quot;&gt;&lt;object type=&quot;8&quot; unique_id=&quot;13798&quot;&gt;&lt;/object&gt;&lt;object type=&quot;2&quot; unique_id=&quot;13799&quot;&gt;&lt;object type=&quot;3&quot; unique_id=&quot;13800&quot;&gt;&lt;property id=&quot;20148&quot; value=&quot;5&quot;/&gt;&lt;property id=&quot;20300&quot; value=&quot;Slide 1 - &amp;quot;Charitable &amp;#x0D;&amp;#x0A;gifts of &amp;#x0D;&amp;#x0A;partial &amp;#x0D;&amp;#x0A;interests &amp;#x0D;&amp;#x0A;in property&amp;quot;&quot;/&gt;&lt;property id=&quot;20307&quot; value=&quot;325&quot;/&gt;&lt;/object&gt;&lt;object type=&quot;3&quot; unique_id=&quot;13801&quot;&gt;&lt;property id=&quot;20148&quot; value=&quot;5&quot;/&gt;&lt;property id=&quot;20300&quot; value=&quot;Slide 2 - &amp;quot;What is it?&amp;quot;&quot;/&gt;&lt;property id=&quot;20307&quot; value=&quot;257&quot;/&gt;&lt;/object&gt;&lt;object type=&quot;3&quot; unique_id=&quot;13802&quot;&gt;&lt;property id=&quot;20148&quot; value=&quot;5&quot;/&gt;&lt;property id=&quot;20300&quot; value=&quot;Slide 3&quot;/&gt;&lt;property id=&quot;20307&quot; value=&quot;263&quot;/&gt;&lt;/object&gt;&lt;object type=&quot;3&quot; unique_id=&quot;13803&quot;&gt;&lt;property id=&quot;20148&quot; value=&quot;5&quot;/&gt;&lt;property id=&quot;20300&quot; value=&quot;Slide 4 - &amp;quot;I can’t seem to rent out this office space that I own, so I’ll donate the use of it to a charity&amp;quot;&quot;/&gt;&lt;property id=&quot;20307&quot; value=&quot;261&quot;/&gt;&lt;/object&gt;&lt;object type=&quot;3&quot; unique_id=&quot;13804&quot;&gt;&lt;property id=&quot;20148&quot; value=&quot;5&quot;/&gt;&lt;property id=&quot;20300&quot; value=&quot;Slide 5 - &amp;quot;I give the charity this land, but I keep all mineral rights&amp;quot;&quot;/&gt;&lt;property id=&quot;20307&quot; value=&quot;318&quot;/&gt;&lt;/object&gt;&lt;object type=&quot;3&quot; unique_id=&quot;13805&quot;&gt;&lt;property id=&quot;20148&quot; value=&quot;5&quot;/&gt;&lt;property id=&quot;20300&quot; value=&quot;Slide 6 - &amp;quot;Charity, I hereby give you my car but I keep the right to drive it for the next 10 years&amp;quot;&quot;/&gt;&lt;property id=&quot;20307&quot; value=&quot;264&quot;/&gt;&lt;/object&gt;&lt;object type=&quot;3&quot; unique_id=&quot;13806&quot;&gt;&lt;property id=&quot;20148&quot; value=&quot;5&quot;/&gt;&lt;property id=&quot;20300&quot; value=&quot;Slide 7 - &amp;quot;General rule: you can’t deduct a partial interest gift &amp;quot;&quot;/&gt;&lt;property id=&quot;20307&quot; value=&quot;327&quot;/&gt;&lt;/object&gt;&lt;object type=&quot;3&quot; unique_id=&quot;13807&quot;&gt;&lt;property id=&quot;20148&quot; value=&quot;5&quot;/&gt;&lt;property id=&quot;20300&quot; value=&quot;Slide 8&quot;/&gt;&lt;property id=&quot;20307&quot; value=&quot;299&quot;/&gt;&lt;/object&gt;&lt;object type=&quot;3&quot; unique_id=&quot;13808&quot;&gt;&lt;property id=&quot;20148&quot; value=&quot;5&quot;/&gt;&lt;property id=&quot;20300&quot; value=&quot;Slide 9 - &amp;quot;I can’t seem to rent out this office space that I own, so I’ll donate the use of it to a charity&amp;quot;&quot;/&gt;&lt;property id=&quot;20307&quot; value=&quot;269&quot;/&gt;&lt;/object&gt;&lt;object type=&quot;3&quot; unique_id=&quot;13809&quot;&gt;&lt;property id=&quot;20148&quot; value=&quot;5&quot;/&gt;&lt;property id=&quot;20300&quot; value=&quot;Slide 10 - &amp;quot;I give the charity this land, but I keep all mineral rights&amp;quot;&quot;/&gt;&lt;property id=&quot;20307&quot; value=&quot;319&quot;/&gt;&lt;/object&gt;&lt;object type=&quot;3&quot; unique_id=&quot;13810&quot;&gt;&lt;property id=&quot;20148&quot; value=&quot;5&quot;/&gt;&lt;property id=&quot;20300&quot; value=&quot;Slide 11 - &amp;quot;Charity, I hereby give you my car but I keep the right to drive it for the next 10 years&amp;quot;&quot;/&gt;&lt;property id=&quot;20307&quot; value=&quot;320&quot;/&gt;&lt;/object&gt;&lt;object type=&quot;3&quot; unique_id=&quot;13811&quot;&gt;&lt;property id=&quot;20148&quot; value=&quot;5&quot;/&gt;&lt;property id=&quot;20300&quot; value=&quot;Slide 12 - &amp;quot;General rule: you can’t deduct a partial interest gift &amp;quot;&quot;/&gt;&lt;property id=&quot;20307&quot; value=&quot;326&quot;/&gt;&lt;/object&gt;&lt;object type=&quot;3&quot; unique_id=&quot;13812&quot;&gt;&lt;property id=&quot;20148&quot; value=&quot;5&quot;/&gt;&lt;property id=&quot;20300&quot; value=&quot;Slide 13 - &amp;quot;Why do we have this rule?&amp;quot;&quot;/&gt;&lt;property id=&quot;20307&quot; value=&quot;338&quot;/&gt;&lt;/object&gt;&lt;object type=&quot;3&quot; unique_id=&quot;13813&quot;&gt;&lt;property id=&quot;20148&quot; value=&quot;5&quot;/&gt;&lt;property id=&quot;20300&quot; value=&quot;Slide 14&quot;/&gt;&lt;property id=&quot;20307&quot; value=&quot;343&quot;/&gt;&lt;/object&gt;&lt;object type=&quot;3&quot; unique_id=&quot;13814&quot;&gt;&lt;property id=&quot;20148&quot; value=&quot;5&quot;/&gt;&lt;property id=&quot;20300&quot; value=&quot;Slide 15&quot;/&gt;&lt;property id=&quot;20307&quot; value=&quot;340&quot;/&gt;&lt;/object&gt;&lt;object type=&quot;3&quot; unique_id=&quot;13815&quot;&gt;&lt;property id=&quot;20148&quot; value=&quot;5&quot;/&gt;&lt;property id=&quot;20300&quot; value=&quot;Slide 16&quot;/&gt;&lt;property id=&quot;20307&quot; value=&quot;342&quot;/&gt;&lt;/object&gt;&lt;object type=&quot;3&quot; unique_id=&quot;13816&quot;&gt;&lt;property id=&quot;20148&quot; value=&quot;5&quot;/&gt;&lt;property id=&quot;20300&quot; value=&quot;Slide 17&quot;/&gt;&lt;property id=&quot;20307&quot; value=&quot;341&quot;/&gt;&lt;/object&gt;&lt;object type=&quot;3&quot; unique_id=&quot;13817&quot;&gt;&lt;property id=&quot;20148&quot; value=&quot;5&quot;/&gt;&lt;property id=&quot;20300&quot; value=&quot;Slide 18 - &amp;quot;General rule: you can’t deduct a partial interest gift &amp;quot;&quot;/&gt;&lt;property id=&quot;20307&quot; value=&quot;344&quot;/&gt;&lt;/object&gt;&lt;object type=&quot;3&quot; unique_id=&quot;13818&quot;&gt;&lt;property id=&quot;20148&quot; value=&quot;5&quot;/&gt;&lt;property id=&quot;20300&quot; value=&quot;Slide 19 - &amp;quot;The donor can deduct if he gives all or an “undivided portion” of his interest&amp;quot;&quot;/&gt;&lt;property id=&quot;20307&quot; value=&quot;266&quot;/&gt;&lt;/object&gt;&lt;object type=&quot;3&quot; unique_id=&quot;13819&quot;&gt;&lt;property id=&quot;20148&quot; value=&quot;5&quot;/&gt;&lt;property id=&quot;20300&quot; value=&quot;Slide 20&quot;/&gt;&lt;property id=&quot;20307&quot; value=&quot;285&quot;/&gt;&lt;/object&gt;&lt;object type=&quot;3&quot; unique_id=&quot;13820&quot;&gt;&lt;property id=&quot;20148&quot; value=&quot;5&quot;/&gt;&lt;property id=&quot;20300&quot; value=&quot;Slide 21&quot;/&gt;&lt;property id=&quot;20307&quot; value=&quot;314&quot;/&gt;&lt;/object&gt;&lt;object type=&quot;3&quot; unique_id=&quot;13821&quot;&gt;&lt;property id=&quot;20148&quot; value=&quot;5&quot;/&gt;&lt;property id=&quot;20300&quot; value=&quot;Slide 22&quot;/&gt;&lt;property id=&quot;20307&quot; value=&quot;315&quot;/&gt;&lt;/object&gt;&lt;object type=&quot;3&quot; unique_id=&quot;13822&quot;&gt;&lt;property id=&quot;20148&quot; value=&quot;5&quot;/&gt;&lt;property id=&quot;20300&quot; value=&quot;Slide 23&quot;/&gt;&lt;property id=&quot;20307&quot; value=&quot;294&quot;/&gt;&lt;/object&gt;&lt;object type=&quot;3&quot; unique_id=&quot;13823&quot;&gt;&lt;property id=&quot;20148&quot; value=&quot;5&quot;/&gt;&lt;property id=&quot;20300&quot; value=&quot;Slide 24&quot;/&gt;&lt;property id=&quot;20307&quot; value=&quot;329&quot;/&gt;&lt;/object&gt;&lt;object type=&quot;3&quot; unique_id=&quot;13824&quot;&gt;&lt;property id=&quot;20148&quot; value=&quot;5&quot;/&gt;&lt;property id=&quot;20300&quot; value=&quot;Slide 25&quot;/&gt;&lt;property id=&quot;20307&quot; value=&quot;330&quot;/&gt;&lt;/object&gt;&lt;object type=&quot;3&quot; unique_id=&quot;13825&quot;&gt;&lt;property id=&quot;20148&quot; value=&quot;5&quot;/&gt;&lt;property id=&quot;20300&quot; value=&quot;Slide 26&quot;/&gt;&lt;property id=&quot;20307&quot; value=&quot;331&quot;/&gt;&lt;/object&gt;&lt;object type=&quot;3&quot; unique_id=&quot;13826&quot;&gt;&lt;property id=&quot;20148&quot; value=&quot;5&quot;/&gt;&lt;property id=&quot;20300&quot; value=&quot;Slide 27&quot;/&gt;&lt;property id=&quot;20307&quot; value=&quot;328&quot;/&gt;&lt;/object&gt;&lt;object type=&quot;3&quot; unique_id=&quot;13827&quot;&gt;&lt;property id=&quot;20148&quot; value=&quot;5&quot;/&gt;&lt;property id=&quot;20300&quot; value=&quot;Slide 28&quot;/&gt;&lt;property id=&quot;20307&quot; value=&quot;295&quot;/&gt;&lt;/object&gt;&lt;object type=&quot;3&quot; unique_id=&quot;13828&quot;&gt;&lt;property id=&quot;20148&quot; value=&quot;5&quot;/&gt;&lt;property id=&quot;20300&quot; value=&quot;Slide 29&quot;/&gt;&lt;property id=&quot;20307&quot; value=&quot;296&quot;/&gt;&lt;/object&gt;&lt;object type=&quot;3&quot; unique_id=&quot;13829&quot;&gt;&lt;property id=&quot;20148&quot; value=&quot;5&quot;/&gt;&lt;property id=&quot;20300&quot; value=&quot;Slide 30&quot;/&gt;&lt;property id=&quot;20307&quot; value=&quot;297&quot;/&gt;&lt;/object&gt;&lt;object type=&quot;3&quot; unique_id=&quot;13830&quot;&gt;&lt;property id=&quot;20148&quot; value=&quot;5&quot;/&gt;&lt;property id=&quot;20300&quot; value=&quot;Slide 31 - &amp;quot;Fractional shares in tangible personal property&amp;quot;&quot;/&gt;&lt;property id=&quot;20307&quot; value=&quot;258&quot;/&gt;&lt;/object&gt;&lt;object type=&quot;3&quot; unique_id=&quot;13831&quot;&gt;&lt;property id=&quot;20148&quot; value=&quot;5&quot;/&gt;&lt;property id=&quot;20300&quot; value=&quot;Slide 32&quot;/&gt;&lt;property id=&quot;20307&quot; value=&quot;307&quot;/&gt;&lt;/object&gt;&lt;object type=&quot;3&quot; unique_id=&quot;13832&quot;&gt;&lt;property id=&quot;20148&quot; value=&quot;5&quot;/&gt;&lt;property id=&quot;20300&quot; value=&quot;Slide 33&quot;/&gt;&lt;property id=&quot;20307&quot; value=&quot;345&quot;/&gt;&lt;/object&gt;&lt;object type=&quot;3&quot; unique_id=&quot;13833&quot;&gt;&lt;property id=&quot;20148&quot; value=&quot;5&quot;/&gt;&lt;property id=&quot;20300&quot; value=&quot;Slide 34&quot;/&gt;&lt;property id=&quot;20307&quot; value=&quot;313&quot;/&gt;&lt;/object&gt;&lt;object type=&quot;3&quot; unique_id=&quot;13834&quot;&gt;&lt;property id=&quot;20148&quot; value=&quot;5&quot;/&gt;&lt;property id=&quot;20300&quot; value=&quot;Slide 35 - &amp;quot;If a donor owns only a partial interest, she can deduct a gift of all or an undivided share of it&amp;quot;&quot;/&gt;&lt;property id=&quot;20307&quot; value=&quot;287&quot;/&gt;&lt;/object&gt;&lt;object type=&quot;3&quot; unique_id=&quot;13835&quot;&gt;&lt;property id=&quot;20148&quot; value=&quot;5&quot;/&gt;&lt;property id=&quot;20300&quot; value=&quot;Slide 36&quot;/&gt;&lt;property id=&quot;20307&quot; value=&quot;334&quot;/&gt;&lt;/object&gt;&lt;object type=&quot;3&quot; unique_id=&quot;13836&quot;&gt;&lt;property id=&quot;20148&quot; value=&quot;5&quot;/&gt;&lt;property id=&quot;20300&quot; value=&quot;Slide 37&quot;/&gt;&lt;property id=&quot;20307&quot; value=&quot;317&quot;/&gt;&lt;/object&gt;&lt;object type=&quot;3&quot; unique_id=&quot;13837&quot;&gt;&lt;property id=&quot;20148&quot; value=&quot;5&quot;/&gt;&lt;property id=&quot;20300&quot; value=&quot;Slide 38&quot;/&gt;&lt;property id=&quot;20307&quot; value=&quot;335&quot;/&gt;&lt;/object&gt;&lt;object type=&quot;3&quot; unique_id=&quot;13838&quot;&gt;&lt;property id=&quot;20148&quot; value=&quot;5&quot;/&gt;&lt;property id=&quot;20300&quot; value=&quot;Slide 39 - &amp;quot;If a donor owns only a partial interest, she can deduct a gift of all or an undivided share of it&amp;quot;&quot;/&gt;&lt;property id=&quot;20307&quot; value=&quot;322&quot;/&gt;&lt;/object&gt;&lt;object type=&quot;3&quot; unique_id=&quot;13839&quot;&gt;&lt;property id=&quot;20148&quot; value=&quot;5&quot;/&gt;&lt;property id=&quot;20300&quot; value=&quot;Slide 40&quot;/&gt;&lt;property id=&quot;20307&quot; value=&quot;332&quot;/&gt;&lt;/object&gt;&lt;object type=&quot;3&quot; unique_id=&quot;13840&quot;&gt;&lt;property id=&quot;20148&quot; value=&quot;5&quot;/&gt;&lt;property id=&quot;20300&quot; value=&quot;Slide 41&quot;/&gt;&lt;property id=&quot;20307&quot; value=&quot;336&quot;/&gt;&lt;/object&gt;&lt;object type=&quot;3&quot; unique_id=&quot;13841&quot;&gt;&lt;property id=&quot;20148&quot; value=&quot;5&quot;/&gt;&lt;property id=&quot;20300&quot; value=&quot;Slide 42&quot;/&gt;&lt;property id=&quot;20307&quot; value=&quot;323&quot;/&gt;&lt;/object&gt;&lt;object type=&quot;3&quot; unique_id=&quot;13842&quot;&gt;&lt;property id=&quot;20148&quot; value=&quot;5&quot;/&gt;&lt;property id=&quot;20300&quot; value=&quot;Slide 43&quot;/&gt;&lt;property id=&quot;20307&quot; value=&quot;337&quot;/&gt;&lt;/object&gt;&lt;object type=&quot;3&quot; unique_id=&quot;13843&quot;&gt;&lt;property id=&quot;20148&quot; value=&quot;5&quot;/&gt;&lt;property id=&quot;20300&quot; value=&quot;Slide 44 - &amp;quot;If all interests are given to charity, each divided portion is deductible&amp;quot;&quot;/&gt;&lt;property id=&quot;20307&quot; value=&quot;311&quot;/&gt;&lt;/object&gt;&lt;object type=&quot;3&quot; unique_id=&quot;13844&quot;&gt;&lt;property id=&quot;20148&quot; value=&quot;5&quot;/&gt;&lt;property id=&quot;20300&quot; value=&quot;Slide 45&quot;/&gt;&lt;property id=&quot;20307&quot; value=&quot;321&quot;/&gt;&lt;/object&gt;&lt;object type=&quot;3&quot; unique_id=&quot;13845&quot;&gt;&lt;property id=&quot;20148&quot; value=&quot;5&quot;/&gt;&lt;property id=&quot;20300&quot; value=&quot;Slide 46&quot;/&gt;&lt;property id=&quot;20307&quot; value=&quot;347&quot;/&gt;&lt;/object&gt;&lt;object type=&quot;3&quot; unique_id=&quot;14470&quot;&gt;&lt;property id=&quot;20148&quot; value=&quot;5&quot;/&gt;&lt;property id=&quot;20300&quot; value=&quot;Slide 47 - &amp;quot;Charitable &amp;#x0D;&amp;#x0A;gifts of &amp;#x0D;&amp;#x0A;partial &amp;#x0D;&amp;#x0A;interests &amp;#x0D;&amp;#x0A;in property&amp;quot;&quot;/&gt;&lt;property id=&quot;20307&quot; value=&quot;354&quot;/&gt;&lt;/object&gt;&lt;object type=&quot;3&quot; unique_id=&quot;14471&quot;&gt;&lt;property id=&quot;20148&quot; value=&quot;5&quot;/&gt;&lt;property id=&quot;20300&quot; value=&quot;Slide 48&quot;/&gt;&lt;property id=&quot;20307&quot; value=&quot;348&quot;/&gt;&lt;/object&gt;&lt;object type=&quot;3&quot; unique_id=&quot;14472&quot;&gt;&lt;property id=&quot;20148&quot; value=&quot;5&quot;/&gt;&lt;property id=&quot;20300&quot; value=&quot;Slide 49&quot;/&gt;&lt;property id=&quot;20307&quot; value=&quot;349&quot;/&gt;&lt;/object&gt;&lt;object type=&quot;3&quot; unique_id=&quot;14473&quot;&gt;&lt;property id=&quot;20148&quot; value=&quot;5&quot;/&gt;&lt;property id=&quot;20300&quot; value=&quot;Slide 50&quot;/&gt;&lt;property id=&quot;20307&quot; value=&quot;350&quot;/&gt;&lt;/object&gt;&lt;object type=&quot;3&quot; unique_id=&quot;14474&quot;&gt;&lt;property id=&quot;20148&quot; value=&quot;5&quot;/&gt;&lt;property id=&quot;20300&quot; value=&quot;Slide 51&quot;/&gt;&lt;property id=&quot;20307&quot; value=&quot;351&quot;/&gt;&lt;/object&gt;&lt;object type=&quot;3&quot; unique_id=&quot;14475&quot;&gt;&lt;property id=&quot;20148&quot; value=&quot;5&quot;/&gt;&lt;property id=&quot;20300&quot; value=&quot;Slide 52&quot;/&gt;&lt;property id=&quot;20307&quot; value=&quot;352&quot;/&gt;&lt;/object&gt;&lt;object type=&quot;3&quot; unique_id=&quot;14476&quot;&gt;&lt;property id=&quot;20148&quot; value=&quot;5&quot;/&gt;&lt;property id=&quot;20300&quot; value=&quot;Slide 53&quot;/&gt;&lt;property id=&quot;20307&quot; value=&quot;353&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1846</TotalTime>
  <Words>1613</Words>
  <Application>Microsoft Office PowerPoint</Application>
  <PresentationFormat>On-screen Show (4:3)</PresentationFormat>
  <Paragraphs>239</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Charitable  gifts of  partial  interests  in property</vt:lpstr>
      <vt:lpstr>What is it?</vt:lpstr>
      <vt:lpstr>Slide 3</vt:lpstr>
      <vt:lpstr>I can’t seem to rent out this office space that I own, so I’ll donate the use of it to a charity</vt:lpstr>
      <vt:lpstr>I give the charity this land, but I keep all mineral rights</vt:lpstr>
      <vt:lpstr>Charity, I hereby give you my car but I keep the right to drive it for the next 10 years</vt:lpstr>
      <vt:lpstr>General rule: you can’t deduct a partial interest gift </vt:lpstr>
      <vt:lpstr>Slide 8</vt:lpstr>
      <vt:lpstr>I can’t seem to rent out this office space that I own, so I’ll donate the use of it to a charity</vt:lpstr>
      <vt:lpstr>I give the charity this land, but I keep all mineral rights</vt:lpstr>
      <vt:lpstr>Charity, I hereby give you my car but I keep the right to drive it for the next 10 years</vt:lpstr>
      <vt:lpstr>General rule: you can’t deduct a partial interest gift </vt:lpstr>
      <vt:lpstr>Why do we have this rule?</vt:lpstr>
      <vt:lpstr>Slide 14</vt:lpstr>
      <vt:lpstr>Slide 15</vt:lpstr>
      <vt:lpstr>Slide 16</vt:lpstr>
      <vt:lpstr>Slide 17</vt:lpstr>
      <vt:lpstr>General rule: you can’t deduct a partial interest gift </vt:lpstr>
      <vt:lpstr>The donor can deduct if he gives all or an “undivided portion” of his interest</vt:lpstr>
      <vt:lpstr>Slide 20</vt:lpstr>
      <vt:lpstr>Slide 21</vt:lpstr>
      <vt:lpstr>Slide 22</vt:lpstr>
      <vt:lpstr>Slide 23</vt:lpstr>
      <vt:lpstr>Slide 24</vt:lpstr>
      <vt:lpstr>Slide 25</vt:lpstr>
      <vt:lpstr>Slide 26</vt:lpstr>
      <vt:lpstr>Slide 27</vt:lpstr>
      <vt:lpstr>Slide 28</vt:lpstr>
      <vt:lpstr>Slide 29</vt:lpstr>
      <vt:lpstr>Slide 30</vt:lpstr>
      <vt:lpstr>Fractional shares in tangible personal property</vt:lpstr>
      <vt:lpstr>Slide 32</vt:lpstr>
      <vt:lpstr>Slide 33</vt:lpstr>
      <vt:lpstr>Slide 34</vt:lpstr>
      <vt:lpstr>If a donor owns only a partial interest, she can deduct a gift of all or an undivided share of it</vt:lpstr>
      <vt:lpstr>Slide 36</vt:lpstr>
      <vt:lpstr>Slide 37</vt:lpstr>
      <vt:lpstr>Slide 38</vt:lpstr>
      <vt:lpstr>If a donor owns only a partial interest, she can deduct a gift of all or an undivided share of it</vt:lpstr>
      <vt:lpstr>Slide 40</vt:lpstr>
      <vt:lpstr>Slide 41</vt:lpstr>
      <vt:lpstr>Slide 42</vt:lpstr>
      <vt:lpstr>Slide 43</vt:lpstr>
      <vt:lpstr>If all interests are given to charity, each divided portion is deductible</vt:lpstr>
      <vt:lpstr>Slide 45</vt:lpstr>
      <vt:lpstr>Slide 46</vt:lpstr>
      <vt:lpstr>Charitable  gifts of  partial  interests  in property</vt:lpstr>
      <vt:lpstr>Slide 48</vt:lpstr>
      <vt:lpstr>Slide 49</vt:lpstr>
      <vt:lpstr>Slide 50</vt:lpstr>
      <vt:lpstr>Slide 51</vt:lpstr>
      <vt:lpstr>Slide 52</vt:lpstr>
      <vt:lpstr>Slide 53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Gifts of fractional and future interests in property</dc:title>
  <dc:creator>rujames</dc:creator>
  <cp:lastModifiedBy>rujames</cp:lastModifiedBy>
  <cp:revision>202</cp:revision>
  <dcterms:created xsi:type="dcterms:W3CDTF">2010-09-07T17:04:49Z</dcterms:created>
  <dcterms:modified xsi:type="dcterms:W3CDTF">2010-12-07T17:24:43Z</dcterms:modified>
</cp:coreProperties>
</file>