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3" r:id="rId2"/>
    <p:sldId id="301" r:id="rId3"/>
    <p:sldId id="306" r:id="rId4"/>
    <p:sldId id="344" r:id="rId5"/>
    <p:sldId id="300" r:id="rId6"/>
    <p:sldId id="303" r:id="rId7"/>
    <p:sldId id="309" r:id="rId8"/>
    <p:sldId id="308" r:id="rId9"/>
    <p:sldId id="311" r:id="rId10"/>
    <p:sldId id="274" r:id="rId11"/>
    <p:sldId id="313" r:id="rId12"/>
    <p:sldId id="312" r:id="rId13"/>
    <p:sldId id="277" r:id="rId14"/>
    <p:sldId id="314" r:id="rId15"/>
    <p:sldId id="316" r:id="rId16"/>
    <p:sldId id="278" r:id="rId17"/>
    <p:sldId id="317" r:id="rId18"/>
    <p:sldId id="318" r:id="rId19"/>
    <p:sldId id="283" r:id="rId20"/>
    <p:sldId id="319" r:id="rId21"/>
    <p:sldId id="320" r:id="rId22"/>
    <p:sldId id="281" r:id="rId23"/>
    <p:sldId id="321" r:id="rId24"/>
    <p:sldId id="322" r:id="rId25"/>
    <p:sldId id="294" r:id="rId26"/>
    <p:sldId id="323" r:id="rId27"/>
    <p:sldId id="324" r:id="rId28"/>
    <p:sldId id="258" r:id="rId29"/>
    <p:sldId id="325" r:id="rId30"/>
    <p:sldId id="326" r:id="rId31"/>
    <p:sldId id="260" r:id="rId32"/>
    <p:sldId id="327" r:id="rId33"/>
    <p:sldId id="328" r:id="rId34"/>
    <p:sldId id="329" r:id="rId35"/>
    <p:sldId id="341" r:id="rId36"/>
    <p:sldId id="330" r:id="rId37"/>
    <p:sldId id="262" r:id="rId38"/>
    <p:sldId id="331" r:id="rId39"/>
    <p:sldId id="332" r:id="rId40"/>
    <p:sldId id="333" r:id="rId41"/>
    <p:sldId id="296" r:id="rId42"/>
    <p:sldId id="334" r:id="rId43"/>
    <p:sldId id="335" r:id="rId44"/>
    <p:sldId id="336" r:id="rId45"/>
    <p:sldId id="337" r:id="rId46"/>
    <p:sldId id="338" r:id="rId47"/>
    <p:sldId id="298" r:id="rId48"/>
    <p:sldId id="342" r:id="rId49"/>
    <p:sldId id="345" r:id="rId50"/>
    <p:sldId id="346" r:id="rId51"/>
    <p:sldId id="347" r:id="rId52"/>
    <p:sldId id="348" r:id="rId53"/>
    <p:sldId id="349" r:id="rId54"/>
    <p:sldId id="350" r:id="rId55"/>
    <p:sldId id="351" r:id="rId56"/>
  </p:sldIdLst>
  <p:sldSz cx="9144000" cy="6858000" type="screen4x3"/>
  <p:notesSz cx="6858000" cy="9144000"/>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1D18"/>
    <a:srgbClr val="FF9999"/>
    <a:srgbClr val="FFCC66"/>
    <a:srgbClr val="FFFF66"/>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5" d="100"/>
          <a:sy n="85" d="100"/>
        </p:scale>
        <p:origin x="-1301"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443471-BD80-4D88-821D-8626CBC61914}"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AA984-36F4-412B-ABA6-303E9907040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443471-BD80-4D88-821D-8626CBC61914}"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AA984-36F4-412B-ABA6-303E9907040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443471-BD80-4D88-821D-8626CBC61914}"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AA984-36F4-412B-ABA6-303E9907040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443471-BD80-4D88-821D-8626CBC61914}"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AA984-36F4-412B-ABA6-303E9907040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443471-BD80-4D88-821D-8626CBC61914}"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AA984-36F4-412B-ABA6-303E9907040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443471-BD80-4D88-821D-8626CBC61914}" type="datetimeFigureOut">
              <a:rPr lang="en-US" smtClean="0"/>
              <a:pPr/>
              <a:t>12/7/2010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4AA984-36F4-412B-ABA6-303E9907040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443471-BD80-4D88-821D-8626CBC61914}" type="datetimeFigureOut">
              <a:rPr lang="en-US" smtClean="0"/>
              <a:pPr/>
              <a:t>12/7/2010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4AA984-36F4-412B-ABA6-303E9907040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443471-BD80-4D88-821D-8626CBC61914}" type="datetimeFigureOut">
              <a:rPr lang="en-US" smtClean="0"/>
              <a:pPr/>
              <a:t>12/7/2010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4AA984-36F4-412B-ABA6-303E9907040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443471-BD80-4D88-821D-8626CBC61914}" type="datetimeFigureOut">
              <a:rPr lang="en-US" smtClean="0"/>
              <a:pPr/>
              <a:t>12/7/2010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4AA984-36F4-412B-ABA6-303E9907040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443471-BD80-4D88-821D-8626CBC61914}" type="datetimeFigureOut">
              <a:rPr lang="en-US" smtClean="0"/>
              <a:pPr/>
              <a:t>12/7/2010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4AA984-36F4-412B-ABA6-303E9907040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443471-BD80-4D88-821D-8626CBC61914}" type="datetimeFigureOut">
              <a:rPr lang="en-US" smtClean="0"/>
              <a:pPr/>
              <a:t>12/7/2010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4AA984-36F4-412B-ABA6-303E9907040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443471-BD80-4D88-821D-8626CBC61914}" type="datetimeFigureOut">
              <a:rPr lang="en-US" smtClean="0"/>
              <a:pPr/>
              <a:t>12/7/2010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4AA984-36F4-412B-ABA6-303E990704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6.jpeg"/><Relationship Id="rId7" Type="http://schemas.openxmlformats.org/officeDocument/2006/relationships/image" Target="../media/image3.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9.jpeg"/></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6.jpeg"/><Relationship Id="rId7" Type="http://schemas.openxmlformats.org/officeDocument/2006/relationships/image" Target="../media/image3.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9.jpeg"/></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8.jpeg"/><Relationship Id="rId4" Type="http://schemas.openxmlformats.org/officeDocument/2006/relationships/image" Target="../media/image5.jpeg"/></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6.jpeg"/><Relationship Id="rId7" Type="http://schemas.openxmlformats.org/officeDocument/2006/relationships/image" Target="../media/image3.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9.jpeg"/></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hyperlink" Target="https://ttuhumansciences.qualtrics.com/SE/?SID=SV_dj2ZHFWMKKsBWv2" TargetMode="External"/><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encouragegenerosity.com/" TargetMode="External"/><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encouragegenerosity.com/" TargetMode="External"/><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depts.ttu.edu/pfp/" TargetMode="External"/><Relationship Id="rId2" Type="http://schemas.openxmlformats.org/officeDocument/2006/relationships/hyperlink" Target="http://www.encouragegenerosity.com/" TargetMode="Externa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jpeg"/></Relationships>
</file>

<file path=ppt/slides/_rels/slide5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ww.encouragegenerosity.com/CV.pdf" TargetMode="Externa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8.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Stock_000003354900XSmall.jpg"/>
          <p:cNvPicPr>
            <a:picLocks noChangeAspect="1"/>
          </p:cNvPicPr>
          <p:nvPr/>
        </p:nvPicPr>
        <p:blipFill>
          <a:blip r:embed="rId2" cstate="print"/>
          <a:srcRect l="1515"/>
          <a:stretch>
            <a:fillRect/>
          </a:stretch>
        </p:blipFill>
        <p:spPr>
          <a:xfrm>
            <a:off x="4191000" y="0"/>
            <a:ext cx="4953000" cy="6858000"/>
          </a:xfrm>
          <a:prstGeom prst="rect">
            <a:avLst/>
          </a:prstGeom>
        </p:spPr>
      </p:pic>
      <p:pic>
        <p:nvPicPr>
          <p:cNvPr id="21" name="Picture 20" descr="iStock_000011015905XSmall.jpg"/>
          <p:cNvPicPr>
            <a:picLocks noChangeAspect="1"/>
          </p:cNvPicPr>
          <p:nvPr/>
        </p:nvPicPr>
        <p:blipFill>
          <a:blip r:embed="rId3" cstate="print"/>
          <a:srcRect/>
          <a:stretch>
            <a:fillRect/>
          </a:stretch>
        </p:blipFill>
        <p:spPr>
          <a:xfrm>
            <a:off x="0" y="3429000"/>
            <a:ext cx="4191000" cy="3429000"/>
          </a:xfrm>
          <a:prstGeom prst="rect">
            <a:avLst/>
          </a:prstGeom>
        </p:spPr>
      </p:pic>
      <p:sp>
        <p:nvSpPr>
          <p:cNvPr id="20" name="Rectangle 19"/>
          <p:cNvSpPr/>
          <p:nvPr/>
        </p:nvSpPr>
        <p:spPr>
          <a:xfrm>
            <a:off x="0" y="1752600"/>
            <a:ext cx="3352800" cy="1219200"/>
          </a:xfrm>
          <a:prstGeom prst="rect">
            <a:avLst/>
          </a:prstGeom>
          <a:solidFill>
            <a:srgbClr val="211D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152400"/>
            <a:ext cx="4114800" cy="1219200"/>
          </a:xfrm>
          <a:prstGeom prst="rect">
            <a:avLst/>
          </a:prstGeom>
          <a:solidFill>
            <a:srgbClr val="211D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1676400"/>
            <a:ext cx="3276600" cy="1470025"/>
          </a:xfrm>
        </p:spPr>
        <p:txBody>
          <a:bodyPr>
            <a:noAutofit/>
          </a:bodyPr>
          <a:lstStyle/>
          <a:p>
            <a:r>
              <a:rPr lang="en-US" sz="7200" b="1" spc="-150" dirty="0" smtClean="0">
                <a:solidFill>
                  <a:schemeClr val="bg1"/>
                </a:solidFill>
              </a:rPr>
              <a:t>Timing </a:t>
            </a:r>
            <a:endParaRPr lang="en-US" sz="7200" b="1" spc="-150" dirty="0">
              <a:solidFill>
                <a:schemeClr val="bg1"/>
              </a:solidFill>
            </a:endParaRPr>
          </a:p>
        </p:txBody>
      </p:sp>
      <p:sp>
        <p:nvSpPr>
          <p:cNvPr id="8" name="TextBox 7"/>
          <p:cNvSpPr txBox="1"/>
          <p:nvPr/>
        </p:nvSpPr>
        <p:spPr>
          <a:xfrm>
            <a:off x="0" y="1295400"/>
            <a:ext cx="2057400" cy="523220"/>
          </a:xfrm>
          <a:prstGeom prst="rect">
            <a:avLst/>
          </a:prstGeom>
          <a:noFill/>
        </p:spPr>
        <p:txBody>
          <a:bodyPr wrap="square" rtlCol="0">
            <a:spAutoFit/>
          </a:bodyPr>
          <a:lstStyle/>
          <a:p>
            <a:pPr algn="ctr"/>
            <a:r>
              <a:rPr lang="en-US" sz="2800" b="1" dirty="0" smtClean="0"/>
              <a:t>and</a:t>
            </a:r>
            <a:endParaRPr lang="en-US" sz="2800" b="1" dirty="0"/>
          </a:p>
        </p:txBody>
      </p:sp>
      <p:sp>
        <p:nvSpPr>
          <p:cNvPr id="11" name="Title 1"/>
          <p:cNvSpPr txBox="1">
            <a:spLocks/>
          </p:cNvSpPr>
          <p:nvPr/>
        </p:nvSpPr>
        <p:spPr>
          <a:xfrm>
            <a:off x="0" y="0"/>
            <a:ext cx="40386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300" normalizeH="0" baseline="0" noProof="0" dirty="0" smtClean="0">
                <a:ln>
                  <a:noFill/>
                </a:ln>
                <a:solidFill>
                  <a:schemeClr val="bg1"/>
                </a:solidFill>
                <a:effectLst/>
                <a:uLnTx/>
                <a:uFillTx/>
                <a:latin typeface="+mj-lt"/>
                <a:ea typeface="+mj-ea"/>
                <a:cs typeface="+mj-cs"/>
              </a:rPr>
              <a:t>Elements</a:t>
            </a:r>
            <a:r>
              <a:rPr kumimoji="0" lang="en-US" sz="7200" b="1" i="0" u="none" strike="noStrike" kern="1200" cap="none" spc="-150" normalizeH="0" baseline="0" noProof="0" dirty="0" smtClean="0">
                <a:ln>
                  <a:noFill/>
                </a:ln>
                <a:solidFill>
                  <a:schemeClr val="bg1"/>
                </a:solidFill>
                <a:effectLst/>
                <a:uLnTx/>
                <a:uFillTx/>
                <a:latin typeface="+mj-lt"/>
                <a:ea typeface="+mj-ea"/>
                <a:cs typeface="+mj-cs"/>
              </a:rPr>
              <a:t> </a:t>
            </a:r>
            <a:endParaRPr kumimoji="0" lang="en-US" sz="7200" b="1" i="0" u="none" strike="noStrike" kern="1200" cap="none" spc="-150" normalizeH="0" baseline="0" noProof="0" dirty="0">
              <a:ln>
                <a:noFill/>
              </a:ln>
              <a:solidFill>
                <a:schemeClr val="bg1"/>
              </a:solidFill>
              <a:effectLst/>
              <a:uLnTx/>
              <a:uFillTx/>
              <a:latin typeface="+mj-lt"/>
              <a:ea typeface="+mj-ea"/>
              <a:cs typeface="+mj-cs"/>
            </a:endParaRPr>
          </a:p>
        </p:txBody>
      </p:sp>
      <p:sp>
        <p:nvSpPr>
          <p:cNvPr id="12" name="TextBox 11"/>
          <p:cNvSpPr txBox="1"/>
          <p:nvPr/>
        </p:nvSpPr>
        <p:spPr>
          <a:xfrm>
            <a:off x="685800" y="2971800"/>
            <a:ext cx="2057400" cy="523220"/>
          </a:xfrm>
          <a:prstGeom prst="rect">
            <a:avLst/>
          </a:prstGeom>
          <a:noFill/>
        </p:spPr>
        <p:txBody>
          <a:bodyPr wrap="square" rtlCol="0">
            <a:spAutoFit/>
          </a:bodyPr>
          <a:lstStyle/>
          <a:p>
            <a:r>
              <a:rPr lang="en-US" sz="2800" b="1" dirty="0" smtClean="0"/>
              <a:t>of a</a:t>
            </a:r>
            <a:endParaRPr lang="en-US" sz="2800" b="1" dirty="0"/>
          </a:p>
        </p:txBody>
      </p:sp>
      <p:sp>
        <p:nvSpPr>
          <p:cNvPr id="14" name="Title 1"/>
          <p:cNvSpPr txBox="1">
            <a:spLocks/>
          </p:cNvSpPr>
          <p:nvPr/>
        </p:nvSpPr>
        <p:spPr>
          <a:xfrm>
            <a:off x="-152400" y="5083175"/>
            <a:ext cx="4343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spcBef>
                <a:spcPct val="0"/>
              </a:spcBef>
              <a:spcAft>
                <a:spcPts val="0"/>
              </a:spcAft>
              <a:buClrTx/>
              <a:buSzTx/>
              <a:buFontTx/>
              <a:buNone/>
              <a:tabLst/>
              <a:defRPr/>
            </a:pPr>
            <a:r>
              <a:rPr kumimoji="0" lang="en-US" sz="7200" b="1" i="0" u="none" strike="noStrike" kern="1200" cap="none" spc="-300" normalizeH="0" baseline="0" noProof="0" dirty="0" smtClean="0">
                <a:ln>
                  <a:noFill/>
                </a:ln>
                <a:solidFill>
                  <a:schemeClr val="bg1"/>
                </a:solidFill>
                <a:effectLst/>
                <a:uLnTx/>
                <a:uFillTx/>
                <a:latin typeface="+mj-lt"/>
                <a:ea typeface="+mj-ea"/>
                <a:cs typeface="+mj-cs"/>
              </a:rPr>
              <a:t>Charitable Gift </a:t>
            </a:r>
            <a:endParaRPr kumimoji="0" lang="en-US" sz="7200" b="1" i="0" u="none" strike="noStrike" kern="1200" cap="none" spc="-300" normalizeH="0" baseline="0" noProof="0" dirty="0">
              <a:ln>
                <a:noFill/>
              </a:ln>
              <a:solidFill>
                <a:schemeClr val="bg1"/>
              </a:solidFill>
              <a:effectLst/>
              <a:uLnTx/>
              <a:uFillTx/>
              <a:latin typeface="+mj-lt"/>
              <a:ea typeface="+mj-ea"/>
              <a:cs typeface="+mj-cs"/>
            </a:endParaRPr>
          </a:p>
        </p:txBody>
      </p:sp>
      <p:sp>
        <p:nvSpPr>
          <p:cNvPr id="13" name="TextBox 12"/>
          <p:cNvSpPr txBox="1"/>
          <p:nvPr/>
        </p:nvSpPr>
        <p:spPr>
          <a:xfrm>
            <a:off x="6553200" y="6447913"/>
            <a:ext cx="2590800" cy="486287"/>
          </a:xfrm>
          <a:prstGeom prst="rect">
            <a:avLst/>
          </a:prstGeom>
          <a:noFill/>
        </p:spPr>
        <p:txBody>
          <a:bodyPr wrap="square" rtlCol="0">
            <a:spAutoFit/>
          </a:bodyPr>
          <a:lstStyle/>
          <a:p>
            <a:pPr algn="r">
              <a:lnSpc>
                <a:spcPct val="80000"/>
              </a:lnSpc>
            </a:pPr>
            <a:r>
              <a:rPr lang="en-US" sz="1600" dirty="0" smtClean="0"/>
              <a:t>Dr. Russell James</a:t>
            </a:r>
          </a:p>
          <a:p>
            <a:pPr algn="r">
              <a:lnSpc>
                <a:spcPct val="80000"/>
              </a:lnSpc>
            </a:pPr>
            <a:r>
              <a:rPr lang="en-US" sz="1600" dirty="0" smtClean="0"/>
              <a:t> </a:t>
            </a:r>
            <a:r>
              <a:rPr lang="en-US" sz="1600" dirty="0" smtClean="0"/>
              <a:t>Texas Tech University</a:t>
            </a: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06908871XSmall.jpg"/>
          <p:cNvPicPr>
            <a:picLocks noChangeAspect="1"/>
          </p:cNvPicPr>
          <p:nvPr/>
        </p:nvPicPr>
        <p:blipFill>
          <a:blip r:embed="rId2" cstate="print"/>
          <a:stretch>
            <a:fillRect/>
          </a:stretch>
        </p:blipFill>
        <p:spPr>
          <a:xfrm>
            <a:off x="4876800" y="464739"/>
            <a:ext cx="4267200" cy="6393261"/>
          </a:xfrm>
          <a:prstGeom prst="rect">
            <a:avLst/>
          </a:prstGeom>
        </p:spPr>
      </p:pic>
      <p:sp>
        <p:nvSpPr>
          <p:cNvPr id="2" name="Title 1"/>
          <p:cNvSpPr>
            <a:spLocks noGrp="1"/>
          </p:cNvSpPr>
          <p:nvPr>
            <p:ph type="title"/>
          </p:nvPr>
        </p:nvSpPr>
        <p:spPr/>
        <p:txBody>
          <a:bodyPr>
            <a:normAutofit/>
          </a:bodyPr>
          <a:lstStyle/>
          <a:p>
            <a:r>
              <a:rPr lang="en-US" dirty="0" smtClean="0"/>
              <a:t>When is the gift completed?</a:t>
            </a:r>
            <a:endParaRPr lang="en-US" dirty="0"/>
          </a:p>
        </p:txBody>
      </p:sp>
      <p:sp>
        <p:nvSpPr>
          <p:cNvPr id="3" name="Content Placeholder 2"/>
          <p:cNvSpPr>
            <a:spLocks noGrp="1"/>
          </p:cNvSpPr>
          <p:nvPr>
            <p:ph idx="1"/>
          </p:nvPr>
        </p:nvSpPr>
        <p:spPr>
          <a:xfrm>
            <a:off x="0" y="1600200"/>
            <a:ext cx="5410200" cy="5257800"/>
          </a:xfrm>
        </p:spPr>
        <p:txBody>
          <a:bodyPr>
            <a:normAutofit fontScale="92500"/>
          </a:bodyPr>
          <a:lstStyle/>
          <a:p>
            <a:pPr marL="1030288" indent="-1030288">
              <a:buNone/>
            </a:pPr>
            <a:r>
              <a:rPr lang="en-US" dirty="0" smtClean="0"/>
              <a:t>Day 1: I write a check to a charity</a:t>
            </a:r>
          </a:p>
          <a:p>
            <a:pPr marL="1030288" indent="-1030288">
              <a:buNone/>
            </a:pPr>
            <a:r>
              <a:rPr lang="en-US" dirty="0" smtClean="0"/>
              <a:t>Day 2: I put the check in the post office mailbox</a:t>
            </a:r>
          </a:p>
          <a:p>
            <a:pPr marL="1030288" indent="-1030288">
              <a:buNone/>
            </a:pPr>
            <a:r>
              <a:rPr lang="en-US" dirty="0" smtClean="0"/>
              <a:t>Day 3: The charity receives the check</a:t>
            </a:r>
          </a:p>
          <a:p>
            <a:pPr marL="1030288" indent="-1030288">
              <a:buNone/>
            </a:pPr>
            <a:r>
              <a:rPr lang="en-US" dirty="0" smtClean="0"/>
              <a:t>Day 4: The charity deposits the check</a:t>
            </a:r>
          </a:p>
          <a:p>
            <a:pPr marL="1030288" indent="-1030288">
              <a:buNone/>
            </a:pPr>
            <a:r>
              <a:rPr lang="en-US" dirty="0" smtClean="0"/>
              <a:t>Day 5: The charity’s bank receives the funds and the charity is credited with the funds</a:t>
            </a:r>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Stock_000006152666XSmall.jpg"/>
          <p:cNvPicPr>
            <a:picLocks noGrp="1" noChangeAspect="1"/>
          </p:cNvPicPr>
          <p:nvPr>
            <p:ph idx="1"/>
          </p:nvPr>
        </p:nvPicPr>
        <p:blipFill>
          <a:blip r:embed="rId2" cstate="print"/>
          <a:srcRect/>
          <a:stretch>
            <a:fillRect/>
          </a:stretch>
        </p:blipFill>
        <p:spPr>
          <a:xfrm>
            <a:off x="0" y="0"/>
            <a:ext cx="4724400" cy="2362200"/>
          </a:xfrm>
          <a:prstGeom prst="rect">
            <a:avLst/>
          </a:prstGeom>
        </p:spPr>
      </p:pic>
      <p:pic>
        <p:nvPicPr>
          <p:cNvPr id="5" name="Picture 4" descr="iStock_000006152666XSmall.jpg"/>
          <p:cNvPicPr>
            <a:picLocks noChangeAspect="1"/>
          </p:cNvPicPr>
          <p:nvPr/>
        </p:nvPicPr>
        <p:blipFill>
          <a:blip r:embed="rId3" cstate="print"/>
          <a:srcRect/>
          <a:stretch>
            <a:fillRect/>
          </a:stretch>
        </p:blipFill>
        <p:spPr>
          <a:xfrm>
            <a:off x="2362200" y="2286000"/>
            <a:ext cx="762000" cy="1524000"/>
          </a:xfrm>
          <a:prstGeom prst="rect">
            <a:avLst/>
          </a:prstGeom>
        </p:spPr>
      </p:pic>
      <p:sp>
        <p:nvSpPr>
          <p:cNvPr id="6" name="TextBox 5"/>
          <p:cNvSpPr txBox="1"/>
          <p:nvPr/>
        </p:nvSpPr>
        <p:spPr>
          <a:xfrm>
            <a:off x="2895600" y="990600"/>
            <a:ext cx="2971800" cy="646331"/>
          </a:xfrm>
          <a:prstGeom prst="rect">
            <a:avLst/>
          </a:prstGeom>
          <a:noFill/>
        </p:spPr>
        <p:txBody>
          <a:bodyPr wrap="square" rtlCol="0">
            <a:spAutoFit/>
          </a:bodyPr>
          <a:lstStyle/>
          <a:p>
            <a:r>
              <a:rPr lang="en-US" sz="3600" dirty="0" smtClean="0"/>
              <a:t>Donor</a:t>
            </a:r>
            <a:endParaRPr lang="en-US" sz="3600" dirty="0"/>
          </a:p>
        </p:txBody>
      </p:sp>
      <p:sp>
        <p:nvSpPr>
          <p:cNvPr id="7" name="TextBox 6"/>
          <p:cNvSpPr txBox="1"/>
          <p:nvPr/>
        </p:nvSpPr>
        <p:spPr>
          <a:xfrm>
            <a:off x="4191000" y="2438400"/>
            <a:ext cx="4572000" cy="1200329"/>
          </a:xfrm>
          <a:prstGeom prst="rect">
            <a:avLst/>
          </a:prstGeom>
          <a:noFill/>
        </p:spPr>
        <p:txBody>
          <a:bodyPr wrap="square" rtlCol="0">
            <a:spAutoFit/>
          </a:bodyPr>
          <a:lstStyle/>
          <a:p>
            <a:r>
              <a:rPr lang="en-US" sz="3600" dirty="0" smtClean="0"/>
              <a:t>Delivers money or property</a:t>
            </a:r>
            <a:endParaRPr lang="en-US" sz="3600" dirty="0"/>
          </a:p>
        </p:txBody>
      </p:sp>
      <p:sp>
        <p:nvSpPr>
          <p:cNvPr id="8" name="TextBox 7"/>
          <p:cNvSpPr txBox="1"/>
          <p:nvPr/>
        </p:nvSpPr>
        <p:spPr>
          <a:xfrm>
            <a:off x="4724400" y="5562600"/>
            <a:ext cx="4419600" cy="1200329"/>
          </a:xfrm>
          <a:prstGeom prst="rect">
            <a:avLst/>
          </a:prstGeom>
          <a:noFill/>
        </p:spPr>
        <p:txBody>
          <a:bodyPr wrap="square" rtlCol="0">
            <a:spAutoFit/>
          </a:bodyPr>
          <a:lstStyle/>
          <a:p>
            <a:r>
              <a:rPr lang="en-US" sz="3600" dirty="0" smtClean="0"/>
              <a:t>To a charity or agent of the charity</a:t>
            </a:r>
            <a:endParaRPr lang="en-US" sz="3600" dirty="0"/>
          </a:p>
        </p:txBody>
      </p:sp>
      <p:pic>
        <p:nvPicPr>
          <p:cNvPr id="11" name="Picture 4" descr="http://www.creditcardchaser.com/wp-content/uploads/2009/11/salvation-army-kettle.jpg"/>
          <p:cNvPicPr>
            <a:picLocks noChangeAspect="1" noChangeArrowheads="1"/>
          </p:cNvPicPr>
          <p:nvPr/>
        </p:nvPicPr>
        <p:blipFill>
          <a:blip r:embed="rId4" cstate="print"/>
          <a:srcRect b="2471"/>
          <a:stretch>
            <a:fillRect/>
          </a:stretch>
        </p:blipFill>
        <p:spPr bwMode="auto">
          <a:xfrm>
            <a:off x="1828800" y="4151953"/>
            <a:ext cx="2133600" cy="2706047"/>
          </a:xfrm>
          <a:prstGeom prst="rect">
            <a:avLst/>
          </a:prstGeom>
          <a:noFill/>
        </p:spPr>
      </p:pic>
      <p:sp>
        <p:nvSpPr>
          <p:cNvPr id="10" name="Oval 9"/>
          <p:cNvSpPr/>
          <p:nvPr/>
        </p:nvSpPr>
        <p:spPr>
          <a:xfrm>
            <a:off x="7010400" y="5486400"/>
            <a:ext cx="1828800" cy="8382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ular Callout 12"/>
          <p:cNvSpPr/>
          <p:nvPr/>
        </p:nvSpPr>
        <p:spPr>
          <a:xfrm>
            <a:off x="6781800" y="3581400"/>
            <a:ext cx="2286000" cy="1066800"/>
          </a:xfrm>
          <a:prstGeom prst="wedgeRoundRectCallout">
            <a:avLst>
              <a:gd name="adj1" fmla="val 1128"/>
              <a:gd name="adj2" fmla="val 122794"/>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781800" y="3581400"/>
            <a:ext cx="2362200" cy="1135054"/>
          </a:xfrm>
          <a:prstGeom prst="rect">
            <a:avLst/>
          </a:prstGeom>
          <a:noFill/>
        </p:spPr>
        <p:txBody>
          <a:bodyPr wrap="square" rtlCol="0">
            <a:spAutoFit/>
          </a:bodyPr>
          <a:lstStyle/>
          <a:p>
            <a:pPr>
              <a:lnSpc>
                <a:spcPct val="80000"/>
              </a:lnSpc>
            </a:pPr>
            <a:r>
              <a:rPr lang="en-US" sz="2800" dirty="0" smtClean="0"/>
              <a:t>Post office is treated as the charity’s agent</a:t>
            </a:r>
            <a:endParaRPr lang="en-US" sz="2800" dirty="0"/>
          </a:p>
        </p:txBody>
      </p:sp>
      <p:sp>
        <p:nvSpPr>
          <p:cNvPr id="15" name="Rounded Rectangular Callout 14"/>
          <p:cNvSpPr/>
          <p:nvPr/>
        </p:nvSpPr>
        <p:spPr>
          <a:xfrm>
            <a:off x="6019800" y="1143000"/>
            <a:ext cx="3048000" cy="1066800"/>
          </a:xfrm>
          <a:prstGeom prst="wedgeRoundRectCallout">
            <a:avLst>
              <a:gd name="adj1" fmla="val -7402"/>
              <a:gd name="adj2" fmla="val 95063"/>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096000" y="1143000"/>
            <a:ext cx="3048000" cy="1126462"/>
          </a:xfrm>
          <a:prstGeom prst="rect">
            <a:avLst/>
          </a:prstGeom>
          <a:noFill/>
        </p:spPr>
        <p:txBody>
          <a:bodyPr wrap="square" rtlCol="0">
            <a:spAutoFit/>
          </a:bodyPr>
          <a:lstStyle/>
          <a:p>
            <a:pPr>
              <a:lnSpc>
                <a:spcPct val="80000"/>
              </a:lnSpc>
            </a:pPr>
            <a:r>
              <a:rPr lang="en-US" sz="2800" dirty="0" smtClean="0"/>
              <a:t>A valid check is a valuable negotiable instrument</a:t>
            </a:r>
            <a:endParaRPr lang="en-US" sz="2800" dirty="0"/>
          </a:p>
        </p:txBody>
      </p:sp>
      <p:sp>
        <p:nvSpPr>
          <p:cNvPr id="17" name="Rectangle 16"/>
          <p:cNvSpPr/>
          <p:nvPr/>
        </p:nvSpPr>
        <p:spPr>
          <a:xfrm>
            <a:off x="4876800" y="0"/>
            <a:ext cx="4267200" cy="914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572000" y="0"/>
            <a:ext cx="4572000" cy="923330"/>
          </a:xfrm>
          <a:prstGeom prst="rect">
            <a:avLst/>
          </a:prstGeom>
          <a:noFill/>
        </p:spPr>
        <p:txBody>
          <a:bodyPr wrap="square" rtlCol="0">
            <a:spAutoFit/>
          </a:bodyPr>
          <a:lstStyle/>
          <a:p>
            <a:pPr algn="r"/>
            <a:r>
              <a:rPr lang="en-US" sz="5400" b="1" spc="-150" dirty="0" smtClean="0">
                <a:solidFill>
                  <a:schemeClr val="bg1"/>
                </a:solidFill>
              </a:rPr>
              <a:t>Completed Gift</a:t>
            </a:r>
            <a:endParaRPr lang="en-US" sz="5400" b="1" spc="-15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5334000" cy="1143000"/>
          </a:xfrm>
        </p:spPr>
        <p:txBody>
          <a:bodyPr>
            <a:normAutofit fontScale="90000"/>
          </a:bodyPr>
          <a:lstStyle/>
          <a:p>
            <a:r>
              <a:rPr lang="en-US" dirty="0" smtClean="0"/>
              <a:t>When is the gift completed?</a:t>
            </a:r>
            <a:endParaRPr lang="en-US" dirty="0"/>
          </a:p>
        </p:txBody>
      </p:sp>
      <p:sp>
        <p:nvSpPr>
          <p:cNvPr id="3" name="Content Placeholder 2"/>
          <p:cNvSpPr>
            <a:spLocks noGrp="1"/>
          </p:cNvSpPr>
          <p:nvPr>
            <p:ph idx="1"/>
          </p:nvPr>
        </p:nvSpPr>
        <p:spPr>
          <a:xfrm>
            <a:off x="0" y="1600200"/>
            <a:ext cx="5410200" cy="5257800"/>
          </a:xfrm>
        </p:spPr>
        <p:txBody>
          <a:bodyPr>
            <a:normAutofit fontScale="92500"/>
          </a:bodyPr>
          <a:lstStyle/>
          <a:p>
            <a:pPr marL="1030288" indent="-1030288">
              <a:buNone/>
            </a:pPr>
            <a:r>
              <a:rPr lang="en-US" dirty="0" smtClean="0"/>
              <a:t>Day 1: I write a check to a charity</a:t>
            </a:r>
          </a:p>
          <a:p>
            <a:pPr marL="1030288" indent="-1030288">
              <a:buNone/>
            </a:pPr>
            <a:r>
              <a:rPr lang="en-US" b="1" dirty="0" smtClean="0"/>
              <a:t>Day 2: I put the check in the post office mailbox</a:t>
            </a:r>
          </a:p>
          <a:p>
            <a:pPr marL="1030288" indent="-1030288">
              <a:buNone/>
            </a:pPr>
            <a:r>
              <a:rPr lang="en-US" dirty="0" smtClean="0"/>
              <a:t>Day 3: The charity receives the check</a:t>
            </a:r>
          </a:p>
          <a:p>
            <a:pPr marL="1030288" indent="-1030288">
              <a:buNone/>
            </a:pPr>
            <a:r>
              <a:rPr lang="en-US" dirty="0" smtClean="0"/>
              <a:t>Day 4: The charity deposits the check</a:t>
            </a:r>
          </a:p>
          <a:p>
            <a:pPr marL="1030288" indent="-1030288">
              <a:buNone/>
            </a:pPr>
            <a:r>
              <a:rPr lang="en-US" dirty="0" smtClean="0"/>
              <a:t>Day 5: The charity’s bank receives the funds and the charity is credited with the funds</a:t>
            </a:r>
          </a:p>
          <a:p>
            <a:pPr>
              <a:buNone/>
            </a:pPr>
            <a:endParaRPr lang="en-US" dirty="0"/>
          </a:p>
        </p:txBody>
      </p:sp>
      <p:pic>
        <p:nvPicPr>
          <p:cNvPr id="5" name="Picture 2" descr="C:\Users\rujames\AppData\Local\Microsoft\Windows\Temporary Internet Files\Content.IE5\7FLW1HPB\MP900321184[1].jpg"/>
          <p:cNvPicPr>
            <a:picLocks noChangeAspect="1" noChangeArrowheads="1"/>
          </p:cNvPicPr>
          <p:nvPr/>
        </p:nvPicPr>
        <p:blipFill>
          <a:blip r:embed="rId2" cstate="print"/>
          <a:srcRect r="7407"/>
          <a:stretch>
            <a:fillRect/>
          </a:stretch>
        </p:blipFill>
        <p:spPr bwMode="auto">
          <a:xfrm>
            <a:off x="5334000" y="0"/>
            <a:ext cx="3810000" cy="6858000"/>
          </a:xfrm>
          <a:prstGeom prst="rect">
            <a:avLst/>
          </a:prstGeom>
          <a:noFill/>
        </p:spPr>
      </p:pic>
      <p:sp>
        <p:nvSpPr>
          <p:cNvPr id="6" name="Oval 5"/>
          <p:cNvSpPr/>
          <p:nvPr/>
        </p:nvSpPr>
        <p:spPr>
          <a:xfrm>
            <a:off x="76200" y="2057400"/>
            <a:ext cx="1066800" cy="7620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What.jpg"/>
          <p:cNvPicPr>
            <a:picLocks noChangeAspect="1"/>
          </p:cNvPicPr>
          <p:nvPr/>
        </p:nvPicPr>
        <p:blipFill>
          <a:blip r:embed="rId2" cstate="print"/>
          <a:stretch>
            <a:fillRect/>
          </a:stretch>
        </p:blipFill>
        <p:spPr>
          <a:xfrm>
            <a:off x="0" y="0"/>
            <a:ext cx="7060764" cy="6858000"/>
          </a:xfrm>
          <a:prstGeom prst="rect">
            <a:avLst/>
          </a:prstGeom>
        </p:spPr>
      </p:pic>
      <p:sp>
        <p:nvSpPr>
          <p:cNvPr id="3" name="Content Placeholder 2"/>
          <p:cNvSpPr>
            <a:spLocks noGrp="1"/>
          </p:cNvSpPr>
          <p:nvPr>
            <p:ph idx="1"/>
          </p:nvPr>
        </p:nvSpPr>
        <p:spPr>
          <a:xfrm>
            <a:off x="3276600" y="685800"/>
            <a:ext cx="5562600" cy="4525963"/>
          </a:xfrm>
        </p:spPr>
        <p:txBody>
          <a:bodyPr>
            <a:normAutofit/>
          </a:bodyPr>
          <a:lstStyle/>
          <a:p>
            <a:pPr marL="0" indent="0">
              <a:lnSpc>
                <a:spcPct val="90000"/>
              </a:lnSpc>
              <a:buNone/>
            </a:pPr>
            <a:r>
              <a:rPr lang="en-US" sz="4800" dirty="0" smtClean="0"/>
              <a:t>Who cares which day the gift is considered completed?</a:t>
            </a:r>
            <a:endParaRPr lang="en-US" sz="4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Stock_000003411773XSmall.jpg"/>
          <p:cNvPicPr>
            <a:picLocks noChangeAspect="1"/>
          </p:cNvPicPr>
          <p:nvPr/>
        </p:nvPicPr>
        <p:blipFill>
          <a:blip r:embed="rId2" cstate="print"/>
          <a:stretch>
            <a:fillRect/>
          </a:stretch>
        </p:blipFill>
        <p:spPr>
          <a:xfrm flipH="1">
            <a:off x="4739640" y="533400"/>
            <a:ext cx="4404360" cy="6324600"/>
          </a:xfrm>
          <a:prstGeom prst="rect">
            <a:avLst/>
          </a:prstGeom>
        </p:spPr>
      </p:pic>
      <p:sp>
        <p:nvSpPr>
          <p:cNvPr id="2" name="Title 1"/>
          <p:cNvSpPr>
            <a:spLocks noGrp="1"/>
          </p:cNvSpPr>
          <p:nvPr>
            <p:ph type="title"/>
          </p:nvPr>
        </p:nvSpPr>
        <p:spPr>
          <a:xfrm>
            <a:off x="0" y="0"/>
            <a:ext cx="9144000" cy="1066800"/>
          </a:xfrm>
        </p:spPr>
        <p:txBody>
          <a:bodyPr>
            <a:normAutofit/>
          </a:bodyPr>
          <a:lstStyle/>
          <a:p>
            <a:r>
              <a:rPr lang="en-US" dirty="0" smtClean="0"/>
              <a:t>The deduction comes one year sooner</a:t>
            </a:r>
            <a:endParaRPr lang="en-US" dirty="0"/>
          </a:p>
        </p:txBody>
      </p:sp>
      <p:sp>
        <p:nvSpPr>
          <p:cNvPr id="3" name="Content Placeholder 2"/>
          <p:cNvSpPr>
            <a:spLocks noGrp="1"/>
          </p:cNvSpPr>
          <p:nvPr>
            <p:ph idx="1"/>
          </p:nvPr>
        </p:nvSpPr>
        <p:spPr>
          <a:xfrm>
            <a:off x="0" y="1295400"/>
            <a:ext cx="4800600" cy="5562600"/>
          </a:xfrm>
        </p:spPr>
        <p:txBody>
          <a:bodyPr>
            <a:normAutofit fontScale="92500" lnSpcReduction="10000"/>
          </a:bodyPr>
          <a:lstStyle/>
          <a:p>
            <a:pPr marL="1255713" indent="-1255713">
              <a:buNone/>
            </a:pPr>
            <a:r>
              <a:rPr lang="en-US" dirty="0" smtClean="0"/>
              <a:t>Dec 30: I write a check to a charity</a:t>
            </a:r>
          </a:p>
          <a:p>
            <a:pPr marL="1255713" indent="-1255713">
              <a:buNone/>
            </a:pPr>
            <a:r>
              <a:rPr lang="en-US" b="1" dirty="0" smtClean="0"/>
              <a:t>Dec 31: I put the check in the post office mailbox</a:t>
            </a:r>
          </a:p>
          <a:p>
            <a:pPr marL="1030288" indent="-1030288">
              <a:buNone/>
            </a:pPr>
            <a:r>
              <a:rPr lang="en-US" dirty="0" smtClean="0"/>
              <a:t>Jan 3: The charity receives the check</a:t>
            </a:r>
          </a:p>
          <a:p>
            <a:pPr marL="1030288" indent="-1030288">
              <a:buNone/>
            </a:pPr>
            <a:r>
              <a:rPr lang="en-US" dirty="0" smtClean="0"/>
              <a:t>Jan 4: The charity deposits the check</a:t>
            </a:r>
          </a:p>
          <a:p>
            <a:pPr marL="1030288" indent="-1030288">
              <a:buNone/>
            </a:pPr>
            <a:r>
              <a:rPr lang="en-US" dirty="0" smtClean="0"/>
              <a:t>Jan 5: The charity’s bank receives the funds and the charity is credited with the funds</a:t>
            </a:r>
          </a:p>
          <a:p>
            <a:pPr>
              <a:buNone/>
            </a:pPr>
            <a:endParaRPr lang="en-US" dirty="0"/>
          </a:p>
        </p:txBody>
      </p:sp>
      <p:sp>
        <p:nvSpPr>
          <p:cNvPr id="13" name="Oval 12"/>
          <p:cNvSpPr/>
          <p:nvPr/>
        </p:nvSpPr>
        <p:spPr>
          <a:xfrm>
            <a:off x="76200" y="2057400"/>
            <a:ext cx="1066800" cy="7620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Stock_000002202150XSmall.jpg"/>
          <p:cNvPicPr>
            <a:picLocks noChangeAspect="1"/>
          </p:cNvPicPr>
          <p:nvPr/>
        </p:nvPicPr>
        <p:blipFill>
          <a:blip r:embed="rId2" cstate="print"/>
          <a:srcRect/>
          <a:stretch>
            <a:fillRect/>
          </a:stretch>
        </p:blipFill>
        <p:spPr>
          <a:xfrm>
            <a:off x="4718017" y="304800"/>
            <a:ext cx="4425983" cy="6553200"/>
          </a:xfrm>
          <a:prstGeom prst="rect">
            <a:avLst/>
          </a:prstGeom>
        </p:spPr>
      </p:pic>
      <p:sp>
        <p:nvSpPr>
          <p:cNvPr id="2" name="Title 1"/>
          <p:cNvSpPr>
            <a:spLocks noGrp="1"/>
          </p:cNvSpPr>
          <p:nvPr>
            <p:ph type="title"/>
          </p:nvPr>
        </p:nvSpPr>
        <p:spPr>
          <a:xfrm>
            <a:off x="0" y="0"/>
            <a:ext cx="9144000" cy="1066800"/>
          </a:xfrm>
        </p:spPr>
        <p:txBody>
          <a:bodyPr>
            <a:normAutofit/>
          </a:bodyPr>
          <a:lstStyle/>
          <a:p>
            <a:r>
              <a:rPr lang="en-US" dirty="0" smtClean="0"/>
              <a:t>Or on a different kind of tax return</a:t>
            </a:r>
            <a:endParaRPr lang="en-US" dirty="0"/>
          </a:p>
        </p:txBody>
      </p:sp>
      <p:sp>
        <p:nvSpPr>
          <p:cNvPr id="3" name="Content Placeholder 2"/>
          <p:cNvSpPr>
            <a:spLocks noGrp="1"/>
          </p:cNvSpPr>
          <p:nvPr>
            <p:ph idx="1"/>
          </p:nvPr>
        </p:nvSpPr>
        <p:spPr>
          <a:xfrm>
            <a:off x="0" y="1066800"/>
            <a:ext cx="5029200" cy="5791200"/>
          </a:xfrm>
        </p:spPr>
        <p:txBody>
          <a:bodyPr>
            <a:normAutofit fontScale="92500" lnSpcReduction="20000"/>
          </a:bodyPr>
          <a:lstStyle/>
          <a:p>
            <a:pPr marL="1255713" indent="-1255713">
              <a:buNone/>
            </a:pPr>
            <a:r>
              <a:rPr lang="en-US" dirty="0" smtClean="0"/>
              <a:t>Dec 23: I write a check to a charity</a:t>
            </a:r>
          </a:p>
          <a:p>
            <a:pPr marL="1255713" indent="-1255713">
              <a:buNone/>
            </a:pPr>
            <a:r>
              <a:rPr lang="en-US" dirty="0" smtClean="0"/>
              <a:t>Dec 24: I put the check in the post office mailbox</a:t>
            </a:r>
          </a:p>
          <a:p>
            <a:pPr marL="968375" indent="-968375">
              <a:buNone/>
            </a:pPr>
            <a:r>
              <a:rPr lang="en-US" sz="5800" b="1" i="1" dirty="0" smtClean="0"/>
              <a:t>Dec 25: I die </a:t>
            </a:r>
            <a:endParaRPr lang="en-US" b="1" i="1" dirty="0" smtClean="0"/>
          </a:p>
          <a:p>
            <a:pPr marL="968375" indent="-968375">
              <a:buNone/>
            </a:pPr>
            <a:r>
              <a:rPr lang="en-US" dirty="0" smtClean="0"/>
              <a:t>Jan 2: The charity receives the check</a:t>
            </a:r>
          </a:p>
          <a:p>
            <a:pPr marL="968375" indent="-968375">
              <a:buNone/>
            </a:pPr>
            <a:r>
              <a:rPr lang="en-US" dirty="0" smtClean="0"/>
              <a:t>Jan 3: The charity deposits the check</a:t>
            </a:r>
          </a:p>
          <a:p>
            <a:pPr marL="968375" indent="-968375">
              <a:buNone/>
            </a:pPr>
            <a:r>
              <a:rPr lang="en-US" dirty="0" smtClean="0"/>
              <a:t>Jan 3: The charity’s bank receives the funds and the charity is credited with the funds</a:t>
            </a:r>
          </a:p>
          <a:p>
            <a:pPr>
              <a:buNone/>
            </a:pPr>
            <a:endParaRPr lang="en-US" dirty="0"/>
          </a:p>
        </p:txBody>
      </p:sp>
      <p:sp>
        <p:nvSpPr>
          <p:cNvPr id="7" name="Oval 6"/>
          <p:cNvSpPr/>
          <p:nvPr/>
        </p:nvSpPr>
        <p:spPr>
          <a:xfrm>
            <a:off x="0" y="1676400"/>
            <a:ext cx="1219200" cy="7620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Stock_000003496239XSmall.jpg"/>
          <p:cNvPicPr>
            <a:picLocks noChangeAspect="1"/>
          </p:cNvPicPr>
          <p:nvPr/>
        </p:nvPicPr>
        <p:blipFill>
          <a:blip r:embed="rId2" cstate="print"/>
          <a:stretch>
            <a:fillRect/>
          </a:stretch>
        </p:blipFill>
        <p:spPr>
          <a:xfrm>
            <a:off x="0" y="0"/>
            <a:ext cx="4577392" cy="6858000"/>
          </a:xfrm>
          <a:prstGeom prst="rect">
            <a:avLst/>
          </a:prstGeom>
        </p:spPr>
      </p:pic>
      <p:pic>
        <p:nvPicPr>
          <p:cNvPr id="7" name="Picture 6" descr="iStock_000003496239XSmall.jpg"/>
          <p:cNvPicPr>
            <a:picLocks noChangeAspect="1"/>
          </p:cNvPicPr>
          <p:nvPr/>
        </p:nvPicPr>
        <p:blipFill>
          <a:blip r:embed="rId3" cstate="print"/>
          <a:srcRect/>
          <a:stretch>
            <a:fillRect/>
          </a:stretch>
        </p:blipFill>
        <p:spPr>
          <a:xfrm flipH="1">
            <a:off x="4572000" y="0"/>
            <a:ext cx="4572000" cy="6858000"/>
          </a:xfrm>
          <a:prstGeom prst="rect">
            <a:avLst/>
          </a:prstGeom>
        </p:spPr>
      </p:pic>
      <p:sp>
        <p:nvSpPr>
          <p:cNvPr id="2" name="Title 1"/>
          <p:cNvSpPr>
            <a:spLocks noGrp="1"/>
          </p:cNvSpPr>
          <p:nvPr>
            <p:ph type="title"/>
          </p:nvPr>
        </p:nvSpPr>
        <p:spPr>
          <a:xfrm>
            <a:off x="3429000" y="152400"/>
            <a:ext cx="5715000" cy="1143000"/>
          </a:xfrm>
        </p:spPr>
        <p:txBody>
          <a:bodyPr>
            <a:normAutofit fontScale="90000"/>
          </a:bodyPr>
          <a:lstStyle/>
          <a:p>
            <a:pPr>
              <a:lnSpc>
                <a:spcPct val="80000"/>
              </a:lnSpc>
            </a:pPr>
            <a:r>
              <a:rPr lang="en-US" dirty="0" smtClean="0"/>
              <a:t>What if the check bounces?</a:t>
            </a:r>
            <a:endParaRPr lang="en-US" dirty="0"/>
          </a:p>
        </p:txBody>
      </p:sp>
      <p:sp>
        <p:nvSpPr>
          <p:cNvPr id="9" name="Content Placeholder 2"/>
          <p:cNvSpPr>
            <a:spLocks noGrp="1"/>
          </p:cNvSpPr>
          <p:nvPr>
            <p:ph idx="1"/>
          </p:nvPr>
        </p:nvSpPr>
        <p:spPr>
          <a:xfrm>
            <a:off x="4343400" y="1676400"/>
            <a:ext cx="4800600" cy="5181600"/>
          </a:xfrm>
        </p:spPr>
        <p:txBody>
          <a:bodyPr>
            <a:normAutofit fontScale="92500" lnSpcReduction="10000"/>
          </a:bodyPr>
          <a:lstStyle/>
          <a:p>
            <a:pPr marL="1255713" indent="-1255713">
              <a:buNone/>
            </a:pPr>
            <a:r>
              <a:rPr lang="en-US" dirty="0" smtClean="0"/>
              <a:t>Dec 30: I write a check to a charity</a:t>
            </a:r>
          </a:p>
          <a:p>
            <a:pPr marL="1255713" indent="-1255713">
              <a:buNone/>
            </a:pPr>
            <a:r>
              <a:rPr lang="en-US" dirty="0" smtClean="0"/>
              <a:t>Dec 31: I put the check in the post office mailbox</a:t>
            </a:r>
          </a:p>
          <a:p>
            <a:pPr marL="1030288" indent="-1030288">
              <a:buNone/>
            </a:pPr>
            <a:r>
              <a:rPr lang="en-US" dirty="0" smtClean="0"/>
              <a:t>Jan 3: The charity receives the check</a:t>
            </a:r>
          </a:p>
          <a:p>
            <a:pPr marL="1030288" indent="-1030288">
              <a:buNone/>
            </a:pPr>
            <a:r>
              <a:rPr lang="en-US" dirty="0" smtClean="0"/>
              <a:t>Jan 4: The charity deposits the check</a:t>
            </a:r>
          </a:p>
          <a:p>
            <a:pPr marL="1030288" indent="-1030288">
              <a:buNone/>
            </a:pPr>
            <a:r>
              <a:rPr lang="en-US" dirty="0" smtClean="0"/>
              <a:t>Jan 5: The charity’s bank receives notice of insufficient funds</a:t>
            </a:r>
          </a:p>
          <a:p>
            <a:pPr>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943600" y="0"/>
            <a:ext cx="3200400" cy="646331"/>
          </a:xfrm>
          <a:prstGeom prst="rect">
            <a:avLst/>
          </a:prstGeom>
          <a:noFill/>
        </p:spPr>
        <p:txBody>
          <a:bodyPr wrap="square" rtlCol="0">
            <a:spAutoFit/>
          </a:bodyPr>
          <a:lstStyle/>
          <a:p>
            <a:pPr algn="r"/>
            <a:r>
              <a:rPr lang="en-US" sz="3600" dirty="0" smtClean="0">
                <a:solidFill>
                  <a:schemeClr val="bg1"/>
                </a:solidFill>
              </a:rPr>
              <a:t>No Gift</a:t>
            </a:r>
            <a:endParaRPr lang="en-US" sz="3600" dirty="0">
              <a:solidFill>
                <a:schemeClr val="bg1"/>
              </a:solidFill>
            </a:endParaRPr>
          </a:p>
        </p:txBody>
      </p:sp>
      <p:pic>
        <p:nvPicPr>
          <p:cNvPr id="4" name="Content Placeholder 3" descr="iStock_000006152666XSmall.jpg"/>
          <p:cNvPicPr>
            <a:picLocks noGrp="1" noChangeAspect="1"/>
          </p:cNvPicPr>
          <p:nvPr>
            <p:ph idx="1"/>
          </p:nvPr>
        </p:nvPicPr>
        <p:blipFill>
          <a:blip r:embed="rId2" cstate="print"/>
          <a:srcRect/>
          <a:stretch>
            <a:fillRect/>
          </a:stretch>
        </p:blipFill>
        <p:spPr>
          <a:xfrm>
            <a:off x="0" y="0"/>
            <a:ext cx="4724400" cy="2362200"/>
          </a:xfrm>
          <a:prstGeom prst="rect">
            <a:avLst/>
          </a:prstGeom>
        </p:spPr>
      </p:pic>
      <p:pic>
        <p:nvPicPr>
          <p:cNvPr id="5" name="Picture 4" descr="iStock_000006152666XSmall.jpg"/>
          <p:cNvPicPr>
            <a:picLocks noChangeAspect="1"/>
          </p:cNvPicPr>
          <p:nvPr/>
        </p:nvPicPr>
        <p:blipFill>
          <a:blip r:embed="rId3" cstate="print"/>
          <a:srcRect/>
          <a:stretch>
            <a:fillRect/>
          </a:stretch>
        </p:blipFill>
        <p:spPr>
          <a:xfrm>
            <a:off x="2362200" y="2286000"/>
            <a:ext cx="762000" cy="1524000"/>
          </a:xfrm>
          <a:prstGeom prst="rect">
            <a:avLst/>
          </a:prstGeom>
        </p:spPr>
      </p:pic>
      <p:sp>
        <p:nvSpPr>
          <p:cNvPr id="6" name="TextBox 5"/>
          <p:cNvSpPr txBox="1"/>
          <p:nvPr/>
        </p:nvSpPr>
        <p:spPr>
          <a:xfrm>
            <a:off x="3657600" y="990600"/>
            <a:ext cx="2971800" cy="646331"/>
          </a:xfrm>
          <a:prstGeom prst="rect">
            <a:avLst/>
          </a:prstGeom>
          <a:noFill/>
        </p:spPr>
        <p:txBody>
          <a:bodyPr wrap="square" rtlCol="0">
            <a:spAutoFit/>
          </a:bodyPr>
          <a:lstStyle/>
          <a:p>
            <a:r>
              <a:rPr lang="en-US" sz="3600" dirty="0" smtClean="0"/>
              <a:t>Donor</a:t>
            </a:r>
            <a:endParaRPr lang="en-US" sz="3600" dirty="0"/>
          </a:p>
        </p:txBody>
      </p:sp>
      <p:sp>
        <p:nvSpPr>
          <p:cNvPr id="7" name="TextBox 6"/>
          <p:cNvSpPr txBox="1"/>
          <p:nvPr/>
        </p:nvSpPr>
        <p:spPr>
          <a:xfrm>
            <a:off x="4191000" y="2438400"/>
            <a:ext cx="4572000" cy="1200329"/>
          </a:xfrm>
          <a:prstGeom prst="rect">
            <a:avLst/>
          </a:prstGeom>
          <a:noFill/>
        </p:spPr>
        <p:txBody>
          <a:bodyPr wrap="square" rtlCol="0">
            <a:spAutoFit/>
          </a:bodyPr>
          <a:lstStyle/>
          <a:p>
            <a:r>
              <a:rPr lang="en-US" sz="3600" dirty="0" smtClean="0"/>
              <a:t>Delivers money or property</a:t>
            </a:r>
            <a:endParaRPr lang="en-US" sz="3600" dirty="0"/>
          </a:p>
        </p:txBody>
      </p:sp>
      <p:sp>
        <p:nvSpPr>
          <p:cNvPr id="8" name="TextBox 7"/>
          <p:cNvSpPr txBox="1"/>
          <p:nvPr/>
        </p:nvSpPr>
        <p:spPr>
          <a:xfrm>
            <a:off x="4724400" y="5562600"/>
            <a:ext cx="4419600" cy="1200329"/>
          </a:xfrm>
          <a:prstGeom prst="rect">
            <a:avLst/>
          </a:prstGeom>
          <a:noFill/>
        </p:spPr>
        <p:txBody>
          <a:bodyPr wrap="square" rtlCol="0">
            <a:spAutoFit/>
          </a:bodyPr>
          <a:lstStyle/>
          <a:p>
            <a:r>
              <a:rPr lang="en-US" sz="3600" dirty="0" smtClean="0"/>
              <a:t>To a charity or agent of the charity</a:t>
            </a:r>
            <a:endParaRPr lang="en-US" sz="3600" dirty="0"/>
          </a:p>
        </p:txBody>
      </p:sp>
      <p:pic>
        <p:nvPicPr>
          <p:cNvPr id="11" name="Picture 4" descr="http://www.creditcardchaser.com/wp-content/uploads/2009/11/salvation-army-kettle.jpg"/>
          <p:cNvPicPr>
            <a:picLocks noChangeAspect="1" noChangeArrowheads="1"/>
          </p:cNvPicPr>
          <p:nvPr/>
        </p:nvPicPr>
        <p:blipFill>
          <a:blip r:embed="rId4" cstate="print"/>
          <a:srcRect b="2471"/>
          <a:stretch>
            <a:fillRect/>
          </a:stretch>
        </p:blipFill>
        <p:spPr bwMode="auto">
          <a:xfrm>
            <a:off x="1828800" y="4151953"/>
            <a:ext cx="2133600" cy="2706047"/>
          </a:xfrm>
          <a:prstGeom prst="rect">
            <a:avLst/>
          </a:prstGeom>
          <a:noFill/>
        </p:spPr>
      </p:pic>
      <p:sp>
        <p:nvSpPr>
          <p:cNvPr id="15" name="Rounded Rectangular Callout 14"/>
          <p:cNvSpPr/>
          <p:nvPr/>
        </p:nvSpPr>
        <p:spPr>
          <a:xfrm>
            <a:off x="5791200" y="1143000"/>
            <a:ext cx="3276600" cy="1066800"/>
          </a:xfrm>
          <a:prstGeom prst="wedgeRoundRectCallout">
            <a:avLst>
              <a:gd name="adj1" fmla="val -129153"/>
              <a:gd name="adj2" fmla="val 94223"/>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867400" y="1143000"/>
            <a:ext cx="3276600" cy="1126462"/>
          </a:xfrm>
          <a:prstGeom prst="rect">
            <a:avLst/>
          </a:prstGeom>
          <a:noFill/>
        </p:spPr>
        <p:txBody>
          <a:bodyPr wrap="square" rtlCol="0">
            <a:spAutoFit/>
          </a:bodyPr>
          <a:lstStyle/>
          <a:p>
            <a:pPr>
              <a:lnSpc>
                <a:spcPct val="80000"/>
              </a:lnSpc>
            </a:pPr>
            <a:r>
              <a:rPr lang="en-US" sz="2800" dirty="0" smtClean="0"/>
              <a:t>An invalid check was never money or valuable property</a:t>
            </a:r>
            <a:endParaRPr lang="en-US" sz="2800" dirty="0"/>
          </a:p>
        </p:txBody>
      </p:sp>
      <p:sp>
        <p:nvSpPr>
          <p:cNvPr id="17" name="TextBox 16"/>
          <p:cNvSpPr txBox="1"/>
          <p:nvPr/>
        </p:nvSpPr>
        <p:spPr>
          <a:xfrm>
            <a:off x="1905000" y="2133600"/>
            <a:ext cx="1905000" cy="1569660"/>
          </a:xfrm>
          <a:prstGeom prst="rect">
            <a:avLst/>
          </a:prstGeom>
          <a:noFill/>
        </p:spPr>
        <p:txBody>
          <a:bodyPr wrap="square" rtlCol="0">
            <a:spAutoFit/>
          </a:bodyPr>
          <a:lstStyle/>
          <a:p>
            <a:pPr algn="ctr"/>
            <a:r>
              <a:rPr lang="en-US" sz="9600" dirty="0" smtClean="0">
                <a:solidFill>
                  <a:srgbClr val="C00000"/>
                </a:solidFill>
              </a:rPr>
              <a:t>X</a:t>
            </a:r>
            <a:endParaRPr lang="en-US" sz="9600" dirty="0">
              <a:solidFill>
                <a:srgbClr val="C00000"/>
              </a:solidFill>
            </a:endParaRPr>
          </a:p>
        </p:txBody>
      </p:sp>
      <p:sp>
        <p:nvSpPr>
          <p:cNvPr id="13" name="Rectangle 12"/>
          <p:cNvSpPr/>
          <p:nvPr/>
        </p:nvSpPr>
        <p:spPr>
          <a:xfrm>
            <a:off x="7010400" y="0"/>
            <a:ext cx="2133600" cy="914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781800" y="0"/>
            <a:ext cx="2362200" cy="923330"/>
          </a:xfrm>
          <a:prstGeom prst="rect">
            <a:avLst/>
          </a:prstGeom>
          <a:noFill/>
        </p:spPr>
        <p:txBody>
          <a:bodyPr wrap="square" rtlCol="0">
            <a:spAutoFit/>
          </a:bodyPr>
          <a:lstStyle/>
          <a:p>
            <a:pPr algn="r"/>
            <a:r>
              <a:rPr lang="en-US" sz="5400" b="1" spc="-150" dirty="0" smtClean="0">
                <a:solidFill>
                  <a:schemeClr val="bg1"/>
                </a:solidFill>
              </a:rPr>
              <a:t>No Gift</a:t>
            </a:r>
            <a:endParaRPr lang="en-US" sz="5400" b="1" spc="-150"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Stock_000003496239XSmall.jpg"/>
          <p:cNvPicPr>
            <a:picLocks noChangeAspect="1"/>
          </p:cNvPicPr>
          <p:nvPr/>
        </p:nvPicPr>
        <p:blipFill>
          <a:blip r:embed="rId2" cstate="print"/>
          <a:stretch>
            <a:fillRect/>
          </a:stretch>
        </p:blipFill>
        <p:spPr>
          <a:xfrm>
            <a:off x="0" y="0"/>
            <a:ext cx="4577392" cy="6858000"/>
          </a:xfrm>
          <a:prstGeom prst="rect">
            <a:avLst/>
          </a:prstGeom>
        </p:spPr>
      </p:pic>
      <p:pic>
        <p:nvPicPr>
          <p:cNvPr id="7" name="Picture 6" descr="iStock_000003496239XSmall.jpg"/>
          <p:cNvPicPr>
            <a:picLocks noChangeAspect="1"/>
          </p:cNvPicPr>
          <p:nvPr/>
        </p:nvPicPr>
        <p:blipFill>
          <a:blip r:embed="rId3" cstate="print"/>
          <a:srcRect/>
          <a:stretch>
            <a:fillRect/>
          </a:stretch>
        </p:blipFill>
        <p:spPr>
          <a:xfrm flipH="1">
            <a:off x="4572000" y="0"/>
            <a:ext cx="4572000" cy="6858000"/>
          </a:xfrm>
          <a:prstGeom prst="rect">
            <a:avLst/>
          </a:prstGeom>
        </p:spPr>
      </p:pic>
      <p:sp>
        <p:nvSpPr>
          <p:cNvPr id="2" name="Title 1"/>
          <p:cNvSpPr>
            <a:spLocks noGrp="1"/>
          </p:cNvSpPr>
          <p:nvPr>
            <p:ph type="title"/>
          </p:nvPr>
        </p:nvSpPr>
        <p:spPr>
          <a:xfrm>
            <a:off x="3429000" y="152400"/>
            <a:ext cx="5715000" cy="1143000"/>
          </a:xfrm>
        </p:spPr>
        <p:txBody>
          <a:bodyPr>
            <a:normAutofit fontScale="90000"/>
          </a:bodyPr>
          <a:lstStyle/>
          <a:p>
            <a:pPr>
              <a:lnSpc>
                <a:spcPct val="80000"/>
              </a:lnSpc>
            </a:pPr>
            <a:r>
              <a:rPr lang="en-US" dirty="0" smtClean="0"/>
              <a:t>What if the check bounces?</a:t>
            </a:r>
            <a:endParaRPr lang="en-US" dirty="0"/>
          </a:p>
        </p:txBody>
      </p:sp>
      <p:sp>
        <p:nvSpPr>
          <p:cNvPr id="9" name="Content Placeholder 2"/>
          <p:cNvSpPr>
            <a:spLocks noGrp="1"/>
          </p:cNvSpPr>
          <p:nvPr>
            <p:ph idx="1"/>
          </p:nvPr>
        </p:nvSpPr>
        <p:spPr>
          <a:xfrm>
            <a:off x="4343400" y="1676400"/>
            <a:ext cx="4800600" cy="5181600"/>
          </a:xfrm>
        </p:spPr>
        <p:txBody>
          <a:bodyPr>
            <a:normAutofit fontScale="92500" lnSpcReduction="10000"/>
          </a:bodyPr>
          <a:lstStyle/>
          <a:p>
            <a:pPr marL="1255713" indent="-1255713">
              <a:buNone/>
            </a:pPr>
            <a:r>
              <a:rPr lang="en-US" dirty="0" smtClean="0"/>
              <a:t>Dec 30: I write a check to a charity</a:t>
            </a:r>
          </a:p>
          <a:p>
            <a:pPr marL="1255713" indent="-1255713">
              <a:buNone/>
            </a:pPr>
            <a:r>
              <a:rPr lang="en-US" dirty="0" smtClean="0"/>
              <a:t>Dec 31: I put the check in the post office mailbox</a:t>
            </a:r>
          </a:p>
          <a:p>
            <a:pPr marL="1030288" indent="-1030288">
              <a:buNone/>
            </a:pPr>
            <a:r>
              <a:rPr lang="en-US" dirty="0" smtClean="0"/>
              <a:t>Jan 3: The charity receives the check</a:t>
            </a:r>
          </a:p>
          <a:p>
            <a:pPr marL="1030288" indent="-1030288">
              <a:buNone/>
            </a:pPr>
            <a:r>
              <a:rPr lang="en-US" dirty="0" smtClean="0"/>
              <a:t>Jan 4: The charity deposits the check</a:t>
            </a:r>
          </a:p>
          <a:p>
            <a:pPr marL="1030288" indent="-1030288">
              <a:buNone/>
            </a:pPr>
            <a:r>
              <a:rPr lang="en-US" dirty="0" smtClean="0"/>
              <a:t>Jan 5: The charity’s bank receives notice of insufficient funds</a:t>
            </a:r>
          </a:p>
          <a:p>
            <a:pPr>
              <a:buNone/>
            </a:pPr>
            <a:endParaRPr lang="en-US" dirty="0"/>
          </a:p>
        </p:txBody>
      </p:sp>
      <p:sp>
        <p:nvSpPr>
          <p:cNvPr id="8" name="TextBox 7"/>
          <p:cNvSpPr txBox="1"/>
          <p:nvPr/>
        </p:nvSpPr>
        <p:spPr>
          <a:xfrm rot="19796463">
            <a:off x="4005661" y="2843118"/>
            <a:ext cx="5282606" cy="1938992"/>
          </a:xfrm>
          <a:prstGeom prst="rect">
            <a:avLst/>
          </a:prstGeom>
          <a:noFill/>
        </p:spPr>
        <p:txBody>
          <a:bodyPr wrap="square" rtlCol="0">
            <a:spAutoFit/>
          </a:bodyPr>
          <a:lstStyle/>
          <a:p>
            <a:pPr algn="ctr"/>
            <a:r>
              <a:rPr lang="en-US" sz="12000" b="1" dirty="0" smtClean="0">
                <a:solidFill>
                  <a:srgbClr val="C00000"/>
                </a:solidFill>
              </a:rPr>
              <a:t>No Gift</a:t>
            </a:r>
            <a:endParaRPr lang="en-US" sz="12000" b="1" dirty="0">
              <a:solidFill>
                <a:srgbClr val="C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descr="C:\Users\rujames\AppData\Local\Microsoft\Windows\Temporary Internet Files\Content.IE5\V30YHRQ9\MP900443793[1].jpg"/>
          <p:cNvPicPr>
            <a:picLocks noChangeAspect="1" noChangeArrowheads="1"/>
          </p:cNvPicPr>
          <p:nvPr/>
        </p:nvPicPr>
        <p:blipFill>
          <a:blip r:embed="rId2" cstate="print"/>
          <a:srcRect/>
          <a:stretch>
            <a:fillRect/>
          </a:stretch>
        </p:blipFill>
        <p:spPr bwMode="auto">
          <a:xfrm>
            <a:off x="0" y="0"/>
            <a:ext cx="9144000" cy="6849102"/>
          </a:xfrm>
          <a:prstGeom prst="rect">
            <a:avLst/>
          </a:prstGeom>
          <a:noFill/>
        </p:spPr>
      </p:pic>
      <p:sp>
        <p:nvSpPr>
          <p:cNvPr id="2" name="Title 1"/>
          <p:cNvSpPr>
            <a:spLocks noGrp="1"/>
          </p:cNvSpPr>
          <p:nvPr>
            <p:ph type="title"/>
          </p:nvPr>
        </p:nvSpPr>
        <p:spPr>
          <a:xfrm>
            <a:off x="381000" y="228600"/>
            <a:ext cx="5715000" cy="1143000"/>
          </a:xfrm>
        </p:spPr>
        <p:txBody>
          <a:bodyPr>
            <a:normAutofit fontScale="90000"/>
          </a:bodyPr>
          <a:lstStyle/>
          <a:p>
            <a:pPr>
              <a:lnSpc>
                <a:spcPct val="80000"/>
              </a:lnSpc>
            </a:pPr>
            <a:r>
              <a:rPr lang="en-US" dirty="0" smtClean="0"/>
              <a:t>What about a post-dated check?</a:t>
            </a:r>
            <a:endParaRPr lang="en-US" dirty="0"/>
          </a:p>
        </p:txBody>
      </p:sp>
      <p:sp>
        <p:nvSpPr>
          <p:cNvPr id="3" name="Content Placeholder 2"/>
          <p:cNvSpPr>
            <a:spLocks noGrp="1"/>
          </p:cNvSpPr>
          <p:nvPr>
            <p:ph idx="1"/>
          </p:nvPr>
        </p:nvSpPr>
        <p:spPr>
          <a:xfrm>
            <a:off x="457200" y="1600200"/>
            <a:ext cx="6019800" cy="5257800"/>
          </a:xfrm>
        </p:spPr>
        <p:txBody>
          <a:bodyPr>
            <a:normAutofit fontScale="92500" lnSpcReduction="10000"/>
          </a:bodyPr>
          <a:lstStyle/>
          <a:p>
            <a:pPr marL="1255713" indent="-1255713">
              <a:buNone/>
            </a:pPr>
            <a:r>
              <a:rPr lang="en-US" dirty="0" smtClean="0"/>
              <a:t>Dec 25: I write a check to a charity dated Jan 1</a:t>
            </a:r>
          </a:p>
          <a:p>
            <a:pPr marL="1255713" indent="-1255713">
              <a:buNone/>
            </a:pPr>
            <a:r>
              <a:rPr lang="en-US" dirty="0" smtClean="0"/>
              <a:t>Dec 26: I put the check in the post office mailbox</a:t>
            </a:r>
          </a:p>
          <a:p>
            <a:pPr marL="1255713" indent="-1255713">
              <a:buNone/>
            </a:pPr>
            <a:r>
              <a:rPr lang="en-US" dirty="0" smtClean="0"/>
              <a:t>Dec 31: The charity receives the check</a:t>
            </a:r>
          </a:p>
          <a:p>
            <a:pPr>
              <a:buNone/>
            </a:pPr>
            <a:r>
              <a:rPr lang="en-US" dirty="0" smtClean="0"/>
              <a:t>Jan 1: Nothing happens</a:t>
            </a:r>
          </a:p>
          <a:p>
            <a:pPr marL="968375" indent="-968375">
              <a:buNone/>
            </a:pPr>
            <a:r>
              <a:rPr lang="en-US" dirty="0" smtClean="0"/>
              <a:t>Jan 2: The charity deposits the check</a:t>
            </a:r>
          </a:p>
          <a:p>
            <a:pPr marL="968375" indent="-968375">
              <a:buNone/>
            </a:pPr>
            <a:r>
              <a:rPr lang="en-US" dirty="0" smtClean="0"/>
              <a:t>Jan 3: The charity’s bank receives the funds and the charity is credited with the funds</a:t>
            </a:r>
          </a:p>
          <a:p>
            <a:pP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876800" y="0"/>
            <a:ext cx="4267200" cy="914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72000" y="0"/>
            <a:ext cx="4572000" cy="923330"/>
          </a:xfrm>
          <a:prstGeom prst="rect">
            <a:avLst/>
          </a:prstGeom>
          <a:noFill/>
        </p:spPr>
        <p:txBody>
          <a:bodyPr wrap="square" rtlCol="0">
            <a:spAutoFit/>
          </a:bodyPr>
          <a:lstStyle/>
          <a:p>
            <a:pPr algn="r"/>
            <a:r>
              <a:rPr lang="en-US" sz="5400" b="1" spc="-150" dirty="0" smtClean="0">
                <a:solidFill>
                  <a:schemeClr val="bg1"/>
                </a:solidFill>
              </a:rPr>
              <a:t>Completed Gift</a:t>
            </a:r>
            <a:endParaRPr lang="en-US" sz="5400" b="1" spc="-150" dirty="0">
              <a:solidFill>
                <a:schemeClr val="bg1"/>
              </a:solidFill>
            </a:endParaRPr>
          </a:p>
        </p:txBody>
      </p:sp>
      <p:pic>
        <p:nvPicPr>
          <p:cNvPr id="4" name="Content Placeholder 3" descr="iStock_000006152666XSmall.jpg"/>
          <p:cNvPicPr>
            <a:picLocks noGrp="1" noChangeAspect="1"/>
          </p:cNvPicPr>
          <p:nvPr>
            <p:ph idx="1"/>
          </p:nvPr>
        </p:nvPicPr>
        <p:blipFill>
          <a:blip r:embed="rId2" cstate="print"/>
          <a:srcRect/>
          <a:stretch>
            <a:fillRect/>
          </a:stretch>
        </p:blipFill>
        <p:spPr>
          <a:xfrm>
            <a:off x="0" y="0"/>
            <a:ext cx="4724400" cy="2362200"/>
          </a:xfrm>
          <a:prstGeom prst="rect">
            <a:avLst/>
          </a:prstGeom>
        </p:spPr>
      </p:pic>
      <p:pic>
        <p:nvPicPr>
          <p:cNvPr id="5" name="Picture 4" descr="iStock_000006152666XSmall.jpg"/>
          <p:cNvPicPr>
            <a:picLocks noChangeAspect="1"/>
          </p:cNvPicPr>
          <p:nvPr/>
        </p:nvPicPr>
        <p:blipFill>
          <a:blip r:embed="rId3" cstate="print"/>
          <a:srcRect/>
          <a:stretch>
            <a:fillRect/>
          </a:stretch>
        </p:blipFill>
        <p:spPr>
          <a:xfrm>
            <a:off x="2362200" y="2286000"/>
            <a:ext cx="762000" cy="1524000"/>
          </a:xfrm>
          <a:prstGeom prst="rect">
            <a:avLst/>
          </a:prstGeom>
        </p:spPr>
      </p:pic>
      <p:sp>
        <p:nvSpPr>
          <p:cNvPr id="7" name="TextBox 6"/>
          <p:cNvSpPr txBox="1"/>
          <p:nvPr/>
        </p:nvSpPr>
        <p:spPr>
          <a:xfrm>
            <a:off x="4191000" y="2438400"/>
            <a:ext cx="4572000" cy="1200329"/>
          </a:xfrm>
          <a:prstGeom prst="rect">
            <a:avLst/>
          </a:prstGeom>
          <a:noFill/>
        </p:spPr>
        <p:txBody>
          <a:bodyPr wrap="square" rtlCol="0">
            <a:spAutoFit/>
          </a:bodyPr>
          <a:lstStyle/>
          <a:p>
            <a:r>
              <a:rPr lang="en-US" sz="3600" dirty="0" smtClean="0"/>
              <a:t>Delivers money or property</a:t>
            </a:r>
            <a:endParaRPr lang="en-US" sz="3600" dirty="0"/>
          </a:p>
        </p:txBody>
      </p:sp>
      <p:sp>
        <p:nvSpPr>
          <p:cNvPr id="8" name="TextBox 7"/>
          <p:cNvSpPr txBox="1"/>
          <p:nvPr/>
        </p:nvSpPr>
        <p:spPr>
          <a:xfrm>
            <a:off x="4724400" y="5562600"/>
            <a:ext cx="4419600" cy="1200329"/>
          </a:xfrm>
          <a:prstGeom prst="rect">
            <a:avLst/>
          </a:prstGeom>
          <a:noFill/>
        </p:spPr>
        <p:txBody>
          <a:bodyPr wrap="square" rtlCol="0">
            <a:spAutoFit/>
          </a:bodyPr>
          <a:lstStyle/>
          <a:p>
            <a:r>
              <a:rPr lang="en-US" sz="3600" dirty="0" smtClean="0"/>
              <a:t>To a charity or agent of the charity</a:t>
            </a:r>
            <a:endParaRPr lang="en-US" sz="3600" dirty="0"/>
          </a:p>
        </p:txBody>
      </p:sp>
      <p:pic>
        <p:nvPicPr>
          <p:cNvPr id="11" name="Picture 4" descr="http://www.creditcardchaser.com/wp-content/uploads/2009/11/salvation-army-kettle.jpg"/>
          <p:cNvPicPr>
            <a:picLocks noChangeAspect="1" noChangeArrowheads="1"/>
          </p:cNvPicPr>
          <p:nvPr/>
        </p:nvPicPr>
        <p:blipFill>
          <a:blip r:embed="rId4" cstate="print"/>
          <a:srcRect b="2471"/>
          <a:stretch>
            <a:fillRect/>
          </a:stretch>
        </p:blipFill>
        <p:spPr bwMode="auto">
          <a:xfrm>
            <a:off x="1828800" y="4151953"/>
            <a:ext cx="2133600" cy="2706047"/>
          </a:xfrm>
          <a:prstGeom prst="rect">
            <a:avLst/>
          </a:prstGeom>
          <a:noFill/>
        </p:spPr>
      </p:pic>
      <p:sp>
        <p:nvSpPr>
          <p:cNvPr id="10" name="TextBox 9"/>
          <p:cNvSpPr txBox="1"/>
          <p:nvPr/>
        </p:nvSpPr>
        <p:spPr>
          <a:xfrm>
            <a:off x="2971800" y="990600"/>
            <a:ext cx="2971800" cy="646331"/>
          </a:xfrm>
          <a:prstGeom prst="rect">
            <a:avLst/>
          </a:prstGeom>
          <a:noFill/>
        </p:spPr>
        <p:txBody>
          <a:bodyPr wrap="square" rtlCol="0">
            <a:spAutoFit/>
          </a:bodyPr>
          <a:lstStyle/>
          <a:p>
            <a:r>
              <a:rPr lang="en-US" sz="3600" dirty="0" smtClean="0"/>
              <a:t>Donor</a:t>
            </a:r>
            <a:endParaRPr lang="en-US"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Stock_000008757185XSmall.jpg"/>
          <p:cNvPicPr>
            <a:picLocks noChangeAspect="1"/>
          </p:cNvPicPr>
          <p:nvPr/>
        </p:nvPicPr>
        <p:blipFill>
          <a:blip r:embed="rId2" cstate="print"/>
          <a:srcRect/>
          <a:stretch>
            <a:fillRect/>
          </a:stretch>
        </p:blipFill>
        <p:spPr>
          <a:xfrm rot="2738565">
            <a:off x="-122274" y="-41910"/>
            <a:ext cx="3874922" cy="3322301"/>
          </a:xfrm>
          <a:prstGeom prst="rect">
            <a:avLst/>
          </a:prstGeom>
        </p:spPr>
      </p:pic>
      <p:sp>
        <p:nvSpPr>
          <p:cNvPr id="6" name="TextBox 5"/>
          <p:cNvSpPr txBox="1"/>
          <p:nvPr/>
        </p:nvSpPr>
        <p:spPr>
          <a:xfrm>
            <a:off x="2743200" y="838200"/>
            <a:ext cx="2971800" cy="646331"/>
          </a:xfrm>
          <a:prstGeom prst="rect">
            <a:avLst/>
          </a:prstGeom>
          <a:noFill/>
        </p:spPr>
        <p:txBody>
          <a:bodyPr wrap="square" rtlCol="0">
            <a:spAutoFit/>
          </a:bodyPr>
          <a:lstStyle/>
          <a:p>
            <a:r>
              <a:rPr lang="en-US" sz="3600" dirty="0" smtClean="0"/>
              <a:t>Donor</a:t>
            </a:r>
            <a:endParaRPr lang="en-US" sz="3600" dirty="0"/>
          </a:p>
        </p:txBody>
      </p:sp>
      <p:sp>
        <p:nvSpPr>
          <p:cNvPr id="7" name="TextBox 6"/>
          <p:cNvSpPr txBox="1"/>
          <p:nvPr/>
        </p:nvSpPr>
        <p:spPr>
          <a:xfrm>
            <a:off x="4191000" y="2438400"/>
            <a:ext cx="4572000" cy="1754326"/>
          </a:xfrm>
          <a:prstGeom prst="rect">
            <a:avLst/>
          </a:prstGeom>
          <a:noFill/>
        </p:spPr>
        <p:txBody>
          <a:bodyPr wrap="square" rtlCol="0">
            <a:spAutoFit/>
          </a:bodyPr>
          <a:lstStyle/>
          <a:p>
            <a:r>
              <a:rPr lang="en-US" sz="3600" dirty="0" smtClean="0"/>
              <a:t>Promises to deliver money or property in the future</a:t>
            </a:r>
            <a:endParaRPr lang="en-US" sz="3600" dirty="0"/>
          </a:p>
        </p:txBody>
      </p:sp>
      <p:sp>
        <p:nvSpPr>
          <p:cNvPr id="8" name="TextBox 7"/>
          <p:cNvSpPr txBox="1"/>
          <p:nvPr/>
        </p:nvSpPr>
        <p:spPr>
          <a:xfrm>
            <a:off x="4724400" y="5562600"/>
            <a:ext cx="4419600" cy="1200329"/>
          </a:xfrm>
          <a:prstGeom prst="rect">
            <a:avLst/>
          </a:prstGeom>
          <a:noFill/>
        </p:spPr>
        <p:txBody>
          <a:bodyPr wrap="square" rtlCol="0">
            <a:spAutoFit/>
          </a:bodyPr>
          <a:lstStyle/>
          <a:p>
            <a:r>
              <a:rPr lang="en-US" sz="3600" dirty="0" smtClean="0"/>
              <a:t>To a charity or agent of the charity</a:t>
            </a:r>
            <a:endParaRPr lang="en-US" sz="3600" dirty="0"/>
          </a:p>
        </p:txBody>
      </p:sp>
      <p:pic>
        <p:nvPicPr>
          <p:cNvPr id="11" name="Picture 4" descr="http://www.creditcardchaser.com/wp-content/uploads/2009/11/salvation-army-kettle.jpg"/>
          <p:cNvPicPr>
            <a:picLocks noChangeAspect="1" noChangeArrowheads="1"/>
          </p:cNvPicPr>
          <p:nvPr/>
        </p:nvPicPr>
        <p:blipFill>
          <a:blip r:embed="rId3" cstate="print"/>
          <a:srcRect b="2471"/>
          <a:stretch>
            <a:fillRect/>
          </a:stretch>
        </p:blipFill>
        <p:spPr bwMode="auto">
          <a:xfrm>
            <a:off x="1828800" y="4151953"/>
            <a:ext cx="2133600" cy="2706047"/>
          </a:xfrm>
          <a:prstGeom prst="rect">
            <a:avLst/>
          </a:prstGeom>
          <a:noFill/>
        </p:spPr>
      </p:pic>
      <p:sp>
        <p:nvSpPr>
          <p:cNvPr id="10" name="Rounded Rectangular Callout 9"/>
          <p:cNvSpPr/>
          <p:nvPr/>
        </p:nvSpPr>
        <p:spPr>
          <a:xfrm flipV="1">
            <a:off x="0" y="3200400"/>
            <a:ext cx="3276600" cy="914400"/>
          </a:xfrm>
          <a:prstGeom prst="wedgeRoundRectCallout">
            <a:avLst>
              <a:gd name="adj1" fmla="val 83706"/>
              <a:gd name="adj2" fmla="val 78151"/>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0" y="3200400"/>
            <a:ext cx="3276600" cy="1016560"/>
          </a:xfrm>
          <a:prstGeom prst="rect">
            <a:avLst/>
          </a:prstGeom>
          <a:noFill/>
        </p:spPr>
        <p:txBody>
          <a:bodyPr wrap="square" rtlCol="0">
            <a:spAutoFit/>
          </a:bodyPr>
          <a:lstStyle/>
          <a:p>
            <a:pPr>
              <a:lnSpc>
                <a:spcPct val="70000"/>
              </a:lnSpc>
            </a:pPr>
            <a:r>
              <a:rPr lang="en-US" sz="2800" dirty="0" smtClean="0"/>
              <a:t>A post-dated check is a promise to pay money in the future</a:t>
            </a:r>
            <a:endParaRPr lang="en-US" sz="2800" dirty="0"/>
          </a:p>
        </p:txBody>
      </p:sp>
      <p:sp>
        <p:nvSpPr>
          <p:cNvPr id="17" name="Rectangle 16"/>
          <p:cNvSpPr/>
          <p:nvPr/>
        </p:nvSpPr>
        <p:spPr>
          <a:xfrm>
            <a:off x="4876800" y="0"/>
            <a:ext cx="4267200" cy="609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876800" y="609600"/>
            <a:ext cx="4267200"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800600" y="0"/>
            <a:ext cx="4343400" cy="1169551"/>
          </a:xfrm>
          <a:prstGeom prst="rect">
            <a:avLst/>
          </a:prstGeom>
          <a:noFill/>
        </p:spPr>
        <p:txBody>
          <a:bodyPr wrap="square" rtlCol="0">
            <a:spAutoFit/>
          </a:bodyPr>
          <a:lstStyle/>
          <a:p>
            <a:pPr algn="r">
              <a:lnSpc>
                <a:spcPct val="70000"/>
              </a:lnSpc>
            </a:pPr>
            <a:r>
              <a:rPr lang="en-US" sz="5400" b="1" spc="-150" dirty="0" smtClean="0">
                <a:solidFill>
                  <a:schemeClr val="bg1"/>
                </a:solidFill>
              </a:rPr>
              <a:t>Not Completed</a:t>
            </a:r>
          </a:p>
          <a:p>
            <a:pPr algn="r">
              <a:lnSpc>
                <a:spcPct val="70000"/>
              </a:lnSpc>
            </a:pPr>
            <a:r>
              <a:rPr lang="en-US" sz="1000" b="1" spc="-150" dirty="0" smtClean="0">
                <a:solidFill>
                  <a:schemeClr val="bg1"/>
                </a:solidFill>
              </a:rPr>
              <a:t> </a:t>
            </a:r>
          </a:p>
          <a:p>
            <a:pPr algn="r">
              <a:lnSpc>
                <a:spcPct val="70000"/>
              </a:lnSpc>
            </a:pPr>
            <a:r>
              <a:rPr lang="en-US" sz="3600" b="1" spc="-150" dirty="0" smtClean="0">
                <a:solidFill>
                  <a:schemeClr val="bg1"/>
                </a:solidFill>
              </a:rPr>
              <a:t>Until Actually Given</a:t>
            </a:r>
            <a:endParaRPr lang="en-US" sz="3600" b="1" spc="-150"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descr="C:\Users\rujames\AppData\Local\Microsoft\Windows\Temporary Internet Files\Content.IE5\V30YHRQ9\MP900443793[1].jpg"/>
          <p:cNvPicPr>
            <a:picLocks noChangeAspect="1" noChangeArrowheads="1"/>
          </p:cNvPicPr>
          <p:nvPr/>
        </p:nvPicPr>
        <p:blipFill>
          <a:blip r:embed="rId2" cstate="print"/>
          <a:srcRect/>
          <a:stretch>
            <a:fillRect/>
          </a:stretch>
        </p:blipFill>
        <p:spPr bwMode="auto">
          <a:xfrm>
            <a:off x="0" y="0"/>
            <a:ext cx="9144000" cy="6849102"/>
          </a:xfrm>
          <a:prstGeom prst="rect">
            <a:avLst/>
          </a:prstGeom>
          <a:noFill/>
        </p:spPr>
      </p:pic>
      <p:sp>
        <p:nvSpPr>
          <p:cNvPr id="2" name="Title 1"/>
          <p:cNvSpPr>
            <a:spLocks noGrp="1"/>
          </p:cNvSpPr>
          <p:nvPr>
            <p:ph type="title"/>
          </p:nvPr>
        </p:nvSpPr>
        <p:spPr>
          <a:xfrm>
            <a:off x="381000" y="228600"/>
            <a:ext cx="5715000" cy="1143000"/>
          </a:xfrm>
        </p:spPr>
        <p:txBody>
          <a:bodyPr>
            <a:normAutofit fontScale="90000"/>
          </a:bodyPr>
          <a:lstStyle/>
          <a:p>
            <a:pPr>
              <a:lnSpc>
                <a:spcPct val="80000"/>
              </a:lnSpc>
            </a:pPr>
            <a:r>
              <a:rPr lang="en-US" dirty="0" smtClean="0"/>
              <a:t>What about a post-dated check?</a:t>
            </a:r>
            <a:endParaRPr lang="en-US" dirty="0"/>
          </a:p>
        </p:txBody>
      </p:sp>
      <p:sp>
        <p:nvSpPr>
          <p:cNvPr id="3" name="Content Placeholder 2"/>
          <p:cNvSpPr>
            <a:spLocks noGrp="1"/>
          </p:cNvSpPr>
          <p:nvPr>
            <p:ph idx="1"/>
          </p:nvPr>
        </p:nvSpPr>
        <p:spPr>
          <a:xfrm>
            <a:off x="457200" y="1600200"/>
            <a:ext cx="6019800" cy="5257800"/>
          </a:xfrm>
        </p:spPr>
        <p:txBody>
          <a:bodyPr>
            <a:normAutofit fontScale="92500" lnSpcReduction="10000"/>
          </a:bodyPr>
          <a:lstStyle/>
          <a:p>
            <a:pPr marL="1255713" indent="-1255713">
              <a:buNone/>
            </a:pPr>
            <a:r>
              <a:rPr lang="en-US" dirty="0" smtClean="0"/>
              <a:t>Dec 25: I write a check to a charity dated Jan 1</a:t>
            </a:r>
          </a:p>
          <a:p>
            <a:pPr marL="1255713" indent="-1255713">
              <a:buNone/>
            </a:pPr>
            <a:r>
              <a:rPr lang="en-US" dirty="0" smtClean="0"/>
              <a:t>Dec 26: I put the check in the post office mailbox</a:t>
            </a:r>
          </a:p>
          <a:p>
            <a:pPr marL="1255713" indent="-1255713">
              <a:buNone/>
            </a:pPr>
            <a:r>
              <a:rPr lang="en-US" dirty="0" smtClean="0"/>
              <a:t>Dec 31: The charity receives the check</a:t>
            </a:r>
          </a:p>
          <a:p>
            <a:pPr>
              <a:buNone/>
            </a:pPr>
            <a:r>
              <a:rPr lang="en-US" b="1" dirty="0" smtClean="0"/>
              <a:t>Jan 1:</a:t>
            </a:r>
            <a:r>
              <a:rPr lang="en-US" dirty="0" smtClean="0"/>
              <a:t> Nothing happens</a:t>
            </a:r>
          </a:p>
          <a:p>
            <a:pPr marL="968375" indent="-968375">
              <a:buNone/>
            </a:pPr>
            <a:r>
              <a:rPr lang="en-US" dirty="0" smtClean="0"/>
              <a:t>Jan 2: The charity deposits the check</a:t>
            </a:r>
          </a:p>
          <a:p>
            <a:pPr marL="968375" indent="-968375">
              <a:buNone/>
            </a:pPr>
            <a:r>
              <a:rPr lang="en-US" dirty="0" smtClean="0"/>
              <a:t>Jan 3: The charity’s bank receives the funds and the charity is credited with the funds</a:t>
            </a:r>
          </a:p>
          <a:p>
            <a:pPr>
              <a:buNone/>
            </a:pPr>
            <a:endParaRPr lang="en-US" dirty="0"/>
          </a:p>
        </p:txBody>
      </p:sp>
      <p:sp>
        <p:nvSpPr>
          <p:cNvPr id="5" name="Oval 4"/>
          <p:cNvSpPr/>
          <p:nvPr/>
        </p:nvSpPr>
        <p:spPr>
          <a:xfrm>
            <a:off x="457200" y="4191000"/>
            <a:ext cx="1066800" cy="7620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743200" y="1981200"/>
            <a:ext cx="914400" cy="5334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rujames\AppData\Local\Microsoft\Windows\Temporary Internet Files\Content.IE5\4TPZB9DD\MP900430820[1].jpg"/>
          <p:cNvPicPr>
            <a:picLocks noChangeAspect="1" noChangeArrowheads="1"/>
          </p:cNvPicPr>
          <p:nvPr/>
        </p:nvPicPr>
        <p:blipFill>
          <a:blip r:embed="rId2" cstate="print"/>
          <a:srcRect/>
          <a:stretch>
            <a:fillRect/>
          </a:stretch>
        </p:blipFill>
        <p:spPr bwMode="auto">
          <a:xfrm>
            <a:off x="0" y="0"/>
            <a:ext cx="9134495" cy="6858000"/>
          </a:xfrm>
          <a:prstGeom prst="rect">
            <a:avLst/>
          </a:prstGeom>
          <a:noFill/>
        </p:spPr>
      </p:pic>
      <p:sp>
        <p:nvSpPr>
          <p:cNvPr id="2" name="Title 1"/>
          <p:cNvSpPr>
            <a:spLocks noGrp="1"/>
          </p:cNvSpPr>
          <p:nvPr>
            <p:ph type="title"/>
          </p:nvPr>
        </p:nvSpPr>
        <p:spPr>
          <a:xfrm>
            <a:off x="3886200" y="0"/>
            <a:ext cx="3810000" cy="1143000"/>
          </a:xfrm>
        </p:spPr>
        <p:txBody>
          <a:bodyPr>
            <a:normAutofit fontScale="90000"/>
          </a:bodyPr>
          <a:lstStyle/>
          <a:p>
            <a:pPr>
              <a:lnSpc>
                <a:spcPct val="80000"/>
              </a:lnSpc>
            </a:pPr>
            <a:r>
              <a:rPr lang="en-US" dirty="0" smtClean="0"/>
              <a:t>What about a credit card gift?</a:t>
            </a:r>
            <a:endParaRPr lang="en-US" dirty="0"/>
          </a:p>
        </p:txBody>
      </p:sp>
      <p:sp>
        <p:nvSpPr>
          <p:cNvPr id="3" name="Content Placeholder 2"/>
          <p:cNvSpPr>
            <a:spLocks noGrp="1"/>
          </p:cNvSpPr>
          <p:nvPr>
            <p:ph idx="1"/>
          </p:nvPr>
        </p:nvSpPr>
        <p:spPr>
          <a:xfrm>
            <a:off x="2438400" y="1219200"/>
            <a:ext cx="6705600" cy="1905000"/>
          </a:xfrm>
        </p:spPr>
        <p:txBody>
          <a:bodyPr>
            <a:noAutofit/>
          </a:bodyPr>
          <a:lstStyle/>
          <a:p>
            <a:pPr marL="1147763" indent="-1147763">
              <a:lnSpc>
                <a:spcPct val="80000"/>
              </a:lnSpc>
              <a:buNone/>
            </a:pPr>
            <a:r>
              <a:rPr lang="en-US" sz="2800" dirty="0" smtClean="0"/>
              <a:t>Dec 31: I make a donation by credit card and the charity is credited with the funds</a:t>
            </a:r>
          </a:p>
          <a:p>
            <a:pPr marL="1084263" indent="-1084263">
              <a:lnSpc>
                <a:spcPct val="80000"/>
              </a:lnSpc>
              <a:buNone/>
            </a:pPr>
            <a:r>
              <a:rPr lang="en-US" sz="2800" dirty="0" smtClean="0"/>
              <a:t>Jan 20: I receive a credit card statement noting the donation</a:t>
            </a:r>
          </a:p>
          <a:p>
            <a:pPr marL="1147763" indent="-1147763">
              <a:lnSpc>
                <a:spcPct val="80000"/>
              </a:lnSpc>
              <a:buNone/>
            </a:pPr>
            <a:r>
              <a:rPr lang="en-US" sz="2800" dirty="0" smtClean="0"/>
              <a:t>Jan 30: I pay my credit card bill in full</a:t>
            </a:r>
            <a:endParaRPr lang="en-U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Stock_000006152666XSmall.jpg"/>
          <p:cNvPicPr>
            <a:picLocks noGrp="1" noChangeAspect="1"/>
          </p:cNvPicPr>
          <p:nvPr>
            <p:ph idx="1"/>
          </p:nvPr>
        </p:nvPicPr>
        <p:blipFill>
          <a:blip r:embed="rId2" cstate="print"/>
          <a:srcRect/>
          <a:stretch>
            <a:fillRect/>
          </a:stretch>
        </p:blipFill>
        <p:spPr>
          <a:xfrm>
            <a:off x="0" y="0"/>
            <a:ext cx="4724400" cy="2362200"/>
          </a:xfrm>
          <a:prstGeom prst="rect">
            <a:avLst/>
          </a:prstGeom>
        </p:spPr>
      </p:pic>
      <p:pic>
        <p:nvPicPr>
          <p:cNvPr id="5" name="Picture 4" descr="iStock_000006152666XSmall.jpg"/>
          <p:cNvPicPr>
            <a:picLocks noChangeAspect="1"/>
          </p:cNvPicPr>
          <p:nvPr/>
        </p:nvPicPr>
        <p:blipFill>
          <a:blip r:embed="rId3" cstate="print"/>
          <a:srcRect/>
          <a:stretch>
            <a:fillRect/>
          </a:stretch>
        </p:blipFill>
        <p:spPr>
          <a:xfrm>
            <a:off x="2362200" y="2286000"/>
            <a:ext cx="762000" cy="1524000"/>
          </a:xfrm>
          <a:prstGeom prst="rect">
            <a:avLst/>
          </a:prstGeom>
        </p:spPr>
      </p:pic>
      <p:sp>
        <p:nvSpPr>
          <p:cNvPr id="6" name="TextBox 5"/>
          <p:cNvSpPr txBox="1"/>
          <p:nvPr/>
        </p:nvSpPr>
        <p:spPr>
          <a:xfrm>
            <a:off x="2895600" y="990600"/>
            <a:ext cx="2971800" cy="646331"/>
          </a:xfrm>
          <a:prstGeom prst="rect">
            <a:avLst/>
          </a:prstGeom>
          <a:noFill/>
        </p:spPr>
        <p:txBody>
          <a:bodyPr wrap="square" rtlCol="0">
            <a:spAutoFit/>
          </a:bodyPr>
          <a:lstStyle/>
          <a:p>
            <a:r>
              <a:rPr lang="en-US" sz="3600" dirty="0" smtClean="0"/>
              <a:t>Donor</a:t>
            </a:r>
            <a:endParaRPr lang="en-US" sz="3600" dirty="0"/>
          </a:p>
        </p:txBody>
      </p:sp>
      <p:sp>
        <p:nvSpPr>
          <p:cNvPr id="7" name="TextBox 6"/>
          <p:cNvSpPr txBox="1"/>
          <p:nvPr/>
        </p:nvSpPr>
        <p:spPr>
          <a:xfrm>
            <a:off x="4191000" y="2438400"/>
            <a:ext cx="4572000" cy="1200329"/>
          </a:xfrm>
          <a:prstGeom prst="rect">
            <a:avLst/>
          </a:prstGeom>
          <a:noFill/>
        </p:spPr>
        <p:txBody>
          <a:bodyPr wrap="square" rtlCol="0">
            <a:spAutoFit/>
          </a:bodyPr>
          <a:lstStyle/>
          <a:p>
            <a:r>
              <a:rPr lang="en-US" sz="3600" dirty="0" smtClean="0"/>
              <a:t>Delivers money or property</a:t>
            </a:r>
            <a:endParaRPr lang="en-US" sz="3600" dirty="0"/>
          </a:p>
        </p:txBody>
      </p:sp>
      <p:sp>
        <p:nvSpPr>
          <p:cNvPr id="8" name="TextBox 7"/>
          <p:cNvSpPr txBox="1"/>
          <p:nvPr/>
        </p:nvSpPr>
        <p:spPr>
          <a:xfrm>
            <a:off x="4724400" y="5562600"/>
            <a:ext cx="4419600" cy="1200329"/>
          </a:xfrm>
          <a:prstGeom prst="rect">
            <a:avLst/>
          </a:prstGeom>
          <a:noFill/>
        </p:spPr>
        <p:txBody>
          <a:bodyPr wrap="square" rtlCol="0">
            <a:spAutoFit/>
          </a:bodyPr>
          <a:lstStyle/>
          <a:p>
            <a:r>
              <a:rPr lang="en-US" sz="3600" dirty="0" smtClean="0"/>
              <a:t>To a charity or agent of the charity</a:t>
            </a:r>
            <a:endParaRPr lang="en-US" sz="3600" dirty="0"/>
          </a:p>
        </p:txBody>
      </p:sp>
      <p:pic>
        <p:nvPicPr>
          <p:cNvPr id="11" name="Picture 4" descr="http://www.creditcardchaser.com/wp-content/uploads/2009/11/salvation-army-kettle.jpg"/>
          <p:cNvPicPr>
            <a:picLocks noChangeAspect="1" noChangeArrowheads="1"/>
          </p:cNvPicPr>
          <p:nvPr/>
        </p:nvPicPr>
        <p:blipFill>
          <a:blip r:embed="rId4" cstate="print"/>
          <a:srcRect b="2471"/>
          <a:stretch>
            <a:fillRect/>
          </a:stretch>
        </p:blipFill>
        <p:spPr bwMode="auto">
          <a:xfrm>
            <a:off x="1828800" y="4151953"/>
            <a:ext cx="2133600" cy="2706047"/>
          </a:xfrm>
          <a:prstGeom prst="rect">
            <a:avLst/>
          </a:prstGeom>
          <a:noFill/>
        </p:spPr>
      </p:pic>
      <p:sp>
        <p:nvSpPr>
          <p:cNvPr id="10" name="Rounded Rectangular Callout 9"/>
          <p:cNvSpPr/>
          <p:nvPr/>
        </p:nvSpPr>
        <p:spPr>
          <a:xfrm flipV="1">
            <a:off x="5486400" y="3962400"/>
            <a:ext cx="3429000" cy="990600"/>
          </a:xfrm>
          <a:prstGeom prst="wedgeRoundRectCallout">
            <a:avLst>
              <a:gd name="adj1" fmla="val -35114"/>
              <a:gd name="adj2" fmla="val 105923"/>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486400" y="4012640"/>
            <a:ext cx="3505200" cy="1016560"/>
          </a:xfrm>
          <a:prstGeom prst="rect">
            <a:avLst/>
          </a:prstGeom>
          <a:noFill/>
        </p:spPr>
        <p:txBody>
          <a:bodyPr wrap="square" rtlCol="0">
            <a:spAutoFit/>
          </a:bodyPr>
          <a:lstStyle/>
          <a:p>
            <a:pPr>
              <a:lnSpc>
                <a:spcPct val="70000"/>
              </a:lnSpc>
            </a:pPr>
            <a:r>
              <a:rPr lang="en-US" sz="2800" dirty="0" smtClean="0"/>
              <a:t>Regardless of how I got it in the first place (e.g., borrowed)</a:t>
            </a:r>
            <a:endParaRPr lang="en-US" sz="2800" dirty="0"/>
          </a:p>
        </p:txBody>
      </p:sp>
      <p:sp>
        <p:nvSpPr>
          <p:cNvPr id="14" name="Rectangle 13"/>
          <p:cNvSpPr/>
          <p:nvPr/>
        </p:nvSpPr>
        <p:spPr>
          <a:xfrm>
            <a:off x="4876800" y="0"/>
            <a:ext cx="4267200" cy="914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572000" y="0"/>
            <a:ext cx="4572000" cy="923330"/>
          </a:xfrm>
          <a:prstGeom prst="rect">
            <a:avLst/>
          </a:prstGeom>
          <a:noFill/>
        </p:spPr>
        <p:txBody>
          <a:bodyPr wrap="square" rtlCol="0">
            <a:spAutoFit/>
          </a:bodyPr>
          <a:lstStyle/>
          <a:p>
            <a:pPr algn="r"/>
            <a:r>
              <a:rPr lang="en-US" sz="5400" b="1" spc="-150" dirty="0" smtClean="0">
                <a:solidFill>
                  <a:schemeClr val="bg1"/>
                </a:solidFill>
              </a:rPr>
              <a:t>Completed Gift</a:t>
            </a:r>
            <a:endParaRPr lang="en-US" sz="5400" b="1" spc="-150"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rujames\AppData\Local\Microsoft\Windows\Temporary Internet Files\Content.IE5\4TPZB9DD\MP900430820[1].jpg"/>
          <p:cNvPicPr>
            <a:picLocks noChangeAspect="1" noChangeArrowheads="1"/>
          </p:cNvPicPr>
          <p:nvPr/>
        </p:nvPicPr>
        <p:blipFill>
          <a:blip r:embed="rId2" cstate="print"/>
          <a:srcRect/>
          <a:stretch>
            <a:fillRect/>
          </a:stretch>
        </p:blipFill>
        <p:spPr bwMode="auto">
          <a:xfrm>
            <a:off x="0" y="0"/>
            <a:ext cx="9134495" cy="6858000"/>
          </a:xfrm>
          <a:prstGeom prst="rect">
            <a:avLst/>
          </a:prstGeom>
          <a:noFill/>
        </p:spPr>
      </p:pic>
      <p:sp>
        <p:nvSpPr>
          <p:cNvPr id="2" name="Title 1"/>
          <p:cNvSpPr>
            <a:spLocks noGrp="1"/>
          </p:cNvSpPr>
          <p:nvPr>
            <p:ph type="title"/>
          </p:nvPr>
        </p:nvSpPr>
        <p:spPr>
          <a:xfrm>
            <a:off x="3886200" y="0"/>
            <a:ext cx="3810000" cy="1143000"/>
          </a:xfrm>
        </p:spPr>
        <p:txBody>
          <a:bodyPr>
            <a:normAutofit fontScale="90000"/>
          </a:bodyPr>
          <a:lstStyle/>
          <a:p>
            <a:pPr>
              <a:lnSpc>
                <a:spcPct val="80000"/>
              </a:lnSpc>
            </a:pPr>
            <a:r>
              <a:rPr lang="en-US" dirty="0" smtClean="0"/>
              <a:t>What about a credit card gift?</a:t>
            </a:r>
            <a:endParaRPr lang="en-US" dirty="0"/>
          </a:p>
        </p:txBody>
      </p:sp>
      <p:sp>
        <p:nvSpPr>
          <p:cNvPr id="3" name="Content Placeholder 2"/>
          <p:cNvSpPr>
            <a:spLocks noGrp="1"/>
          </p:cNvSpPr>
          <p:nvPr>
            <p:ph idx="1"/>
          </p:nvPr>
        </p:nvSpPr>
        <p:spPr>
          <a:xfrm>
            <a:off x="2133600" y="1219200"/>
            <a:ext cx="7010400" cy="1905000"/>
          </a:xfrm>
        </p:spPr>
        <p:txBody>
          <a:bodyPr>
            <a:noAutofit/>
          </a:bodyPr>
          <a:lstStyle/>
          <a:p>
            <a:pPr marL="1147763" indent="-1147763">
              <a:lnSpc>
                <a:spcPct val="80000"/>
              </a:lnSpc>
              <a:buNone/>
            </a:pPr>
            <a:r>
              <a:rPr lang="en-US" sz="2800" b="1" dirty="0" smtClean="0"/>
              <a:t>Dec 31: I make a donation by credit card and the charity is credited with the funds</a:t>
            </a:r>
          </a:p>
          <a:p>
            <a:pPr marL="1084263" indent="-1084263">
              <a:lnSpc>
                <a:spcPct val="80000"/>
              </a:lnSpc>
              <a:buNone/>
            </a:pPr>
            <a:r>
              <a:rPr lang="en-US" sz="2800" dirty="0" smtClean="0"/>
              <a:t>Jan 20: I receive a credit card statement noting the donation</a:t>
            </a:r>
          </a:p>
          <a:p>
            <a:pPr marL="1147763" indent="-1147763">
              <a:lnSpc>
                <a:spcPct val="80000"/>
              </a:lnSpc>
              <a:buNone/>
            </a:pPr>
            <a:r>
              <a:rPr lang="en-US" sz="2800" dirty="0" smtClean="0"/>
              <a:t>Jan 30: I pay my credit card bill in full</a:t>
            </a:r>
            <a:endParaRPr lang="en-US" sz="2800" dirty="0"/>
          </a:p>
        </p:txBody>
      </p:sp>
      <p:sp>
        <p:nvSpPr>
          <p:cNvPr id="5" name="Oval 4"/>
          <p:cNvSpPr/>
          <p:nvPr/>
        </p:nvSpPr>
        <p:spPr>
          <a:xfrm>
            <a:off x="2133600" y="1143000"/>
            <a:ext cx="1219200" cy="5334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4038600" cy="1143000"/>
          </a:xfrm>
        </p:spPr>
        <p:txBody>
          <a:bodyPr>
            <a:normAutofit fontScale="90000"/>
          </a:bodyPr>
          <a:lstStyle/>
          <a:p>
            <a:r>
              <a:rPr lang="en-US" dirty="0" smtClean="0"/>
              <a:t>What about credit card rebates?</a:t>
            </a:r>
            <a:endParaRPr lang="en-US" dirty="0"/>
          </a:p>
        </p:txBody>
      </p:sp>
      <p:sp>
        <p:nvSpPr>
          <p:cNvPr id="3" name="Content Placeholder 2"/>
          <p:cNvSpPr>
            <a:spLocks noGrp="1"/>
          </p:cNvSpPr>
          <p:nvPr>
            <p:ph idx="1"/>
          </p:nvPr>
        </p:nvSpPr>
        <p:spPr>
          <a:xfrm>
            <a:off x="0" y="1600200"/>
            <a:ext cx="4572000" cy="5257800"/>
          </a:xfrm>
        </p:spPr>
        <p:txBody>
          <a:bodyPr>
            <a:normAutofit fontScale="77500" lnSpcReduction="20000"/>
          </a:bodyPr>
          <a:lstStyle/>
          <a:p>
            <a:pPr marL="860425" indent="-860425">
              <a:buNone/>
            </a:pPr>
            <a:r>
              <a:rPr lang="en-US" dirty="0" smtClean="0"/>
              <a:t>Day 1: I earn $20 in rebates from my credit card company</a:t>
            </a:r>
          </a:p>
          <a:p>
            <a:pPr marL="860425" indent="-860425">
              <a:buNone/>
            </a:pPr>
            <a:r>
              <a:rPr lang="en-US" dirty="0" smtClean="0"/>
              <a:t>Day 2: I click online to donate those rebates to a charity</a:t>
            </a:r>
          </a:p>
          <a:p>
            <a:pPr marL="860425" indent="-860425">
              <a:buNone/>
            </a:pPr>
            <a:r>
              <a:rPr lang="en-US" dirty="0" smtClean="0"/>
              <a:t>Day 9: The credit card company mails a check to the charity</a:t>
            </a:r>
          </a:p>
          <a:p>
            <a:pPr marL="1030288" indent="-1030288">
              <a:buNone/>
            </a:pPr>
            <a:r>
              <a:rPr lang="en-US" dirty="0" smtClean="0"/>
              <a:t>Day 10: The charity receives a check from the credit card company</a:t>
            </a:r>
          </a:p>
          <a:p>
            <a:pPr marL="1030288" indent="-1030288">
              <a:buNone/>
            </a:pPr>
            <a:r>
              <a:rPr lang="en-US" dirty="0" smtClean="0"/>
              <a:t>Day 11: The charity deposits the check</a:t>
            </a:r>
          </a:p>
          <a:p>
            <a:pPr marL="1030288" indent="-1030288">
              <a:buNone/>
            </a:pPr>
            <a:r>
              <a:rPr lang="en-US" dirty="0" smtClean="0"/>
              <a:t>Day 12: The charity’s bank receives the funds and the charity is credited with the funds</a:t>
            </a:r>
          </a:p>
        </p:txBody>
      </p:sp>
      <p:pic>
        <p:nvPicPr>
          <p:cNvPr id="20481" name="Picture 1" descr="C:\Users\rujames\AppData\Local\Microsoft\Windows\Temporary Internet Files\Content.IE5\V30YHRQ9\MP900409743[1].jpg"/>
          <p:cNvPicPr>
            <a:picLocks noChangeAspect="1" noChangeArrowheads="1"/>
          </p:cNvPicPr>
          <p:nvPr/>
        </p:nvPicPr>
        <p:blipFill>
          <a:blip r:embed="rId2" cstate="print"/>
          <a:srcRect/>
          <a:stretch>
            <a:fillRect/>
          </a:stretch>
        </p:blipFill>
        <p:spPr bwMode="auto">
          <a:xfrm>
            <a:off x="4583162" y="0"/>
            <a:ext cx="4560838" cy="6858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Stock_000006152666XSmall.jpg"/>
          <p:cNvPicPr>
            <a:picLocks noChangeAspect="1"/>
          </p:cNvPicPr>
          <p:nvPr/>
        </p:nvPicPr>
        <p:blipFill>
          <a:blip r:embed="rId2" cstate="print"/>
          <a:srcRect/>
          <a:stretch>
            <a:fillRect/>
          </a:stretch>
        </p:blipFill>
        <p:spPr>
          <a:xfrm flipH="1">
            <a:off x="0" y="2110626"/>
            <a:ext cx="3691016" cy="2537574"/>
          </a:xfrm>
          <a:prstGeom prst="rect">
            <a:avLst/>
          </a:prstGeom>
        </p:spPr>
      </p:pic>
      <p:pic>
        <p:nvPicPr>
          <p:cNvPr id="4" name="Content Placeholder 3" descr="iStock_000006152666XSmall.jpg"/>
          <p:cNvPicPr>
            <a:picLocks noGrp="1" noChangeAspect="1"/>
          </p:cNvPicPr>
          <p:nvPr>
            <p:ph idx="1"/>
          </p:nvPr>
        </p:nvPicPr>
        <p:blipFill>
          <a:blip r:embed="rId3" cstate="print"/>
          <a:srcRect/>
          <a:stretch>
            <a:fillRect/>
          </a:stretch>
        </p:blipFill>
        <p:spPr>
          <a:xfrm>
            <a:off x="0" y="0"/>
            <a:ext cx="4724400" cy="2133600"/>
          </a:xfrm>
          <a:prstGeom prst="rect">
            <a:avLst/>
          </a:prstGeom>
        </p:spPr>
      </p:pic>
      <p:pic>
        <p:nvPicPr>
          <p:cNvPr id="5" name="Picture 4" descr="iStock_000006152666XSmall.jpg"/>
          <p:cNvPicPr>
            <a:picLocks noChangeAspect="1"/>
          </p:cNvPicPr>
          <p:nvPr/>
        </p:nvPicPr>
        <p:blipFill>
          <a:blip r:embed="rId4" cstate="print"/>
          <a:srcRect/>
          <a:stretch>
            <a:fillRect/>
          </a:stretch>
        </p:blipFill>
        <p:spPr>
          <a:xfrm rot="3210862">
            <a:off x="2682432" y="1812321"/>
            <a:ext cx="609600" cy="914400"/>
          </a:xfrm>
          <a:prstGeom prst="rect">
            <a:avLst/>
          </a:prstGeom>
        </p:spPr>
      </p:pic>
      <p:sp>
        <p:nvSpPr>
          <p:cNvPr id="6" name="TextBox 5"/>
          <p:cNvSpPr txBox="1"/>
          <p:nvPr/>
        </p:nvSpPr>
        <p:spPr>
          <a:xfrm>
            <a:off x="3048000" y="990600"/>
            <a:ext cx="2971800" cy="646331"/>
          </a:xfrm>
          <a:prstGeom prst="rect">
            <a:avLst/>
          </a:prstGeom>
          <a:noFill/>
        </p:spPr>
        <p:txBody>
          <a:bodyPr wrap="square" rtlCol="0">
            <a:spAutoFit/>
          </a:bodyPr>
          <a:lstStyle/>
          <a:p>
            <a:r>
              <a:rPr lang="en-US" sz="3600" dirty="0" smtClean="0"/>
              <a:t>Donor</a:t>
            </a:r>
            <a:endParaRPr lang="en-US" sz="3600" dirty="0"/>
          </a:p>
        </p:txBody>
      </p:sp>
      <p:sp>
        <p:nvSpPr>
          <p:cNvPr id="7" name="TextBox 6"/>
          <p:cNvSpPr txBox="1"/>
          <p:nvPr/>
        </p:nvSpPr>
        <p:spPr>
          <a:xfrm>
            <a:off x="4191000" y="2438400"/>
            <a:ext cx="4953000" cy="1421928"/>
          </a:xfrm>
          <a:prstGeom prst="rect">
            <a:avLst/>
          </a:prstGeom>
          <a:noFill/>
        </p:spPr>
        <p:txBody>
          <a:bodyPr wrap="square" rtlCol="0">
            <a:spAutoFit/>
          </a:bodyPr>
          <a:lstStyle/>
          <a:p>
            <a:pPr>
              <a:lnSpc>
                <a:spcPct val="80000"/>
              </a:lnSpc>
            </a:pPr>
            <a:r>
              <a:rPr lang="en-US" sz="3600" dirty="0" smtClean="0"/>
              <a:t>Gives money or property to donor’s agent with instructions to deliver</a:t>
            </a:r>
            <a:endParaRPr lang="en-US" sz="3600" dirty="0"/>
          </a:p>
        </p:txBody>
      </p:sp>
      <p:sp>
        <p:nvSpPr>
          <p:cNvPr id="8" name="TextBox 7"/>
          <p:cNvSpPr txBox="1"/>
          <p:nvPr/>
        </p:nvSpPr>
        <p:spPr>
          <a:xfrm>
            <a:off x="4724400" y="5562600"/>
            <a:ext cx="4419600" cy="1200329"/>
          </a:xfrm>
          <a:prstGeom prst="rect">
            <a:avLst/>
          </a:prstGeom>
          <a:noFill/>
        </p:spPr>
        <p:txBody>
          <a:bodyPr wrap="square" rtlCol="0">
            <a:spAutoFit/>
          </a:bodyPr>
          <a:lstStyle/>
          <a:p>
            <a:r>
              <a:rPr lang="en-US" sz="3600" dirty="0" smtClean="0"/>
              <a:t>To a charity or agent of the charity</a:t>
            </a:r>
            <a:endParaRPr lang="en-US" sz="3600" dirty="0"/>
          </a:p>
        </p:txBody>
      </p:sp>
      <p:pic>
        <p:nvPicPr>
          <p:cNvPr id="11" name="Picture 4" descr="http://www.creditcardchaser.com/wp-content/uploads/2009/11/salvation-army-kettle.jpg"/>
          <p:cNvPicPr>
            <a:picLocks noChangeAspect="1" noChangeArrowheads="1"/>
          </p:cNvPicPr>
          <p:nvPr/>
        </p:nvPicPr>
        <p:blipFill>
          <a:blip r:embed="rId5" cstate="print"/>
          <a:srcRect b="2471"/>
          <a:stretch>
            <a:fillRect/>
          </a:stretch>
        </p:blipFill>
        <p:spPr bwMode="auto">
          <a:xfrm>
            <a:off x="2057400" y="4151953"/>
            <a:ext cx="2133600" cy="2706047"/>
          </a:xfrm>
          <a:prstGeom prst="rect">
            <a:avLst/>
          </a:prstGeom>
          <a:noFill/>
        </p:spPr>
      </p:pic>
      <p:sp>
        <p:nvSpPr>
          <p:cNvPr id="16" name="Rounded Rectangular Callout 15"/>
          <p:cNvSpPr/>
          <p:nvPr/>
        </p:nvSpPr>
        <p:spPr>
          <a:xfrm>
            <a:off x="5562600" y="4419600"/>
            <a:ext cx="3429000" cy="1066800"/>
          </a:xfrm>
          <a:prstGeom prst="wedgeRoundRectCallout">
            <a:avLst>
              <a:gd name="adj1" fmla="val -21520"/>
              <a:gd name="adj2" fmla="val -151155"/>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638800" y="4419600"/>
            <a:ext cx="3505200" cy="1126462"/>
          </a:xfrm>
          <a:prstGeom prst="rect">
            <a:avLst/>
          </a:prstGeom>
          <a:noFill/>
        </p:spPr>
        <p:txBody>
          <a:bodyPr wrap="square" rtlCol="0">
            <a:spAutoFit/>
          </a:bodyPr>
          <a:lstStyle/>
          <a:p>
            <a:pPr>
              <a:lnSpc>
                <a:spcPct val="80000"/>
              </a:lnSpc>
            </a:pPr>
            <a:r>
              <a:rPr lang="en-US" sz="2800" dirty="0" smtClean="0"/>
              <a:t>By clicking, I instruct my agent (credit card company) to give</a:t>
            </a:r>
            <a:endParaRPr lang="en-US" sz="2800" dirty="0"/>
          </a:p>
        </p:txBody>
      </p:sp>
      <p:sp>
        <p:nvSpPr>
          <p:cNvPr id="18" name="Rectangle 17"/>
          <p:cNvSpPr/>
          <p:nvPr/>
        </p:nvSpPr>
        <p:spPr>
          <a:xfrm>
            <a:off x="4876800" y="0"/>
            <a:ext cx="4267200" cy="609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876800" y="609600"/>
            <a:ext cx="4267200" cy="914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800600" y="0"/>
            <a:ext cx="4343400" cy="1557349"/>
          </a:xfrm>
          <a:prstGeom prst="rect">
            <a:avLst/>
          </a:prstGeom>
          <a:noFill/>
        </p:spPr>
        <p:txBody>
          <a:bodyPr wrap="square" rtlCol="0">
            <a:spAutoFit/>
          </a:bodyPr>
          <a:lstStyle/>
          <a:p>
            <a:pPr algn="r">
              <a:lnSpc>
                <a:spcPct val="70000"/>
              </a:lnSpc>
            </a:pPr>
            <a:r>
              <a:rPr lang="en-US" sz="5400" b="1" spc="-150" dirty="0" smtClean="0">
                <a:solidFill>
                  <a:schemeClr val="bg1"/>
                </a:solidFill>
              </a:rPr>
              <a:t>Not Completed</a:t>
            </a:r>
          </a:p>
          <a:p>
            <a:pPr algn="r">
              <a:lnSpc>
                <a:spcPct val="70000"/>
              </a:lnSpc>
            </a:pPr>
            <a:r>
              <a:rPr lang="en-US" sz="1000" b="1" spc="-150" dirty="0" smtClean="0">
                <a:solidFill>
                  <a:schemeClr val="bg1"/>
                </a:solidFill>
              </a:rPr>
              <a:t> </a:t>
            </a:r>
          </a:p>
          <a:p>
            <a:pPr algn="r">
              <a:lnSpc>
                <a:spcPct val="70000"/>
              </a:lnSpc>
            </a:pPr>
            <a:r>
              <a:rPr lang="en-US" sz="3600" b="1" spc="-150" dirty="0" smtClean="0">
                <a:solidFill>
                  <a:schemeClr val="bg1"/>
                </a:solidFill>
              </a:rPr>
              <a:t>Until Delivered to </a:t>
            </a:r>
          </a:p>
          <a:p>
            <a:pPr algn="r">
              <a:lnSpc>
                <a:spcPct val="70000"/>
              </a:lnSpc>
            </a:pPr>
            <a:r>
              <a:rPr lang="en-US" sz="3600" b="1" spc="-150" dirty="0" smtClean="0">
                <a:solidFill>
                  <a:schemeClr val="bg1"/>
                </a:solidFill>
              </a:rPr>
              <a:t>Charity/Charity’s Agent</a:t>
            </a:r>
            <a:endParaRPr lang="en-US" sz="3600" b="1" spc="-150"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4038600" cy="1143000"/>
          </a:xfrm>
        </p:spPr>
        <p:txBody>
          <a:bodyPr>
            <a:normAutofit fontScale="90000"/>
          </a:bodyPr>
          <a:lstStyle/>
          <a:p>
            <a:r>
              <a:rPr lang="en-US" dirty="0" smtClean="0"/>
              <a:t>What about credit card rebates?</a:t>
            </a:r>
            <a:endParaRPr lang="en-US" dirty="0"/>
          </a:p>
        </p:txBody>
      </p:sp>
      <p:sp>
        <p:nvSpPr>
          <p:cNvPr id="3" name="Content Placeholder 2"/>
          <p:cNvSpPr>
            <a:spLocks noGrp="1"/>
          </p:cNvSpPr>
          <p:nvPr>
            <p:ph idx="1"/>
          </p:nvPr>
        </p:nvSpPr>
        <p:spPr>
          <a:xfrm>
            <a:off x="0" y="1600200"/>
            <a:ext cx="4572000" cy="5257800"/>
          </a:xfrm>
        </p:spPr>
        <p:txBody>
          <a:bodyPr>
            <a:normAutofit fontScale="77500" lnSpcReduction="20000"/>
          </a:bodyPr>
          <a:lstStyle/>
          <a:p>
            <a:pPr marL="860425" indent="-860425">
              <a:buNone/>
            </a:pPr>
            <a:r>
              <a:rPr lang="en-US" dirty="0" smtClean="0"/>
              <a:t>Day 1: I earn $20 in rebates from my credit card company</a:t>
            </a:r>
          </a:p>
          <a:p>
            <a:pPr marL="860425" indent="-860425">
              <a:buNone/>
            </a:pPr>
            <a:r>
              <a:rPr lang="en-US" dirty="0" smtClean="0"/>
              <a:t>Day 2: I click online to donate those rebates to a charity</a:t>
            </a:r>
          </a:p>
          <a:p>
            <a:pPr marL="860425" indent="-860425">
              <a:buNone/>
            </a:pPr>
            <a:r>
              <a:rPr lang="en-US" dirty="0" smtClean="0"/>
              <a:t>Day 9: The credit card company mails a check to the charity</a:t>
            </a:r>
          </a:p>
          <a:p>
            <a:pPr marL="1030288" indent="-1030288">
              <a:buNone/>
            </a:pPr>
            <a:r>
              <a:rPr lang="en-US" dirty="0" smtClean="0"/>
              <a:t>Day 10: The charity receives a check from the credit card company</a:t>
            </a:r>
          </a:p>
          <a:p>
            <a:pPr marL="1030288" indent="-1030288">
              <a:buNone/>
            </a:pPr>
            <a:r>
              <a:rPr lang="en-US" dirty="0" smtClean="0"/>
              <a:t>Day 11: The charity deposits the check</a:t>
            </a:r>
          </a:p>
          <a:p>
            <a:pPr marL="1030288" indent="-1030288">
              <a:buNone/>
            </a:pPr>
            <a:r>
              <a:rPr lang="en-US" dirty="0" smtClean="0"/>
              <a:t>Day 12: The charity’s bank receives the funds and the charity is credited with the funds</a:t>
            </a:r>
          </a:p>
        </p:txBody>
      </p:sp>
      <p:pic>
        <p:nvPicPr>
          <p:cNvPr id="20481" name="Picture 1" descr="C:\Users\rujames\AppData\Local\Microsoft\Windows\Temporary Internet Files\Content.IE5\V30YHRQ9\MP900409743[1].jpg"/>
          <p:cNvPicPr>
            <a:picLocks noChangeAspect="1" noChangeArrowheads="1"/>
          </p:cNvPicPr>
          <p:nvPr/>
        </p:nvPicPr>
        <p:blipFill>
          <a:blip r:embed="rId2" cstate="print"/>
          <a:srcRect/>
          <a:stretch>
            <a:fillRect/>
          </a:stretch>
        </p:blipFill>
        <p:spPr bwMode="auto">
          <a:xfrm>
            <a:off x="4583162" y="0"/>
            <a:ext cx="4560838" cy="6858000"/>
          </a:xfrm>
          <a:prstGeom prst="rect">
            <a:avLst/>
          </a:prstGeom>
          <a:noFill/>
        </p:spPr>
      </p:pic>
      <p:sp>
        <p:nvSpPr>
          <p:cNvPr id="5" name="Oval 4"/>
          <p:cNvSpPr/>
          <p:nvPr/>
        </p:nvSpPr>
        <p:spPr>
          <a:xfrm>
            <a:off x="0" y="2895600"/>
            <a:ext cx="914400" cy="5334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08261949XSmall.jpg"/>
          <p:cNvPicPr>
            <a:picLocks noChangeAspect="1"/>
          </p:cNvPicPr>
          <p:nvPr/>
        </p:nvPicPr>
        <p:blipFill>
          <a:blip r:embed="rId2" cstate="print"/>
          <a:srcRect/>
          <a:stretch>
            <a:fillRect/>
          </a:stretch>
        </p:blipFill>
        <p:spPr>
          <a:xfrm>
            <a:off x="2362200" y="1771650"/>
            <a:ext cx="6781801" cy="5086350"/>
          </a:xfrm>
          <a:prstGeom prst="rect">
            <a:avLst/>
          </a:prstGeom>
        </p:spPr>
      </p:pic>
      <p:sp>
        <p:nvSpPr>
          <p:cNvPr id="2" name="Title 1"/>
          <p:cNvSpPr>
            <a:spLocks noGrp="1"/>
          </p:cNvSpPr>
          <p:nvPr>
            <p:ph type="title"/>
          </p:nvPr>
        </p:nvSpPr>
        <p:spPr>
          <a:xfrm>
            <a:off x="4648200" y="381000"/>
            <a:ext cx="4495800" cy="1143000"/>
          </a:xfrm>
        </p:spPr>
        <p:txBody>
          <a:bodyPr>
            <a:normAutofit fontScale="90000"/>
          </a:bodyPr>
          <a:lstStyle/>
          <a:p>
            <a:pPr>
              <a:lnSpc>
                <a:spcPct val="80000"/>
              </a:lnSpc>
            </a:pPr>
            <a:r>
              <a:rPr lang="en-US" dirty="0" smtClean="0"/>
              <a:t>What about a legally enforceable contract?</a:t>
            </a:r>
            <a:endParaRPr lang="en-US" dirty="0"/>
          </a:p>
        </p:txBody>
      </p:sp>
      <p:sp>
        <p:nvSpPr>
          <p:cNvPr id="3" name="Content Placeholder 2"/>
          <p:cNvSpPr>
            <a:spLocks noGrp="1"/>
          </p:cNvSpPr>
          <p:nvPr>
            <p:ph idx="1"/>
          </p:nvPr>
        </p:nvSpPr>
        <p:spPr>
          <a:xfrm>
            <a:off x="0" y="0"/>
            <a:ext cx="4876800" cy="5334000"/>
          </a:xfrm>
        </p:spPr>
        <p:txBody>
          <a:bodyPr>
            <a:normAutofit fontScale="77500" lnSpcReduction="20000"/>
          </a:bodyPr>
          <a:lstStyle/>
          <a:p>
            <a:pPr marL="914400" indent="-914400">
              <a:buNone/>
            </a:pPr>
            <a:r>
              <a:rPr lang="en-US" dirty="0" smtClean="0"/>
              <a:t>Dec. 1: I sign a legally enforceable contract (a pledge) to give $100,000 to the charity on August 1</a:t>
            </a:r>
          </a:p>
          <a:p>
            <a:pPr marL="968375" indent="-968375">
              <a:buNone/>
            </a:pPr>
            <a:r>
              <a:rPr lang="en-US" dirty="0" smtClean="0"/>
              <a:t>Dec. 5: The charity books this as an asset in their general ledger</a:t>
            </a:r>
          </a:p>
          <a:p>
            <a:pPr marL="1147763" indent="-1147763">
              <a:buNone/>
            </a:pPr>
            <a:r>
              <a:rPr lang="en-US" dirty="0" smtClean="0"/>
              <a:t>Dec. 10: The charity sells the rights to this pledge to an accounts receivable purchasing agency for $90,000</a:t>
            </a:r>
          </a:p>
          <a:p>
            <a:pPr marL="1147763" indent="-1147763">
              <a:spcBef>
                <a:spcPts val="600"/>
              </a:spcBef>
              <a:buNone/>
            </a:pPr>
            <a:r>
              <a:rPr lang="en-US" dirty="0" smtClean="0"/>
              <a:t>Dec. 11: The charity spends the $90,000</a:t>
            </a:r>
          </a:p>
          <a:p>
            <a:pPr marL="968375" indent="-968375">
              <a:spcBef>
                <a:spcPts val="600"/>
              </a:spcBef>
              <a:buNone/>
            </a:pPr>
            <a:r>
              <a:rPr lang="en-US" dirty="0" smtClean="0"/>
              <a:t>Aug. 1: I pay the $100,000 pledge </a:t>
            </a:r>
          </a:p>
          <a:p>
            <a:pPr marL="968375" indent="-968375">
              <a:spcBef>
                <a:spcPts val="0"/>
              </a:spcBef>
              <a:buNone/>
            </a:pPr>
            <a:r>
              <a:rPr lang="en-US" dirty="0" smtClean="0"/>
              <a:t>	to the charity</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Stock_000008757185XSmall.jpg"/>
          <p:cNvPicPr>
            <a:picLocks noChangeAspect="1"/>
          </p:cNvPicPr>
          <p:nvPr/>
        </p:nvPicPr>
        <p:blipFill>
          <a:blip r:embed="rId2" cstate="print"/>
          <a:srcRect/>
          <a:stretch>
            <a:fillRect/>
          </a:stretch>
        </p:blipFill>
        <p:spPr>
          <a:xfrm rot="2738565">
            <a:off x="-122274" y="-41910"/>
            <a:ext cx="3874922" cy="3322301"/>
          </a:xfrm>
          <a:prstGeom prst="rect">
            <a:avLst/>
          </a:prstGeom>
        </p:spPr>
      </p:pic>
      <p:sp>
        <p:nvSpPr>
          <p:cNvPr id="6" name="TextBox 5"/>
          <p:cNvSpPr txBox="1"/>
          <p:nvPr/>
        </p:nvSpPr>
        <p:spPr>
          <a:xfrm>
            <a:off x="2743200" y="762000"/>
            <a:ext cx="2971800" cy="646331"/>
          </a:xfrm>
          <a:prstGeom prst="rect">
            <a:avLst/>
          </a:prstGeom>
          <a:noFill/>
        </p:spPr>
        <p:txBody>
          <a:bodyPr wrap="square" rtlCol="0">
            <a:spAutoFit/>
          </a:bodyPr>
          <a:lstStyle/>
          <a:p>
            <a:r>
              <a:rPr lang="en-US" sz="3600" dirty="0" smtClean="0"/>
              <a:t>Donor</a:t>
            </a:r>
            <a:endParaRPr lang="en-US" sz="3600" dirty="0"/>
          </a:p>
        </p:txBody>
      </p:sp>
      <p:sp>
        <p:nvSpPr>
          <p:cNvPr id="7" name="TextBox 6"/>
          <p:cNvSpPr txBox="1"/>
          <p:nvPr/>
        </p:nvSpPr>
        <p:spPr>
          <a:xfrm>
            <a:off x="4191000" y="2438400"/>
            <a:ext cx="4572000" cy="1754326"/>
          </a:xfrm>
          <a:prstGeom prst="rect">
            <a:avLst/>
          </a:prstGeom>
          <a:noFill/>
        </p:spPr>
        <p:txBody>
          <a:bodyPr wrap="square" rtlCol="0">
            <a:spAutoFit/>
          </a:bodyPr>
          <a:lstStyle/>
          <a:p>
            <a:r>
              <a:rPr lang="en-US" sz="3600" dirty="0" smtClean="0"/>
              <a:t>Promises to deliver money or property in the future</a:t>
            </a:r>
            <a:endParaRPr lang="en-US" sz="3600" dirty="0"/>
          </a:p>
        </p:txBody>
      </p:sp>
      <p:sp>
        <p:nvSpPr>
          <p:cNvPr id="8" name="TextBox 7"/>
          <p:cNvSpPr txBox="1"/>
          <p:nvPr/>
        </p:nvSpPr>
        <p:spPr>
          <a:xfrm>
            <a:off x="4724400" y="5562600"/>
            <a:ext cx="4419600" cy="1200329"/>
          </a:xfrm>
          <a:prstGeom prst="rect">
            <a:avLst/>
          </a:prstGeom>
          <a:noFill/>
        </p:spPr>
        <p:txBody>
          <a:bodyPr wrap="square" rtlCol="0">
            <a:spAutoFit/>
          </a:bodyPr>
          <a:lstStyle/>
          <a:p>
            <a:r>
              <a:rPr lang="en-US" sz="3600" dirty="0" smtClean="0"/>
              <a:t>To a charity or agent of the charity</a:t>
            </a:r>
            <a:endParaRPr lang="en-US" sz="3600" dirty="0"/>
          </a:p>
        </p:txBody>
      </p:sp>
      <p:pic>
        <p:nvPicPr>
          <p:cNvPr id="11" name="Picture 4" descr="http://www.creditcardchaser.com/wp-content/uploads/2009/11/salvation-army-kettle.jpg"/>
          <p:cNvPicPr>
            <a:picLocks noChangeAspect="1" noChangeArrowheads="1"/>
          </p:cNvPicPr>
          <p:nvPr/>
        </p:nvPicPr>
        <p:blipFill>
          <a:blip r:embed="rId3" cstate="print"/>
          <a:srcRect b="2471"/>
          <a:stretch>
            <a:fillRect/>
          </a:stretch>
        </p:blipFill>
        <p:spPr bwMode="auto">
          <a:xfrm>
            <a:off x="1828800" y="4151953"/>
            <a:ext cx="2133600" cy="2706047"/>
          </a:xfrm>
          <a:prstGeom prst="rect">
            <a:avLst/>
          </a:prstGeom>
          <a:noFill/>
        </p:spPr>
      </p:pic>
      <p:sp>
        <p:nvSpPr>
          <p:cNvPr id="10" name="Rounded Rectangular Callout 9"/>
          <p:cNvSpPr/>
          <p:nvPr/>
        </p:nvSpPr>
        <p:spPr>
          <a:xfrm>
            <a:off x="76200" y="2819400"/>
            <a:ext cx="2438400" cy="1524000"/>
          </a:xfrm>
          <a:prstGeom prst="wedgeRoundRectCallout">
            <a:avLst>
              <a:gd name="adj1" fmla="val 114523"/>
              <a:gd name="adj2" fmla="val -9643"/>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6200" y="2895600"/>
            <a:ext cx="2819400" cy="1471172"/>
          </a:xfrm>
          <a:prstGeom prst="rect">
            <a:avLst/>
          </a:prstGeom>
          <a:noFill/>
        </p:spPr>
        <p:txBody>
          <a:bodyPr wrap="square" rtlCol="0">
            <a:spAutoFit/>
          </a:bodyPr>
          <a:lstStyle/>
          <a:p>
            <a:pPr>
              <a:lnSpc>
                <a:spcPct val="80000"/>
              </a:lnSpc>
            </a:pPr>
            <a:r>
              <a:rPr lang="en-US" sz="2800" dirty="0" smtClean="0"/>
              <a:t>A legally enforceable contract is still a promise to pay</a:t>
            </a:r>
            <a:endParaRPr lang="en-US" sz="2800" dirty="0"/>
          </a:p>
        </p:txBody>
      </p:sp>
      <p:sp>
        <p:nvSpPr>
          <p:cNvPr id="17" name="Rectangle 16"/>
          <p:cNvSpPr/>
          <p:nvPr/>
        </p:nvSpPr>
        <p:spPr>
          <a:xfrm>
            <a:off x="4876800" y="0"/>
            <a:ext cx="4267200" cy="609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876800" y="609600"/>
            <a:ext cx="4267200"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800600" y="0"/>
            <a:ext cx="4343400" cy="1169551"/>
          </a:xfrm>
          <a:prstGeom prst="rect">
            <a:avLst/>
          </a:prstGeom>
          <a:noFill/>
        </p:spPr>
        <p:txBody>
          <a:bodyPr wrap="square" rtlCol="0">
            <a:spAutoFit/>
          </a:bodyPr>
          <a:lstStyle/>
          <a:p>
            <a:pPr algn="r">
              <a:lnSpc>
                <a:spcPct val="70000"/>
              </a:lnSpc>
            </a:pPr>
            <a:r>
              <a:rPr lang="en-US" sz="5400" b="1" spc="-150" dirty="0" smtClean="0">
                <a:solidFill>
                  <a:schemeClr val="bg1"/>
                </a:solidFill>
              </a:rPr>
              <a:t>Not Completed</a:t>
            </a:r>
          </a:p>
          <a:p>
            <a:pPr algn="r">
              <a:lnSpc>
                <a:spcPct val="70000"/>
              </a:lnSpc>
            </a:pPr>
            <a:r>
              <a:rPr lang="en-US" sz="1000" b="1" spc="-150" dirty="0" smtClean="0">
                <a:solidFill>
                  <a:schemeClr val="bg1"/>
                </a:solidFill>
              </a:rPr>
              <a:t> </a:t>
            </a:r>
          </a:p>
          <a:p>
            <a:pPr algn="r">
              <a:lnSpc>
                <a:spcPct val="70000"/>
              </a:lnSpc>
            </a:pPr>
            <a:r>
              <a:rPr lang="en-US" sz="3600" b="1" spc="-150" dirty="0" smtClean="0">
                <a:solidFill>
                  <a:schemeClr val="bg1"/>
                </a:solidFill>
              </a:rPr>
              <a:t>Until Actually Given</a:t>
            </a:r>
            <a:endParaRPr lang="en-US" sz="3600" b="1" spc="-15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Stock_000008757185XSmall.jpg"/>
          <p:cNvPicPr>
            <a:picLocks noChangeAspect="1"/>
          </p:cNvPicPr>
          <p:nvPr/>
        </p:nvPicPr>
        <p:blipFill>
          <a:blip r:embed="rId2" cstate="print"/>
          <a:srcRect/>
          <a:stretch>
            <a:fillRect/>
          </a:stretch>
        </p:blipFill>
        <p:spPr>
          <a:xfrm rot="2738565">
            <a:off x="-122274" y="-41910"/>
            <a:ext cx="3874922" cy="3322301"/>
          </a:xfrm>
          <a:prstGeom prst="rect">
            <a:avLst/>
          </a:prstGeom>
        </p:spPr>
      </p:pic>
      <p:sp>
        <p:nvSpPr>
          <p:cNvPr id="7" name="TextBox 6"/>
          <p:cNvSpPr txBox="1"/>
          <p:nvPr/>
        </p:nvSpPr>
        <p:spPr>
          <a:xfrm>
            <a:off x="4191000" y="2438400"/>
            <a:ext cx="4572000" cy="1754326"/>
          </a:xfrm>
          <a:prstGeom prst="rect">
            <a:avLst/>
          </a:prstGeom>
          <a:noFill/>
        </p:spPr>
        <p:txBody>
          <a:bodyPr wrap="square" rtlCol="0">
            <a:spAutoFit/>
          </a:bodyPr>
          <a:lstStyle/>
          <a:p>
            <a:r>
              <a:rPr lang="en-US" sz="3600" dirty="0" smtClean="0"/>
              <a:t>Promises to deliver money or property in the future</a:t>
            </a:r>
            <a:endParaRPr lang="en-US" sz="3600" dirty="0"/>
          </a:p>
        </p:txBody>
      </p:sp>
      <p:sp>
        <p:nvSpPr>
          <p:cNvPr id="8" name="TextBox 7"/>
          <p:cNvSpPr txBox="1"/>
          <p:nvPr/>
        </p:nvSpPr>
        <p:spPr>
          <a:xfrm>
            <a:off x="4724400" y="5562600"/>
            <a:ext cx="4419600" cy="1200329"/>
          </a:xfrm>
          <a:prstGeom prst="rect">
            <a:avLst/>
          </a:prstGeom>
          <a:noFill/>
        </p:spPr>
        <p:txBody>
          <a:bodyPr wrap="square" rtlCol="0">
            <a:spAutoFit/>
          </a:bodyPr>
          <a:lstStyle/>
          <a:p>
            <a:r>
              <a:rPr lang="en-US" sz="3600" dirty="0" smtClean="0"/>
              <a:t>To a charity or agent of the charity</a:t>
            </a:r>
            <a:endParaRPr lang="en-US" sz="3600" dirty="0"/>
          </a:p>
        </p:txBody>
      </p:sp>
      <p:pic>
        <p:nvPicPr>
          <p:cNvPr id="11" name="Picture 4" descr="http://www.creditcardchaser.com/wp-content/uploads/2009/11/salvation-army-kettle.jpg"/>
          <p:cNvPicPr>
            <a:picLocks noChangeAspect="1" noChangeArrowheads="1"/>
          </p:cNvPicPr>
          <p:nvPr/>
        </p:nvPicPr>
        <p:blipFill>
          <a:blip r:embed="rId3" cstate="print"/>
          <a:srcRect b="2471"/>
          <a:stretch>
            <a:fillRect/>
          </a:stretch>
        </p:blipFill>
        <p:spPr bwMode="auto">
          <a:xfrm>
            <a:off x="1828800" y="4151953"/>
            <a:ext cx="2133600" cy="2706047"/>
          </a:xfrm>
          <a:prstGeom prst="rect">
            <a:avLst/>
          </a:prstGeom>
          <a:noFill/>
        </p:spPr>
      </p:pic>
      <p:sp>
        <p:nvSpPr>
          <p:cNvPr id="10" name="TextBox 9"/>
          <p:cNvSpPr txBox="1"/>
          <p:nvPr/>
        </p:nvSpPr>
        <p:spPr>
          <a:xfrm>
            <a:off x="2971800" y="762000"/>
            <a:ext cx="2971800" cy="646331"/>
          </a:xfrm>
          <a:prstGeom prst="rect">
            <a:avLst/>
          </a:prstGeom>
          <a:noFill/>
        </p:spPr>
        <p:txBody>
          <a:bodyPr wrap="square" rtlCol="0">
            <a:spAutoFit/>
          </a:bodyPr>
          <a:lstStyle/>
          <a:p>
            <a:r>
              <a:rPr lang="en-US" sz="3600" dirty="0" smtClean="0"/>
              <a:t>Donor</a:t>
            </a:r>
            <a:endParaRPr lang="en-US" sz="3600" dirty="0"/>
          </a:p>
        </p:txBody>
      </p:sp>
      <p:sp>
        <p:nvSpPr>
          <p:cNvPr id="17" name="Rectangle 16"/>
          <p:cNvSpPr/>
          <p:nvPr/>
        </p:nvSpPr>
        <p:spPr>
          <a:xfrm>
            <a:off x="4876800" y="0"/>
            <a:ext cx="4267200" cy="609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876800" y="609600"/>
            <a:ext cx="4267200"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800600" y="0"/>
            <a:ext cx="4343400" cy="1169551"/>
          </a:xfrm>
          <a:prstGeom prst="rect">
            <a:avLst/>
          </a:prstGeom>
          <a:noFill/>
        </p:spPr>
        <p:txBody>
          <a:bodyPr wrap="square" rtlCol="0">
            <a:spAutoFit/>
          </a:bodyPr>
          <a:lstStyle/>
          <a:p>
            <a:pPr algn="r">
              <a:lnSpc>
                <a:spcPct val="70000"/>
              </a:lnSpc>
            </a:pPr>
            <a:r>
              <a:rPr lang="en-US" sz="5400" b="1" spc="-150" dirty="0" smtClean="0">
                <a:solidFill>
                  <a:schemeClr val="bg1"/>
                </a:solidFill>
              </a:rPr>
              <a:t>Not Completed</a:t>
            </a:r>
          </a:p>
          <a:p>
            <a:pPr algn="r">
              <a:lnSpc>
                <a:spcPct val="70000"/>
              </a:lnSpc>
            </a:pPr>
            <a:r>
              <a:rPr lang="en-US" sz="1000" b="1" spc="-150" dirty="0" smtClean="0">
                <a:solidFill>
                  <a:schemeClr val="bg1"/>
                </a:solidFill>
              </a:rPr>
              <a:t> </a:t>
            </a:r>
          </a:p>
          <a:p>
            <a:pPr algn="r">
              <a:lnSpc>
                <a:spcPct val="70000"/>
              </a:lnSpc>
            </a:pPr>
            <a:r>
              <a:rPr lang="en-US" sz="3600" b="1" spc="-150" dirty="0" smtClean="0">
                <a:solidFill>
                  <a:schemeClr val="bg1"/>
                </a:solidFill>
              </a:rPr>
              <a:t>Until Actually Given</a:t>
            </a:r>
            <a:endParaRPr lang="en-US" sz="3600" b="1" spc="-150"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08261949XSmall.jpg"/>
          <p:cNvPicPr>
            <a:picLocks noChangeAspect="1"/>
          </p:cNvPicPr>
          <p:nvPr/>
        </p:nvPicPr>
        <p:blipFill>
          <a:blip r:embed="rId2" cstate="print"/>
          <a:srcRect/>
          <a:stretch>
            <a:fillRect/>
          </a:stretch>
        </p:blipFill>
        <p:spPr>
          <a:xfrm>
            <a:off x="2362200" y="1771650"/>
            <a:ext cx="6781801" cy="5086350"/>
          </a:xfrm>
          <a:prstGeom prst="rect">
            <a:avLst/>
          </a:prstGeom>
        </p:spPr>
      </p:pic>
      <p:sp>
        <p:nvSpPr>
          <p:cNvPr id="2" name="Title 1"/>
          <p:cNvSpPr>
            <a:spLocks noGrp="1"/>
          </p:cNvSpPr>
          <p:nvPr>
            <p:ph type="title"/>
          </p:nvPr>
        </p:nvSpPr>
        <p:spPr>
          <a:xfrm>
            <a:off x="4648200" y="152400"/>
            <a:ext cx="4495800" cy="1143000"/>
          </a:xfrm>
        </p:spPr>
        <p:txBody>
          <a:bodyPr>
            <a:normAutofit fontScale="90000"/>
          </a:bodyPr>
          <a:lstStyle/>
          <a:p>
            <a:pPr>
              <a:lnSpc>
                <a:spcPct val="80000"/>
              </a:lnSpc>
            </a:pPr>
            <a:r>
              <a:rPr lang="en-US" dirty="0" smtClean="0"/>
              <a:t>What about a legally enforceable contract?</a:t>
            </a:r>
            <a:endParaRPr lang="en-US" dirty="0"/>
          </a:p>
        </p:txBody>
      </p:sp>
      <p:sp>
        <p:nvSpPr>
          <p:cNvPr id="3" name="Content Placeholder 2"/>
          <p:cNvSpPr>
            <a:spLocks noGrp="1"/>
          </p:cNvSpPr>
          <p:nvPr>
            <p:ph idx="1"/>
          </p:nvPr>
        </p:nvSpPr>
        <p:spPr>
          <a:xfrm>
            <a:off x="0" y="0"/>
            <a:ext cx="4876800" cy="5334000"/>
          </a:xfrm>
        </p:spPr>
        <p:txBody>
          <a:bodyPr>
            <a:normAutofit fontScale="77500" lnSpcReduction="20000"/>
          </a:bodyPr>
          <a:lstStyle/>
          <a:p>
            <a:pPr marL="914400" indent="-914400">
              <a:buNone/>
            </a:pPr>
            <a:r>
              <a:rPr lang="en-US" dirty="0" smtClean="0"/>
              <a:t>Dec. 1: I sign a legally enforceable contract (a pledge) to give $100,000 to the charity on August 1.</a:t>
            </a:r>
          </a:p>
          <a:p>
            <a:pPr marL="968375" indent="-968375">
              <a:buNone/>
            </a:pPr>
            <a:r>
              <a:rPr lang="en-US" dirty="0" smtClean="0"/>
              <a:t>Dec. 5: The charity books this as an asset in their general ledger</a:t>
            </a:r>
          </a:p>
          <a:p>
            <a:pPr marL="1147763" indent="-1147763">
              <a:buNone/>
            </a:pPr>
            <a:r>
              <a:rPr lang="en-US" dirty="0" smtClean="0"/>
              <a:t>Dec. 10: The charity sells the rights to this pledge to an accounts receivable purchasing agency for $90,000</a:t>
            </a:r>
          </a:p>
          <a:p>
            <a:pPr marL="1147763" indent="-1147763">
              <a:spcBef>
                <a:spcPts val="600"/>
              </a:spcBef>
              <a:buNone/>
            </a:pPr>
            <a:r>
              <a:rPr lang="en-US" dirty="0" smtClean="0"/>
              <a:t>Dec. 11: The charity spends the $90,000</a:t>
            </a:r>
          </a:p>
          <a:p>
            <a:pPr marL="968375" indent="-968375">
              <a:spcBef>
                <a:spcPts val="600"/>
              </a:spcBef>
              <a:buNone/>
            </a:pPr>
            <a:r>
              <a:rPr lang="en-US" b="1" dirty="0" smtClean="0"/>
              <a:t>Aug. 1: I pay the $100,000 pledge </a:t>
            </a:r>
          </a:p>
          <a:p>
            <a:pPr marL="968375" indent="-968375">
              <a:spcBef>
                <a:spcPts val="0"/>
              </a:spcBef>
              <a:buNone/>
            </a:pPr>
            <a:r>
              <a:rPr lang="en-US" b="1" dirty="0" smtClean="0"/>
              <a:t>	to the charity</a:t>
            </a:r>
            <a:endParaRPr lang="en-US" b="1" dirty="0"/>
          </a:p>
        </p:txBody>
      </p:sp>
      <p:sp>
        <p:nvSpPr>
          <p:cNvPr id="5" name="Oval 4"/>
          <p:cNvSpPr/>
          <p:nvPr/>
        </p:nvSpPr>
        <p:spPr>
          <a:xfrm>
            <a:off x="0" y="4191000"/>
            <a:ext cx="990600" cy="5334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C:\Users\rujames\AppData\Local\Microsoft\Windows\Temporary Internet Files\Content.IE5\7FLW1HPB\MP900447740[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5486400" y="0"/>
            <a:ext cx="3657600" cy="5638800"/>
          </a:xfrm>
        </p:spPr>
        <p:txBody>
          <a:bodyPr>
            <a:normAutofit fontScale="92500" lnSpcReduction="20000"/>
          </a:bodyPr>
          <a:lstStyle/>
          <a:p>
            <a:pPr marL="0" indent="0">
              <a:buNone/>
            </a:pPr>
            <a:r>
              <a:rPr lang="en-US" dirty="0" smtClean="0">
                <a:solidFill>
                  <a:schemeClr val="bg1"/>
                </a:solidFill>
                <a:effectLst>
                  <a:glow rad="101600">
                    <a:schemeClr val="tx2">
                      <a:lumMod val="50000"/>
                      <a:alpha val="60000"/>
                    </a:schemeClr>
                  </a:glow>
                </a:effectLst>
              </a:rPr>
              <a:t>I give land worth $2 million to charity and retain a two year option to repurchase the land for $500,000.  How much can I deduct?</a:t>
            </a:r>
          </a:p>
          <a:p>
            <a:pPr marL="514350" indent="-514350">
              <a:buAutoNum type="alphaUcParenR"/>
            </a:pPr>
            <a:r>
              <a:rPr lang="en-US" dirty="0" smtClean="0">
                <a:solidFill>
                  <a:schemeClr val="bg1"/>
                </a:solidFill>
                <a:effectLst>
                  <a:glow rad="101600">
                    <a:schemeClr val="tx2">
                      <a:lumMod val="50000"/>
                      <a:alpha val="60000"/>
                    </a:schemeClr>
                  </a:glow>
                </a:effectLst>
              </a:rPr>
              <a:t>$0</a:t>
            </a:r>
          </a:p>
          <a:p>
            <a:pPr marL="514350" indent="-514350">
              <a:buFont typeface="Arial" pitchFamily="34" charset="0"/>
              <a:buAutoNum type="alphaUcParenR"/>
            </a:pPr>
            <a:r>
              <a:rPr lang="en-US" dirty="0" smtClean="0">
                <a:solidFill>
                  <a:schemeClr val="bg1"/>
                </a:solidFill>
                <a:effectLst>
                  <a:glow rad="101600">
                    <a:schemeClr val="tx2">
                      <a:lumMod val="50000"/>
                      <a:alpha val="60000"/>
                    </a:schemeClr>
                  </a:glow>
                </a:effectLst>
              </a:rPr>
              <a:t>$500,000</a:t>
            </a:r>
          </a:p>
          <a:p>
            <a:pPr marL="514350" indent="-514350">
              <a:buFont typeface="Arial" pitchFamily="34" charset="0"/>
              <a:buAutoNum type="alphaUcParenR"/>
            </a:pPr>
            <a:r>
              <a:rPr lang="en-US" dirty="0" smtClean="0">
                <a:solidFill>
                  <a:schemeClr val="bg1"/>
                </a:solidFill>
                <a:effectLst>
                  <a:glow rad="101600">
                    <a:schemeClr val="tx2">
                      <a:lumMod val="50000"/>
                      <a:alpha val="60000"/>
                    </a:schemeClr>
                  </a:glow>
                </a:effectLst>
              </a:rPr>
              <a:t>$1.5 Million</a:t>
            </a:r>
          </a:p>
          <a:p>
            <a:pPr marL="514350" indent="-514350">
              <a:buFont typeface="Arial" pitchFamily="34" charset="0"/>
              <a:buAutoNum type="alphaUcParenR"/>
            </a:pPr>
            <a:r>
              <a:rPr lang="en-US" dirty="0" smtClean="0">
                <a:solidFill>
                  <a:schemeClr val="bg1"/>
                </a:solidFill>
                <a:effectLst>
                  <a:glow rad="101600">
                    <a:schemeClr val="tx2">
                      <a:lumMod val="50000"/>
                      <a:alpha val="60000"/>
                    </a:schemeClr>
                  </a:glow>
                </a:effectLst>
              </a:rPr>
              <a:t>$2 Million</a:t>
            </a:r>
          </a:p>
          <a:p>
            <a:pPr marL="514350" indent="-514350">
              <a:buFont typeface="Arial" pitchFamily="34" charset="0"/>
              <a:buAutoNum type="alphaUcParenR"/>
            </a:pPr>
            <a:r>
              <a:rPr lang="en-US" dirty="0" smtClean="0">
                <a:solidFill>
                  <a:schemeClr val="bg1"/>
                </a:solidFill>
                <a:effectLst>
                  <a:glow rad="101600">
                    <a:schemeClr val="tx2">
                      <a:lumMod val="50000"/>
                      <a:alpha val="60000"/>
                    </a:schemeClr>
                  </a:glow>
                </a:effectLst>
              </a:rPr>
              <a:t>Only the rental value</a:t>
            </a:r>
          </a:p>
          <a:p>
            <a:pPr marL="514350" indent="-514350">
              <a:buAutoNum type="alphaUcParenR"/>
            </a:pPr>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Stock_000006152666XSmall.jpg"/>
          <p:cNvPicPr>
            <a:picLocks noGrp="1" noChangeAspect="1"/>
          </p:cNvPicPr>
          <p:nvPr>
            <p:ph idx="1"/>
          </p:nvPr>
        </p:nvPicPr>
        <p:blipFill>
          <a:blip r:embed="rId2" cstate="print"/>
          <a:srcRect/>
          <a:stretch>
            <a:fillRect/>
          </a:stretch>
        </p:blipFill>
        <p:spPr>
          <a:xfrm>
            <a:off x="0" y="0"/>
            <a:ext cx="4724400" cy="2362200"/>
          </a:xfrm>
          <a:prstGeom prst="rect">
            <a:avLst/>
          </a:prstGeom>
        </p:spPr>
      </p:pic>
      <p:sp>
        <p:nvSpPr>
          <p:cNvPr id="8" name="TextBox 7"/>
          <p:cNvSpPr txBox="1"/>
          <p:nvPr/>
        </p:nvSpPr>
        <p:spPr>
          <a:xfrm>
            <a:off x="4724400" y="5562600"/>
            <a:ext cx="4419600" cy="1200329"/>
          </a:xfrm>
          <a:prstGeom prst="rect">
            <a:avLst/>
          </a:prstGeom>
          <a:noFill/>
        </p:spPr>
        <p:txBody>
          <a:bodyPr wrap="square" rtlCol="0">
            <a:spAutoFit/>
          </a:bodyPr>
          <a:lstStyle/>
          <a:p>
            <a:r>
              <a:rPr lang="en-US" sz="3600" dirty="0" smtClean="0"/>
              <a:t>To a charity or agent of the charity</a:t>
            </a:r>
            <a:endParaRPr lang="en-US" sz="3600" dirty="0"/>
          </a:p>
        </p:txBody>
      </p:sp>
      <p:sp>
        <p:nvSpPr>
          <p:cNvPr id="10" name="Freeform 9"/>
          <p:cNvSpPr/>
          <p:nvPr/>
        </p:nvSpPr>
        <p:spPr>
          <a:xfrm>
            <a:off x="2209800" y="1657799"/>
            <a:ext cx="630555" cy="626296"/>
          </a:xfrm>
          <a:custGeom>
            <a:avLst/>
            <a:gdLst>
              <a:gd name="connsiteX0" fmla="*/ 630555 w 630555"/>
              <a:gd name="connsiteY0" fmla="*/ 626296 h 626296"/>
              <a:gd name="connsiteX1" fmla="*/ 628650 w 630555"/>
              <a:gd name="connsiteY1" fmla="*/ 586291 h 626296"/>
              <a:gd name="connsiteX2" fmla="*/ 626745 w 630555"/>
              <a:gd name="connsiteY2" fmla="*/ 574861 h 626296"/>
              <a:gd name="connsiteX3" fmla="*/ 624840 w 630555"/>
              <a:gd name="connsiteY3" fmla="*/ 546286 h 626296"/>
              <a:gd name="connsiteX4" fmla="*/ 622935 w 630555"/>
              <a:gd name="connsiteY4" fmla="*/ 534856 h 626296"/>
              <a:gd name="connsiteX5" fmla="*/ 621030 w 630555"/>
              <a:gd name="connsiteY5" fmla="*/ 519616 h 626296"/>
              <a:gd name="connsiteX6" fmla="*/ 619125 w 630555"/>
              <a:gd name="connsiteY6" fmla="*/ 489136 h 626296"/>
              <a:gd name="connsiteX7" fmla="*/ 617220 w 630555"/>
              <a:gd name="connsiteY7" fmla="*/ 481516 h 626296"/>
              <a:gd name="connsiteX8" fmla="*/ 615315 w 630555"/>
              <a:gd name="connsiteY8" fmla="*/ 470086 h 626296"/>
              <a:gd name="connsiteX9" fmla="*/ 611505 w 630555"/>
              <a:gd name="connsiteY9" fmla="*/ 451036 h 626296"/>
              <a:gd name="connsiteX10" fmla="*/ 605790 w 630555"/>
              <a:gd name="connsiteY10" fmla="*/ 407221 h 626296"/>
              <a:gd name="connsiteX11" fmla="*/ 603885 w 630555"/>
              <a:gd name="connsiteY11" fmla="*/ 395791 h 626296"/>
              <a:gd name="connsiteX12" fmla="*/ 600075 w 630555"/>
              <a:gd name="connsiteY12" fmla="*/ 384361 h 626296"/>
              <a:gd name="connsiteX13" fmla="*/ 596265 w 630555"/>
              <a:gd name="connsiteY13" fmla="*/ 363406 h 626296"/>
              <a:gd name="connsiteX14" fmla="*/ 594360 w 630555"/>
              <a:gd name="connsiteY14" fmla="*/ 353881 h 626296"/>
              <a:gd name="connsiteX15" fmla="*/ 590550 w 630555"/>
              <a:gd name="connsiteY15" fmla="*/ 342451 h 626296"/>
              <a:gd name="connsiteX16" fmla="*/ 588645 w 630555"/>
              <a:gd name="connsiteY16" fmla="*/ 329116 h 626296"/>
              <a:gd name="connsiteX17" fmla="*/ 584835 w 630555"/>
              <a:gd name="connsiteY17" fmla="*/ 317686 h 626296"/>
              <a:gd name="connsiteX18" fmla="*/ 581025 w 630555"/>
              <a:gd name="connsiteY18" fmla="*/ 296731 h 626296"/>
              <a:gd name="connsiteX19" fmla="*/ 579120 w 630555"/>
              <a:gd name="connsiteY19" fmla="*/ 287206 h 626296"/>
              <a:gd name="connsiteX20" fmla="*/ 575310 w 630555"/>
              <a:gd name="connsiteY20" fmla="*/ 275776 h 626296"/>
              <a:gd name="connsiteX21" fmla="*/ 569595 w 630555"/>
              <a:gd name="connsiteY21" fmla="*/ 258631 h 626296"/>
              <a:gd name="connsiteX22" fmla="*/ 565785 w 630555"/>
              <a:gd name="connsiteY22" fmla="*/ 252916 h 626296"/>
              <a:gd name="connsiteX23" fmla="*/ 563880 w 630555"/>
              <a:gd name="connsiteY23" fmla="*/ 247201 h 626296"/>
              <a:gd name="connsiteX24" fmla="*/ 560070 w 630555"/>
              <a:gd name="connsiteY24" fmla="*/ 241486 h 626296"/>
              <a:gd name="connsiteX25" fmla="*/ 558165 w 630555"/>
              <a:gd name="connsiteY25" fmla="*/ 235771 h 626296"/>
              <a:gd name="connsiteX26" fmla="*/ 554355 w 630555"/>
              <a:gd name="connsiteY26" fmla="*/ 230056 h 626296"/>
              <a:gd name="connsiteX27" fmla="*/ 548640 w 630555"/>
              <a:gd name="connsiteY27" fmla="*/ 212911 h 626296"/>
              <a:gd name="connsiteX28" fmla="*/ 544830 w 630555"/>
              <a:gd name="connsiteY28" fmla="*/ 207196 h 626296"/>
              <a:gd name="connsiteX29" fmla="*/ 539115 w 630555"/>
              <a:gd name="connsiteY29" fmla="*/ 195766 h 626296"/>
              <a:gd name="connsiteX30" fmla="*/ 537210 w 630555"/>
              <a:gd name="connsiteY30" fmla="*/ 188146 h 626296"/>
              <a:gd name="connsiteX31" fmla="*/ 533400 w 630555"/>
              <a:gd name="connsiteY31" fmla="*/ 176716 h 626296"/>
              <a:gd name="connsiteX32" fmla="*/ 527685 w 630555"/>
              <a:gd name="connsiteY32" fmla="*/ 159571 h 626296"/>
              <a:gd name="connsiteX33" fmla="*/ 520065 w 630555"/>
              <a:gd name="connsiteY33" fmla="*/ 148141 h 626296"/>
              <a:gd name="connsiteX34" fmla="*/ 518160 w 630555"/>
              <a:gd name="connsiteY34" fmla="*/ 142426 h 626296"/>
              <a:gd name="connsiteX35" fmla="*/ 510540 w 630555"/>
              <a:gd name="connsiteY35" fmla="*/ 130996 h 626296"/>
              <a:gd name="connsiteX36" fmla="*/ 508635 w 630555"/>
              <a:gd name="connsiteY36" fmla="*/ 125281 h 626296"/>
              <a:gd name="connsiteX37" fmla="*/ 502920 w 630555"/>
              <a:gd name="connsiteY37" fmla="*/ 121471 h 626296"/>
              <a:gd name="connsiteX38" fmla="*/ 493395 w 630555"/>
              <a:gd name="connsiteY38" fmla="*/ 111946 h 626296"/>
              <a:gd name="connsiteX39" fmla="*/ 489585 w 630555"/>
              <a:gd name="connsiteY39" fmla="*/ 106231 h 626296"/>
              <a:gd name="connsiteX40" fmla="*/ 478155 w 630555"/>
              <a:gd name="connsiteY40" fmla="*/ 98611 h 626296"/>
              <a:gd name="connsiteX41" fmla="*/ 476250 w 630555"/>
              <a:gd name="connsiteY41" fmla="*/ 92896 h 626296"/>
              <a:gd name="connsiteX42" fmla="*/ 470535 w 630555"/>
              <a:gd name="connsiteY42" fmla="*/ 89086 h 626296"/>
              <a:gd name="connsiteX43" fmla="*/ 464820 w 630555"/>
              <a:gd name="connsiteY43" fmla="*/ 83371 h 626296"/>
              <a:gd name="connsiteX44" fmla="*/ 453390 w 630555"/>
              <a:gd name="connsiteY44" fmla="*/ 75751 h 626296"/>
              <a:gd name="connsiteX45" fmla="*/ 436245 w 630555"/>
              <a:gd name="connsiteY45" fmla="*/ 62416 h 626296"/>
              <a:gd name="connsiteX46" fmla="*/ 424815 w 630555"/>
              <a:gd name="connsiteY46" fmla="*/ 54796 h 626296"/>
              <a:gd name="connsiteX47" fmla="*/ 407670 w 630555"/>
              <a:gd name="connsiteY47" fmla="*/ 47176 h 626296"/>
              <a:gd name="connsiteX48" fmla="*/ 401955 w 630555"/>
              <a:gd name="connsiteY48" fmla="*/ 45271 h 626296"/>
              <a:gd name="connsiteX49" fmla="*/ 396240 w 630555"/>
              <a:gd name="connsiteY49" fmla="*/ 41461 h 626296"/>
              <a:gd name="connsiteX50" fmla="*/ 388620 w 630555"/>
              <a:gd name="connsiteY50" fmla="*/ 39556 h 626296"/>
              <a:gd name="connsiteX51" fmla="*/ 371475 w 630555"/>
              <a:gd name="connsiteY51" fmla="*/ 33841 h 626296"/>
              <a:gd name="connsiteX52" fmla="*/ 365760 w 630555"/>
              <a:gd name="connsiteY52" fmla="*/ 31936 h 626296"/>
              <a:gd name="connsiteX53" fmla="*/ 360045 w 630555"/>
              <a:gd name="connsiteY53" fmla="*/ 30031 h 626296"/>
              <a:gd name="connsiteX54" fmla="*/ 342900 w 630555"/>
              <a:gd name="connsiteY54" fmla="*/ 22411 h 626296"/>
              <a:gd name="connsiteX55" fmla="*/ 329565 w 630555"/>
              <a:gd name="connsiteY55" fmla="*/ 18601 h 626296"/>
              <a:gd name="connsiteX56" fmla="*/ 323850 w 630555"/>
              <a:gd name="connsiteY56" fmla="*/ 16696 h 626296"/>
              <a:gd name="connsiteX57" fmla="*/ 312420 w 630555"/>
              <a:gd name="connsiteY57" fmla="*/ 14791 h 626296"/>
              <a:gd name="connsiteX58" fmla="*/ 297180 w 630555"/>
              <a:gd name="connsiteY58" fmla="*/ 10981 h 626296"/>
              <a:gd name="connsiteX59" fmla="*/ 281940 w 630555"/>
              <a:gd name="connsiteY59" fmla="*/ 9076 h 626296"/>
              <a:gd name="connsiteX60" fmla="*/ 253365 w 630555"/>
              <a:gd name="connsiteY60" fmla="*/ 5266 h 626296"/>
              <a:gd name="connsiteX61" fmla="*/ 198120 w 630555"/>
              <a:gd name="connsiteY61" fmla="*/ 1456 h 626296"/>
              <a:gd name="connsiteX62" fmla="*/ 146685 w 630555"/>
              <a:gd name="connsiteY62" fmla="*/ 5266 h 626296"/>
              <a:gd name="connsiteX63" fmla="*/ 123825 w 630555"/>
              <a:gd name="connsiteY63" fmla="*/ 12886 h 626296"/>
              <a:gd name="connsiteX64" fmla="*/ 118110 w 630555"/>
              <a:gd name="connsiteY64" fmla="*/ 14791 h 626296"/>
              <a:gd name="connsiteX65" fmla="*/ 112395 w 630555"/>
              <a:gd name="connsiteY65" fmla="*/ 16696 h 626296"/>
              <a:gd name="connsiteX66" fmla="*/ 100965 w 630555"/>
              <a:gd name="connsiteY66" fmla="*/ 24316 h 626296"/>
              <a:gd name="connsiteX67" fmla="*/ 91440 w 630555"/>
              <a:gd name="connsiteY67" fmla="*/ 31936 h 626296"/>
              <a:gd name="connsiteX68" fmla="*/ 85725 w 630555"/>
              <a:gd name="connsiteY68" fmla="*/ 35746 h 626296"/>
              <a:gd name="connsiteX69" fmla="*/ 78105 w 630555"/>
              <a:gd name="connsiteY69" fmla="*/ 47176 h 626296"/>
              <a:gd name="connsiteX70" fmla="*/ 74295 w 630555"/>
              <a:gd name="connsiteY70" fmla="*/ 52891 h 626296"/>
              <a:gd name="connsiteX71" fmla="*/ 68580 w 630555"/>
              <a:gd name="connsiteY71" fmla="*/ 56701 h 626296"/>
              <a:gd name="connsiteX72" fmla="*/ 55245 w 630555"/>
              <a:gd name="connsiteY72" fmla="*/ 71941 h 626296"/>
              <a:gd name="connsiteX73" fmla="*/ 43815 w 630555"/>
              <a:gd name="connsiteY73" fmla="*/ 90991 h 626296"/>
              <a:gd name="connsiteX74" fmla="*/ 38100 w 630555"/>
              <a:gd name="connsiteY74" fmla="*/ 94801 h 626296"/>
              <a:gd name="connsiteX75" fmla="*/ 36195 w 630555"/>
              <a:gd name="connsiteY75" fmla="*/ 100516 h 626296"/>
              <a:gd name="connsiteX76" fmla="*/ 32385 w 630555"/>
              <a:gd name="connsiteY76" fmla="*/ 106231 h 626296"/>
              <a:gd name="connsiteX77" fmla="*/ 30480 w 630555"/>
              <a:gd name="connsiteY77" fmla="*/ 113851 h 626296"/>
              <a:gd name="connsiteX78" fmla="*/ 26670 w 630555"/>
              <a:gd name="connsiteY78" fmla="*/ 125281 h 626296"/>
              <a:gd name="connsiteX79" fmla="*/ 22860 w 630555"/>
              <a:gd name="connsiteY79" fmla="*/ 136711 h 626296"/>
              <a:gd name="connsiteX80" fmla="*/ 20955 w 630555"/>
              <a:gd name="connsiteY80" fmla="*/ 142426 h 626296"/>
              <a:gd name="connsiteX81" fmla="*/ 19050 w 630555"/>
              <a:gd name="connsiteY81" fmla="*/ 150046 h 626296"/>
              <a:gd name="connsiteX82" fmla="*/ 15240 w 630555"/>
              <a:gd name="connsiteY82" fmla="*/ 161476 h 626296"/>
              <a:gd name="connsiteX83" fmla="*/ 13335 w 630555"/>
              <a:gd name="connsiteY83" fmla="*/ 172906 h 626296"/>
              <a:gd name="connsiteX84" fmla="*/ 11430 w 630555"/>
              <a:gd name="connsiteY84" fmla="*/ 178621 h 626296"/>
              <a:gd name="connsiteX85" fmla="*/ 9525 w 630555"/>
              <a:gd name="connsiteY85" fmla="*/ 188146 h 626296"/>
              <a:gd name="connsiteX86" fmla="*/ 5715 w 630555"/>
              <a:gd name="connsiteY86" fmla="*/ 199576 h 626296"/>
              <a:gd name="connsiteX87" fmla="*/ 3810 w 630555"/>
              <a:gd name="connsiteY87" fmla="*/ 214816 h 626296"/>
              <a:gd name="connsiteX88" fmla="*/ 1905 w 630555"/>
              <a:gd name="connsiteY88" fmla="*/ 224341 h 626296"/>
              <a:gd name="connsiteX89" fmla="*/ 0 w 630555"/>
              <a:gd name="connsiteY89" fmla="*/ 235771 h 626296"/>
              <a:gd name="connsiteX90" fmla="*/ 1905 w 630555"/>
              <a:gd name="connsiteY90" fmla="*/ 369121 h 626296"/>
              <a:gd name="connsiteX91" fmla="*/ 9525 w 630555"/>
              <a:gd name="connsiteY91" fmla="*/ 386266 h 626296"/>
              <a:gd name="connsiteX92" fmla="*/ 15240 w 630555"/>
              <a:gd name="connsiteY92" fmla="*/ 390076 h 626296"/>
              <a:gd name="connsiteX93" fmla="*/ 19050 w 630555"/>
              <a:gd name="connsiteY93" fmla="*/ 390076 h 62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30555" h="626296">
                <a:moveTo>
                  <a:pt x="630555" y="626296"/>
                </a:moveTo>
                <a:cubicBezTo>
                  <a:pt x="629920" y="612961"/>
                  <a:pt x="629636" y="599605"/>
                  <a:pt x="628650" y="586291"/>
                </a:cubicBezTo>
                <a:cubicBezTo>
                  <a:pt x="628365" y="582439"/>
                  <a:pt x="627111" y="578706"/>
                  <a:pt x="626745" y="574861"/>
                </a:cubicBezTo>
                <a:cubicBezTo>
                  <a:pt x="625840" y="565358"/>
                  <a:pt x="625745" y="555789"/>
                  <a:pt x="624840" y="546286"/>
                </a:cubicBezTo>
                <a:cubicBezTo>
                  <a:pt x="624474" y="542441"/>
                  <a:pt x="623481" y="538680"/>
                  <a:pt x="622935" y="534856"/>
                </a:cubicBezTo>
                <a:cubicBezTo>
                  <a:pt x="622211" y="529788"/>
                  <a:pt x="621455" y="524718"/>
                  <a:pt x="621030" y="519616"/>
                </a:cubicBezTo>
                <a:cubicBezTo>
                  <a:pt x="620185" y="509471"/>
                  <a:pt x="620138" y="499265"/>
                  <a:pt x="619125" y="489136"/>
                </a:cubicBezTo>
                <a:cubicBezTo>
                  <a:pt x="618864" y="486531"/>
                  <a:pt x="617733" y="484083"/>
                  <a:pt x="617220" y="481516"/>
                </a:cubicBezTo>
                <a:cubicBezTo>
                  <a:pt x="616462" y="477728"/>
                  <a:pt x="616073" y="473874"/>
                  <a:pt x="615315" y="470086"/>
                </a:cubicBezTo>
                <a:cubicBezTo>
                  <a:pt x="609631" y="441668"/>
                  <a:pt x="618033" y="490203"/>
                  <a:pt x="611505" y="451036"/>
                </a:cubicBezTo>
                <a:cubicBezTo>
                  <a:pt x="609364" y="414642"/>
                  <a:pt x="613020" y="428910"/>
                  <a:pt x="605790" y="407221"/>
                </a:cubicBezTo>
                <a:cubicBezTo>
                  <a:pt x="604569" y="403557"/>
                  <a:pt x="604822" y="399538"/>
                  <a:pt x="603885" y="395791"/>
                </a:cubicBezTo>
                <a:cubicBezTo>
                  <a:pt x="602911" y="391895"/>
                  <a:pt x="600075" y="384361"/>
                  <a:pt x="600075" y="384361"/>
                </a:cubicBezTo>
                <a:cubicBezTo>
                  <a:pt x="595675" y="349160"/>
                  <a:pt x="600670" y="381026"/>
                  <a:pt x="596265" y="363406"/>
                </a:cubicBezTo>
                <a:cubicBezTo>
                  <a:pt x="595480" y="360265"/>
                  <a:pt x="595212" y="357005"/>
                  <a:pt x="594360" y="353881"/>
                </a:cubicBezTo>
                <a:cubicBezTo>
                  <a:pt x="593303" y="350006"/>
                  <a:pt x="590550" y="342451"/>
                  <a:pt x="590550" y="342451"/>
                </a:cubicBezTo>
                <a:cubicBezTo>
                  <a:pt x="589915" y="338006"/>
                  <a:pt x="589655" y="333491"/>
                  <a:pt x="588645" y="329116"/>
                </a:cubicBezTo>
                <a:cubicBezTo>
                  <a:pt x="587742" y="325203"/>
                  <a:pt x="584835" y="317686"/>
                  <a:pt x="584835" y="317686"/>
                </a:cubicBezTo>
                <a:cubicBezTo>
                  <a:pt x="581533" y="294571"/>
                  <a:pt x="584618" y="312899"/>
                  <a:pt x="581025" y="296731"/>
                </a:cubicBezTo>
                <a:cubicBezTo>
                  <a:pt x="580323" y="293570"/>
                  <a:pt x="579972" y="290330"/>
                  <a:pt x="579120" y="287206"/>
                </a:cubicBezTo>
                <a:cubicBezTo>
                  <a:pt x="578063" y="283331"/>
                  <a:pt x="576580" y="279586"/>
                  <a:pt x="575310" y="275776"/>
                </a:cubicBezTo>
                <a:lnTo>
                  <a:pt x="569595" y="258631"/>
                </a:lnTo>
                <a:cubicBezTo>
                  <a:pt x="568871" y="256459"/>
                  <a:pt x="566809" y="254964"/>
                  <a:pt x="565785" y="252916"/>
                </a:cubicBezTo>
                <a:cubicBezTo>
                  <a:pt x="564887" y="251120"/>
                  <a:pt x="564778" y="248997"/>
                  <a:pt x="563880" y="247201"/>
                </a:cubicBezTo>
                <a:cubicBezTo>
                  <a:pt x="562856" y="245153"/>
                  <a:pt x="561094" y="243534"/>
                  <a:pt x="560070" y="241486"/>
                </a:cubicBezTo>
                <a:cubicBezTo>
                  <a:pt x="559172" y="239690"/>
                  <a:pt x="559063" y="237567"/>
                  <a:pt x="558165" y="235771"/>
                </a:cubicBezTo>
                <a:cubicBezTo>
                  <a:pt x="557141" y="233723"/>
                  <a:pt x="555285" y="232148"/>
                  <a:pt x="554355" y="230056"/>
                </a:cubicBezTo>
                <a:lnTo>
                  <a:pt x="548640" y="212911"/>
                </a:lnTo>
                <a:cubicBezTo>
                  <a:pt x="547916" y="210739"/>
                  <a:pt x="545854" y="209244"/>
                  <a:pt x="544830" y="207196"/>
                </a:cubicBezTo>
                <a:cubicBezTo>
                  <a:pt x="536943" y="191422"/>
                  <a:pt x="550034" y="212144"/>
                  <a:pt x="539115" y="195766"/>
                </a:cubicBezTo>
                <a:cubicBezTo>
                  <a:pt x="538480" y="193226"/>
                  <a:pt x="537962" y="190654"/>
                  <a:pt x="537210" y="188146"/>
                </a:cubicBezTo>
                <a:cubicBezTo>
                  <a:pt x="536056" y="184299"/>
                  <a:pt x="534670" y="180526"/>
                  <a:pt x="533400" y="176716"/>
                </a:cubicBezTo>
                <a:lnTo>
                  <a:pt x="527685" y="159571"/>
                </a:lnTo>
                <a:cubicBezTo>
                  <a:pt x="526237" y="155227"/>
                  <a:pt x="521513" y="152485"/>
                  <a:pt x="520065" y="148141"/>
                </a:cubicBezTo>
                <a:cubicBezTo>
                  <a:pt x="519430" y="146236"/>
                  <a:pt x="519135" y="144181"/>
                  <a:pt x="518160" y="142426"/>
                </a:cubicBezTo>
                <a:cubicBezTo>
                  <a:pt x="515936" y="138423"/>
                  <a:pt x="511988" y="135340"/>
                  <a:pt x="510540" y="130996"/>
                </a:cubicBezTo>
                <a:cubicBezTo>
                  <a:pt x="509905" y="129091"/>
                  <a:pt x="509889" y="126849"/>
                  <a:pt x="508635" y="125281"/>
                </a:cubicBezTo>
                <a:cubicBezTo>
                  <a:pt x="507205" y="123493"/>
                  <a:pt x="504825" y="122741"/>
                  <a:pt x="502920" y="121471"/>
                </a:cubicBezTo>
                <a:cubicBezTo>
                  <a:pt x="492760" y="106231"/>
                  <a:pt x="506095" y="124646"/>
                  <a:pt x="493395" y="111946"/>
                </a:cubicBezTo>
                <a:cubicBezTo>
                  <a:pt x="491776" y="110327"/>
                  <a:pt x="491308" y="107739"/>
                  <a:pt x="489585" y="106231"/>
                </a:cubicBezTo>
                <a:cubicBezTo>
                  <a:pt x="486139" y="103216"/>
                  <a:pt x="478155" y="98611"/>
                  <a:pt x="478155" y="98611"/>
                </a:cubicBezTo>
                <a:cubicBezTo>
                  <a:pt x="477520" y="96706"/>
                  <a:pt x="477504" y="94464"/>
                  <a:pt x="476250" y="92896"/>
                </a:cubicBezTo>
                <a:cubicBezTo>
                  <a:pt x="474820" y="91108"/>
                  <a:pt x="472294" y="90552"/>
                  <a:pt x="470535" y="89086"/>
                </a:cubicBezTo>
                <a:cubicBezTo>
                  <a:pt x="468465" y="87361"/>
                  <a:pt x="466947" y="85025"/>
                  <a:pt x="464820" y="83371"/>
                </a:cubicBezTo>
                <a:cubicBezTo>
                  <a:pt x="461206" y="80560"/>
                  <a:pt x="456628" y="78989"/>
                  <a:pt x="453390" y="75751"/>
                </a:cubicBezTo>
                <a:cubicBezTo>
                  <a:pt x="444437" y="66798"/>
                  <a:pt x="449917" y="71530"/>
                  <a:pt x="436245" y="62416"/>
                </a:cubicBezTo>
                <a:cubicBezTo>
                  <a:pt x="421975" y="52903"/>
                  <a:pt x="438404" y="59326"/>
                  <a:pt x="424815" y="54796"/>
                </a:cubicBezTo>
                <a:cubicBezTo>
                  <a:pt x="415758" y="48758"/>
                  <a:pt x="421272" y="51710"/>
                  <a:pt x="407670" y="47176"/>
                </a:cubicBezTo>
                <a:lnTo>
                  <a:pt x="401955" y="45271"/>
                </a:lnTo>
                <a:cubicBezTo>
                  <a:pt x="400050" y="44001"/>
                  <a:pt x="398344" y="42363"/>
                  <a:pt x="396240" y="41461"/>
                </a:cubicBezTo>
                <a:cubicBezTo>
                  <a:pt x="393834" y="40430"/>
                  <a:pt x="391128" y="40308"/>
                  <a:pt x="388620" y="39556"/>
                </a:cubicBezTo>
                <a:lnTo>
                  <a:pt x="371475" y="33841"/>
                </a:lnTo>
                <a:lnTo>
                  <a:pt x="365760" y="31936"/>
                </a:lnTo>
                <a:lnTo>
                  <a:pt x="360045" y="30031"/>
                </a:lnTo>
                <a:cubicBezTo>
                  <a:pt x="350988" y="23993"/>
                  <a:pt x="356502" y="26945"/>
                  <a:pt x="342900" y="22411"/>
                </a:cubicBezTo>
                <a:cubicBezTo>
                  <a:pt x="329197" y="17843"/>
                  <a:pt x="346309" y="23385"/>
                  <a:pt x="329565" y="18601"/>
                </a:cubicBezTo>
                <a:cubicBezTo>
                  <a:pt x="327634" y="18049"/>
                  <a:pt x="325810" y="17132"/>
                  <a:pt x="323850" y="16696"/>
                </a:cubicBezTo>
                <a:cubicBezTo>
                  <a:pt x="320079" y="15858"/>
                  <a:pt x="316230" y="15426"/>
                  <a:pt x="312420" y="14791"/>
                </a:cubicBezTo>
                <a:cubicBezTo>
                  <a:pt x="305466" y="12473"/>
                  <a:pt x="305718" y="12295"/>
                  <a:pt x="297180" y="10981"/>
                </a:cubicBezTo>
                <a:cubicBezTo>
                  <a:pt x="292120" y="10203"/>
                  <a:pt x="287000" y="9854"/>
                  <a:pt x="281940" y="9076"/>
                </a:cubicBezTo>
                <a:cubicBezTo>
                  <a:pt x="260078" y="5713"/>
                  <a:pt x="287619" y="7901"/>
                  <a:pt x="253365" y="5266"/>
                </a:cubicBezTo>
                <a:lnTo>
                  <a:pt x="198120" y="1456"/>
                </a:lnTo>
                <a:cubicBezTo>
                  <a:pt x="175417" y="2443"/>
                  <a:pt x="164238" y="0"/>
                  <a:pt x="146685" y="5266"/>
                </a:cubicBezTo>
                <a:cubicBezTo>
                  <a:pt x="139020" y="7565"/>
                  <a:pt x="131425" y="10353"/>
                  <a:pt x="123825" y="12886"/>
                </a:cubicBezTo>
                <a:lnTo>
                  <a:pt x="118110" y="14791"/>
                </a:lnTo>
                <a:lnTo>
                  <a:pt x="112395" y="16696"/>
                </a:lnTo>
                <a:lnTo>
                  <a:pt x="100965" y="24316"/>
                </a:lnTo>
                <a:cubicBezTo>
                  <a:pt x="83731" y="35805"/>
                  <a:pt x="110123" y="25708"/>
                  <a:pt x="91440" y="31936"/>
                </a:cubicBezTo>
                <a:cubicBezTo>
                  <a:pt x="89535" y="33206"/>
                  <a:pt x="87233" y="34023"/>
                  <a:pt x="85725" y="35746"/>
                </a:cubicBezTo>
                <a:cubicBezTo>
                  <a:pt x="82710" y="39192"/>
                  <a:pt x="80645" y="43366"/>
                  <a:pt x="78105" y="47176"/>
                </a:cubicBezTo>
                <a:cubicBezTo>
                  <a:pt x="76835" y="49081"/>
                  <a:pt x="76200" y="51621"/>
                  <a:pt x="74295" y="52891"/>
                </a:cubicBezTo>
                <a:lnTo>
                  <a:pt x="68580" y="56701"/>
                </a:lnTo>
                <a:cubicBezTo>
                  <a:pt x="59690" y="70036"/>
                  <a:pt x="64770" y="65591"/>
                  <a:pt x="55245" y="71941"/>
                </a:cubicBezTo>
                <a:cubicBezTo>
                  <a:pt x="49387" y="83657"/>
                  <a:pt x="53010" y="77198"/>
                  <a:pt x="43815" y="90991"/>
                </a:cubicBezTo>
                <a:cubicBezTo>
                  <a:pt x="42545" y="92896"/>
                  <a:pt x="40005" y="93531"/>
                  <a:pt x="38100" y="94801"/>
                </a:cubicBezTo>
                <a:cubicBezTo>
                  <a:pt x="37465" y="96706"/>
                  <a:pt x="37093" y="98720"/>
                  <a:pt x="36195" y="100516"/>
                </a:cubicBezTo>
                <a:cubicBezTo>
                  <a:pt x="35171" y="102564"/>
                  <a:pt x="33287" y="104127"/>
                  <a:pt x="32385" y="106231"/>
                </a:cubicBezTo>
                <a:cubicBezTo>
                  <a:pt x="31354" y="108637"/>
                  <a:pt x="31232" y="111343"/>
                  <a:pt x="30480" y="113851"/>
                </a:cubicBezTo>
                <a:cubicBezTo>
                  <a:pt x="29326" y="117698"/>
                  <a:pt x="27940" y="121471"/>
                  <a:pt x="26670" y="125281"/>
                </a:cubicBezTo>
                <a:lnTo>
                  <a:pt x="22860" y="136711"/>
                </a:lnTo>
                <a:cubicBezTo>
                  <a:pt x="22225" y="138616"/>
                  <a:pt x="21442" y="140478"/>
                  <a:pt x="20955" y="142426"/>
                </a:cubicBezTo>
                <a:cubicBezTo>
                  <a:pt x="20320" y="144966"/>
                  <a:pt x="19802" y="147538"/>
                  <a:pt x="19050" y="150046"/>
                </a:cubicBezTo>
                <a:cubicBezTo>
                  <a:pt x="17896" y="153893"/>
                  <a:pt x="15900" y="157515"/>
                  <a:pt x="15240" y="161476"/>
                </a:cubicBezTo>
                <a:cubicBezTo>
                  <a:pt x="14605" y="165286"/>
                  <a:pt x="14173" y="169135"/>
                  <a:pt x="13335" y="172906"/>
                </a:cubicBezTo>
                <a:cubicBezTo>
                  <a:pt x="12899" y="174866"/>
                  <a:pt x="11917" y="176673"/>
                  <a:pt x="11430" y="178621"/>
                </a:cubicBezTo>
                <a:cubicBezTo>
                  <a:pt x="10645" y="181762"/>
                  <a:pt x="10377" y="185022"/>
                  <a:pt x="9525" y="188146"/>
                </a:cubicBezTo>
                <a:cubicBezTo>
                  <a:pt x="8468" y="192021"/>
                  <a:pt x="5715" y="199576"/>
                  <a:pt x="5715" y="199576"/>
                </a:cubicBezTo>
                <a:cubicBezTo>
                  <a:pt x="5080" y="204656"/>
                  <a:pt x="4588" y="209756"/>
                  <a:pt x="3810" y="214816"/>
                </a:cubicBezTo>
                <a:cubicBezTo>
                  <a:pt x="3318" y="218016"/>
                  <a:pt x="2484" y="221155"/>
                  <a:pt x="1905" y="224341"/>
                </a:cubicBezTo>
                <a:cubicBezTo>
                  <a:pt x="1214" y="228141"/>
                  <a:pt x="635" y="231961"/>
                  <a:pt x="0" y="235771"/>
                </a:cubicBezTo>
                <a:cubicBezTo>
                  <a:pt x="635" y="280221"/>
                  <a:pt x="152" y="324701"/>
                  <a:pt x="1905" y="369121"/>
                </a:cubicBezTo>
                <a:cubicBezTo>
                  <a:pt x="2060" y="373049"/>
                  <a:pt x="5984" y="382725"/>
                  <a:pt x="9525" y="386266"/>
                </a:cubicBezTo>
                <a:cubicBezTo>
                  <a:pt x="11144" y="387885"/>
                  <a:pt x="13114" y="389226"/>
                  <a:pt x="15240" y="390076"/>
                </a:cubicBezTo>
                <a:cubicBezTo>
                  <a:pt x="16419" y="390548"/>
                  <a:pt x="17780" y="390076"/>
                  <a:pt x="19050" y="390076"/>
                </a:cubicBezTo>
              </a:path>
            </a:pathLst>
          </a:custGeom>
          <a:ln w="19050">
            <a:solidFill>
              <a:srgbClr val="FFCC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2158365" y="1649730"/>
            <a:ext cx="171450" cy="388620"/>
          </a:xfrm>
          <a:custGeom>
            <a:avLst/>
            <a:gdLst>
              <a:gd name="connsiteX0" fmla="*/ 171450 w 171450"/>
              <a:gd name="connsiteY0" fmla="*/ 0 h 388620"/>
              <a:gd name="connsiteX1" fmla="*/ 156210 w 171450"/>
              <a:gd name="connsiteY1" fmla="*/ 1905 h 388620"/>
              <a:gd name="connsiteX2" fmla="*/ 142875 w 171450"/>
              <a:gd name="connsiteY2" fmla="*/ 5715 h 388620"/>
              <a:gd name="connsiteX3" fmla="*/ 133350 w 171450"/>
              <a:gd name="connsiteY3" fmla="*/ 7620 h 388620"/>
              <a:gd name="connsiteX4" fmla="*/ 121920 w 171450"/>
              <a:gd name="connsiteY4" fmla="*/ 11430 h 388620"/>
              <a:gd name="connsiteX5" fmla="*/ 104775 w 171450"/>
              <a:gd name="connsiteY5" fmla="*/ 22860 h 388620"/>
              <a:gd name="connsiteX6" fmla="*/ 99060 w 171450"/>
              <a:gd name="connsiteY6" fmla="*/ 26670 h 388620"/>
              <a:gd name="connsiteX7" fmla="*/ 93345 w 171450"/>
              <a:gd name="connsiteY7" fmla="*/ 30480 h 388620"/>
              <a:gd name="connsiteX8" fmla="*/ 89535 w 171450"/>
              <a:gd name="connsiteY8" fmla="*/ 36195 h 388620"/>
              <a:gd name="connsiteX9" fmla="*/ 78105 w 171450"/>
              <a:gd name="connsiteY9" fmla="*/ 43815 h 388620"/>
              <a:gd name="connsiteX10" fmla="*/ 72390 w 171450"/>
              <a:gd name="connsiteY10" fmla="*/ 55245 h 388620"/>
              <a:gd name="connsiteX11" fmla="*/ 70485 w 171450"/>
              <a:gd name="connsiteY11" fmla="*/ 60960 h 388620"/>
              <a:gd name="connsiteX12" fmla="*/ 66675 w 171450"/>
              <a:gd name="connsiteY12" fmla="*/ 66675 h 388620"/>
              <a:gd name="connsiteX13" fmla="*/ 60960 w 171450"/>
              <a:gd name="connsiteY13" fmla="*/ 78105 h 388620"/>
              <a:gd name="connsiteX14" fmla="*/ 55245 w 171450"/>
              <a:gd name="connsiteY14" fmla="*/ 102870 h 388620"/>
              <a:gd name="connsiteX15" fmla="*/ 51435 w 171450"/>
              <a:gd name="connsiteY15" fmla="*/ 114300 h 388620"/>
              <a:gd name="connsiteX16" fmla="*/ 47625 w 171450"/>
              <a:gd name="connsiteY16" fmla="*/ 125730 h 388620"/>
              <a:gd name="connsiteX17" fmla="*/ 45720 w 171450"/>
              <a:gd name="connsiteY17" fmla="*/ 131445 h 388620"/>
              <a:gd name="connsiteX18" fmla="*/ 40005 w 171450"/>
              <a:gd name="connsiteY18" fmla="*/ 137160 h 388620"/>
              <a:gd name="connsiteX19" fmla="*/ 38100 w 171450"/>
              <a:gd name="connsiteY19" fmla="*/ 142875 h 388620"/>
              <a:gd name="connsiteX20" fmla="*/ 30480 w 171450"/>
              <a:gd name="connsiteY20" fmla="*/ 154305 h 388620"/>
              <a:gd name="connsiteX21" fmla="*/ 26670 w 171450"/>
              <a:gd name="connsiteY21" fmla="*/ 167640 h 388620"/>
              <a:gd name="connsiteX22" fmla="*/ 24765 w 171450"/>
              <a:gd name="connsiteY22" fmla="*/ 175260 h 388620"/>
              <a:gd name="connsiteX23" fmla="*/ 22860 w 171450"/>
              <a:gd name="connsiteY23" fmla="*/ 200025 h 388620"/>
              <a:gd name="connsiteX24" fmla="*/ 20955 w 171450"/>
              <a:gd name="connsiteY24" fmla="*/ 207645 h 388620"/>
              <a:gd name="connsiteX25" fmla="*/ 19050 w 171450"/>
              <a:gd name="connsiteY25" fmla="*/ 217170 h 388620"/>
              <a:gd name="connsiteX26" fmla="*/ 17145 w 171450"/>
              <a:gd name="connsiteY26" fmla="*/ 222885 h 388620"/>
              <a:gd name="connsiteX27" fmla="*/ 15240 w 171450"/>
              <a:gd name="connsiteY27" fmla="*/ 230505 h 388620"/>
              <a:gd name="connsiteX28" fmla="*/ 13335 w 171450"/>
              <a:gd name="connsiteY28" fmla="*/ 262890 h 388620"/>
              <a:gd name="connsiteX29" fmla="*/ 9525 w 171450"/>
              <a:gd name="connsiteY29" fmla="*/ 283845 h 388620"/>
              <a:gd name="connsiteX30" fmla="*/ 7620 w 171450"/>
              <a:gd name="connsiteY30" fmla="*/ 302895 h 388620"/>
              <a:gd name="connsiteX31" fmla="*/ 1905 w 171450"/>
              <a:gd name="connsiteY31" fmla="*/ 325755 h 388620"/>
              <a:gd name="connsiteX32" fmla="*/ 0 w 171450"/>
              <a:gd name="connsiteY32" fmla="*/ 337185 h 388620"/>
              <a:gd name="connsiteX33" fmla="*/ 1905 w 171450"/>
              <a:gd name="connsiteY33" fmla="*/ 363855 h 388620"/>
              <a:gd name="connsiteX34" fmla="*/ 3810 w 171450"/>
              <a:gd name="connsiteY34" fmla="*/ 369570 h 388620"/>
              <a:gd name="connsiteX35" fmla="*/ 15240 w 171450"/>
              <a:gd name="connsiteY35" fmla="*/ 375285 h 388620"/>
              <a:gd name="connsiteX36" fmla="*/ 20955 w 171450"/>
              <a:gd name="connsiteY36" fmla="*/ 379095 h 388620"/>
              <a:gd name="connsiteX37" fmla="*/ 24765 w 171450"/>
              <a:gd name="connsiteY37" fmla="*/ 384810 h 388620"/>
              <a:gd name="connsiteX38" fmla="*/ 28575 w 171450"/>
              <a:gd name="connsiteY38" fmla="*/ 388620 h 38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1450" h="388620">
                <a:moveTo>
                  <a:pt x="171450" y="0"/>
                </a:moveTo>
                <a:cubicBezTo>
                  <a:pt x="166370" y="635"/>
                  <a:pt x="161260" y="1063"/>
                  <a:pt x="156210" y="1905"/>
                </a:cubicBezTo>
                <a:cubicBezTo>
                  <a:pt x="145520" y="3687"/>
                  <a:pt x="151934" y="3450"/>
                  <a:pt x="142875" y="5715"/>
                </a:cubicBezTo>
                <a:cubicBezTo>
                  <a:pt x="139734" y="6500"/>
                  <a:pt x="136474" y="6768"/>
                  <a:pt x="133350" y="7620"/>
                </a:cubicBezTo>
                <a:cubicBezTo>
                  <a:pt x="129475" y="8677"/>
                  <a:pt x="121920" y="11430"/>
                  <a:pt x="121920" y="11430"/>
                </a:cubicBezTo>
                <a:lnTo>
                  <a:pt x="104775" y="22860"/>
                </a:lnTo>
                <a:lnTo>
                  <a:pt x="99060" y="26670"/>
                </a:lnTo>
                <a:lnTo>
                  <a:pt x="93345" y="30480"/>
                </a:lnTo>
                <a:cubicBezTo>
                  <a:pt x="92075" y="32385"/>
                  <a:pt x="91258" y="34687"/>
                  <a:pt x="89535" y="36195"/>
                </a:cubicBezTo>
                <a:cubicBezTo>
                  <a:pt x="86089" y="39210"/>
                  <a:pt x="78105" y="43815"/>
                  <a:pt x="78105" y="43815"/>
                </a:cubicBezTo>
                <a:cubicBezTo>
                  <a:pt x="73317" y="58180"/>
                  <a:pt x="79776" y="40473"/>
                  <a:pt x="72390" y="55245"/>
                </a:cubicBezTo>
                <a:cubicBezTo>
                  <a:pt x="71492" y="57041"/>
                  <a:pt x="71383" y="59164"/>
                  <a:pt x="70485" y="60960"/>
                </a:cubicBezTo>
                <a:cubicBezTo>
                  <a:pt x="69461" y="63008"/>
                  <a:pt x="67699" y="64627"/>
                  <a:pt x="66675" y="66675"/>
                </a:cubicBezTo>
                <a:cubicBezTo>
                  <a:pt x="58788" y="82449"/>
                  <a:pt x="71879" y="61727"/>
                  <a:pt x="60960" y="78105"/>
                </a:cubicBezTo>
                <a:cubicBezTo>
                  <a:pt x="59449" y="85661"/>
                  <a:pt x="57543" y="95977"/>
                  <a:pt x="55245" y="102870"/>
                </a:cubicBezTo>
                <a:lnTo>
                  <a:pt x="51435" y="114300"/>
                </a:lnTo>
                <a:lnTo>
                  <a:pt x="47625" y="125730"/>
                </a:lnTo>
                <a:cubicBezTo>
                  <a:pt x="46990" y="127635"/>
                  <a:pt x="47140" y="130025"/>
                  <a:pt x="45720" y="131445"/>
                </a:cubicBezTo>
                <a:lnTo>
                  <a:pt x="40005" y="137160"/>
                </a:lnTo>
                <a:cubicBezTo>
                  <a:pt x="39370" y="139065"/>
                  <a:pt x="39075" y="141120"/>
                  <a:pt x="38100" y="142875"/>
                </a:cubicBezTo>
                <a:cubicBezTo>
                  <a:pt x="35876" y="146878"/>
                  <a:pt x="30480" y="154305"/>
                  <a:pt x="30480" y="154305"/>
                </a:cubicBezTo>
                <a:cubicBezTo>
                  <a:pt x="24525" y="178126"/>
                  <a:pt x="32136" y="148509"/>
                  <a:pt x="26670" y="167640"/>
                </a:cubicBezTo>
                <a:cubicBezTo>
                  <a:pt x="25951" y="170157"/>
                  <a:pt x="25400" y="172720"/>
                  <a:pt x="24765" y="175260"/>
                </a:cubicBezTo>
                <a:cubicBezTo>
                  <a:pt x="24130" y="183515"/>
                  <a:pt x="23827" y="191802"/>
                  <a:pt x="22860" y="200025"/>
                </a:cubicBezTo>
                <a:cubicBezTo>
                  <a:pt x="22554" y="202625"/>
                  <a:pt x="21523" y="205089"/>
                  <a:pt x="20955" y="207645"/>
                </a:cubicBezTo>
                <a:cubicBezTo>
                  <a:pt x="20253" y="210806"/>
                  <a:pt x="19835" y="214029"/>
                  <a:pt x="19050" y="217170"/>
                </a:cubicBezTo>
                <a:cubicBezTo>
                  <a:pt x="18563" y="219118"/>
                  <a:pt x="17697" y="220954"/>
                  <a:pt x="17145" y="222885"/>
                </a:cubicBezTo>
                <a:cubicBezTo>
                  <a:pt x="16426" y="225402"/>
                  <a:pt x="15875" y="227965"/>
                  <a:pt x="15240" y="230505"/>
                </a:cubicBezTo>
                <a:cubicBezTo>
                  <a:pt x="14605" y="241300"/>
                  <a:pt x="14272" y="252117"/>
                  <a:pt x="13335" y="262890"/>
                </a:cubicBezTo>
                <a:cubicBezTo>
                  <a:pt x="12264" y="275208"/>
                  <a:pt x="11042" y="272465"/>
                  <a:pt x="9525" y="283845"/>
                </a:cubicBezTo>
                <a:cubicBezTo>
                  <a:pt x="8682" y="290171"/>
                  <a:pt x="8669" y="296600"/>
                  <a:pt x="7620" y="302895"/>
                </a:cubicBezTo>
                <a:lnTo>
                  <a:pt x="1905" y="325755"/>
                </a:lnTo>
                <a:cubicBezTo>
                  <a:pt x="968" y="329502"/>
                  <a:pt x="635" y="333375"/>
                  <a:pt x="0" y="337185"/>
                </a:cubicBezTo>
                <a:cubicBezTo>
                  <a:pt x="635" y="346075"/>
                  <a:pt x="864" y="355003"/>
                  <a:pt x="1905" y="363855"/>
                </a:cubicBezTo>
                <a:cubicBezTo>
                  <a:pt x="2140" y="365849"/>
                  <a:pt x="2556" y="368002"/>
                  <a:pt x="3810" y="369570"/>
                </a:cubicBezTo>
                <a:cubicBezTo>
                  <a:pt x="6496" y="372927"/>
                  <a:pt x="11475" y="374030"/>
                  <a:pt x="15240" y="375285"/>
                </a:cubicBezTo>
                <a:cubicBezTo>
                  <a:pt x="17145" y="376555"/>
                  <a:pt x="19336" y="377476"/>
                  <a:pt x="20955" y="379095"/>
                </a:cubicBezTo>
                <a:cubicBezTo>
                  <a:pt x="22574" y="380714"/>
                  <a:pt x="23335" y="383022"/>
                  <a:pt x="24765" y="384810"/>
                </a:cubicBezTo>
                <a:cubicBezTo>
                  <a:pt x="25887" y="386212"/>
                  <a:pt x="27305" y="387350"/>
                  <a:pt x="28575" y="388620"/>
                </a:cubicBezTo>
              </a:path>
            </a:pathLst>
          </a:custGeom>
          <a:ln w="19050">
            <a:solidFill>
              <a:srgbClr val="FFCC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2122170" y="1636395"/>
            <a:ext cx="165735" cy="396394"/>
          </a:xfrm>
          <a:custGeom>
            <a:avLst/>
            <a:gdLst>
              <a:gd name="connsiteX0" fmla="*/ 165735 w 165735"/>
              <a:gd name="connsiteY0" fmla="*/ 0 h 396394"/>
              <a:gd name="connsiteX1" fmla="*/ 133350 w 165735"/>
              <a:gd name="connsiteY1" fmla="*/ 1905 h 396394"/>
              <a:gd name="connsiteX2" fmla="*/ 127635 w 165735"/>
              <a:gd name="connsiteY2" fmla="*/ 3810 h 396394"/>
              <a:gd name="connsiteX3" fmla="*/ 120015 w 165735"/>
              <a:gd name="connsiteY3" fmla="*/ 5715 h 396394"/>
              <a:gd name="connsiteX4" fmla="*/ 108585 w 165735"/>
              <a:gd name="connsiteY4" fmla="*/ 13335 h 396394"/>
              <a:gd name="connsiteX5" fmla="*/ 99060 w 165735"/>
              <a:gd name="connsiteY5" fmla="*/ 22860 h 396394"/>
              <a:gd name="connsiteX6" fmla="*/ 95250 w 165735"/>
              <a:gd name="connsiteY6" fmla="*/ 28575 h 396394"/>
              <a:gd name="connsiteX7" fmla="*/ 89535 w 165735"/>
              <a:gd name="connsiteY7" fmla="*/ 32385 h 396394"/>
              <a:gd name="connsiteX8" fmla="*/ 81915 w 165735"/>
              <a:gd name="connsiteY8" fmla="*/ 43815 h 396394"/>
              <a:gd name="connsiteX9" fmla="*/ 74295 w 165735"/>
              <a:gd name="connsiteY9" fmla="*/ 55245 h 396394"/>
              <a:gd name="connsiteX10" fmla="*/ 70485 w 165735"/>
              <a:gd name="connsiteY10" fmla="*/ 60960 h 396394"/>
              <a:gd name="connsiteX11" fmla="*/ 66675 w 165735"/>
              <a:gd name="connsiteY11" fmla="*/ 72390 h 396394"/>
              <a:gd name="connsiteX12" fmla="*/ 64770 w 165735"/>
              <a:gd name="connsiteY12" fmla="*/ 80010 h 396394"/>
              <a:gd name="connsiteX13" fmla="*/ 60960 w 165735"/>
              <a:gd name="connsiteY13" fmla="*/ 85725 h 396394"/>
              <a:gd name="connsiteX14" fmla="*/ 55245 w 165735"/>
              <a:gd name="connsiteY14" fmla="*/ 104775 h 396394"/>
              <a:gd name="connsiteX15" fmla="*/ 53340 w 165735"/>
              <a:gd name="connsiteY15" fmla="*/ 110490 h 396394"/>
              <a:gd name="connsiteX16" fmla="*/ 51435 w 165735"/>
              <a:gd name="connsiteY16" fmla="*/ 116205 h 396394"/>
              <a:gd name="connsiteX17" fmla="*/ 45720 w 165735"/>
              <a:gd name="connsiteY17" fmla="*/ 137160 h 396394"/>
              <a:gd name="connsiteX18" fmla="*/ 41910 w 165735"/>
              <a:gd name="connsiteY18" fmla="*/ 142875 h 396394"/>
              <a:gd name="connsiteX19" fmla="*/ 38100 w 165735"/>
              <a:gd name="connsiteY19" fmla="*/ 154305 h 396394"/>
              <a:gd name="connsiteX20" fmla="*/ 36195 w 165735"/>
              <a:gd name="connsiteY20" fmla="*/ 160020 h 396394"/>
              <a:gd name="connsiteX21" fmla="*/ 32385 w 165735"/>
              <a:gd name="connsiteY21" fmla="*/ 180975 h 396394"/>
              <a:gd name="connsiteX22" fmla="*/ 26670 w 165735"/>
              <a:gd name="connsiteY22" fmla="*/ 198120 h 396394"/>
              <a:gd name="connsiteX23" fmla="*/ 24765 w 165735"/>
              <a:gd name="connsiteY23" fmla="*/ 203835 h 396394"/>
              <a:gd name="connsiteX24" fmla="*/ 20955 w 165735"/>
              <a:gd name="connsiteY24" fmla="*/ 222885 h 396394"/>
              <a:gd name="connsiteX25" fmla="*/ 19050 w 165735"/>
              <a:gd name="connsiteY25" fmla="*/ 230505 h 396394"/>
              <a:gd name="connsiteX26" fmla="*/ 15240 w 165735"/>
              <a:gd name="connsiteY26" fmla="*/ 241935 h 396394"/>
              <a:gd name="connsiteX27" fmla="*/ 9525 w 165735"/>
              <a:gd name="connsiteY27" fmla="*/ 272415 h 396394"/>
              <a:gd name="connsiteX28" fmla="*/ 7620 w 165735"/>
              <a:gd name="connsiteY28" fmla="*/ 287655 h 396394"/>
              <a:gd name="connsiteX29" fmla="*/ 5715 w 165735"/>
              <a:gd name="connsiteY29" fmla="*/ 293370 h 396394"/>
              <a:gd name="connsiteX30" fmla="*/ 3810 w 165735"/>
              <a:gd name="connsiteY30" fmla="*/ 312420 h 396394"/>
              <a:gd name="connsiteX31" fmla="*/ 0 w 165735"/>
              <a:gd name="connsiteY31" fmla="*/ 327660 h 396394"/>
              <a:gd name="connsiteX32" fmla="*/ 1905 w 165735"/>
              <a:gd name="connsiteY32" fmla="*/ 381000 h 396394"/>
              <a:gd name="connsiteX33" fmla="*/ 3810 w 165735"/>
              <a:gd name="connsiteY33" fmla="*/ 386715 h 396394"/>
              <a:gd name="connsiteX34" fmla="*/ 9525 w 165735"/>
              <a:gd name="connsiteY34" fmla="*/ 388620 h 396394"/>
              <a:gd name="connsiteX35" fmla="*/ 19050 w 165735"/>
              <a:gd name="connsiteY35" fmla="*/ 396240 h 396394"/>
              <a:gd name="connsiteX36" fmla="*/ 20955 w 165735"/>
              <a:gd name="connsiteY36" fmla="*/ 396240 h 39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65735" h="396394">
                <a:moveTo>
                  <a:pt x="165735" y="0"/>
                </a:moveTo>
                <a:cubicBezTo>
                  <a:pt x="154940" y="635"/>
                  <a:pt x="144110" y="829"/>
                  <a:pt x="133350" y="1905"/>
                </a:cubicBezTo>
                <a:cubicBezTo>
                  <a:pt x="131352" y="2105"/>
                  <a:pt x="129566" y="3258"/>
                  <a:pt x="127635" y="3810"/>
                </a:cubicBezTo>
                <a:cubicBezTo>
                  <a:pt x="125118" y="4529"/>
                  <a:pt x="122555" y="5080"/>
                  <a:pt x="120015" y="5715"/>
                </a:cubicBezTo>
                <a:cubicBezTo>
                  <a:pt x="116205" y="8255"/>
                  <a:pt x="111125" y="9525"/>
                  <a:pt x="108585" y="13335"/>
                </a:cubicBezTo>
                <a:cubicBezTo>
                  <a:pt x="103505" y="20955"/>
                  <a:pt x="106680" y="17780"/>
                  <a:pt x="99060" y="22860"/>
                </a:cubicBezTo>
                <a:cubicBezTo>
                  <a:pt x="97790" y="24765"/>
                  <a:pt x="96869" y="26956"/>
                  <a:pt x="95250" y="28575"/>
                </a:cubicBezTo>
                <a:cubicBezTo>
                  <a:pt x="93631" y="30194"/>
                  <a:pt x="91043" y="30662"/>
                  <a:pt x="89535" y="32385"/>
                </a:cubicBezTo>
                <a:cubicBezTo>
                  <a:pt x="86520" y="35831"/>
                  <a:pt x="84455" y="40005"/>
                  <a:pt x="81915" y="43815"/>
                </a:cubicBezTo>
                <a:lnTo>
                  <a:pt x="74295" y="55245"/>
                </a:lnTo>
                <a:cubicBezTo>
                  <a:pt x="73025" y="57150"/>
                  <a:pt x="71209" y="58788"/>
                  <a:pt x="70485" y="60960"/>
                </a:cubicBezTo>
                <a:lnTo>
                  <a:pt x="66675" y="72390"/>
                </a:lnTo>
                <a:cubicBezTo>
                  <a:pt x="65847" y="74874"/>
                  <a:pt x="65801" y="77604"/>
                  <a:pt x="64770" y="80010"/>
                </a:cubicBezTo>
                <a:cubicBezTo>
                  <a:pt x="63868" y="82114"/>
                  <a:pt x="62230" y="83820"/>
                  <a:pt x="60960" y="85725"/>
                </a:cubicBezTo>
                <a:cubicBezTo>
                  <a:pt x="58081" y="97241"/>
                  <a:pt x="59883" y="90861"/>
                  <a:pt x="55245" y="104775"/>
                </a:cubicBezTo>
                <a:lnTo>
                  <a:pt x="53340" y="110490"/>
                </a:lnTo>
                <a:cubicBezTo>
                  <a:pt x="52705" y="112395"/>
                  <a:pt x="51829" y="114236"/>
                  <a:pt x="51435" y="116205"/>
                </a:cubicBezTo>
                <a:cubicBezTo>
                  <a:pt x="48742" y="129668"/>
                  <a:pt x="50554" y="122658"/>
                  <a:pt x="45720" y="137160"/>
                </a:cubicBezTo>
                <a:cubicBezTo>
                  <a:pt x="44996" y="139332"/>
                  <a:pt x="42840" y="140783"/>
                  <a:pt x="41910" y="142875"/>
                </a:cubicBezTo>
                <a:cubicBezTo>
                  <a:pt x="40279" y="146545"/>
                  <a:pt x="39370" y="150495"/>
                  <a:pt x="38100" y="154305"/>
                </a:cubicBezTo>
                <a:lnTo>
                  <a:pt x="36195" y="160020"/>
                </a:lnTo>
                <a:cubicBezTo>
                  <a:pt x="34853" y="169412"/>
                  <a:pt x="34835" y="172810"/>
                  <a:pt x="32385" y="180975"/>
                </a:cubicBezTo>
                <a:cubicBezTo>
                  <a:pt x="30654" y="186745"/>
                  <a:pt x="28575" y="192405"/>
                  <a:pt x="26670" y="198120"/>
                </a:cubicBezTo>
                <a:cubicBezTo>
                  <a:pt x="26035" y="200025"/>
                  <a:pt x="25159" y="201866"/>
                  <a:pt x="24765" y="203835"/>
                </a:cubicBezTo>
                <a:cubicBezTo>
                  <a:pt x="23495" y="210185"/>
                  <a:pt x="22526" y="216603"/>
                  <a:pt x="20955" y="222885"/>
                </a:cubicBezTo>
                <a:cubicBezTo>
                  <a:pt x="20320" y="225425"/>
                  <a:pt x="19802" y="227997"/>
                  <a:pt x="19050" y="230505"/>
                </a:cubicBezTo>
                <a:cubicBezTo>
                  <a:pt x="17896" y="234352"/>
                  <a:pt x="15240" y="241935"/>
                  <a:pt x="15240" y="241935"/>
                </a:cubicBezTo>
                <a:cubicBezTo>
                  <a:pt x="12686" y="262371"/>
                  <a:pt x="14577" y="252208"/>
                  <a:pt x="9525" y="272415"/>
                </a:cubicBezTo>
                <a:cubicBezTo>
                  <a:pt x="8283" y="277382"/>
                  <a:pt x="8536" y="282618"/>
                  <a:pt x="7620" y="287655"/>
                </a:cubicBezTo>
                <a:cubicBezTo>
                  <a:pt x="7261" y="289631"/>
                  <a:pt x="6350" y="291465"/>
                  <a:pt x="5715" y="293370"/>
                </a:cubicBezTo>
                <a:cubicBezTo>
                  <a:pt x="5080" y="299720"/>
                  <a:pt x="4859" y="306125"/>
                  <a:pt x="3810" y="312420"/>
                </a:cubicBezTo>
                <a:cubicBezTo>
                  <a:pt x="2949" y="317585"/>
                  <a:pt x="0" y="327660"/>
                  <a:pt x="0" y="327660"/>
                </a:cubicBezTo>
                <a:cubicBezTo>
                  <a:pt x="635" y="345440"/>
                  <a:pt x="760" y="363246"/>
                  <a:pt x="1905" y="381000"/>
                </a:cubicBezTo>
                <a:cubicBezTo>
                  <a:pt x="2034" y="383004"/>
                  <a:pt x="2390" y="385295"/>
                  <a:pt x="3810" y="386715"/>
                </a:cubicBezTo>
                <a:cubicBezTo>
                  <a:pt x="5230" y="388135"/>
                  <a:pt x="7620" y="387985"/>
                  <a:pt x="9525" y="388620"/>
                </a:cubicBezTo>
                <a:cubicBezTo>
                  <a:pt x="13849" y="395107"/>
                  <a:pt x="11689" y="394400"/>
                  <a:pt x="19050" y="396240"/>
                </a:cubicBezTo>
                <a:cubicBezTo>
                  <a:pt x="19666" y="396394"/>
                  <a:pt x="20320" y="396240"/>
                  <a:pt x="20955" y="396240"/>
                </a:cubicBezTo>
              </a:path>
            </a:pathLst>
          </a:custGeom>
          <a:ln w="19050">
            <a:solidFill>
              <a:srgbClr val="FFCC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6" name="Picture 15" descr="iStock_000010207195XSmall.jpg"/>
          <p:cNvPicPr>
            <a:picLocks noChangeAspect="1"/>
          </p:cNvPicPr>
          <p:nvPr/>
        </p:nvPicPr>
        <p:blipFill>
          <a:blip r:embed="rId3" cstate="print">
            <a:clrChange>
              <a:clrFrom>
                <a:srgbClr val="F8F8F8"/>
              </a:clrFrom>
              <a:clrTo>
                <a:srgbClr val="F8F8F8">
                  <a:alpha val="0"/>
                </a:srgbClr>
              </a:clrTo>
            </a:clrChange>
          </a:blip>
          <a:srcRect/>
          <a:stretch>
            <a:fillRect/>
          </a:stretch>
        </p:blipFill>
        <p:spPr>
          <a:xfrm>
            <a:off x="2295154" y="2281925"/>
            <a:ext cx="1210046" cy="1528075"/>
          </a:xfrm>
          <a:prstGeom prst="rect">
            <a:avLst/>
          </a:prstGeom>
        </p:spPr>
      </p:pic>
      <p:sp>
        <p:nvSpPr>
          <p:cNvPr id="17" name="TextBox 16"/>
          <p:cNvSpPr txBox="1"/>
          <p:nvPr/>
        </p:nvSpPr>
        <p:spPr>
          <a:xfrm>
            <a:off x="3048000" y="990600"/>
            <a:ext cx="2971800" cy="646331"/>
          </a:xfrm>
          <a:prstGeom prst="rect">
            <a:avLst/>
          </a:prstGeom>
          <a:noFill/>
        </p:spPr>
        <p:txBody>
          <a:bodyPr wrap="square" rtlCol="0">
            <a:spAutoFit/>
          </a:bodyPr>
          <a:lstStyle/>
          <a:p>
            <a:r>
              <a:rPr lang="en-US" sz="3600" dirty="0" smtClean="0"/>
              <a:t>Donor</a:t>
            </a:r>
            <a:endParaRPr lang="en-US" sz="3600" dirty="0"/>
          </a:p>
        </p:txBody>
      </p:sp>
      <p:sp>
        <p:nvSpPr>
          <p:cNvPr id="18" name="TextBox 17"/>
          <p:cNvSpPr txBox="1"/>
          <p:nvPr/>
        </p:nvSpPr>
        <p:spPr>
          <a:xfrm>
            <a:off x="4191000" y="2438400"/>
            <a:ext cx="4572000" cy="1754326"/>
          </a:xfrm>
          <a:prstGeom prst="rect">
            <a:avLst/>
          </a:prstGeom>
          <a:noFill/>
        </p:spPr>
        <p:txBody>
          <a:bodyPr wrap="square" rtlCol="0">
            <a:spAutoFit/>
          </a:bodyPr>
          <a:lstStyle/>
          <a:p>
            <a:r>
              <a:rPr lang="en-US" sz="3600" dirty="0" smtClean="0"/>
              <a:t>Delivers money or property with retained interests</a:t>
            </a:r>
            <a:endParaRPr lang="en-US" sz="3600" dirty="0"/>
          </a:p>
        </p:txBody>
      </p:sp>
      <p:pic>
        <p:nvPicPr>
          <p:cNvPr id="22" name="Picture 4" descr="http://www.creditcardchaser.com/wp-content/uploads/2009/11/salvation-army-kettle.jpg"/>
          <p:cNvPicPr>
            <a:picLocks noChangeAspect="1" noChangeArrowheads="1"/>
          </p:cNvPicPr>
          <p:nvPr/>
        </p:nvPicPr>
        <p:blipFill>
          <a:blip r:embed="rId4" cstate="print"/>
          <a:srcRect b="2471"/>
          <a:stretch>
            <a:fillRect/>
          </a:stretch>
        </p:blipFill>
        <p:spPr bwMode="auto">
          <a:xfrm>
            <a:off x="1828800" y="4151953"/>
            <a:ext cx="2133600" cy="2706047"/>
          </a:xfrm>
          <a:prstGeom prst="rect">
            <a:avLst/>
          </a:prstGeom>
          <a:noFill/>
        </p:spPr>
      </p:pic>
      <p:sp>
        <p:nvSpPr>
          <p:cNvPr id="15" name="Rectangle 14"/>
          <p:cNvSpPr/>
          <p:nvPr/>
        </p:nvSpPr>
        <p:spPr>
          <a:xfrm>
            <a:off x="4876800" y="0"/>
            <a:ext cx="4267200" cy="609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876800" y="609600"/>
            <a:ext cx="4267200" cy="914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657600" y="0"/>
            <a:ext cx="5486400" cy="1557349"/>
          </a:xfrm>
          <a:prstGeom prst="rect">
            <a:avLst/>
          </a:prstGeom>
          <a:noFill/>
        </p:spPr>
        <p:txBody>
          <a:bodyPr wrap="square" rtlCol="0">
            <a:spAutoFit/>
          </a:bodyPr>
          <a:lstStyle/>
          <a:p>
            <a:pPr algn="r">
              <a:lnSpc>
                <a:spcPct val="70000"/>
              </a:lnSpc>
            </a:pPr>
            <a:r>
              <a:rPr lang="en-US" sz="5400" b="1" spc="-150" dirty="0" smtClean="0">
                <a:solidFill>
                  <a:schemeClr val="bg1"/>
                </a:solidFill>
              </a:rPr>
              <a:t>Not Completed</a:t>
            </a:r>
          </a:p>
          <a:p>
            <a:pPr algn="r">
              <a:lnSpc>
                <a:spcPct val="70000"/>
              </a:lnSpc>
            </a:pPr>
            <a:r>
              <a:rPr lang="en-US" sz="1000" b="1" spc="-150" dirty="0" smtClean="0">
                <a:solidFill>
                  <a:schemeClr val="bg1"/>
                </a:solidFill>
              </a:rPr>
              <a:t> </a:t>
            </a:r>
          </a:p>
          <a:p>
            <a:pPr algn="r">
              <a:lnSpc>
                <a:spcPct val="70000"/>
              </a:lnSpc>
            </a:pPr>
            <a:r>
              <a:rPr lang="en-US" sz="3600" b="1" spc="-150" dirty="0" smtClean="0">
                <a:solidFill>
                  <a:schemeClr val="bg1"/>
                </a:solidFill>
              </a:rPr>
              <a:t>Until Retained Interests </a:t>
            </a:r>
          </a:p>
          <a:p>
            <a:pPr algn="r">
              <a:lnSpc>
                <a:spcPct val="70000"/>
              </a:lnSpc>
            </a:pPr>
            <a:r>
              <a:rPr lang="en-US" sz="3600" b="1" spc="-150" dirty="0" smtClean="0">
                <a:solidFill>
                  <a:schemeClr val="bg1"/>
                </a:solidFill>
              </a:rPr>
              <a:t>Are Transferred </a:t>
            </a:r>
            <a:endParaRPr lang="en-US" sz="3600" b="1" spc="-150"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C:\Users\rujames\AppData\Local\Microsoft\Windows\Temporary Internet Files\Content.IE5\7FLW1HPB\MP900447740[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5486400" y="0"/>
            <a:ext cx="3657600" cy="5638800"/>
          </a:xfrm>
        </p:spPr>
        <p:txBody>
          <a:bodyPr>
            <a:normAutofit fontScale="92500" lnSpcReduction="20000"/>
          </a:bodyPr>
          <a:lstStyle/>
          <a:p>
            <a:pPr marL="0" indent="0">
              <a:buNone/>
            </a:pPr>
            <a:r>
              <a:rPr lang="en-US" dirty="0" smtClean="0">
                <a:solidFill>
                  <a:schemeClr val="bg1"/>
                </a:solidFill>
                <a:effectLst>
                  <a:glow rad="101600">
                    <a:schemeClr val="tx2">
                      <a:lumMod val="50000"/>
                      <a:alpha val="60000"/>
                    </a:schemeClr>
                  </a:glow>
                </a:effectLst>
              </a:rPr>
              <a:t>I give land worth $2 million to charity and retain a two year option to repurchase the land for $500,000.  How much can I deduct?</a:t>
            </a:r>
          </a:p>
          <a:p>
            <a:pPr marL="514350" indent="-514350">
              <a:buAutoNum type="alphaUcParenR"/>
            </a:pPr>
            <a:r>
              <a:rPr lang="en-US" dirty="0" smtClean="0">
                <a:solidFill>
                  <a:schemeClr val="bg1"/>
                </a:solidFill>
                <a:effectLst>
                  <a:glow rad="101600">
                    <a:schemeClr val="tx2">
                      <a:lumMod val="50000"/>
                      <a:alpha val="60000"/>
                    </a:schemeClr>
                  </a:glow>
                </a:effectLst>
              </a:rPr>
              <a:t>$0</a:t>
            </a:r>
          </a:p>
          <a:p>
            <a:pPr marL="514350" indent="-514350">
              <a:buFont typeface="Arial" pitchFamily="34" charset="0"/>
              <a:buAutoNum type="alphaUcParenR"/>
            </a:pPr>
            <a:r>
              <a:rPr lang="en-US" dirty="0" smtClean="0">
                <a:solidFill>
                  <a:schemeClr val="bg1"/>
                </a:solidFill>
                <a:effectLst>
                  <a:glow rad="101600">
                    <a:schemeClr val="tx2">
                      <a:lumMod val="50000"/>
                      <a:alpha val="60000"/>
                    </a:schemeClr>
                  </a:glow>
                </a:effectLst>
              </a:rPr>
              <a:t>$500,000</a:t>
            </a:r>
          </a:p>
          <a:p>
            <a:pPr marL="514350" indent="-514350">
              <a:buFont typeface="Arial" pitchFamily="34" charset="0"/>
              <a:buAutoNum type="alphaUcParenR"/>
            </a:pPr>
            <a:r>
              <a:rPr lang="en-US" dirty="0" smtClean="0">
                <a:solidFill>
                  <a:schemeClr val="bg1"/>
                </a:solidFill>
                <a:effectLst>
                  <a:glow rad="101600">
                    <a:schemeClr val="tx2">
                      <a:lumMod val="50000"/>
                      <a:alpha val="60000"/>
                    </a:schemeClr>
                  </a:glow>
                </a:effectLst>
              </a:rPr>
              <a:t>$1.5 Million</a:t>
            </a:r>
          </a:p>
          <a:p>
            <a:pPr marL="514350" indent="-514350">
              <a:buFont typeface="Arial" pitchFamily="34" charset="0"/>
              <a:buAutoNum type="alphaUcParenR"/>
            </a:pPr>
            <a:r>
              <a:rPr lang="en-US" dirty="0" smtClean="0">
                <a:solidFill>
                  <a:schemeClr val="bg1"/>
                </a:solidFill>
                <a:effectLst>
                  <a:glow rad="101600">
                    <a:schemeClr val="tx2">
                      <a:lumMod val="50000"/>
                      <a:alpha val="60000"/>
                    </a:schemeClr>
                  </a:glow>
                </a:effectLst>
              </a:rPr>
              <a:t>$2 Million</a:t>
            </a:r>
          </a:p>
          <a:p>
            <a:pPr marL="514350" indent="-514350">
              <a:buFont typeface="Arial" pitchFamily="34" charset="0"/>
              <a:buAutoNum type="alphaUcParenR"/>
            </a:pPr>
            <a:r>
              <a:rPr lang="en-US" dirty="0" smtClean="0">
                <a:solidFill>
                  <a:schemeClr val="bg1"/>
                </a:solidFill>
                <a:effectLst>
                  <a:glow rad="101600">
                    <a:schemeClr val="tx2">
                      <a:lumMod val="50000"/>
                      <a:alpha val="60000"/>
                    </a:schemeClr>
                  </a:glow>
                </a:effectLst>
              </a:rPr>
              <a:t>Only the rental value</a:t>
            </a:r>
          </a:p>
          <a:p>
            <a:pPr marL="514350" indent="-514350">
              <a:buAutoNum type="alphaUcParenR"/>
            </a:pPr>
            <a:endParaRPr lang="en-US" dirty="0" smtClean="0"/>
          </a:p>
        </p:txBody>
      </p:sp>
      <p:sp>
        <p:nvSpPr>
          <p:cNvPr id="4" name="Oval 3"/>
          <p:cNvSpPr/>
          <p:nvPr/>
        </p:nvSpPr>
        <p:spPr>
          <a:xfrm>
            <a:off x="5486400" y="2590800"/>
            <a:ext cx="1295400" cy="5334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C:\Users\rujames\AppData\Local\Microsoft\Windows\Temporary Internet Files\Content.IE5\7FLW1HPB\MP900447740[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5486400" y="0"/>
            <a:ext cx="3657600" cy="5638800"/>
          </a:xfrm>
        </p:spPr>
        <p:txBody>
          <a:bodyPr>
            <a:normAutofit fontScale="92500" lnSpcReduction="20000"/>
          </a:bodyPr>
          <a:lstStyle/>
          <a:p>
            <a:pPr marL="0" indent="0">
              <a:buNone/>
            </a:pPr>
            <a:r>
              <a:rPr lang="en-US" dirty="0" smtClean="0">
                <a:solidFill>
                  <a:schemeClr val="bg1"/>
                </a:solidFill>
                <a:effectLst>
                  <a:glow rad="101600">
                    <a:schemeClr val="tx2">
                      <a:lumMod val="50000"/>
                      <a:alpha val="60000"/>
                    </a:schemeClr>
                  </a:glow>
                </a:effectLst>
              </a:rPr>
              <a:t>I give land worth $2 million and retain a two year option to repurchase for $500,000.  </a:t>
            </a:r>
            <a:r>
              <a:rPr lang="en-US" u="sng" dirty="0" smtClean="0">
                <a:solidFill>
                  <a:schemeClr val="bg1"/>
                </a:solidFill>
                <a:effectLst>
                  <a:glow rad="101600">
                    <a:schemeClr val="tx2">
                      <a:lumMod val="50000"/>
                      <a:alpha val="60000"/>
                    </a:schemeClr>
                  </a:glow>
                </a:effectLst>
              </a:rPr>
              <a:t>After the option expires</a:t>
            </a:r>
            <a:r>
              <a:rPr lang="en-US" dirty="0" smtClean="0">
                <a:solidFill>
                  <a:schemeClr val="bg1"/>
                </a:solidFill>
                <a:effectLst>
                  <a:glow rad="101600">
                    <a:schemeClr val="tx2">
                      <a:lumMod val="50000"/>
                      <a:alpha val="60000"/>
                    </a:schemeClr>
                  </a:glow>
                </a:effectLst>
              </a:rPr>
              <a:t>, how much can I deduct?</a:t>
            </a:r>
          </a:p>
          <a:p>
            <a:pPr marL="514350" indent="-514350">
              <a:buAutoNum type="alphaUcParenR"/>
            </a:pPr>
            <a:r>
              <a:rPr lang="en-US" dirty="0" smtClean="0">
                <a:solidFill>
                  <a:schemeClr val="bg1"/>
                </a:solidFill>
                <a:effectLst>
                  <a:glow rad="101600">
                    <a:schemeClr val="tx2">
                      <a:lumMod val="50000"/>
                      <a:alpha val="60000"/>
                    </a:schemeClr>
                  </a:glow>
                </a:effectLst>
              </a:rPr>
              <a:t>$0</a:t>
            </a:r>
          </a:p>
          <a:p>
            <a:pPr marL="514350" indent="-514350">
              <a:buFont typeface="Arial" pitchFamily="34" charset="0"/>
              <a:buAutoNum type="alphaUcParenR"/>
            </a:pPr>
            <a:r>
              <a:rPr lang="en-US" dirty="0" smtClean="0">
                <a:solidFill>
                  <a:schemeClr val="bg1"/>
                </a:solidFill>
                <a:effectLst>
                  <a:glow rad="101600">
                    <a:schemeClr val="tx2">
                      <a:lumMod val="50000"/>
                      <a:alpha val="60000"/>
                    </a:schemeClr>
                  </a:glow>
                </a:effectLst>
              </a:rPr>
              <a:t>$500,000</a:t>
            </a:r>
          </a:p>
          <a:p>
            <a:pPr marL="514350" indent="-514350">
              <a:buFont typeface="Arial" pitchFamily="34" charset="0"/>
              <a:buAutoNum type="alphaUcParenR"/>
            </a:pPr>
            <a:r>
              <a:rPr lang="en-US" dirty="0" smtClean="0">
                <a:solidFill>
                  <a:schemeClr val="bg1"/>
                </a:solidFill>
                <a:effectLst>
                  <a:glow rad="101600">
                    <a:schemeClr val="tx2">
                      <a:lumMod val="50000"/>
                      <a:alpha val="60000"/>
                    </a:schemeClr>
                  </a:glow>
                </a:effectLst>
              </a:rPr>
              <a:t>$1.5 Million</a:t>
            </a:r>
          </a:p>
          <a:p>
            <a:pPr marL="514350" indent="-514350">
              <a:buFont typeface="Arial" pitchFamily="34" charset="0"/>
              <a:buAutoNum type="alphaUcParenR"/>
            </a:pPr>
            <a:r>
              <a:rPr lang="en-US" dirty="0" smtClean="0">
                <a:solidFill>
                  <a:schemeClr val="bg1"/>
                </a:solidFill>
                <a:effectLst>
                  <a:glow rad="101600">
                    <a:schemeClr val="tx2">
                      <a:lumMod val="50000"/>
                      <a:alpha val="60000"/>
                    </a:schemeClr>
                  </a:glow>
                </a:effectLst>
              </a:rPr>
              <a:t>$2 Million</a:t>
            </a:r>
          </a:p>
          <a:p>
            <a:pPr marL="514350" indent="-514350">
              <a:buFont typeface="Arial" pitchFamily="34" charset="0"/>
              <a:buAutoNum type="alphaUcParenR"/>
            </a:pPr>
            <a:r>
              <a:rPr lang="en-US" dirty="0" smtClean="0">
                <a:solidFill>
                  <a:schemeClr val="bg1"/>
                </a:solidFill>
                <a:effectLst>
                  <a:glow rad="101600">
                    <a:schemeClr val="tx2">
                      <a:lumMod val="50000"/>
                      <a:alpha val="60000"/>
                    </a:schemeClr>
                  </a:glow>
                </a:effectLst>
              </a:rPr>
              <a:t>Only the rental value</a:t>
            </a:r>
          </a:p>
          <a:p>
            <a:pPr marL="514350" indent="-514350">
              <a:buAutoNum type="alphaUcParenR"/>
            </a:pP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C:\Users\rujames\AppData\Local\Microsoft\Windows\Temporary Internet Files\Content.IE5\7FLW1HPB\MP900447740[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5486400" y="0"/>
            <a:ext cx="3657600" cy="5638800"/>
          </a:xfrm>
        </p:spPr>
        <p:txBody>
          <a:bodyPr>
            <a:normAutofit fontScale="92500" lnSpcReduction="20000"/>
          </a:bodyPr>
          <a:lstStyle/>
          <a:p>
            <a:pPr marL="0" indent="0">
              <a:buNone/>
            </a:pPr>
            <a:r>
              <a:rPr lang="en-US" dirty="0" smtClean="0">
                <a:solidFill>
                  <a:schemeClr val="bg1"/>
                </a:solidFill>
                <a:effectLst>
                  <a:glow rad="101600">
                    <a:schemeClr val="tx2">
                      <a:lumMod val="50000"/>
                      <a:alpha val="60000"/>
                    </a:schemeClr>
                  </a:glow>
                </a:effectLst>
              </a:rPr>
              <a:t>I give land worth $2 million and retain a two year option to repurchase for $500,000.  After the option expires, how much can I deduct?</a:t>
            </a:r>
          </a:p>
          <a:p>
            <a:pPr marL="514350" indent="-514350">
              <a:buAutoNum type="alphaUcParenR"/>
            </a:pPr>
            <a:r>
              <a:rPr lang="en-US" dirty="0" smtClean="0">
                <a:solidFill>
                  <a:schemeClr val="bg1"/>
                </a:solidFill>
                <a:effectLst>
                  <a:glow rad="101600">
                    <a:schemeClr val="tx2">
                      <a:lumMod val="50000"/>
                      <a:alpha val="60000"/>
                    </a:schemeClr>
                  </a:glow>
                </a:effectLst>
              </a:rPr>
              <a:t>$0</a:t>
            </a:r>
          </a:p>
          <a:p>
            <a:pPr marL="514350" indent="-514350">
              <a:buFont typeface="Arial" pitchFamily="34" charset="0"/>
              <a:buAutoNum type="alphaUcParenR"/>
            </a:pPr>
            <a:r>
              <a:rPr lang="en-US" dirty="0" smtClean="0">
                <a:solidFill>
                  <a:schemeClr val="bg1"/>
                </a:solidFill>
                <a:effectLst>
                  <a:glow rad="101600">
                    <a:schemeClr val="tx2">
                      <a:lumMod val="50000"/>
                      <a:alpha val="60000"/>
                    </a:schemeClr>
                  </a:glow>
                </a:effectLst>
              </a:rPr>
              <a:t>$500,000</a:t>
            </a:r>
          </a:p>
          <a:p>
            <a:pPr marL="514350" indent="-514350">
              <a:buFont typeface="Arial" pitchFamily="34" charset="0"/>
              <a:buAutoNum type="alphaUcParenR"/>
            </a:pPr>
            <a:r>
              <a:rPr lang="en-US" dirty="0" smtClean="0">
                <a:solidFill>
                  <a:schemeClr val="bg1"/>
                </a:solidFill>
                <a:effectLst>
                  <a:glow rad="101600">
                    <a:schemeClr val="tx2">
                      <a:lumMod val="50000"/>
                      <a:alpha val="60000"/>
                    </a:schemeClr>
                  </a:glow>
                </a:effectLst>
              </a:rPr>
              <a:t>$1.5 Million</a:t>
            </a:r>
          </a:p>
          <a:p>
            <a:pPr marL="514350" indent="-514350">
              <a:buFont typeface="Arial" pitchFamily="34" charset="0"/>
              <a:buAutoNum type="alphaUcParenR"/>
            </a:pPr>
            <a:r>
              <a:rPr lang="en-US" dirty="0" smtClean="0">
                <a:solidFill>
                  <a:schemeClr val="bg1"/>
                </a:solidFill>
                <a:effectLst>
                  <a:glow rad="101600">
                    <a:schemeClr val="tx2">
                      <a:lumMod val="50000"/>
                      <a:alpha val="60000"/>
                    </a:schemeClr>
                  </a:glow>
                </a:effectLst>
              </a:rPr>
              <a:t>$2 Million</a:t>
            </a:r>
          </a:p>
          <a:p>
            <a:pPr marL="514350" indent="-514350">
              <a:buFont typeface="Arial" pitchFamily="34" charset="0"/>
              <a:buAutoNum type="alphaUcParenR"/>
            </a:pPr>
            <a:r>
              <a:rPr lang="en-US" dirty="0" smtClean="0">
                <a:solidFill>
                  <a:schemeClr val="bg1"/>
                </a:solidFill>
                <a:effectLst>
                  <a:glow rad="101600">
                    <a:schemeClr val="tx2">
                      <a:lumMod val="50000"/>
                      <a:alpha val="60000"/>
                    </a:schemeClr>
                  </a:glow>
                </a:effectLst>
              </a:rPr>
              <a:t>Only the rental value</a:t>
            </a:r>
          </a:p>
          <a:p>
            <a:pPr marL="514350" indent="-514350">
              <a:buAutoNum type="alphaUcParenR"/>
            </a:pPr>
            <a:endParaRPr lang="en-US" dirty="0" smtClean="0"/>
          </a:p>
        </p:txBody>
      </p:sp>
      <p:sp>
        <p:nvSpPr>
          <p:cNvPr id="4" name="Oval 3"/>
          <p:cNvSpPr/>
          <p:nvPr/>
        </p:nvSpPr>
        <p:spPr>
          <a:xfrm>
            <a:off x="5486400" y="3962400"/>
            <a:ext cx="2286000" cy="5334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4" descr="http://www.creditcardchaser.com/wp-content/uploads/2009/11/salvation-army-kettle.jpg"/>
          <p:cNvPicPr>
            <a:picLocks noChangeAspect="1" noChangeArrowheads="1"/>
          </p:cNvPicPr>
          <p:nvPr/>
        </p:nvPicPr>
        <p:blipFill>
          <a:blip r:embed="rId2" cstate="print"/>
          <a:srcRect/>
          <a:stretch>
            <a:fillRect/>
          </a:stretch>
        </p:blipFill>
        <p:spPr bwMode="auto">
          <a:xfrm>
            <a:off x="838200" y="4038600"/>
            <a:ext cx="533400" cy="2706047"/>
          </a:xfrm>
          <a:prstGeom prst="rect">
            <a:avLst/>
          </a:prstGeom>
          <a:noFill/>
        </p:spPr>
      </p:pic>
      <p:pic>
        <p:nvPicPr>
          <p:cNvPr id="41" name="Picture 4" descr="http://www.creditcardchaser.com/wp-content/uploads/2009/11/salvation-army-kettle.jpg"/>
          <p:cNvPicPr>
            <a:picLocks noChangeAspect="1" noChangeArrowheads="1"/>
          </p:cNvPicPr>
          <p:nvPr/>
        </p:nvPicPr>
        <p:blipFill>
          <a:blip r:embed="rId3" cstate="print"/>
          <a:srcRect/>
          <a:stretch>
            <a:fillRect/>
          </a:stretch>
        </p:blipFill>
        <p:spPr bwMode="auto">
          <a:xfrm>
            <a:off x="1600200" y="4038600"/>
            <a:ext cx="381000" cy="2706047"/>
          </a:xfrm>
          <a:prstGeom prst="rect">
            <a:avLst/>
          </a:prstGeom>
          <a:noFill/>
        </p:spPr>
      </p:pic>
      <p:pic>
        <p:nvPicPr>
          <p:cNvPr id="36" name="Picture 4" descr="http://www.creditcardchaser.com/wp-content/uploads/2009/11/salvation-army-kettle.jpg"/>
          <p:cNvPicPr>
            <a:picLocks noChangeAspect="1" noChangeArrowheads="1"/>
          </p:cNvPicPr>
          <p:nvPr/>
        </p:nvPicPr>
        <p:blipFill>
          <a:blip r:embed="rId4" cstate="print"/>
          <a:srcRect/>
          <a:stretch>
            <a:fillRect/>
          </a:stretch>
        </p:blipFill>
        <p:spPr bwMode="auto">
          <a:xfrm>
            <a:off x="2209800" y="4038600"/>
            <a:ext cx="381000" cy="2706047"/>
          </a:xfrm>
          <a:prstGeom prst="rect">
            <a:avLst/>
          </a:prstGeom>
          <a:noFill/>
        </p:spPr>
      </p:pic>
      <p:pic>
        <p:nvPicPr>
          <p:cNvPr id="37" name="Picture 4" descr="http://www.creditcardchaser.com/wp-content/uploads/2009/11/salvation-army-kettle.jpg"/>
          <p:cNvPicPr>
            <a:picLocks noChangeAspect="1" noChangeArrowheads="1"/>
          </p:cNvPicPr>
          <p:nvPr/>
        </p:nvPicPr>
        <p:blipFill>
          <a:blip r:embed="rId5" cstate="print"/>
          <a:srcRect/>
          <a:stretch>
            <a:fillRect/>
          </a:stretch>
        </p:blipFill>
        <p:spPr bwMode="auto">
          <a:xfrm>
            <a:off x="2819400" y="4038600"/>
            <a:ext cx="381000" cy="2706047"/>
          </a:xfrm>
          <a:prstGeom prst="rect">
            <a:avLst/>
          </a:prstGeom>
          <a:noFill/>
        </p:spPr>
      </p:pic>
      <p:pic>
        <p:nvPicPr>
          <p:cNvPr id="38" name="Picture 4" descr="http://www.creditcardchaser.com/wp-content/uploads/2009/11/salvation-army-kettle.jpg"/>
          <p:cNvPicPr>
            <a:picLocks noChangeAspect="1" noChangeArrowheads="1"/>
          </p:cNvPicPr>
          <p:nvPr/>
        </p:nvPicPr>
        <p:blipFill>
          <a:blip r:embed="rId6" cstate="print"/>
          <a:srcRect/>
          <a:stretch>
            <a:fillRect/>
          </a:stretch>
        </p:blipFill>
        <p:spPr bwMode="auto">
          <a:xfrm>
            <a:off x="3429000" y="4038600"/>
            <a:ext cx="457200" cy="2706047"/>
          </a:xfrm>
          <a:prstGeom prst="rect">
            <a:avLst/>
          </a:prstGeom>
          <a:noFill/>
        </p:spPr>
      </p:pic>
      <p:pic>
        <p:nvPicPr>
          <p:cNvPr id="4" name="Content Placeholder 3" descr="iStock_000006152666XSmall.jpg"/>
          <p:cNvPicPr>
            <a:picLocks noGrp="1" noChangeAspect="1"/>
          </p:cNvPicPr>
          <p:nvPr>
            <p:ph idx="1"/>
          </p:nvPr>
        </p:nvPicPr>
        <p:blipFill>
          <a:blip r:embed="rId7" cstate="print"/>
          <a:srcRect/>
          <a:stretch>
            <a:fillRect/>
          </a:stretch>
        </p:blipFill>
        <p:spPr>
          <a:xfrm>
            <a:off x="0" y="0"/>
            <a:ext cx="4724400" cy="2362200"/>
          </a:xfrm>
          <a:prstGeom prst="rect">
            <a:avLst/>
          </a:prstGeom>
        </p:spPr>
      </p:pic>
      <p:sp>
        <p:nvSpPr>
          <p:cNvPr id="10" name="Freeform 9"/>
          <p:cNvSpPr/>
          <p:nvPr/>
        </p:nvSpPr>
        <p:spPr>
          <a:xfrm>
            <a:off x="2209800" y="1657799"/>
            <a:ext cx="630555" cy="626296"/>
          </a:xfrm>
          <a:custGeom>
            <a:avLst/>
            <a:gdLst>
              <a:gd name="connsiteX0" fmla="*/ 630555 w 630555"/>
              <a:gd name="connsiteY0" fmla="*/ 626296 h 626296"/>
              <a:gd name="connsiteX1" fmla="*/ 628650 w 630555"/>
              <a:gd name="connsiteY1" fmla="*/ 586291 h 626296"/>
              <a:gd name="connsiteX2" fmla="*/ 626745 w 630555"/>
              <a:gd name="connsiteY2" fmla="*/ 574861 h 626296"/>
              <a:gd name="connsiteX3" fmla="*/ 624840 w 630555"/>
              <a:gd name="connsiteY3" fmla="*/ 546286 h 626296"/>
              <a:gd name="connsiteX4" fmla="*/ 622935 w 630555"/>
              <a:gd name="connsiteY4" fmla="*/ 534856 h 626296"/>
              <a:gd name="connsiteX5" fmla="*/ 621030 w 630555"/>
              <a:gd name="connsiteY5" fmla="*/ 519616 h 626296"/>
              <a:gd name="connsiteX6" fmla="*/ 619125 w 630555"/>
              <a:gd name="connsiteY6" fmla="*/ 489136 h 626296"/>
              <a:gd name="connsiteX7" fmla="*/ 617220 w 630555"/>
              <a:gd name="connsiteY7" fmla="*/ 481516 h 626296"/>
              <a:gd name="connsiteX8" fmla="*/ 615315 w 630555"/>
              <a:gd name="connsiteY8" fmla="*/ 470086 h 626296"/>
              <a:gd name="connsiteX9" fmla="*/ 611505 w 630555"/>
              <a:gd name="connsiteY9" fmla="*/ 451036 h 626296"/>
              <a:gd name="connsiteX10" fmla="*/ 605790 w 630555"/>
              <a:gd name="connsiteY10" fmla="*/ 407221 h 626296"/>
              <a:gd name="connsiteX11" fmla="*/ 603885 w 630555"/>
              <a:gd name="connsiteY11" fmla="*/ 395791 h 626296"/>
              <a:gd name="connsiteX12" fmla="*/ 600075 w 630555"/>
              <a:gd name="connsiteY12" fmla="*/ 384361 h 626296"/>
              <a:gd name="connsiteX13" fmla="*/ 596265 w 630555"/>
              <a:gd name="connsiteY13" fmla="*/ 363406 h 626296"/>
              <a:gd name="connsiteX14" fmla="*/ 594360 w 630555"/>
              <a:gd name="connsiteY14" fmla="*/ 353881 h 626296"/>
              <a:gd name="connsiteX15" fmla="*/ 590550 w 630555"/>
              <a:gd name="connsiteY15" fmla="*/ 342451 h 626296"/>
              <a:gd name="connsiteX16" fmla="*/ 588645 w 630555"/>
              <a:gd name="connsiteY16" fmla="*/ 329116 h 626296"/>
              <a:gd name="connsiteX17" fmla="*/ 584835 w 630555"/>
              <a:gd name="connsiteY17" fmla="*/ 317686 h 626296"/>
              <a:gd name="connsiteX18" fmla="*/ 581025 w 630555"/>
              <a:gd name="connsiteY18" fmla="*/ 296731 h 626296"/>
              <a:gd name="connsiteX19" fmla="*/ 579120 w 630555"/>
              <a:gd name="connsiteY19" fmla="*/ 287206 h 626296"/>
              <a:gd name="connsiteX20" fmla="*/ 575310 w 630555"/>
              <a:gd name="connsiteY20" fmla="*/ 275776 h 626296"/>
              <a:gd name="connsiteX21" fmla="*/ 569595 w 630555"/>
              <a:gd name="connsiteY21" fmla="*/ 258631 h 626296"/>
              <a:gd name="connsiteX22" fmla="*/ 565785 w 630555"/>
              <a:gd name="connsiteY22" fmla="*/ 252916 h 626296"/>
              <a:gd name="connsiteX23" fmla="*/ 563880 w 630555"/>
              <a:gd name="connsiteY23" fmla="*/ 247201 h 626296"/>
              <a:gd name="connsiteX24" fmla="*/ 560070 w 630555"/>
              <a:gd name="connsiteY24" fmla="*/ 241486 h 626296"/>
              <a:gd name="connsiteX25" fmla="*/ 558165 w 630555"/>
              <a:gd name="connsiteY25" fmla="*/ 235771 h 626296"/>
              <a:gd name="connsiteX26" fmla="*/ 554355 w 630555"/>
              <a:gd name="connsiteY26" fmla="*/ 230056 h 626296"/>
              <a:gd name="connsiteX27" fmla="*/ 548640 w 630555"/>
              <a:gd name="connsiteY27" fmla="*/ 212911 h 626296"/>
              <a:gd name="connsiteX28" fmla="*/ 544830 w 630555"/>
              <a:gd name="connsiteY28" fmla="*/ 207196 h 626296"/>
              <a:gd name="connsiteX29" fmla="*/ 539115 w 630555"/>
              <a:gd name="connsiteY29" fmla="*/ 195766 h 626296"/>
              <a:gd name="connsiteX30" fmla="*/ 537210 w 630555"/>
              <a:gd name="connsiteY30" fmla="*/ 188146 h 626296"/>
              <a:gd name="connsiteX31" fmla="*/ 533400 w 630555"/>
              <a:gd name="connsiteY31" fmla="*/ 176716 h 626296"/>
              <a:gd name="connsiteX32" fmla="*/ 527685 w 630555"/>
              <a:gd name="connsiteY32" fmla="*/ 159571 h 626296"/>
              <a:gd name="connsiteX33" fmla="*/ 520065 w 630555"/>
              <a:gd name="connsiteY33" fmla="*/ 148141 h 626296"/>
              <a:gd name="connsiteX34" fmla="*/ 518160 w 630555"/>
              <a:gd name="connsiteY34" fmla="*/ 142426 h 626296"/>
              <a:gd name="connsiteX35" fmla="*/ 510540 w 630555"/>
              <a:gd name="connsiteY35" fmla="*/ 130996 h 626296"/>
              <a:gd name="connsiteX36" fmla="*/ 508635 w 630555"/>
              <a:gd name="connsiteY36" fmla="*/ 125281 h 626296"/>
              <a:gd name="connsiteX37" fmla="*/ 502920 w 630555"/>
              <a:gd name="connsiteY37" fmla="*/ 121471 h 626296"/>
              <a:gd name="connsiteX38" fmla="*/ 493395 w 630555"/>
              <a:gd name="connsiteY38" fmla="*/ 111946 h 626296"/>
              <a:gd name="connsiteX39" fmla="*/ 489585 w 630555"/>
              <a:gd name="connsiteY39" fmla="*/ 106231 h 626296"/>
              <a:gd name="connsiteX40" fmla="*/ 478155 w 630555"/>
              <a:gd name="connsiteY40" fmla="*/ 98611 h 626296"/>
              <a:gd name="connsiteX41" fmla="*/ 476250 w 630555"/>
              <a:gd name="connsiteY41" fmla="*/ 92896 h 626296"/>
              <a:gd name="connsiteX42" fmla="*/ 470535 w 630555"/>
              <a:gd name="connsiteY42" fmla="*/ 89086 h 626296"/>
              <a:gd name="connsiteX43" fmla="*/ 464820 w 630555"/>
              <a:gd name="connsiteY43" fmla="*/ 83371 h 626296"/>
              <a:gd name="connsiteX44" fmla="*/ 453390 w 630555"/>
              <a:gd name="connsiteY44" fmla="*/ 75751 h 626296"/>
              <a:gd name="connsiteX45" fmla="*/ 436245 w 630555"/>
              <a:gd name="connsiteY45" fmla="*/ 62416 h 626296"/>
              <a:gd name="connsiteX46" fmla="*/ 424815 w 630555"/>
              <a:gd name="connsiteY46" fmla="*/ 54796 h 626296"/>
              <a:gd name="connsiteX47" fmla="*/ 407670 w 630555"/>
              <a:gd name="connsiteY47" fmla="*/ 47176 h 626296"/>
              <a:gd name="connsiteX48" fmla="*/ 401955 w 630555"/>
              <a:gd name="connsiteY48" fmla="*/ 45271 h 626296"/>
              <a:gd name="connsiteX49" fmla="*/ 396240 w 630555"/>
              <a:gd name="connsiteY49" fmla="*/ 41461 h 626296"/>
              <a:gd name="connsiteX50" fmla="*/ 388620 w 630555"/>
              <a:gd name="connsiteY50" fmla="*/ 39556 h 626296"/>
              <a:gd name="connsiteX51" fmla="*/ 371475 w 630555"/>
              <a:gd name="connsiteY51" fmla="*/ 33841 h 626296"/>
              <a:gd name="connsiteX52" fmla="*/ 365760 w 630555"/>
              <a:gd name="connsiteY52" fmla="*/ 31936 h 626296"/>
              <a:gd name="connsiteX53" fmla="*/ 360045 w 630555"/>
              <a:gd name="connsiteY53" fmla="*/ 30031 h 626296"/>
              <a:gd name="connsiteX54" fmla="*/ 342900 w 630555"/>
              <a:gd name="connsiteY54" fmla="*/ 22411 h 626296"/>
              <a:gd name="connsiteX55" fmla="*/ 329565 w 630555"/>
              <a:gd name="connsiteY55" fmla="*/ 18601 h 626296"/>
              <a:gd name="connsiteX56" fmla="*/ 323850 w 630555"/>
              <a:gd name="connsiteY56" fmla="*/ 16696 h 626296"/>
              <a:gd name="connsiteX57" fmla="*/ 312420 w 630555"/>
              <a:gd name="connsiteY57" fmla="*/ 14791 h 626296"/>
              <a:gd name="connsiteX58" fmla="*/ 297180 w 630555"/>
              <a:gd name="connsiteY58" fmla="*/ 10981 h 626296"/>
              <a:gd name="connsiteX59" fmla="*/ 281940 w 630555"/>
              <a:gd name="connsiteY59" fmla="*/ 9076 h 626296"/>
              <a:gd name="connsiteX60" fmla="*/ 253365 w 630555"/>
              <a:gd name="connsiteY60" fmla="*/ 5266 h 626296"/>
              <a:gd name="connsiteX61" fmla="*/ 198120 w 630555"/>
              <a:gd name="connsiteY61" fmla="*/ 1456 h 626296"/>
              <a:gd name="connsiteX62" fmla="*/ 146685 w 630555"/>
              <a:gd name="connsiteY62" fmla="*/ 5266 h 626296"/>
              <a:gd name="connsiteX63" fmla="*/ 123825 w 630555"/>
              <a:gd name="connsiteY63" fmla="*/ 12886 h 626296"/>
              <a:gd name="connsiteX64" fmla="*/ 118110 w 630555"/>
              <a:gd name="connsiteY64" fmla="*/ 14791 h 626296"/>
              <a:gd name="connsiteX65" fmla="*/ 112395 w 630555"/>
              <a:gd name="connsiteY65" fmla="*/ 16696 h 626296"/>
              <a:gd name="connsiteX66" fmla="*/ 100965 w 630555"/>
              <a:gd name="connsiteY66" fmla="*/ 24316 h 626296"/>
              <a:gd name="connsiteX67" fmla="*/ 91440 w 630555"/>
              <a:gd name="connsiteY67" fmla="*/ 31936 h 626296"/>
              <a:gd name="connsiteX68" fmla="*/ 85725 w 630555"/>
              <a:gd name="connsiteY68" fmla="*/ 35746 h 626296"/>
              <a:gd name="connsiteX69" fmla="*/ 78105 w 630555"/>
              <a:gd name="connsiteY69" fmla="*/ 47176 h 626296"/>
              <a:gd name="connsiteX70" fmla="*/ 74295 w 630555"/>
              <a:gd name="connsiteY70" fmla="*/ 52891 h 626296"/>
              <a:gd name="connsiteX71" fmla="*/ 68580 w 630555"/>
              <a:gd name="connsiteY71" fmla="*/ 56701 h 626296"/>
              <a:gd name="connsiteX72" fmla="*/ 55245 w 630555"/>
              <a:gd name="connsiteY72" fmla="*/ 71941 h 626296"/>
              <a:gd name="connsiteX73" fmla="*/ 43815 w 630555"/>
              <a:gd name="connsiteY73" fmla="*/ 90991 h 626296"/>
              <a:gd name="connsiteX74" fmla="*/ 38100 w 630555"/>
              <a:gd name="connsiteY74" fmla="*/ 94801 h 626296"/>
              <a:gd name="connsiteX75" fmla="*/ 36195 w 630555"/>
              <a:gd name="connsiteY75" fmla="*/ 100516 h 626296"/>
              <a:gd name="connsiteX76" fmla="*/ 32385 w 630555"/>
              <a:gd name="connsiteY76" fmla="*/ 106231 h 626296"/>
              <a:gd name="connsiteX77" fmla="*/ 30480 w 630555"/>
              <a:gd name="connsiteY77" fmla="*/ 113851 h 626296"/>
              <a:gd name="connsiteX78" fmla="*/ 26670 w 630555"/>
              <a:gd name="connsiteY78" fmla="*/ 125281 h 626296"/>
              <a:gd name="connsiteX79" fmla="*/ 22860 w 630555"/>
              <a:gd name="connsiteY79" fmla="*/ 136711 h 626296"/>
              <a:gd name="connsiteX80" fmla="*/ 20955 w 630555"/>
              <a:gd name="connsiteY80" fmla="*/ 142426 h 626296"/>
              <a:gd name="connsiteX81" fmla="*/ 19050 w 630555"/>
              <a:gd name="connsiteY81" fmla="*/ 150046 h 626296"/>
              <a:gd name="connsiteX82" fmla="*/ 15240 w 630555"/>
              <a:gd name="connsiteY82" fmla="*/ 161476 h 626296"/>
              <a:gd name="connsiteX83" fmla="*/ 13335 w 630555"/>
              <a:gd name="connsiteY83" fmla="*/ 172906 h 626296"/>
              <a:gd name="connsiteX84" fmla="*/ 11430 w 630555"/>
              <a:gd name="connsiteY84" fmla="*/ 178621 h 626296"/>
              <a:gd name="connsiteX85" fmla="*/ 9525 w 630555"/>
              <a:gd name="connsiteY85" fmla="*/ 188146 h 626296"/>
              <a:gd name="connsiteX86" fmla="*/ 5715 w 630555"/>
              <a:gd name="connsiteY86" fmla="*/ 199576 h 626296"/>
              <a:gd name="connsiteX87" fmla="*/ 3810 w 630555"/>
              <a:gd name="connsiteY87" fmla="*/ 214816 h 626296"/>
              <a:gd name="connsiteX88" fmla="*/ 1905 w 630555"/>
              <a:gd name="connsiteY88" fmla="*/ 224341 h 626296"/>
              <a:gd name="connsiteX89" fmla="*/ 0 w 630555"/>
              <a:gd name="connsiteY89" fmla="*/ 235771 h 626296"/>
              <a:gd name="connsiteX90" fmla="*/ 1905 w 630555"/>
              <a:gd name="connsiteY90" fmla="*/ 369121 h 626296"/>
              <a:gd name="connsiteX91" fmla="*/ 9525 w 630555"/>
              <a:gd name="connsiteY91" fmla="*/ 386266 h 626296"/>
              <a:gd name="connsiteX92" fmla="*/ 15240 w 630555"/>
              <a:gd name="connsiteY92" fmla="*/ 390076 h 626296"/>
              <a:gd name="connsiteX93" fmla="*/ 19050 w 630555"/>
              <a:gd name="connsiteY93" fmla="*/ 390076 h 62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30555" h="626296">
                <a:moveTo>
                  <a:pt x="630555" y="626296"/>
                </a:moveTo>
                <a:cubicBezTo>
                  <a:pt x="629920" y="612961"/>
                  <a:pt x="629636" y="599605"/>
                  <a:pt x="628650" y="586291"/>
                </a:cubicBezTo>
                <a:cubicBezTo>
                  <a:pt x="628365" y="582439"/>
                  <a:pt x="627111" y="578706"/>
                  <a:pt x="626745" y="574861"/>
                </a:cubicBezTo>
                <a:cubicBezTo>
                  <a:pt x="625840" y="565358"/>
                  <a:pt x="625745" y="555789"/>
                  <a:pt x="624840" y="546286"/>
                </a:cubicBezTo>
                <a:cubicBezTo>
                  <a:pt x="624474" y="542441"/>
                  <a:pt x="623481" y="538680"/>
                  <a:pt x="622935" y="534856"/>
                </a:cubicBezTo>
                <a:cubicBezTo>
                  <a:pt x="622211" y="529788"/>
                  <a:pt x="621455" y="524718"/>
                  <a:pt x="621030" y="519616"/>
                </a:cubicBezTo>
                <a:cubicBezTo>
                  <a:pt x="620185" y="509471"/>
                  <a:pt x="620138" y="499265"/>
                  <a:pt x="619125" y="489136"/>
                </a:cubicBezTo>
                <a:cubicBezTo>
                  <a:pt x="618864" y="486531"/>
                  <a:pt x="617733" y="484083"/>
                  <a:pt x="617220" y="481516"/>
                </a:cubicBezTo>
                <a:cubicBezTo>
                  <a:pt x="616462" y="477728"/>
                  <a:pt x="616073" y="473874"/>
                  <a:pt x="615315" y="470086"/>
                </a:cubicBezTo>
                <a:cubicBezTo>
                  <a:pt x="609631" y="441668"/>
                  <a:pt x="618033" y="490203"/>
                  <a:pt x="611505" y="451036"/>
                </a:cubicBezTo>
                <a:cubicBezTo>
                  <a:pt x="609364" y="414642"/>
                  <a:pt x="613020" y="428910"/>
                  <a:pt x="605790" y="407221"/>
                </a:cubicBezTo>
                <a:cubicBezTo>
                  <a:pt x="604569" y="403557"/>
                  <a:pt x="604822" y="399538"/>
                  <a:pt x="603885" y="395791"/>
                </a:cubicBezTo>
                <a:cubicBezTo>
                  <a:pt x="602911" y="391895"/>
                  <a:pt x="600075" y="384361"/>
                  <a:pt x="600075" y="384361"/>
                </a:cubicBezTo>
                <a:cubicBezTo>
                  <a:pt x="595675" y="349160"/>
                  <a:pt x="600670" y="381026"/>
                  <a:pt x="596265" y="363406"/>
                </a:cubicBezTo>
                <a:cubicBezTo>
                  <a:pt x="595480" y="360265"/>
                  <a:pt x="595212" y="357005"/>
                  <a:pt x="594360" y="353881"/>
                </a:cubicBezTo>
                <a:cubicBezTo>
                  <a:pt x="593303" y="350006"/>
                  <a:pt x="590550" y="342451"/>
                  <a:pt x="590550" y="342451"/>
                </a:cubicBezTo>
                <a:cubicBezTo>
                  <a:pt x="589915" y="338006"/>
                  <a:pt x="589655" y="333491"/>
                  <a:pt x="588645" y="329116"/>
                </a:cubicBezTo>
                <a:cubicBezTo>
                  <a:pt x="587742" y="325203"/>
                  <a:pt x="584835" y="317686"/>
                  <a:pt x="584835" y="317686"/>
                </a:cubicBezTo>
                <a:cubicBezTo>
                  <a:pt x="581533" y="294571"/>
                  <a:pt x="584618" y="312899"/>
                  <a:pt x="581025" y="296731"/>
                </a:cubicBezTo>
                <a:cubicBezTo>
                  <a:pt x="580323" y="293570"/>
                  <a:pt x="579972" y="290330"/>
                  <a:pt x="579120" y="287206"/>
                </a:cubicBezTo>
                <a:cubicBezTo>
                  <a:pt x="578063" y="283331"/>
                  <a:pt x="576580" y="279586"/>
                  <a:pt x="575310" y="275776"/>
                </a:cubicBezTo>
                <a:lnTo>
                  <a:pt x="569595" y="258631"/>
                </a:lnTo>
                <a:cubicBezTo>
                  <a:pt x="568871" y="256459"/>
                  <a:pt x="566809" y="254964"/>
                  <a:pt x="565785" y="252916"/>
                </a:cubicBezTo>
                <a:cubicBezTo>
                  <a:pt x="564887" y="251120"/>
                  <a:pt x="564778" y="248997"/>
                  <a:pt x="563880" y="247201"/>
                </a:cubicBezTo>
                <a:cubicBezTo>
                  <a:pt x="562856" y="245153"/>
                  <a:pt x="561094" y="243534"/>
                  <a:pt x="560070" y="241486"/>
                </a:cubicBezTo>
                <a:cubicBezTo>
                  <a:pt x="559172" y="239690"/>
                  <a:pt x="559063" y="237567"/>
                  <a:pt x="558165" y="235771"/>
                </a:cubicBezTo>
                <a:cubicBezTo>
                  <a:pt x="557141" y="233723"/>
                  <a:pt x="555285" y="232148"/>
                  <a:pt x="554355" y="230056"/>
                </a:cubicBezTo>
                <a:lnTo>
                  <a:pt x="548640" y="212911"/>
                </a:lnTo>
                <a:cubicBezTo>
                  <a:pt x="547916" y="210739"/>
                  <a:pt x="545854" y="209244"/>
                  <a:pt x="544830" y="207196"/>
                </a:cubicBezTo>
                <a:cubicBezTo>
                  <a:pt x="536943" y="191422"/>
                  <a:pt x="550034" y="212144"/>
                  <a:pt x="539115" y="195766"/>
                </a:cubicBezTo>
                <a:cubicBezTo>
                  <a:pt x="538480" y="193226"/>
                  <a:pt x="537962" y="190654"/>
                  <a:pt x="537210" y="188146"/>
                </a:cubicBezTo>
                <a:cubicBezTo>
                  <a:pt x="536056" y="184299"/>
                  <a:pt x="534670" y="180526"/>
                  <a:pt x="533400" y="176716"/>
                </a:cubicBezTo>
                <a:lnTo>
                  <a:pt x="527685" y="159571"/>
                </a:lnTo>
                <a:cubicBezTo>
                  <a:pt x="526237" y="155227"/>
                  <a:pt x="521513" y="152485"/>
                  <a:pt x="520065" y="148141"/>
                </a:cubicBezTo>
                <a:cubicBezTo>
                  <a:pt x="519430" y="146236"/>
                  <a:pt x="519135" y="144181"/>
                  <a:pt x="518160" y="142426"/>
                </a:cubicBezTo>
                <a:cubicBezTo>
                  <a:pt x="515936" y="138423"/>
                  <a:pt x="511988" y="135340"/>
                  <a:pt x="510540" y="130996"/>
                </a:cubicBezTo>
                <a:cubicBezTo>
                  <a:pt x="509905" y="129091"/>
                  <a:pt x="509889" y="126849"/>
                  <a:pt x="508635" y="125281"/>
                </a:cubicBezTo>
                <a:cubicBezTo>
                  <a:pt x="507205" y="123493"/>
                  <a:pt x="504825" y="122741"/>
                  <a:pt x="502920" y="121471"/>
                </a:cubicBezTo>
                <a:cubicBezTo>
                  <a:pt x="492760" y="106231"/>
                  <a:pt x="506095" y="124646"/>
                  <a:pt x="493395" y="111946"/>
                </a:cubicBezTo>
                <a:cubicBezTo>
                  <a:pt x="491776" y="110327"/>
                  <a:pt x="491308" y="107739"/>
                  <a:pt x="489585" y="106231"/>
                </a:cubicBezTo>
                <a:cubicBezTo>
                  <a:pt x="486139" y="103216"/>
                  <a:pt x="478155" y="98611"/>
                  <a:pt x="478155" y="98611"/>
                </a:cubicBezTo>
                <a:cubicBezTo>
                  <a:pt x="477520" y="96706"/>
                  <a:pt x="477504" y="94464"/>
                  <a:pt x="476250" y="92896"/>
                </a:cubicBezTo>
                <a:cubicBezTo>
                  <a:pt x="474820" y="91108"/>
                  <a:pt x="472294" y="90552"/>
                  <a:pt x="470535" y="89086"/>
                </a:cubicBezTo>
                <a:cubicBezTo>
                  <a:pt x="468465" y="87361"/>
                  <a:pt x="466947" y="85025"/>
                  <a:pt x="464820" y="83371"/>
                </a:cubicBezTo>
                <a:cubicBezTo>
                  <a:pt x="461206" y="80560"/>
                  <a:pt x="456628" y="78989"/>
                  <a:pt x="453390" y="75751"/>
                </a:cubicBezTo>
                <a:cubicBezTo>
                  <a:pt x="444437" y="66798"/>
                  <a:pt x="449917" y="71530"/>
                  <a:pt x="436245" y="62416"/>
                </a:cubicBezTo>
                <a:cubicBezTo>
                  <a:pt x="421975" y="52903"/>
                  <a:pt x="438404" y="59326"/>
                  <a:pt x="424815" y="54796"/>
                </a:cubicBezTo>
                <a:cubicBezTo>
                  <a:pt x="415758" y="48758"/>
                  <a:pt x="421272" y="51710"/>
                  <a:pt x="407670" y="47176"/>
                </a:cubicBezTo>
                <a:lnTo>
                  <a:pt x="401955" y="45271"/>
                </a:lnTo>
                <a:cubicBezTo>
                  <a:pt x="400050" y="44001"/>
                  <a:pt x="398344" y="42363"/>
                  <a:pt x="396240" y="41461"/>
                </a:cubicBezTo>
                <a:cubicBezTo>
                  <a:pt x="393834" y="40430"/>
                  <a:pt x="391128" y="40308"/>
                  <a:pt x="388620" y="39556"/>
                </a:cubicBezTo>
                <a:lnTo>
                  <a:pt x="371475" y="33841"/>
                </a:lnTo>
                <a:lnTo>
                  <a:pt x="365760" y="31936"/>
                </a:lnTo>
                <a:lnTo>
                  <a:pt x="360045" y="30031"/>
                </a:lnTo>
                <a:cubicBezTo>
                  <a:pt x="350988" y="23993"/>
                  <a:pt x="356502" y="26945"/>
                  <a:pt x="342900" y="22411"/>
                </a:cubicBezTo>
                <a:cubicBezTo>
                  <a:pt x="329197" y="17843"/>
                  <a:pt x="346309" y="23385"/>
                  <a:pt x="329565" y="18601"/>
                </a:cubicBezTo>
                <a:cubicBezTo>
                  <a:pt x="327634" y="18049"/>
                  <a:pt x="325810" y="17132"/>
                  <a:pt x="323850" y="16696"/>
                </a:cubicBezTo>
                <a:cubicBezTo>
                  <a:pt x="320079" y="15858"/>
                  <a:pt x="316230" y="15426"/>
                  <a:pt x="312420" y="14791"/>
                </a:cubicBezTo>
                <a:cubicBezTo>
                  <a:pt x="305466" y="12473"/>
                  <a:pt x="305718" y="12295"/>
                  <a:pt x="297180" y="10981"/>
                </a:cubicBezTo>
                <a:cubicBezTo>
                  <a:pt x="292120" y="10203"/>
                  <a:pt x="287000" y="9854"/>
                  <a:pt x="281940" y="9076"/>
                </a:cubicBezTo>
                <a:cubicBezTo>
                  <a:pt x="260078" y="5713"/>
                  <a:pt x="287619" y="7901"/>
                  <a:pt x="253365" y="5266"/>
                </a:cubicBezTo>
                <a:lnTo>
                  <a:pt x="198120" y="1456"/>
                </a:lnTo>
                <a:cubicBezTo>
                  <a:pt x="175417" y="2443"/>
                  <a:pt x="164238" y="0"/>
                  <a:pt x="146685" y="5266"/>
                </a:cubicBezTo>
                <a:cubicBezTo>
                  <a:pt x="139020" y="7565"/>
                  <a:pt x="131425" y="10353"/>
                  <a:pt x="123825" y="12886"/>
                </a:cubicBezTo>
                <a:lnTo>
                  <a:pt x="118110" y="14791"/>
                </a:lnTo>
                <a:lnTo>
                  <a:pt x="112395" y="16696"/>
                </a:lnTo>
                <a:lnTo>
                  <a:pt x="100965" y="24316"/>
                </a:lnTo>
                <a:cubicBezTo>
                  <a:pt x="83731" y="35805"/>
                  <a:pt x="110123" y="25708"/>
                  <a:pt x="91440" y="31936"/>
                </a:cubicBezTo>
                <a:cubicBezTo>
                  <a:pt x="89535" y="33206"/>
                  <a:pt x="87233" y="34023"/>
                  <a:pt x="85725" y="35746"/>
                </a:cubicBezTo>
                <a:cubicBezTo>
                  <a:pt x="82710" y="39192"/>
                  <a:pt x="80645" y="43366"/>
                  <a:pt x="78105" y="47176"/>
                </a:cubicBezTo>
                <a:cubicBezTo>
                  <a:pt x="76835" y="49081"/>
                  <a:pt x="76200" y="51621"/>
                  <a:pt x="74295" y="52891"/>
                </a:cubicBezTo>
                <a:lnTo>
                  <a:pt x="68580" y="56701"/>
                </a:lnTo>
                <a:cubicBezTo>
                  <a:pt x="59690" y="70036"/>
                  <a:pt x="64770" y="65591"/>
                  <a:pt x="55245" y="71941"/>
                </a:cubicBezTo>
                <a:cubicBezTo>
                  <a:pt x="49387" y="83657"/>
                  <a:pt x="53010" y="77198"/>
                  <a:pt x="43815" y="90991"/>
                </a:cubicBezTo>
                <a:cubicBezTo>
                  <a:pt x="42545" y="92896"/>
                  <a:pt x="40005" y="93531"/>
                  <a:pt x="38100" y="94801"/>
                </a:cubicBezTo>
                <a:cubicBezTo>
                  <a:pt x="37465" y="96706"/>
                  <a:pt x="37093" y="98720"/>
                  <a:pt x="36195" y="100516"/>
                </a:cubicBezTo>
                <a:cubicBezTo>
                  <a:pt x="35171" y="102564"/>
                  <a:pt x="33287" y="104127"/>
                  <a:pt x="32385" y="106231"/>
                </a:cubicBezTo>
                <a:cubicBezTo>
                  <a:pt x="31354" y="108637"/>
                  <a:pt x="31232" y="111343"/>
                  <a:pt x="30480" y="113851"/>
                </a:cubicBezTo>
                <a:cubicBezTo>
                  <a:pt x="29326" y="117698"/>
                  <a:pt x="27940" y="121471"/>
                  <a:pt x="26670" y="125281"/>
                </a:cubicBezTo>
                <a:lnTo>
                  <a:pt x="22860" y="136711"/>
                </a:lnTo>
                <a:cubicBezTo>
                  <a:pt x="22225" y="138616"/>
                  <a:pt x="21442" y="140478"/>
                  <a:pt x="20955" y="142426"/>
                </a:cubicBezTo>
                <a:cubicBezTo>
                  <a:pt x="20320" y="144966"/>
                  <a:pt x="19802" y="147538"/>
                  <a:pt x="19050" y="150046"/>
                </a:cubicBezTo>
                <a:cubicBezTo>
                  <a:pt x="17896" y="153893"/>
                  <a:pt x="15900" y="157515"/>
                  <a:pt x="15240" y="161476"/>
                </a:cubicBezTo>
                <a:cubicBezTo>
                  <a:pt x="14605" y="165286"/>
                  <a:pt x="14173" y="169135"/>
                  <a:pt x="13335" y="172906"/>
                </a:cubicBezTo>
                <a:cubicBezTo>
                  <a:pt x="12899" y="174866"/>
                  <a:pt x="11917" y="176673"/>
                  <a:pt x="11430" y="178621"/>
                </a:cubicBezTo>
                <a:cubicBezTo>
                  <a:pt x="10645" y="181762"/>
                  <a:pt x="10377" y="185022"/>
                  <a:pt x="9525" y="188146"/>
                </a:cubicBezTo>
                <a:cubicBezTo>
                  <a:pt x="8468" y="192021"/>
                  <a:pt x="5715" y="199576"/>
                  <a:pt x="5715" y="199576"/>
                </a:cubicBezTo>
                <a:cubicBezTo>
                  <a:pt x="5080" y="204656"/>
                  <a:pt x="4588" y="209756"/>
                  <a:pt x="3810" y="214816"/>
                </a:cubicBezTo>
                <a:cubicBezTo>
                  <a:pt x="3318" y="218016"/>
                  <a:pt x="2484" y="221155"/>
                  <a:pt x="1905" y="224341"/>
                </a:cubicBezTo>
                <a:cubicBezTo>
                  <a:pt x="1214" y="228141"/>
                  <a:pt x="635" y="231961"/>
                  <a:pt x="0" y="235771"/>
                </a:cubicBezTo>
                <a:cubicBezTo>
                  <a:pt x="635" y="280221"/>
                  <a:pt x="152" y="324701"/>
                  <a:pt x="1905" y="369121"/>
                </a:cubicBezTo>
                <a:cubicBezTo>
                  <a:pt x="2060" y="373049"/>
                  <a:pt x="5984" y="382725"/>
                  <a:pt x="9525" y="386266"/>
                </a:cubicBezTo>
                <a:cubicBezTo>
                  <a:pt x="11144" y="387885"/>
                  <a:pt x="13114" y="389226"/>
                  <a:pt x="15240" y="390076"/>
                </a:cubicBezTo>
                <a:cubicBezTo>
                  <a:pt x="16419" y="390548"/>
                  <a:pt x="17780" y="390076"/>
                  <a:pt x="19050" y="390076"/>
                </a:cubicBezTo>
              </a:path>
            </a:pathLst>
          </a:custGeom>
          <a:ln w="19050">
            <a:solidFill>
              <a:srgbClr val="FFCC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2158365" y="1649730"/>
            <a:ext cx="171450" cy="388620"/>
          </a:xfrm>
          <a:custGeom>
            <a:avLst/>
            <a:gdLst>
              <a:gd name="connsiteX0" fmla="*/ 171450 w 171450"/>
              <a:gd name="connsiteY0" fmla="*/ 0 h 388620"/>
              <a:gd name="connsiteX1" fmla="*/ 156210 w 171450"/>
              <a:gd name="connsiteY1" fmla="*/ 1905 h 388620"/>
              <a:gd name="connsiteX2" fmla="*/ 142875 w 171450"/>
              <a:gd name="connsiteY2" fmla="*/ 5715 h 388620"/>
              <a:gd name="connsiteX3" fmla="*/ 133350 w 171450"/>
              <a:gd name="connsiteY3" fmla="*/ 7620 h 388620"/>
              <a:gd name="connsiteX4" fmla="*/ 121920 w 171450"/>
              <a:gd name="connsiteY4" fmla="*/ 11430 h 388620"/>
              <a:gd name="connsiteX5" fmla="*/ 104775 w 171450"/>
              <a:gd name="connsiteY5" fmla="*/ 22860 h 388620"/>
              <a:gd name="connsiteX6" fmla="*/ 99060 w 171450"/>
              <a:gd name="connsiteY6" fmla="*/ 26670 h 388620"/>
              <a:gd name="connsiteX7" fmla="*/ 93345 w 171450"/>
              <a:gd name="connsiteY7" fmla="*/ 30480 h 388620"/>
              <a:gd name="connsiteX8" fmla="*/ 89535 w 171450"/>
              <a:gd name="connsiteY8" fmla="*/ 36195 h 388620"/>
              <a:gd name="connsiteX9" fmla="*/ 78105 w 171450"/>
              <a:gd name="connsiteY9" fmla="*/ 43815 h 388620"/>
              <a:gd name="connsiteX10" fmla="*/ 72390 w 171450"/>
              <a:gd name="connsiteY10" fmla="*/ 55245 h 388620"/>
              <a:gd name="connsiteX11" fmla="*/ 70485 w 171450"/>
              <a:gd name="connsiteY11" fmla="*/ 60960 h 388620"/>
              <a:gd name="connsiteX12" fmla="*/ 66675 w 171450"/>
              <a:gd name="connsiteY12" fmla="*/ 66675 h 388620"/>
              <a:gd name="connsiteX13" fmla="*/ 60960 w 171450"/>
              <a:gd name="connsiteY13" fmla="*/ 78105 h 388620"/>
              <a:gd name="connsiteX14" fmla="*/ 55245 w 171450"/>
              <a:gd name="connsiteY14" fmla="*/ 102870 h 388620"/>
              <a:gd name="connsiteX15" fmla="*/ 51435 w 171450"/>
              <a:gd name="connsiteY15" fmla="*/ 114300 h 388620"/>
              <a:gd name="connsiteX16" fmla="*/ 47625 w 171450"/>
              <a:gd name="connsiteY16" fmla="*/ 125730 h 388620"/>
              <a:gd name="connsiteX17" fmla="*/ 45720 w 171450"/>
              <a:gd name="connsiteY17" fmla="*/ 131445 h 388620"/>
              <a:gd name="connsiteX18" fmla="*/ 40005 w 171450"/>
              <a:gd name="connsiteY18" fmla="*/ 137160 h 388620"/>
              <a:gd name="connsiteX19" fmla="*/ 38100 w 171450"/>
              <a:gd name="connsiteY19" fmla="*/ 142875 h 388620"/>
              <a:gd name="connsiteX20" fmla="*/ 30480 w 171450"/>
              <a:gd name="connsiteY20" fmla="*/ 154305 h 388620"/>
              <a:gd name="connsiteX21" fmla="*/ 26670 w 171450"/>
              <a:gd name="connsiteY21" fmla="*/ 167640 h 388620"/>
              <a:gd name="connsiteX22" fmla="*/ 24765 w 171450"/>
              <a:gd name="connsiteY22" fmla="*/ 175260 h 388620"/>
              <a:gd name="connsiteX23" fmla="*/ 22860 w 171450"/>
              <a:gd name="connsiteY23" fmla="*/ 200025 h 388620"/>
              <a:gd name="connsiteX24" fmla="*/ 20955 w 171450"/>
              <a:gd name="connsiteY24" fmla="*/ 207645 h 388620"/>
              <a:gd name="connsiteX25" fmla="*/ 19050 w 171450"/>
              <a:gd name="connsiteY25" fmla="*/ 217170 h 388620"/>
              <a:gd name="connsiteX26" fmla="*/ 17145 w 171450"/>
              <a:gd name="connsiteY26" fmla="*/ 222885 h 388620"/>
              <a:gd name="connsiteX27" fmla="*/ 15240 w 171450"/>
              <a:gd name="connsiteY27" fmla="*/ 230505 h 388620"/>
              <a:gd name="connsiteX28" fmla="*/ 13335 w 171450"/>
              <a:gd name="connsiteY28" fmla="*/ 262890 h 388620"/>
              <a:gd name="connsiteX29" fmla="*/ 9525 w 171450"/>
              <a:gd name="connsiteY29" fmla="*/ 283845 h 388620"/>
              <a:gd name="connsiteX30" fmla="*/ 7620 w 171450"/>
              <a:gd name="connsiteY30" fmla="*/ 302895 h 388620"/>
              <a:gd name="connsiteX31" fmla="*/ 1905 w 171450"/>
              <a:gd name="connsiteY31" fmla="*/ 325755 h 388620"/>
              <a:gd name="connsiteX32" fmla="*/ 0 w 171450"/>
              <a:gd name="connsiteY32" fmla="*/ 337185 h 388620"/>
              <a:gd name="connsiteX33" fmla="*/ 1905 w 171450"/>
              <a:gd name="connsiteY33" fmla="*/ 363855 h 388620"/>
              <a:gd name="connsiteX34" fmla="*/ 3810 w 171450"/>
              <a:gd name="connsiteY34" fmla="*/ 369570 h 388620"/>
              <a:gd name="connsiteX35" fmla="*/ 15240 w 171450"/>
              <a:gd name="connsiteY35" fmla="*/ 375285 h 388620"/>
              <a:gd name="connsiteX36" fmla="*/ 20955 w 171450"/>
              <a:gd name="connsiteY36" fmla="*/ 379095 h 388620"/>
              <a:gd name="connsiteX37" fmla="*/ 24765 w 171450"/>
              <a:gd name="connsiteY37" fmla="*/ 384810 h 388620"/>
              <a:gd name="connsiteX38" fmla="*/ 28575 w 171450"/>
              <a:gd name="connsiteY38" fmla="*/ 388620 h 38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1450" h="388620">
                <a:moveTo>
                  <a:pt x="171450" y="0"/>
                </a:moveTo>
                <a:cubicBezTo>
                  <a:pt x="166370" y="635"/>
                  <a:pt x="161260" y="1063"/>
                  <a:pt x="156210" y="1905"/>
                </a:cubicBezTo>
                <a:cubicBezTo>
                  <a:pt x="145520" y="3687"/>
                  <a:pt x="151934" y="3450"/>
                  <a:pt x="142875" y="5715"/>
                </a:cubicBezTo>
                <a:cubicBezTo>
                  <a:pt x="139734" y="6500"/>
                  <a:pt x="136474" y="6768"/>
                  <a:pt x="133350" y="7620"/>
                </a:cubicBezTo>
                <a:cubicBezTo>
                  <a:pt x="129475" y="8677"/>
                  <a:pt x="121920" y="11430"/>
                  <a:pt x="121920" y="11430"/>
                </a:cubicBezTo>
                <a:lnTo>
                  <a:pt x="104775" y="22860"/>
                </a:lnTo>
                <a:lnTo>
                  <a:pt x="99060" y="26670"/>
                </a:lnTo>
                <a:lnTo>
                  <a:pt x="93345" y="30480"/>
                </a:lnTo>
                <a:cubicBezTo>
                  <a:pt x="92075" y="32385"/>
                  <a:pt x="91258" y="34687"/>
                  <a:pt x="89535" y="36195"/>
                </a:cubicBezTo>
                <a:cubicBezTo>
                  <a:pt x="86089" y="39210"/>
                  <a:pt x="78105" y="43815"/>
                  <a:pt x="78105" y="43815"/>
                </a:cubicBezTo>
                <a:cubicBezTo>
                  <a:pt x="73317" y="58180"/>
                  <a:pt x="79776" y="40473"/>
                  <a:pt x="72390" y="55245"/>
                </a:cubicBezTo>
                <a:cubicBezTo>
                  <a:pt x="71492" y="57041"/>
                  <a:pt x="71383" y="59164"/>
                  <a:pt x="70485" y="60960"/>
                </a:cubicBezTo>
                <a:cubicBezTo>
                  <a:pt x="69461" y="63008"/>
                  <a:pt x="67699" y="64627"/>
                  <a:pt x="66675" y="66675"/>
                </a:cubicBezTo>
                <a:cubicBezTo>
                  <a:pt x="58788" y="82449"/>
                  <a:pt x="71879" y="61727"/>
                  <a:pt x="60960" y="78105"/>
                </a:cubicBezTo>
                <a:cubicBezTo>
                  <a:pt x="59449" y="85661"/>
                  <a:pt x="57543" y="95977"/>
                  <a:pt x="55245" y="102870"/>
                </a:cubicBezTo>
                <a:lnTo>
                  <a:pt x="51435" y="114300"/>
                </a:lnTo>
                <a:lnTo>
                  <a:pt x="47625" y="125730"/>
                </a:lnTo>
                <a:cubicBezTo>
                  <a:pt x="46990" y="127635"/>
                  <a:pt x="47140" y="130025"/>
                  <a:pt x="45720" y="131445"/>
                </a:cubicBezTo>
                <a:lnTo>
                  <a:pt x="40005" y="137160"/>
                </a:lnTo>
                <a:cubicBezTo>
                  <a:pt x="39370" y="139065"/>
                  <a:pt x="39075" y="141120"/>
                  <a:pt x="38100" y="142875"/>
                </a:cubicBezTo>
                <a:cubicBezTo>
                  <a:pt x="35876" y="146878"/>
                  <a:pt x="30480" y="154305"/>
                  <a:pt x="30480" y="154305"/>
                </a:cubicBezTo>
                <a:cubicBezTo>
                  <a:pt x="24525" y="178126"/>
                  <a:pt x="32136" y="148509"/>
                  <a:pt x="26670" y="167640"/>
                </a:cubicBezTo>
                <a:cubicBezTo>
                  <a:pt x="25951" y="170157"/>
                  <a:pt x="25400" y="172720"/>
                  <a:pt x="24765" y="175260"/>
                </a:cubicBezTo>
                <a:cubicBezTo>
                  <a:pt x="24130" y="183515"/>
                  <a:pt x="23827" y="191802"/>
                  <a:pt x="22860" y="200025"/>
                </a:cubicBezTo>
                <a:cubicBezTo>
                  <a:pt x="22554" y="202625"/>
                  <a:pt x="21523" y="205089"/>
                  <a:pt x="20955" y="207645"/>
                </a:cubicBezTo>
                <a:cubicBezTo>
                  <a:pt x="20253" y="210806"/>
                  <a:pt x="19835" y="214029"/>
                  <a:pt x="19050" y="217170"/>
                </a:cubicBezTo>
                <a:cubicBezTo>
                  <a:pt x="18563" y="219118"/>
                  <a:pt x="17697" y="220954"/>
                  <a:pt x="17145" y="222885"/>
                </a:cubicBezTo>
                <a:cubicBezTo>
                  <a:pt x="16426" y="225402"/>
                  <a:pt x="15875" y="227965"/>
                  <a:pt x="15240" y="230505"/>
                </a:cubicBezTo>
                <a:cubicBezTo>
                  <a:pt x="14605" y="241300"/>
                  <a:pt x="14272" y="252117"/>
                  <a:pt x="13335" y="262890"/>
                </a:cubicBezTo>
                <a:cubicBezTo>
                  <a:pt x="12264" y="275208"/>
                  <a:pt x="11042" y="272465"/>
                  <a:pt x="9525" y="283845"/>
                </a:cubicBezTo>
                <a:cubicBezTo>
                  <a:pt x="8682" y="290171"/>
                  <a:pt x="8669" y="296600"/>
                  <a:pt x="7620" y="302895"/>
                </a:cubicBezTo>
                <a:lnTo>
                  <a:pt x="1905" y="325755"/>
                </a:lnTo>
                <a:cubicBezTo>
                  <a:pt x="968" y="329502"/>
                  <a:pt x="635" y="333375"/>
                  <a:pt x="0" y="337185"/>
                </a:cubicBezTo>
                <a:cubicBezTo>
                  <a:pt x="635" y="346075"/>
                  <a:pt x="864" y="355003"/>
                  <a:pt x="1905" y="363855"/>
                </a:cubicBezTo>
                <a:cubicBezTo>
                  <a:pt x="2140" y="365849"/>
                  <a:pt x="2556" y="368002"/>
                  <a:pt x="3810" y="369570"/>
                </a:cubicBezTo>
                <a:cubicBezTo>
                  <a:pt x="6496" y="372927"/>
                  <a:pt x="11475" y="374030"/>
                  <a:pt x="15240" y="375285"/>
                </a:cubicBezTo>
                <a:cubicBezTo>
                  <a:pt x="17145" y="376555"/>
                  <a:pt x="19336" y="377476"/>
                  <a:pt x="20955" y="379095"/>
                </a:cubicBezTo>
                <a:cubicBezTo>
                  <a:pt x="22574" y="380714"/>
                  <a:pt x="23335" y="383022"/>
                  <a:pt x="24765" y="384810"/>
                </a:cubicBezTo>
                <a:cubicBezTo>
                  <a:pt x="25887" y="386212"/>
                  <a:pt x="27305" y="387350"/>
                  <a:pt x="28575" y="388620"/>
                </a:cubicBezTo>
              </a:path>
            </a:pathLst>
          </a:custGeom>
          <a:ln w="19050">
            <a:solidFill>
              <a:srgbClr val="FFCC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2122170" y="1636395"/>
            <a:ext cx="165735" cy="396394"/>
          </a:xfrm>
          <a:custGeom>
            <a:avLst/>
            <a:gdLst>
              <a:gd name="connsiteX0" fmla="*/ 165735 w 165735"/>
              <a:gd name="connsiteY0" fmla="*/ 0 h 396394"/>
              <a:gd name="connsiteX1" fmla="*/ 133350 w 165735"/>
              <a:gd name="connsiteY1" fmla="*/ 1905 h 396394"/>
              <a:gd name="connsiteX2" fmla="*/ 127635 w 165735"/>
              <a:gd name="connsiteY2" fmla="*/ 3810 h 396394"/>
              <a:gd name="connsiteX3" fmla="*/ 120015 w 165735"/>
              <a:gd name="connsiteY3" fmla="*/ 5715 h 396394"/>
              <a:gd name="connsiteX4" fmla="*/ 108585 w 165735"/>
              <a:gd name="connsiteY4" fmla="*/ 13335 h 396394"/>
              <a:gd name="connsiteX5" fmla="*/ 99060 w 165735"/>
              <a:gd name="connsiteY5" fmla="*/ 22860 h 396394"/>
              <a:gd name="connsiteX6" fmla="*/ 95250 w 165735"/>
              <a:gd name="connsiteY6" fmla="*/ 28575 h 396394"/>
              <a:gd name="connsiteX7" fmla="*/ 89535 w 165735"/>
              <a:gd name="connsiteY7" fmla="*/ 32385 h 396394"/>
              <a:gd name="connsiteX8" fmla="*/ 81915 w 165735"/>
              <a:gd name="connsiteY8" fmla="*/ 43815 h 396394"/>
              <a:gd name="connsiteX9" fmla="*/ 74295 w 165735"/>
              <a:gd name="connsiteY9" fmla="*/ 55245 h 396394"/>
              <a:gd name="connsiteX10" fmla="*/ 70485 w 165735"/>
              <a:gd name="connsiteY10" fmla="*/ 60960 h 396394"/>
              <a:gd name="connsiteX11" fmla="*/ 66675 w 165735"/>
              <a:gd name="connsiteY11" fmla="*/ 72390 h 396394"/>
              <a:gd name="connsiteX12" fmla="*/ 64770 w 165735"/>
              <a:gd name="connsiteY12" fmla="*/ 80010 h 396394"/>
              <a:gd name="connsiteX13" fmla="*/ 60960 w 165735"/>
              <a:gd name="connsiteY13" fmla="*/ 85725 h 396394"/>
              <a:gd name="connsiteX14" fmla="*/ 55245 w 165735"/>
              <a:gd name="connsiteY14" fmla="*/ 104775 h 396394"/>
              <a:gd name="connsiteX15" fmla="*/ 53340 w 165735"/>
              <a:gd name="connsiteY15" fmla="*/ 110490 h 396394"/>
              <a:gd name="connsiteX16" fmla="*/ 51435 w 165735"/>
              <a:gd name="connsiteY16" fmla="*/ 116205 h 396394"/>
              <a:gd name="connsiteX17" fmla="*/ 45720 w 165735"/>
              <a:gd name="connsiteY17" fmla="*/ 137160 h 396394"/>
              <a:gd name="connsiteX18" fmla="*/ 41910 w 165735"/>
              <a:gd name="connsiteY18" fmla="*/ 142875 h 396394"/>
              <a:gd name="connsiteX19" fmla="*/ 38100 w 165735"/>
              <a:gd name="connsiteY19" fmla="*/ 154305 h 396394"/>
              <a:gd name="connsiteX20" fmla="*/ 36195 w 165735"/>
              <a:gd name="connsiteY20" fmla="*/ 160020 h 396394"/>
              <a:gd name="connsiteX21" fmla="*/ 32385 w 165735"/>
              <a:gd name="connsiteY21" fmla="*/ 180975 h 396394"/>
              <a:gd name="connsiteX22" fmla="*/ 26670 w 165735"/>
              <a:gd name="connsiteY22" fmla="*/ 198120 h 396394"/>
              <a:gd name="connsiteX23" fmla="*/ 24765 w 165735"/>
              <a:gd name="connsiteY23" fmla="*/ 203835 h 396394"/>
              <a:gd name="connsiteX24" fmla="*/ 20955 w 165735"/>
              <a:gd name="connsiteY24" fmla="*/ 222885 h 396394"/>
              <a:gd name="connsiteX25" fmla="*/ 19050 w 165735"/>
              <a:gd name="connsiteY25" fmla="*/ 230505 h 396394"/>
              <a:gd name="connsiteX26" fmla="*/ 15240 w 165735"/>
              <a:gd name="connsiteY26" fmla="*/ 241935 h 396394"/>
              <a:gd name="connsiteX27" fmla="*/ 9525 w 165735"/>
              <a:gd name="connsiteY27" fmla="*/ 272415 h 396394"/>
              <a:gd name="connsiteX28" fmla="*/ 7620 w 165735"/>
              <a:gd name="connsiteY28" fmla="*/ 287655 h 396394"/>
              <a:gd name="connsiteX29" fmla="*/ 5715 w 165735"/>
              <a:gd name="connsiteY29" fmla="*/ 293370 h 396394"/>
              <a:gd name="connsiteX30" fmla="*/ 3810 w 165735"/>
              <a:gd name="connsiteY30" fmla="*/ 312420 h 396394"/>
              <a:gd name="connsiteX31" fmla="*/ 0 w 165735"/>
              <a:gd name="connsiteY31" fmla="*/ 327660 h 396394"/>
              <a:gd name="connsiteX32" fmla="*/ 1905 w 165735"/>
              <a:gd name="connsiteY32" fmla="*/ 381000 h 396394"/>
              <a:gd name="connsiteX33" fmla="*/ 3810 w 165735"/>
              <a:gd name="connsiteY33" fmla="*/ 386715 h 396394"/>
              <a:gd name="connsiteX34" fmla="*/ 9525 w 165735"/>
              <a:gd name="connsiteY34" fmla="*/ 388620 h 396394"/>
              <a:gd name="connsiteX35" fmla="*/ 19050 w 165735"/>
              <a:gd name="connsiteY35" fmla="*/ 396240 h 396394"/>
              <a:gd name="connsiteX36" fmla="*/ 20955 w 165735"/>
              <a:gd name="connsiteY36" fmla="*/ 396240 h 39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65735" h="396394">
                <a:moveTo>
                  <a:pt x="165735" y="0"/>
                </a:moveTo>
                <a:cubicBezTo>
                  <a:pt x="154940" y="635"/>
                  <a:pt x="144110" y="829"/>
                  <a:pt x="133350" y="1905"/>
                </a:cubicBezTo>
                <a:cubicBezTo>
                  <a:pt x="131352" y="2105"/>
                  <a:pt x="129566" y="3258"/>
                  <a:pt x="127635" y="3810"/>
                </a:cubicBezTo>
                <a:cubicBezTo>
                  <a:pt x="125118" y="4529"/>
                  <a:pt x="122555" y="5080"/>
                  <a:pt x="120015" y="5715"/>
                </a:cubicBezTo>
                <a:cubicBezTo>
                  <a:pt x="116205" y="8255"/>
                  <a:pt x="111125" y="9525"/>
                  <a:pt x="108585" y="13335"/>
                </a:cubicBezTo>
                <a:cubicBezTo>
                  <a:pt x="103505" y="20955"/>
                  <a:pt x="106680" y="17780"/>
                  <a:pt x="99060" y="22860"/>
                </a:cubicBezTo>
                <a:cubicBezTo>
                  <a:pt x="97790" y="24765"/>
                  <a:pt x="96869" y="26956"/>
                  <a:pt x="95250" y="28575"/>
                </a:cubicBezTo>
                <a:cubicBezTo>
                  <a:pt x="93631" y="30194"/>
                  <a:pt x="91043" y="30662"/>
                  <a:pt x="89535" y="32385"/>
                </a:cubicBezTo>
                <a:cubicBezTo>
                  <a:pt x="86520" y="35831"/>
                  <a:pt x="84455" y="40005"/>
                  <a:pt x="81915" y="43815"/>
                </a:cubicBezTo>
                <a:lnTo>
                  <a:pt x="74295" y="55245"/>
                </a:lnTo>
                <a:cubicBezTo>
                  <a:pt x="73025" y="57150"/>
                  <a:pt x="71209" y="58788"/>
                  <a:pt x="70485" y="60960"/>
                </a:cubicBezTo>
                <a:lnTo>
                  <a:pt x="66675" y="72390"/>
                </a:lnTo>
                <a:cubicBezTo>
                  <a:pt x="65847" y="74874"/>
                  <a:pt x="65801" y="77604"/>
                  <a:pt x="64770" y="80010"/>
                </a:cubicBezTo>
                <a:cubicBezTo>
                  <a:pt x="63868" y="82114"/>
                  <a:pt x="62230" y="83820"/>
                  <a:pt x="60960" y="85725"/>
                </a:cubicBezTo>
                <a:cubicBezTo>
                  <a:pt x="58081" y="97241"/>
                  <a:pt x="59883" y="90861"/>
                  <a:pt x="55245" y="104775"/>
                </a:cubicBezTo>
                <a:lnTo>
                  <a:pt x="53340" y="110490"/>
                </a:lnTo>
                <a:cubicBezTo>
                  <a:pt x="52705" y="112395"/>
                  <a:pt x="51829" y="114236"/>
                  <a:pt x="51435" y="116205"/>
                </a:cubicBezTo>
                <a:cubicBezTo>
                  <a:pt x="48742" y="129668"/>
                  <a:pt x="50554" y="122658"/>
                  <a:pt x="45720" y="137160"/>
                </a:cubicBezTo>
                <a:cubicBezTo>
                  <a:pt x="44996" y="139332"/>
                  <a:pt x="42840" y="140783"/>
                  <a:pt x="41910" y="142875"/>
                </a:cubicBezTo>
                <a:cubicBezTo>
                  <a:pt x="40279" y="146545"/>
                  <a:pt x="39370" y="150495"/>
                  <a:pt x="38100" y="154305"/>
                </a:cubicBezTo>
                <a:lnTo>
                  <a:pt x="36195" y="160020"/>
                </a:lnTo>
                <a:cubicBezTo>
                  <a:pt x="34853" y="169412"/>
                  <a:pt x="34835" y="172810"/>
                  <a:pt x="32385" y="180975"/>
                </a:cubicBezTo>
                <a:cubicBezTo>
                  <a:pt x="30654" y="186745"/>
                  <a:pt x="28575" y="192405"/>
                  <a:pt x="26670" y="198120"/>
                </a:cubicBezTo>
                <a:cubicBezTo>
                  <a:pt x="26035" y="200025"/>
                  <a:pt x="25159" y="201866"/>
                  <a:pt x="24765" y="203835"/>
                </a:cubicBezTo>
                <a:cubicBezTo>
                  <a:pt x="23495" y="210185"/>
                  <a:pt x="22526" y="216603"/>
                  <a:pt x="20955" y="222885"/>
                </a:cubicBezTo>
                <a:cubicBezTo>
                  <a:pt x="20320" y="225425"/>
                  <a:pt x="19802" y="227997"/>
                  <a:pt x="19050" y="230505"/>
                </a:cubicBezTo>
                <a:cubicBezTo>
                  <a:pt x="17896" y="234352"/>
                  <a:pt x="15240" y="241935"/>
                  <a:pt x="15240" y="241935"/>
                </a:cubicBezTo>
                <a:cubicBezTo>
                  <a:pt x="12686" y="262371"/>
                  <a:pt x="14577" y="252208"/>
                  <a:pt x="9525" y="272415"/>
                </a:cubicBezTo>
                <a:cubicBezTo>
                  <a:pt x="8283" y="277382"/>
                  <a:pt x="8536" y="282618"/>
                  <a:pt x="7620" y="287655"/>
                </a:cubicBezTo>
                <a:cubicBezTo>
                  <a:pt x="7261" y="289631"/>
                  <a:pt x="6350" y="291465"/>
                  <a:pt x="5715" y="293370"/>
                </a:cubicBezTo>
                <a:cubicBezTo>
                  <a:pt x="5080" y="299720"/>
                  <a:pt x="4859" y="306125"/>
                  <a:pt x="3810" y="312420"/>
                </a:cubicBezTo>
                <a:cubicBezTo>
                  <a:pt x="2949" y="317585"/>
                  <a:pt x="0" y="327660"/>
                  <a:pt x="0" y="327660"/>
                </a:cubicBezTo>
                <a:cubicBezTo>
                  <a:pt x="635" y="345440"/>
                  <a:pt x="760" y="363246"/>
                  <a:pt x="1905" y="381000"/>
                </a:cubicBezTo>
                <a:cubicBezTo>
                  <a:pt x="2034" y="383004"/>
                  <a:pt x="2390" y="385295"/>
                  <a:pt x="3810" y="386715"/>
                </a:cubicBezTo>
                <a:cubicBezTo>
                  <a:pt x="5230" y="388135"/>
                  <a:pt x="7620" y="387985"/>
                  <a:pt x="9525" y="388620"/>
                </a:cubicBezTo>
                <a:cubicBezTo>
                  <a:pt x="13849" y="395107"/>
                  <a:pt x="11689" y="394400"/>
                  <a:pt x="19050" y="396240"/>
                </a:cubicBezTo>
                <a:cubicBezTo>
                  <a:pt x="19666" y="396394"/>
                  <a:pt x="20320" y="396240"/>
                  <a:pt x="20955" y="396240"/>
                </a:cubicBezTo>
              </a:path>
            </a:pathLst>
          </a:custGeom>
          <a:ln w="19050">
            <a:solidFill>
              <a:srgbClr val="FFCC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Content Placeholder 2"/>
          <p:cNvSpPr txBox="1">
            <a:spLocks/>
          </p:cNvSpPr>
          <p:nvPr/>
        </p:nvSpPr>
        <p:spPr>
          <a:xfrm>
            <a:off x="4800600" y="2057400"/>
            <a:ext cx="3733800" cy="1447800"/>
          </a:xfrm>
          <a:prstGeom prst="rect">
            <a:avLst/>
          </a:prstGeom>
        </p:spPr>
        <p:txBody>
          <a:bodyPr vert="horz" lIns="91440" tIns="45720" rIns="91440" bIns="45720" rtlCol="0">
            <a:normAutofit fontScale="92500" lnSpcReduction="10000"/>
          </a:bodyPr>
          <a:lstStyle/>
          <a:p>
            <a:pPr marR="0" lvl="0" algn="l" defTabSz="914400" rtl="0" eaLnBrk="1" fontAlgn="auto" latinLnBrk="0" hangingPunct="1">
              <a:lnSpc>
                <a:spcPct val="100000"/>
              </a:lnSpc>
              <a:spcBef>
                <a:spcPct val="20000"/>
              </a:spcBef>
              <a:spcAft>
                <a:spcPts val="0"/>
              </a:spcAft>
              <a:buClrTx/>
              <a:buSzTx/>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Chance of interfering with charity ownership is negligible, or</a:t>
            </a:r>
          </a:p>
          <a:p>
            <a:pPr marL="514350" marR="0" lvl="0" indent="-514350" algn="l" defTabSz="914400" rtl="0" eaLnBrk="1" fontAlgn="auto" latinLnBrk="0" hangingPunct="1">
              <a:lnSpc>
                <a:spcPct val="100000"/>
              </a:lnSpc>
              <a:spcBef>
                <a:spcPct val="20000"/>
              </a:spcBef>
              <a:spcAft>
                <a:spcPts val="0"/>
              </a:spcAft>
              <a:buClrTx/>
              <a:buSzTx/>
              <a:buFont typeface="+mj-lt"/>
              <a:buAutoNum type="alphaLcParen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1" name="Picture 30" descr="iStock_000010207195XSmall.jpg"/>
          <p:cNvPicPr>
            <a:picLocks noChangeAspect="1"/>
          </p:cNvPicPr>
          <p:nvPr/>
        </p:nvPicPr>
        <p:blipFill>
          <a:blip r:embed="rId8" cstate="print">
            <a:clrChange>
              <a:clrFrom>
                <a:srgbClr val="F8F8F8"/>
              </a:clrFrom>
              <a:clrTo>
                <a:srgbClr val="F8F8F8">
                  <a:alpha val="0"/>
                </a:srgbClr>
              </a:clrTo>
            </a:clrChange>
          </a:blip>
          <a:srcRect/>
          <a:stretch>
            <a:fillRect/>
          </a:stretch>
        </p:blipFill>
        <p:spPr>
          <a:xfrm>
            <a:off x="2819400" y="2286000"/>
            <a:ext cx="152400" cy="232675"/>
          </a:xfrm>
          <a:prstGeom prst="rect">
            <a:avLst/>
          </a:prstGeom>
        </p:spPr>
      </p:pic>
      <p:pic>
        <p:nvPicPr>
          <p:cNvPr id="32" name="Picture 31" descr="iStock_000006152666XSmall.jpg"/>
          <p:cNvPicPr>
            <a:picLocks noChangeAspect="1"/>
          </p:cNvPicPr>
          <p:nvPr/>
        </p:nvPicPr>
        <p:blipFill>
          <a:blip r:embed="rId9" cstate="print"/>
          <a:srcRect/>
          <a:stretch>
            <a:fillRect/>
          </a:stretch>
        </p:blipFill>
        <p:spPr>
          <a:xfrm>
            <a:off x="2766262" y="2682041"/>
            <a:ext cx="609600" cy="914400"/>
          </a:xfrm>
          <a:prstGeom prst="rect">
            <a:avLst/>
          </a:prstGeom>
        </p:spPr>
      </p:pic>
      <p:sp>
        <p:nvSpPr>
          <p:cNvPr id="34" name="Rounded Rectangular Callout 33"/>
          <p:cNvSpPr/>
          <p:nvPr/>
        </p:nvSpPr>
        <p:spPr>
          <a:xfrm>
            <a:off x="4648200" y="2057400"/>
            <a:ext cx="3962400" cy="1295400"/>
          </a:xfrm>
          <a:prstGeom prst="wedgeRoundRectCallout">
            <a:avLst>
              <a:gd name="adj1" fmla="val -91791"/>
              <a:gd name="adj2" fmla="val -27932"/>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ular Callout 34"/>
          <p:cNvSpPr/>
          <p:nvPr/>
        </p:nvSpPr>
        <p:spPr>
          <a:xfrm>
            <a:off x="4800600" y="4114800"/>
            <a:ext cx="4114800" cy="1295400"/>
          </a:xfrm>
          <a:prstGeom prst="wedgeRoundRectCallout">
            <a:avLst>
              <a:gd name="adj1" fmla="val -90433"/>
              <a:gd name="adj2" fmla="val -86756"/>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p:nvCxnSpPr>
        <p:spPr>
          <a:xfrm rot="16200000" flipH="1">
            <a:off x="385482" y="5177117"/>
            <a:ext cx="3352800" cy="896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1066800" y="5181600"/>
            <a:ext cx="3352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52400" y="5181600"/>
            <a:ext cx="3352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1676400" y="5181600"/>
            <a:ext cx="3352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800600" y="4114800"/>
            <a:ext cx="4191000" cy="1338828"/>
          </a:xfrm>
          <a:prstGeom prst="rect">
            <a:avLst/>
          </a:prstGeom>
          <a:noFill/>
        </p:spPr>
        <p:txBody>
          <a:bodyPr wrap="square" rtlCol="0">
            <a:spAutoFit/>
          </a:bodyPr>
          <a:lstStyle/>
          <a:p>
            <a:pPr lvl="0">
              <a:lnSpc>
                <a:spcPct val="90000"/>
              </a:lnSpc>
            </a:pPr>
            <a:r>
              <a:rPr lang="en-US" sz="3000" dirty="0" smtClean="0"/>
              <a:t>Restricting use for a specific charitable purpose (or return funds)</a:t>
            </a:r>
          </a:p>
        </p:txBody>
      </p:sp>
      <p:sp>
        <p:nvSpPr>
          <p:cNvPr id="52" name="TextBox 51"/>
          <p:cNvSpPr txBox="1"/>
          <p:nvPr/>
        </p:nvSpPr>
        <p:spPr>
          <a:xfrm>
            <a:off x="4191000" y="0"/>
            <a:ext cx="4953000" cy="1311128"/>
          </a:xfrm>
          <a:prstGeom prst="rect">
            <a:avLst/>
          </a:prstGeom>
          <a:noFill/>
        </p:spPr>
        <p:txBody>
          <a:bodyPr wrap="square" rtlCol="0">
            <a:spAutoFit/>
          </a:bodyPr>
          <a:lstStyle/>
          <a:p>
            <a:pPr algn="ctr">
              <a:lnSpc>
                <a:spcPct val="90000"/>
              </a:lnSpc>
            </a:pPr>
            <a:r>
              <a:rPr lang="en-US" sz="4400" dirty="0" smtClean="0"/>
              <a:t>Retained interests are allowed if…</a:t>
            </a:r>
            <a:endParaRPr lang="en-US" sz="4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C:\Users\rujames\AppData\Local\Microsoft\Windows\Temporary Internet Files\Content.IE5\7FLW1HPB\MP900430714[1].jpg"/>
          <p:cNvPicPr>
            <a:picLocks noChangeAspect="1" noChangeArrowheads="1"/>
          </p:cNvPicPr>
          <p:nvPr/>
        </p:nvPicPr>
        <p:blipFill>
          <a:blip r:embed="rId2" cstate="print"/>
          <a:srcRect r="10448"/>
          <a:stretch>
            <a:fillRect/>
          </a:stretch>
        </p:blipFill>
        <p:spPr bwMode="auto">
          <a:xfrm>
            <a:off x="0" y="-18335"/>
            <a:ext cx="9144000" cy="6876336"/>
          </a:xfrm>
          <a:prstGeom prst="rect">
            <a:avLst/>
          </a:prstGeom>
          <a:noFill/>
        </p:spPr>
      </p:pic>
      <p:sp>
        <p:nvSpPr>
          <p:cNvPr id="3" name="Content Placeholder 2"/>
          <p:cNvSpPr>
            <a:spLocks noGrp="1"/>
          </p:cNvSpPr>
          <p:nvPr>
            <p:ph idx="1"/>
          </p:nvPr>
        </p:nvSpPr>
        <p:spPr>
          <a:xfrm>
            <a:off x="0" y="152400"/>
            <a:ext cx="3657600" cy="6553200"/>
          </a:xfrm>
        </p:spPr>
        <p:txBody>
          <a:bodyPr>
            <a:normAutofit/>
          </a:bodyPr>
          <a:lstStyle/>
          <a:p>
            <a:pPr marL="0" indent="0">
              <a:buNone/>
            </a:pPr>
            <a:r>
              <a:rPr lang="en-US" dirty="0" smtClean="0">
                <a:solidFill>
                  <a:schemeClr val="bg1"/>
                </a:solidFill>
                <a:effectLst>
                  <a:glow rad="228600">
                    <a:schemeClr val="accent1">
                      <a:satMod val="175000"/>
                      <a:alpha val="40000"/>
                    </a:schemeClr>
                  </a:glow>
                </a:effectLst>
              </a:rPr>
              <a:t>Donor gives money to a university and directs that the funds must be spent on athletic scholarships or returned.</a:t>
            </a:r>
          </a:p>
          <a:p>
            <a:pPr marL="0" indent="0">
              <a:buNone/>
            </a:pPr>
            <a:endParaRPr lang="en-US" dirty="0">
              <a:solidFill>
                <a:schemeClr val="bg1"/>
              </a:solidFill>
              <a:effectLst>
                <a:glow rad="228600">
                  <a:schemeClr val="accent1">
                    <a:satMod val="175000"/>
                    <a:alpha val="40000"/>
                  </a:schemeClr>
                </a:glow>
              </a:effectLst>
            </a:endParaRPr>
          </a:p>
          <a:p>
            <a:pPr marL="0" indent="0">
              <a:buNone/>
            </a:pPr>
            <a:r>
              <a:rPr lang="en-US" dirty="0" smtClean="0">
                <a:solidFill>
                  <a:schemeClr val="bg1"/>
                </a:solidFill>
                <a:effectLst>
                  <a:glow rad="228600">
                    <a:schemeClr val="accent1">
                      <a:satMod val="175000"/>
                      <a:alpha val="40000"/>
                    </a:schemeClr>
                  </a:glow>
                </a:effectLst>
              </a:rPr>
              <a:t>Is it deductible?</a:t>
            </a:r>
            <a:endParaRPr lang="en-US" dirty="0">
              <a:solidFill>
                <a:schemeClr val="bg1"/>
              </a:solidFill>
              <a:effectLst>
                <a:glow rad="228600">
                  <a:schemeClr val="accent1">
                    <a:satMod val="175000"/>
                    <a:alpha val="40000"/>
                  </a:schemeClr>
                </a:glow>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4" descr="http://www.creditcardchaser.com/wp-content/uploads/2009/11/salvation-army-kettle.jpg"/>
          <p:cNvPicPr>
            <a:picLocks noChangeAspect="1" noChangeArrowheads="1"/>
          </p:cNvPicPr>
          <p:nvPr/>
        </p:nvPicPr>
        <p:blipFill>
          <a:blip r:embed="rId2" cstate="print"/>
          <a:srcRect/>
          <a:stretch>
            <a:fillRect/>
          </a:stretch>
        </p:blipFill>
        <p:spPr bwMode="auto">
          <a:xfrm>
            <a:off x="838200" y="4038600"/>
            <a:ext cx="533400" cy="2706047"/>
          </a:xfrm>
          <a:prstGeom prst="rect">
            <a:avLst/>
          </a:prstGeom>
          <a:noFill/>
        </p:spPr>
      </p:pic>
      <p:pic>
        <p:nvPicPr>
          <p:cNvPr id="41" name="Picture 4" descr="http://www.creditcardchaser.com/wp-content/uploads/2009/11/salvation-army-kettle.jpg"/>
          <p:cNvPicPr>
            <a:picLocks noChangeAspect="1" noChangeArrowheads="1"/>
          </p:cNvPicPr>
          <p:nvPr/>
        </p:nvPicPr>
        <p:blipFill>
          <a:blip r:embed="rId3" cstate="print"/>
          <a:srcRect/>
          <a:stretch>
            <a:fillRect/>
          </a:stretch>
        </p:blipFill>
        <p:spPr bwMode="auto">
          <a:xfrm>
            <a:off x="1600200" y="4038600"/>
            <a:ext cx="381000" cy="2706047"/>
          </a:xfrm>
          <a:prstGeom prst="rect">
            <a:avLst/>
          </a:prstGeom>
          <a:noFill/>
        </p:spPr>
      </p:pic>
      <p:pic>
        <p:nvPicPr>
          <p:cNvPr id="36" name="Picture 4" descr="http://www.creditcardchaser.com/wp-content/uploads/2009/11/salvation-army-kettle.jpg"/>
          <p:cNvPicPr>
            <a:picLocks noChangeAspect="1" noChangeArrowheads="1"/>
          </p:cNvPicPr>
          <p:nvPr/>
        </p:nvPicPr>
        <p:blipFill>
          <a:blip r:embed="rId4" cstate="print"/>
          <a:srcRect/>
          <a:stretch>
            <a:fillRect/>
          </a:stretch>
        </p:blipFill>
        <p:spPr bwMode="auto">
          <a:xfrm>
            <a:off x="2209800" y="4038600"/>
            <a:ext cx="381000" cy="2706047"/>
          </a:xfrm>
          <a:prstGeom prst="rect">
            <a:avLst/>
          </a:prstGeom>
          <a:noFill/>
        </p:spPr>
      </p:pic>
      <p:pic>
        <p:nvPicPr>
          <p:cNvPr id="37" name="Picture 4" descr="http://www.creditcardchaser.com/wp-content/uploads/2009/11/salvation-army-kettle.jpg"/>
          <p:cNvPicPr>
            <a:picLocks noChangeAspect="1" noChangeArrowheads="1"/>
          </p:cNvPicPr>
          <p:nvPr/>
        </p:nvPicPr>
        <p:blipFill>
          <a:blip r:embed="rId5" cstate="print"/>
          <a:srcRect/>
          <a:stretch>
            <a:fillRect/>
          </a:stretch>
        </p:blipFill>
        <p:spPr bwMode="auto">
          <a:xfrm>
            <a:off x="2819400" y="4038600"/>
            <a:ext cx="381000" cy="2706047"/>
          </a:xfrm>
          <a:prstGeom prst="rect">
            <a:avLst/>
          </a:prstGeom>
          <a:noFill/>
        </p:spPr>
      </p:pic>
      <p:pic>
        <p:nvPicPr>
          <p:cNvPr id="38" name="Picture 4" descr="http://www.creditcardchaser.com/wp-content/uploads/2009/11/salvation-army-kettle.jpg"/>
          <p:cNvPicPr>
            <a:picLocks noChangeAspect="1" noChangeArrowheads="1"/>
          </p:cNvPicPr>
          <p:nvPr/>
        </p:nvPicPr>
        <p:blipFill>
          <a:blip r:embed="rId6" cstate="print"/>
          <a:srcRect/>
          <a:stretch>
            <a:fillRect/>
          </a:stretch>
        </p:blipFill>
        <p:spPr bwMode="auto">
          <a:xfrm>
            <a:off x="3429000" y="4038600"/>
            <a:ext cx="457200" cy="2706047"/>
          </a:xfrm>
          <a:prstGeom prst="rect">
            <a:avLst/>
          </a:prstGeom>
          <a:noFill/>
        </p:spPr>
      </p:pic>
      <p:pic>
        <p:nvPicPr>
          <p:cNvPr id="4" name="Content Placeholder 3" descr="iStock_000006152666XSmall.jpg"/>
          <p:cNvPicPr>
            <a:picLocks noGrp="1" noChangeAspect="1"/>
          </p:cNvPicPr>
          <p:nvPr>
            <p:ph idx="1"/>
          </p:nvPr>
        </p:nvPicPr>
        <p:blipFill>
          <a:blip r:embed="rId7" cstate="print"/>
          <a:srcRect/>
          <a:stretch>
            <a:fillRect/>
          </a:stretch>
        </p:blipFill>
        <p:spPr>
          <a:xfrm>
            <a:off x="0" y="0"/>
            <a:ext cx="4724400" cy="2362200"/>
          </a:xfrm>
          <a:prstGeom prst="rect">
            <a:avLst/>
          </a:prstGeom>
        </p:spPr>
      </p:pic>
      <p:sp>
        <p:nvSpPr>
          <p:cNvPr id="10" name="Freeform 9"/>
          <p:cNvSpPr/>
          <p:nvPr/>
        </p:nvSpPr>
        <p:spPr>
          <a:xfrm>
            <a:off x="2209800" y="1657799"/>
            <a:ext cx="630555" cy="626296"/>
          </a:xfrm>
          <a:custGeom>
            <a:avLst/>
            <a:gdLst>
              <a:gd name="connsiteX0" fmla="*/ 630555 w 630555"/>
              <a:gd name="connsiteY0" fmla="*/ 626296 h 626296"/>
              <a:gd name="connsiteX1" fmla="*/ 628650 w 630555"/>
              <a:gd name="connsiteY1" fmla="*/ 586291 h 626296"/>
              <a:gd name="connsiteX2" fmla="*/ 626745 w 630555"/>
              <a:gd name="connsiteY2" fmla="*/ 574861 h 626296"/>
              <a:gd name="connsiteX3" fmla="*/ 624840 w 630555"/>
              <a:gd name="connsiteY3" fmla="*/ 546286 h 626296"/>
              <a:gd name="connsiteX4" fmla="*/ 622935 w 630555"/>
              <a:gd name="connsiteY4" fmla="*/ 534856 h 626296"/>
              <a:gd name="connsiteX5" fmla="*/ 621030 w 630555"/>
              <a:gd name="connsiteY5" fmla="*/ 519616 h 626296"/>
              <a:gd name="connsiteX6" fmla="*/ 619125 w 630555"/>
              <a:gd name="connsiteY6" fmla="*/ 489136 h 626296"/>
              <a:gd name="connsiteX7" fmla="*/ 617220 w 630555"/>
              <a:gd name="connsiteY7" fmla="*/ 481516 h 626296"/>
              <a:gd name="connsiteX8" fmla="*/ 615315 w 630555"/>
              <a:gd name="connsiteY8" fmla="*/ 470086 h 626296"/>
              <a:gd name="connsiteX9" fmla="*/ 611505 w 630555"/>
              <a:gd name="connsiteY9" fmla="*/ 451036 h 626296"/>
              <a:gd name="connsiteX10" fmla="*/ 605790 w 630555"/>
              <a:gd name="connsiteY10" fmla="*/ 407221 h 626296"/>
              <a:gd name="connsiteX11" fmla="*/ 603885 w 630555"/>
              <a:gd name="connsiteY11" fmla="*/ 395791 h 626296"/>
              <a:gd name="connsiteX12" fmla="*/ 600075 w 630555"/>
              <a:gd name="connsiteY12" fmla="*/ 384361 h 626296"/>
              <a:gd name="connsiteX13" fmla="*/ 596265 w 630555"/>
              <a:gd name="connsiteY13" fmla="*/ 363406 h 626296"/>
              <a:gd name="connsiteX14" fmla="*/ 594360 w 630555"/>
              <a:gd name="connsiteY14" fmla="*/ 353881 h 626296"/>
              <a:gd name="connsiteX15" fmla="*/ 590550 w 630555"/>
              <a:gd name="connsiteY15" fmla="*/ 342451 h 626296"/>
              <a:gd name="connsiteX16" fmla="*/ 588645 w 630555"/>
              <a:gd name="connsiteY16" fmla="*/ 329116 h 626296"/>
              <a:gd name="connsiteX17" fmla="*/ 584835 w 630555"/>
              <a:gd name="connsiteY17" fmla="*/ 317686 h 626296"/>
              <a:gd name="connsiteX18" fmla="*/ 581025 w 630555"/>
              <a:gd name="connsiteY18" fmla="*/ 296731 h 626296"/>
              <a:gd name="connsiteX19" fmla="*/ 579120 w 630555"/>
              <a:gd name="connsiteY19" fmla="*/ 287206 h 626296"/>
              <a:gd name="connsiteX20" fmla="*/ 575310 w 630555"/>
              <a:gd name="connsiteY20" fmla="*/ 275776 h 626296"/>
              <a:gd name="connsiteX21" fmla="*/ 569595 w 630555"/>
              <a:gd name="connsiteY21" fmla="*/ 258631 h 626296"/>
              <a:gd name="connsiteX22" fmla="*/ 565785 w 630555"/>
              <a:gd name="connsiteY22" fmla="*/ 252916 h 626296"/>
              <a:gd name="connsiteX23" fmla="*/ 563880 w 630555"/>
              <a:gd name="connsiteY23" fmla="*/ 247201 h 626296"/>
              <a:gd name="connsiteX24" fmla="*/ 560070 w 630555"/>
              <a:gd name="connsiteY24" fmla="*/ 241486 h 626296"/>
              <a:gd name="connsiteX25" fmla="*/ 558165 w 630555"/>
              <a:gd name="connsiteY25" fmla="*/ 235771 h 626296"/>
              <a:gd name="connsiteX26" fmla="*/ 554355 w 630555"/>
              <a:gd name="connsiteY26" fmla="*/ 230056 h 626296"/>
              <a:gd name="connsiteX27" fmla="*/ 548640 w 630555"/>
              <a:gd name="connsiteY27" fmla="*/ 212911 h 626296"/>
              <a:gd name="connsiteX28" fmla="*/ 544830 w 630555"/>
              <a:gd name="connsiteY28" fmla="*/ 207196 h 626296"/>
              <a:gd name="connsiteX29" fmla="*/ 539115 w 630555"/>
              <a:gd name="connsiteY29" fmla="*/ 195766 h 626296"/>
              <a:gd name="connsiteX30" fmla="*/ 537210 w 630555"/>
              <a:gd name="connsiteY30" fmla="*/ 188146 h 626296"/>
              <a:gd name="connsiteX31" fmla="*/ 533400 w 630555"/>
              <a:gd name="connsiteY31" fmla="*/ 176716 h 626296"/>
              <a:gd name="connsiteX32" fmla="*/ 527685 w 630555"/>
              <a:gd name="connsiteY32" fmla="*/ 159571 h 626296"/>
              <a:gd name="connsiteX33" fmla="*/ 520065 w 630555"/>
              <a:gd name="connsiteY33" fmla="*/ 148141 h 626296"/>
              <a:gd name="connsiteX34" fmla="*/ 518160 w 630555"/>
              <a:gd name="connsiteY34" fmla="*/ 142426 h 626296"/>
              <a:gd name="connsiteX35" fmla="*/ 510540 w 630555"/>
              <a:gd name="connsiteY35" fmla="*/ 130996 h 626296"/>
              <a:gd name="connsiteX36" fmla="*/ 508635 w 630555"/>
              <a:gd name="connsiteY36" fmla="*/ 125281 h 626296"/>
              <a:gd name="connsiteX37" fmla="*/ 502920 w 630555"/>
              <a:gd name="connsiteY37" fmla="*/ 121471 h 626296"/>
              <a:gd name="connsiteX38" fmla="*/ 493395 w 630555"/>
              <a:gd name="connsiteY38" fmla="*/ 111946 h 626296"/>
              <a:gd name="connsiteX39" fmla="*/ 489585 w 630555"/>
              <a:gd name="connsiteY39" fmla="*/ 106231 h 626296"/>
              <a:gd name="connsiteX40" fmla="*/ 478155 w 630555"/>
              <a:gd name="connsiteY40" fmla="*/ 98611 h 626296"/>
              <a:gd name="connsiteX41" fmla="*/ 476250 w 630555"/>
              <a:gd name="connsiteY41" fmla="*/ 92896 h 626296"/>
              <a:gd name="connsiteX42" fmla="*/ 470535 w 630555"/>
              <a:gd name="connsiteY42" fmla="*/ 89086 h 626296"/>
              <a:gd name="connsiteX43" fmla="*/ 464820 w 630555"/>
              <a:gd name="connsiteY43" fmla="*/ 83371 h 626296"/>
              <a:gd name="connsiteX44" fmla="*/ 453390 w 630555"/>
              <a:gd name="connsiteY44" fmla="*/ 75751 h 626296"/>
              <a:gd name="connsiteX45" fmla="*/ 436245 w 630555"/>
              <a:gd name="connsiteY45" fmla="*/ 62416 h 626296"/>
              <a:gd name="connsiteX46" fmla="*/ 424815 w 630555"/>
              <a:gd name="connsiteY46" fmla="*/ 54796 h 626296"/>
              <a:gd name="connsiteX47" fmla="*/ 407670 w 630555"/>
              <a:gd name="connsiteY47" fmla="*/ 47176 h 626296"/>
              <a:gd name="connsiteX48" fmla="*/ 401955 w 630555"/>
              <a:gd name="connsiteY48" fmla="*/ 45271 h 626296"/>
              <a:gd name="connsiteX49" fmla="*/ 396240 w 630555"/>
              <a:gd name="connsiteY49" fmla="*/ 41461 h 626296"/>
              <a:gd name="connsiteX50" fmla="*/ 388620 w 630555"/>
              <a:gd name="connsiteY50" fmla="*/ 39556 h 626296"/>
              <a:gd name="connsiteX51" fmla="*/ 371475 w 630555"/>
              <a:gd name="connsiteY51" fmla="*/ 33841 h 626296"/>
              <a:gd name="connsiteX52" fmla="*/ 365760 w 630555"/>
              <a:gd name="connsiteY52" fmla="*/ 31936 h 626296"/>
              <a:gd name="connsiteX53" fmla="*/ 360045 w 630555"/>
              <a:gd name="connsiteY53" fmla="*/ 30031 h 626296"/>
              <a:gd name="connsiteX54" fmla="*/ 342900 w 630555"/>
              <a:gd name="connsiteY54" fmla="*/ 22411 h 626296"/>
              <a:gd name="connsiteX55" fmla="*/ 329565 w 630555"/>
              <a:gd name="connsiteY55" fmla="*/ 18601 h 626296"/>
              <a:gd name="connsiteX56" fmla="*/ 323850 w 630555"/>
              <a:gd name="connsiteY56" fmla="*/ 16696 h 626296"/>
              <a:gd name="connsiteX57" fmla="*/ 312420 w 630555"/>
              <a:gd name="connsiteY57" fmla="*/ 14791 h 626296"/>
              <a:gd name="connsiteX58" fmla="*/ 297180 w 630555"/>
              <a:gd name="connsiteY58" fmla="*/ 10981 h 626296"/>
              <a:gd name="connsiteX59" fmla="*/ 281940 w 630555"/>
              <a:gd name="connsiteY59" fmla="*/ 9076 h 626296"/>
              <a:gd name="connsiteX60" fmla="*/ 253365 w 630555"/>
              <a:gd name="connsiteY60" fmla="*/ 5266 h 626296"/>
              <a:gd name="connsiteX61" fmla="*/ 198120 w 630555"/>
              <a:gd name="connsiteY61" fmla="*/ 1456 h 626296"/>
              <a:gd name="connsiteX62" fmla="*/ 146685 w 630555"/>
              <a:gd name="connsiteY62" fmla="*/ 5266 h 626296"/>
              <a:gd name="connsiteX63" fmla="*/ 123825 w 630555"/>
              <a:gd name="connsiteY63" fmla="*/ 12886 h 626296"/>
              <a:gd name="connsiteX64" fmla="*/ 118110 w 630555"/>
              <a:gd name="connsiteY64" fmla="*/ 14791 h 626296"/>
              <a:gd name="connsiteX65" fmla="*/ 112395 w 630555"/>
              <a:gd name="connsiteY65" fmla="*/ 16696 h 626296"/>
              <a:gd name="connsiteX66" fmla="*/ 100965 w 630555"/>
              <a:gd name="connsiteY66" fmla="*/ 24316 h 626296"/>
              <a:gd name="connsiteX67" fmla="*/ 91440 w 630555"/>
              <a:gd name="connsiteY67" fmla="*/ 31936 h 626296"/>
              <a:gd name="connsiteX68" fmla="*/ 85725 w 630555"/>
              <a:gd name="connsiteY68" fmla="*/ 35746 h 626296"/>
              <a:gd name="connsiteX69" fmla="*/ 78105 w 630555"/>
              <a:gd name="connsiteY69" fmla="*/ 47176 h 626296"/>
              <a:gd name="connsiteX70" fmla="*/ 74295 w 630555"/>
              <a:gd name="connsiteY70" fmla="*/ 52891 h 626296"/>
              <a:gd name="connsiteX71" fmla="*/ 68580 w 630555"/>
              <a:gd name="connsiteY71" fmla="*/ 56701 h 626296"/>
              <a:gd name="connsiteX72" fmla="*/ 55245 w 630555"/>
              <a:gd name="connsiteY72" fmla="*/ 71941 h 626296"/>
              <a:gd name="connsiteX73" fmla="*/ 43815 w 630555"/>
              <a:gd name="connsiteY73" fmla="*/ 90991 h 626296"/>
              <a:gd name="connsiteX74" fmla="*/ 38100 w 630555"/>
              <a:gd name="connsiteY74" fmla="*/ 94801 h 626296"/>
              <a:gd name="connsiteX75" fmla="*/ 36195 w 630555"/>
              <a:gd name="connsiteY75" fmla="*/ 100516 h 626296"/>
              <a:gd name="connsiteX76" fmla="*/ 32385 w 630555"/>
              <a:gd name="connsiteY76" fmla="*/ 106231 h 626296"/>
              <a:gd name="connsiteX77" fmla="*/ 30480 w 630555"/>
              <a:gd name="connsiteY77" fmla="*/ 113851 h 626296"/>
              <a:gd name="connsiteX78" fmla="*/ 26670 w 630555"/>
              <a:gd name="connsiteY78" fmla="*/ 125281 h 626296"/>
              <a:gd name="connsiteX79" fmla="*/ 22860 w 630555"/>
              <a:gd name="connsiteY79" fmla="*/ 136711 h 626296"/>
              <a:gd name="connsiteX80" fmla="*/ 20955 w 630555"/>
              <a:gd name="connsiteY80" fmla="*/ 142426 h 626296"/>
              <a:gd name="connsiteX81" fmla="*/ 19050 w 630555"/>
              <a:gd name="connsiteY81" fmla="*/ 150046 h 626296"/>
              <a:gd name="connsiteX82" fmla="*/ 15240 w 630555"/>
              <a:gd name="connsiteY82" fmla="*/ 161476 h 626296"/>
              <a:gd name="connsiteX83" fmla="*/ 13335 w 630555"/>
              <a:gd name="connsiteY83" fmla="*/ 172906 h 626296"/>
              <a:gd name="connsiteX84" fmla="*/ 11430 w 630555"/>
              <a:gd name="connsiteY84" fmla="*/ 178621 h 626296"/>
              <a:gd name="connsiteX85" fmla="*/ 9525 w 630555"/>
              <a:gd name="connsiteY85" fmla="*/ 188146 h 626296"/>
              <a:gd name="connsiteX86" fmla="*/ 5715 w 630555"/>
              <a:gd name="connsiteY86" fmla="*/ 199576 h 626296"/>
              <a:gd name="connsiteX87" fmla="*/ 3810 w 630555"/>
              <a:gd name="connsiteY87" fmla="*/ 214816 h 626296"/>
              <a:gd name="connsiteX88" fmla="*/ 1905 w 630555"/>
              <a:gd name="connsiteY88" fmla="*/ 224341 h 626296"/>
              <a:gd name="connsiteX89" fmla="*/ 0 w 630555"/>
              <a:gd name="connsiteY89" fmla="*/ 235771 h 626296"/>
              <a:gd name="connsiteX90" fmla="*/ 1905 w 630555"/>
              <a:gd name="connsiteY90" fmla="*/ 369121 h 626296"/>
              <a:gd name="connsiteX91" fmla="*/ 9525 w 630555"/>
              <a:gd name="connsiteY91" fmla="*/ 386266 h 626296"/>
              <a:gd name="connsiteX92" fmla="*/ 15240 w 630555"/>
              <a:gd name="connsiteY92" fmla="*/ 390076 h 626296"/>
              <a:gd name="connsiteX93" fmla="*/ 19050 w 630555"/>
              <a:gd name="connsiteY93" fmla="*/ 390076 h 62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30555" h="626296">
                <a:moveTo>
                  <a:pt x="630555" y="626296"/>
                </a:moveTo>
                <a:cubicBezTo>
                  <a:pt x="629920" y="612961"/>
                  <a:pt x="629636" y="599605"/>
                  <a:pt x="628650" y="586291"/>
                </a:cubicBezTo>
                <a:cubicBezTo>
                  <a:pt x="628365" y="582439"/>
                  <a:pt x="627111" y="578706"/>
                  <a:pt x="626745" y="574861"/>
                </a:cubicBezTo>
                <a:cubicBezTo>
                  <a:pt x="625840" y="565358"/>
                  <a:pt x="625745" y="555789"/>
                  <a:pt x="624840" y="546286"/>
                </a:cubicBezTo>
                <a:cubicBezTo>
                  <a:pt x="624474" y="542441"/>
                  <a:pt x="623481" y="538680"/>
                  <a:pt x="622935" y="534856"/>
                </a:cubicBezTo>
                <a:cubicBezTo>
                  <a:pt x="622211" y="529788"/>
                  <a:pt x="621455" y="524718"/>
                  <a:pt x="621030" y="519616"/>
                </a:cubicBezTo>
                <a:cubicBezTo>
                  <a:pt x="620185" y="509471"/>
                  <a:pt x="620138" y="499265"/>
                  <a:pt x="619125" y="489136"/>
                </a:cubicBezTo>
                <a:cubicBezTo>
                  <a:pt x="618864" y="486531"/>
                  <a:pt x="617733" y="484083"/>
                  <a:pt x="617220" y="481516"/>
                </a:cubicBezTo>
                <a:cubicBezTo>
                  <a:pt x="616462" y="477728"/>
                  <a:pt x="616073" y="473874"/>
                  <a:pt x="615315" y="470086"/>
                </a:cubicBezTo>
                <a:cubicBezTo>
                  <a:pt x="609631" y="441668"/>
                  <a:pt x="618033" y="490203"/>
                  <a:pt x="611505" y="451036"/>
                </a:cubicBezTo>
                <a:cubicBezTo>
                  <a:pt x="609364" y="414642"/>
                  <a:pt x="613020" y="428910"/>
                  <a:pt x="605790" y="407221"/>
                </a:cubicBezTo>
                <a:cubicBezTo>
                  <a:pt x="604569" y="403557"/>
                  <a:pt x="604822" y="399538"/>
                  <a:pt x="603885" y="395791"/>
                </a:cubicBezTo>
                <a:cubicBezTo>
                  <a:pt x="602911" y="391895"/>
                  <a:pt x="600075" y="384361"/>
                  <a:pt x="600075" y="384361"/>
                </a:cubicBezTo>
                <a:cubicBezTo>
                  <a:pt x="595675" y="349160"/>
                  <a:pt x="600670" y="381026"/>
                  <a:pt x="596265" y="363406"/>
                </a:cubicBezTo>
                <a:cubicBezTo>
                  <a:pt x="595480" y="360265"/>
                  <a:pt x="595212" y="357005"/>
                  <a:pt x="594360" y="353881"/>
                </a:cubicBezTo>
                <a:cubicBezTo>
                  <a:pt x="593303" y="350006"/>
                  <a:pt x="590550" y="342451"/>
                  <a:pt x="590550" y="342451"/>
                </a:cubicBezTo>
                <a:cubicBezTo>
                  <a:pt x="589915" y="338006"/>
                  <a:pt x="589655" y="333491"/>
                  <a:pt x="588645" y="329116"/>
                </a:cubicBezTo>
                <a:cubicBezTo>
                  <a:pt x="587742" y="325203"/>
                  <a:pt x="584835" y="317686"/>
                  <a:pt x="584835" y="317686"/>
                </a:cubicBezTo>
                <a:cubicBezTo>
                  <a:pt x="581533" y="294571"/>
                  <a:pt x="584618" y="312899"/>
                  <a:pt x="581025" y="296731"/>
                </a:cubicBezTo>
                <a:cubicBezTo>
                  <a:pt x="580323" y="293570"/>
                  <a:pt x="579972" y="290330"/>
                  <a:pt x="579120" y="287206"/>
                </a:cubicBezTo>
                <a:cubicBezTo>
                  <a:pt x="578063" y="283331"/>
                  <a:pt x="576580" y="279586"/>
                  <a:pt x="575310" y="275776"/>
                </a:cubicBezTo>
                <a:lnTo>
                  <a:pt x="569595" y="258631"/>
                </a:lnTo>
                <a:cubicBezTo>
                  <a:pt x="568871" y="256459"/>
                  <a:pt x="566809" y="254964"/>
                  <a:pt x="565785" y="252916"/>
                </a:cubicBezTo>
                <a:cubicBezTo>
                  <a:pt x="564887" y="251120"/>
                  <a:pt x="564778" y="248997"/>
                  <a:pt x="563880" y="247201"/>
                </a:cubicBezTo>
                <a:cubicBezTo>
                  <a:pt x="562856" y="245153"/>
                  <a:pt x="561094" y="243534"/>
                  <a:pt x="560070" y="241486"/>
                </a:cubicBezTo>
                <a:cubicBezTo>
                  <a:pt x="559172" y="239690"/>
                  <a:pt x="559063" y="237567"/>
                  <a:pt x="558165" y="235771"/>
                </a:cubicBezTo>
                <a:cubicBezTo>
                  <a:pt x="557141" y="233723"/>
                  <a:pt x="555285" y="232148"/>
                  <a:pt x="554355" y="230056"/>
                </a:cubicBezTo>
                <a:lnTo>
                  <a:pt x="548640" y="212911"/>
                </a:lnTo>
                <a:cubicBezTo>
                  <a:pt x="547916" y="210739"/>
                  <a:pt x="545854" y="209244"/>
                  <a:pt x="544830" y="207196"/>
                </a:cubicBezTo>
                <a:cubicBezTo>
                  <a:pt x="536943" y="191422"/>
                  <a:pt x="550034" y="212144"/>
                  <a:pt x="539115" y="195766"/>
                </a:cubicBezTo>
                <a:cubicBezTo>
                  <a:pt x="538480" y="193226"/>
                  <a:pt x="537962" y="190654"/>
                  <a:pt x="537210" y="188146"/>
                </a:cubicBezTo>
                <a:cubicBezTo>
                  <a:pt x="536056" y="184299"/>
                  <a:pt x="534670" y="180526"/>
                  <a:pt x="533400" y="176716"/>
                </a:cubicBezTo>
                <a:lnTo>
                  <a:pt x="527685" y="159571"/>
                </a:lnTo>
                <a:cubicBezTo>
                  <a:pt x="526237" y="155227"/>
                  <a:pt x="521513" y="152485"/>
                  <a:pt x="520065" y="148141"/>
                </a:cubicBezTo>
                <a:cubicBezTo>
                  <a:pt x="519430" y="146236"/>
                  <a:pt x="519135" y="144181"/>
                  <a:pt x="518160" y="142426"/>
                </a:cubicBezTo>
                <a:cubicBezTo>
                  <a:pt x="515936" y="138423"/>
                  <a:pt x="511988" y="135340"/>
                  <a:pt x="510540" y="130996"/>
                </a:cubicBezTo>
                <a:cubicBezTo>
                  <a:pt x="509905" y="129091"/>
                  <a:pt x="509889" y="126849"/>
                  <a:pt x="508635" y="125281"/>
                </a:cubicBezTo>
                <a:cubicBezTo>
                  <a:pt x="507205" y="123493"/>
                  <a:pt x="504825" y="122741"/>
                  <a:pt x="502920" y="121471"/>
                </a:cubicBezTo>
                <a:cubicBezTo>
                  <a:pt x="492760" y="106231"/>
                  <a:pt x="506095" y="124646"/>
                  <a:pt x="493395" y="111946"/>
                </a:cubicBezTo>
                <a:cubicBezTo>
                  <a:pt x="491776" y="110327"/>
                  <a:pt x="491308" y="107739"/>
                  <a:pt x="489585" y="106231"/>
                </a:cubicBezTo>
                <a:cubicBezTo>
                  <a:pt x="486139" y="103216"/>
                  <a:pt x="478155" y="98611"/>
                  <a:pt x="478155" y="98611"/>
                </a:cubicBezTo>
                <a:cubicBezTo>
                  <a:pt x="477520" y="96706"/>
                  <a:pt x="477504" y="94464"/>
                  <a:pt x="476250" y="92896"/>
                </a:cubicBezTo>
                <a:cubicBezTo>
                  <a:pt x="474820" y="91108"/>
                  <a:pt x="472294" y="90552"/>
                  <a:pt x="470535" y="89086"/>
                </a:cubicBezTo>
                <a:cubicBezTo>
                  <a:pt x="468465" y="87361"/>
                  <a:pt x="466947" y="85025"/>
                  <a:pt x="464820" y="83371"/>
                </a:cubicBezTo>
                <a:cubicBezTo>
                  <a:pt x="461206" y="80560"/>
                  <a:pt x="456628" y="78989"/>
                  <a:pt x="453390" y="75751"/>
                </a:cubicBezTo>
                <a:cubicBezTo>
                  <a:pt x="444437" y="66798"/>
                  <a:pt x="449917" y="71530"/>
                  <a:pt x="436245" y="62416"/>
                </a:cubicBezTo>
                <a:cubicBezTo>
                  <a:pt x="421975" y="52903"/>
                  <a:pt x="438404" y="59326"/>
                  <a:pt x="424815" y="54796"/>
                </a:cubicBezTo>
                <a:cubicBezTo>
                  <a:pt x="415758" y="48758"/>
                  <a:pt x="421272" y="51710"/>
                  <a:pt x="407670" y="47176"/>
                </a:cubicBezTo>
                <a:lnTo>
                  <a:pt x="401955" y="45271"/>
                </a:lnTo>
                <a:cubicBezTo>
                  <a:pt x="400050" y="44001"/>
                  <a:pt x="398344" y="42363"/>
                  <a:pt x="396240" y="41461"/>
                </a:cubicBezTo>
                <a:cubicBezTo>
                  <a:pt x="393834" y="40430"/>
                  <a:pt x="391128" y="40308"/>
                  <a:pt x="388620" y="39556"/>
                </a:cubicBezTo>
                <a:lnTo>
                  <a:pt x="371475" y="33841"/>
                </a:lnTo>
                <a:lnTo>
                  <a:pt x="365760" y="31936"/>
                </a:lnTo>
                <a:lnTo>
                  <a:pt x="360045" y="30031"/>
                </a:lnTo>
                <a:cubicBezTo>
                  <a:pt x="350988" y="23993"/>
                  <a:pt x="356502" y="26945"/>
                  <a:pt x="342900" y="22411"/>
                </a:cubicBezTo>
                <a:cubicBezTo>
                  <a:pt x="329197" y="17843"/>
                  <a:pt x="346309" y="23385"/>
                  <a:pt x="329565" y="18601"/>
                </a:cubicBezTo>
                <a:cubicBezTo>
                  <a:pt x="327634" y="18049"/>
                  <a:pt x="325810" y="17132"/>
                  <a:pt x="323850" y="16696"/>
                </a:cubicBezTo>
                <a:cubicBezTo>
                  <a:pt x="320079" y="15858"/>
                  <a:pt x="316230" y="15426"/>
                  <a:pt x="312420" y="14791"/>
                </a:cubicBezTo>
                <a:cubicBezTo>
                  <a:pt x="305466" y="12473"/>
                  <a:pt x="305718" y="12295"/>
                  <a:pt x="297180" y="10981"/>
                </a:cubicBezTo>
                <a:cubicBezTo>
                  <a:pt x="292120" y="10203"/>
                  <a:pt x="287000" y="9854"/>
                  <a:pt x="281940" y="9076"/>
                </a:cubicBezTo>
                <a:cubicBezTo>
                  <a:pt x="260078" y="5713"/>
                  <a:pt x="287619" y="7901"/>
                  <a:pt x="253365" y="5266"/>
                </a:cubicBezTo>
                <a:lnTo>
                  <a:pt x="198120" y="1456"/>
                </a:lnTo>
                <a:cubicBezTo>
                  <a:pt x="175417" y="2443"/>
                  <a:pt x="164238" y="0"/>
                  <a:pt x="146685" y="5266"/>
                </a:cubicBezTo>
                <a:cubicBezTo>
                  <a:pt x="139020" y="7565"/>
                  <a:pt x="131425" y="10353"/>
                  <a:pt x="123825" y="12886"/>
                </a:cubicBezTo>
                <a:lnTo>
                  <a:pt x="118110" y="14791"/>
                </a:lnTo>
                <a:lnTo>
                  <a:pt x="112395" y="16696"/>
                </a:lnTo>
                <a:lnTo>
                  <a:pt x="100965" y="24316"/>
                </a:lnTo>
                <a:cubicBezTo>
                  <a:pt x="83731" y="35805"/>
                  <a:pt x="110123" y="25708"/>
                  <a:pt x="91440" y="31936"/>
                </a:cubicBezTo>
                <a:cubicBezTo>
                  <a:pt x="89535" y="33206"/>
                  <a:pt x="87233" y="34023"/>
                  <a:pt x="85725" y="35746"/>
                </a:cubicBezTo>
                <a:cubicBezTo>
                  <a:pt x="82710" y="39192"/>
                  <a:pt x="80645" y="43366"/>
                  <a:pt x="78105" y="47176"/>
                </a:cubicBezTo>
                <a:cubicBezTo>
                  <a:pt x="76835" y="49081"/>
                  <a:pt x="76200" y="51621"/>
                  <a:pt x="74295" y="52891"/>
                </a:cubicBezTo>
                <a:lnTo>
                  <a:pt x="68580" y="56701"/>
                </a:lnTo>
                <a:cubicBezTo>
                  <a:pt x="59690" y="70036"/>
                  <a:pt x="64770" y="65591"/>
                  <a:pt x="55245" y="71941"/>
                </a:cubicBezTo>
                <a:cubicBezTo>
                  <a:pt x="49387" y="83657"/>
                  <a:pt x="53010" y="77198"/>
                  <a:pt x="43815" y="90991"/>
                </a:cubicBezTo>
                <a:cubicBezTo>
                  <a:pt x="42545" y="92896"/>
                  <a:pt x="40005" y="93531"/>
                  <a:pt x="38100" y="94801"/>
                </a:cubicBezTo>
                <a:cubicBezTo>
                  <a:pt x="37465" y="96706"/>
                  <a:pt x="37093" y="98720"/>
                  <a:pt x="36195" y="100516"/>
                </a:cubicBezTo>
                <a:cubicBezTo>
                  <a:pt x="35171" y="102564"/>
                  <a:pt x="33287" y="104127"/>
                  <a:pt x="32385" y="106231"/>
                </a:cubicBezTo>
                <a:cubicBezTo>
                  <a:pt x="31354" y="108637"/>
                  <a:pt x="31232" y="111343"/>
                  <a:pt x="30480" y="113851"/>
                </a:cubicBezTo>
                <a:cubicBezTo>
                  <a:pt x="29326" y="117698"/>
                  <a:pt x="27940" y="121471"/>
                  <a:pt x="26670" y="125281"/>
                </a:cubicBezTo>
                <a:lnTo>
                  <a:pt x="22860" y="136711"/>
                </a:lnTo>
                <a:cubicBezTo>
                  <a:pt x="22225" y="138616"/>
                  <a:pt x="21442" y="140478"/>
                  <a:pt x="20955" y="142426"/>
                </a:cubicBezTo>
                <a:cubicBezTo>
                  <a:pt x="20320" y="144966"/>
                  <a:pt x="19802" y="147538"/>
                  <a:pt x="19050" y="150046"/>
                </a:cubicBezTo>
                <a:cubicBezTo>
                  <a:pt x="17896" y="153893"/>
                  <a:pt x="15900" y="157515"/>
                  <a:pt x="15240" y="161476"/>
                </a:cubicBezTo>
                <a:cubicBezTo>
                  <a:pt x="14605" y="165286"/>
                  <a:pt x="14173" y="169135"/>
                  <a:pt x="13335" y="172906"/>
                </a:cubicBezTo>
                <a:cubicBezTo>
                  <a:pt x="12899" y="174866"/>
                  <a:pt x="11917" y="176673"/>
                  <a:pt x="11430" y="178621"/>
                </a:cubicBezTo>
                <a:cubicBezTo>
                  <a:pt x="10645" y="181762"/>
                  <a:pt x="10377" y="185022"/>
                  <a:pt x="9525" y="188146"/>
                </a:cubicBezTo>
                <a:cubicBezTo>
                  <a:pt x="8468" y="192021"/>
                  <a:pt x="5715" y="199576"/>
                  <a:pt x="5715" y="199576"/>
                </a:cubicBezTo>
                <a:cubicBezTo>
                  <a:pt x="5080" y="204656"/>
                  <a:pt x="4588" y="209756"/>
                  <a:pt x="3810" y="214816"/>
                </a:cubicBezTo>
                <a:cubicBezTo>
                  <a:pt x="3318" y="218016"/>
                  <a:pt x="2484" y="221155"/>
                  <a:pt x="1905" y="224341"/>
                </a:cubicBezTo>
                <a:cubicBezTo>
                  <a:pt x="1214" y="228141"/>
                  <a:pt x="635" y="231961"/>
                  <a:pt x="0" y="235771"/>
                </a:cubicBezTo>
                <a:cubicBezTo>
                  <a:pt x="635" y="280221"/>
                  <a:pt x="152" y="324701"/>
                  <a:pt x="1905" y="369121"/>
                </a:cubicBezTo>
                <a:cubicBezTo>
                  <a:pt x="2060" y="373049"/>
                  <a:pt x="5984" y="382725"/>
                  <a:pt x="9525" y="386266"/>
                </a:cubicBezTo>
                <a:cubicBezTo>
                  <a:pt x="11144" y="387885"/>
                  <a:pt x="13114" y="389226"/>
                  <a:pt x="15240" y="390076"/>
                </a:cubicBezTo>
                <a:cubicBezTo>
                  <a:pt x="16419" y="390548"/>
                  <a:pt x="17780" y="390076"/>
                  <a:pt x="19050" y="390076"/>
                </a:cubicBezTo>
              </a:path>
            </a:pathLst>
          </a:custGeom>
          <a:ln w="19050">
            <a:solidFill>
              <a:srgbClr val="FFCC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2158365" y="1649730"/>
            <a:ext cx="171450" cy="388620"/>
          </a:xfrm>
          <a:custGeom>
            <a:avLst/>
            <a:gdLst>
              <a:gd name="connsiteX0" fmla="*/ 171450 w 171450"/>
              <a:gd name="connsiteY0" fmla="*/ 0 h 388620"/>
              <a:gd name="connsiteX1" fmla="*/ 156210 w 171450"/>
              <a:gd name="connsiteY1" fmla="*/ 1905 h 388620"/>
              <a:gd name="connsiteX2" fmla="*/ 142875 w 171450"/>
              <a:gd name="connsiteY2" fmla="*/ 5715 h 388620"/>
              <a:gd name="connsiteX3" fmla="*/ 133350 w 171450"/>
              <a:gd name="connsiteY3" fmla="*/ 7620 h 388620"/>
              <a:gd name="connsiteX4" fmla="*/ 121920 w 171450"/>
              <a:gd name="connsiteY4" fmla="*/ 11430 h 388620"/>
              <a:gd name="connsiteX5" fmla="*/ 104775 w 171450"/>
              <a:gd name="connsiteY5" fmla="*/ 22860 h 388620"/>
              <a:gd name="connsiteX6" fmla="*/ 99060 w 171450"/>
              <a:gd name="connsiteY6" fmla="*/ 26670 h 388620"/>
              <a:gd name="connsiteX7" fmla="*/ 93345 w 171450"/>
              <a:gd name="connsiteY7" fmla="*/ 30480 h 388620"/>
              <a:gd name="connsiteX8" fmla="*/ 89535 w 171450"/>
              <a:gd name="connsiteY8" fmla="*/ 36195 h 388620"/>
              <a:gd name="connsiteX9" fmla="*/ 78105 w 171450"/>
              <a:gd name="connsiteY9" fmla="*/ 43815 h 388620"/>
              <a:gd name="connsiteX10" fmla="*/ 72390 w 171450"/>
              <a:gd name="connsiteY10" fmla="*/ 55245 h 388620"/>
              <a:gd name="connsiteX11" fmla="*/ 70485 w 171450"/>
              <a:gd name="connsiteY11" fmla="*/ 60960 h 388620"/>
              <a:gd name="connsiteX12" fmla="*/ 66675 w 171450"/>
              <a:gd name="connsiteY12" fmla="*/ 66675 h 388620"/>
              <a:gd name="connsiteX13" fmla="*/ 60960 w 171450"/>
              <a:gd name="connsiteY13" fmla="*/ 78105 h 388620"/>
              <a:gd name="connsiteX14" fmla="*/ 55245 w 171450"/>
              <a:gd name="connsiteY14" fmla="*/ 102870 h 388620"/>
              <a:gd name="connsiteX15" fmla="*/ 51435 w 171450"/>
              <a:gd name="connsiteY15" fmla="*/ 114300 h 388620"/>
              <a:gd name="connsiteX16" fmla="*/ 47625 w 171450"/>
              <a:gd name="connsiteY16" fmla="*/ 125730 h 388620"/>
              <a:gd name="connsiteX17" fmla="*/ 45720 w 171450"/>
              <a:gd name="connsiteY17" fmla="*/ 131445 h 388620"/>
              <a:gd name="connsiteX18" fmla="*/ 40005 w 171450"/>
              <a:gd name="connsiteY18" fmla="*/ 137160 h 388620"/>
              <a:gd name="connsiteX19" fmla="*/ 38100 w 171450"/>
              <a:gd name="connsiteY19" fmla="*/ 142875 h 388620"/>
              <a:gd name="connsiteX20" fmla="*/ 30480 w 171450"/>
              <a:gd name="connsiteY20" fmla="*/ 154305 h 388620"/>
              <a:gd name="connsiteX21" fmla="*/ 26670 w 171450"/>
              <a:gd name="connsiteY21" fmla="*/ 167640 h 388620"/>
              <a:gd name="connsiteX22" fmla="*/ 24765 w 171450"/>
              <a:gd name="connsiteY22" fmla="*/ 175260 h 388620"/>
              <a:gd name="connsiteX23" fmla="*/ 22860 w 171450"/>
              <a:gd name="connsiteY23" fmla="*/ 200025 h 388620"/>
              <a:gd name="connsiteX24" fmla="*/ 20955 w 171450"/>
              <a:gd name="connsiteY24" fmla="*/ 207645 h 388620"/>
              <a:gd name="connsiteX25" fmla="*/ 19050 w 171450"/>
              <a:gd name="connsiteY25" fmla="*/ 217170 h 388620"/>
              <a:gd name="connsiteX26" fmla="*/ 17145 w 171450"/>
              <a:gd name="connsiteY26" fmla="*/ 222885 h 388620"/>
              <a:gd name="connsiteX27" fmla="*/ 15240 w 171450"/>
              <a:gd name="connsiteY27" fmla="*/ 230505 h 388620"/>
              <a:gd name="connsiteX28" fmla="*/ 13335 w 171450"/>
              <a:gd name="connsiteY28" fmla="*/ 262890 h 388620"/>
              <a:gd name="connsiteX29" fmla="*/ 9525 w 171450"/>
              <a:gd name="connsiteY29" fmla="*/ 283845 h 388620"/>
              <a:gd name="connsiteX30" fmla="*/ 7620 w 171450"/>
              <a:gd name="connsiteY30" fmla="*/ 302895 h 388620"/>
              <a:gd name="connsiteX31" fmla="*/ 1905 w 171450"/>
              <a:gd name="connsiteY31" fmla="*/ 325755 h 388620"/>
              <a:gd name="connsiteX32" fmla="*/ 0 w 171450"/>
              <a:gd name="connsiteY32" fmla="*/ 337185 h 388620"/>
              <a:gd name="connsiteX33" fmla="*/ 1905 w 171450"/>
              <a:gd name="connsiteY33" fmla="*/ 363855 h 388620"/>
              <a:gd name="connsiteX34" fmla="*/ 3810 w 171450"/>
              <a:gd name="connsiteY34" fmla="*/ 369570 h 388620"/>
              <a:gd name="connsiteX35" fmla="*/ 15240 w 171450"/>
              <a:gd name="connsiteY35" fmla="*/ 375285 h 388620"/>
              <a:gd name="connsiteX36" fmla="*/ 20955 w 171450"/>
              <a:gd name="connsiteY36" fmla="*/ 379095 h 388620"/>
              <a:gd name="connsiteX37" fmla="*/ 24765 w 171450"/>
              <a:gd name="connsiteY37" fmla="*/ 384810 h 388620"/>
              <a:gd name="connsiteX38" fmla="*/ 28575 w 171450"/>
              <a:gd name="connsiteY38" fmla="*/ 388620 h 38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1450" h="388620">
                <a:moveTo>
                  <a:pt x="171450" y="0"/>
                </a:moveTo>
                <a:cubicBezTo>
                  <a:pt x="166370" y="635"/>
                  <a:pt x="161260" y="1063"/>
                  <a:pt x="156210" y="1905"/>
                </a:cubicBezTo>
                <a:cubicBezTo>
                  <a:pt x="145520" y="3687"/>
                  <a:pt x="151934" y="3450"/>
                  <a:pt x="142875" y="5715"/>
                </a:cubicBezTo>
                <a:cubicBezTo>
                  <a:pt x="139734" y="6500"/>
                  <a:pt x="136474" y="6768"/>
                  <a:pt x="133350" y="7620"/>
                </a:cubicBezTo>
                <a:cubicBezTo>
                  <a:pt x="129475" y="8677"/>
                  <a:pt x="121920" y="11430"/>
                  <a:pt x="121920" y="11430"/>
                </a:cubicBezTo>
                <a:lnTo>
                  <a:pt x="104775" y="22860"/>
                </a:lnTo>
                <a:lnTo>
                  <a:pt x="99060" y="26670"/>
                </a:lnTo>
                <a:lnTo>
                  <a:pt x="93345" y="30480"/>
                </a:lnTo>
                <a:cubicBezTo>
                  <a:pt x="92075" y="32385"/>
                  <a:pt x="91258" y="34687"/>
                  <a:pt x="89535" y="36195"/>
                </a:cubicBezTo>
                <a:cubicBezTo>
                  <a:pt x="86089" y="39210"/>
                  <a:pt x="78105" y="43815"/>
                  <a:pt x="78105" y="43815"/>
                </a:cubicBezTo>
                <a:cubicBezTo>
                  <a:pt x="73317" y="58180"/>
                  <a:pt x="79776" y="40473"/>
                  <a:pt x="72390" y="55245"/>
                </a:cubicBezTo>
                <a:cubicBezTo>
                  <a:pt x="71492" y="57041"/>
                  <a:pt x="71383" y="59164"/>
                  <a:pt x="70485" y="60960"/>
                </a:cubicBezTo>
                <a:cubicBezTo>
                  <a:pt x="69461" y="63008"/>
                  <a:pt x="67699" y="64627"/>
                  <a:pt x="66675" y="66675"/>
                </a:cubicBezTo>
                <a:cubicBezTo>
                  <a:pt x="58788" y="82449"/>
                  <a:pt x="71879" y="61727"/>
                  <a:pt x="60960" y="78105"/>
                </a:cubicBezTo>
                <a:cubicBezTo>
                  <a:pt x="59449" y="85661"/>
                  <a:pt x="57543" y="95977"/>
                  <a:pt x="55245" y="102870"/>
                </a:cubicBezTo>
                <a:lnTo>
                  <a:pt x="51435" y="114300"/>
                </a:lnTo>
                <a:lnTo>
                  <a:pt x="47625" y="125730"/>
                </a:lnTo>
                <a:cubicBezTo>
                  <a:pt x="46990" y="127635"/>
                  <a:pt x="47140" y="130025"/>
                  <a:pt x="45720" y="131445"/>
                </a:cubicBezTo>
                <a:lnTo>
                  <a:pt x="40005" y="137160"/>
                </a:lnTo>
                <a:cubicBezTo>
                  <a:pt x="39370" y="139065"/>
                  <a:pt x="39075" y="141120"/>
                  <a:pt x="38100" y="142875"/>
                </a:cubicBezTo>
                <a:cubicBezTo>
                  <a:pt x="35876" y="146878"/>
                  <a:pt x="30480" y="154305"/>
                  <a:pt x="30480" y="154305"/>
                </a:cubicBezTo>
                <a:cubicBezTo>
                  <a:pt x="24525" y="178126"/>
                  <a:pt x="32136" y="148509"/>
                  <a:pt x="26670" y="167640"/>
                </a:cubicBezTo>
                <a:cubicBezTo>
                  <a:pt x="25951" y="170157"/>
                  <a:pt x="25400" y="172720"/>
                  <a:pt x="24765" y="175260"/>
                </a:cubicBezTo>
                <a:cubicBezTo>
                  <a:pt x="24130" y="183515"/>
                  <a:pt x="23827" y="191802"/>
                  <a:pt x="22860" y="200025"/>
                </a:cubicBezTo>
                <a:cubicBezTo>
                  <a:pt x="22554" y="202625"/>
                  <a:pt x="21523" y="205089"/>
                  <a:pt x="20955" y="207645"/>
                </a:cubicBezTo>
                <a:cubicBezTo>
                  <a:pt x="20253" y="210806"/>
                  <a:pt x="19835" y="214029"/>
                  <a:pt x="19050" y="217170"/>
                </a:cubicBezTo>
                <a:cubicBezTo>
                  <a:pt x="18563" y="219118"/>
                  <a:pt x="17697" y="220954"/>
                  <a:pt x="17145" y="222885"/>
                </a:cubicBezTo>
                <a:cubicBezTo>
                  <a:pt x="16426" y="225402"/>
                  <a:pt x="15875" y="227965"/>
                  <a:pt x="15240" y="230505"/>
                </a:cubicBezTo>
                <a:cubicBezTo>
                  <a:pt x="14605" y="241300"/>
                  <a:pt x="14272" y="252117"/>
                  <a:pt x="13335" y="262890"/>
                </a:cubicBezTo>
                <a:cubicBezTo>
                  <a:pt x="12264" y="275208"/>
                  <a:pt x="11042" y="272465"/>
                  <a:pt x="9525" y="283845"/>
                </a:cubicBezTo>
                <a:cubicBezTo>
                  <a:pt x="8682" y="290171"/>
                  <a:pt x="8669" y="296600"/>
                  <a:pt x="7620" y="302895"/>
                </a:cubicBezTo>
                <a:lnTo>
                  <a:pt x="1905" y="325755"/>
                </a:lnTo>
                <a:cubicBezTo>
                  <a:pt x="968" y="329502"/>
                  <a:pt x="635" y="333375"/>
                  <a:pt x="0" y="337185"/>
                </a:cubicBezTo>
                <a:cubicBezTo>
                  <a:pt x="635" y="346075"/>
                  <a:pt x="864" y="355003"/>
                  <a:pt x="1905" y="363855"/>
                </a:cubicBezTo>
                <a:cubicBezTo>
                  <a:pt x="2140" y="365849"/>
                  <a:pt x="2556" y="368002"/>
                  <a:pt x="3810" y="369570"/>
                </a:cubicBezTo>
                <a:cubicBezTo>
                  <a:pt x="6496" y="372927"/>
                  <a:pt x="11475" y="374030"/>
                  <a:pt x="15240" y="375285"/>
                </a:cubicBezTo>
                <a:cubicBezTo>
                  <a:pt x="17145" y="376555"/>
                  <a:pt x="19336" y="377476"/>
                  <a:pt x="20955" y="379095"/>
                </a:cubicBezTo>
                <a:cubicBezTo>
                  <a:pt x="22574" y="380714"/>
                  <a:pt x="23335" y="383022"/>
                  <a:pt x="24765" y="384810"/>
                </a:cubicBezTo>
                <a:cubicBezTo>
                  <a:pt x="25887" y="386212"/>
                  <a:pt x="27305" y="387350"/>
                  <a:pt x="28575" y="388620"/>
                </a:cubicBezTo>
              </a:path>
            </a:pathLst>
          </a:custGeom>
          <a:ln w="19050">
            <a:solidFill>
              <a:srgbClr val="FFCC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2122170" y="1636395"/>
            <a:ext cx="165735" cy="396394"/>
          </a:xfrm>
          <a:custGeom>
            <a:avLst/>
            <a:gdLst>
              <a:gd name="connsiteX0" fmla="*/ 165735 w 165735"/>
              <a:gd name="connsiteY0" fmla="*/ 0 h 396394"/>
              <a:gd name="connsiteX1" fmla="*/ 133350 w 165735"/>
              <a:gd name="connsiteY1" fmla="*/ 1905 h 396394"/>
              <a:gd name="connsiteX2" fmla="*/ 127635 w 165735"/>
              <a:gd name="connsiteY2" fmla="*/ 3810 h 396394"/>
              <a:gd name="connsiteX3" fmla="*/ 120015 w 165735"/>
              <a:gd name="connsiteY3" fmla="*/ 5715 h 396394"/>
              <a:gd name="connsiteX4" fmla="*/ 108585 w 165735"/>
              <a:gd name="connsiteY4" fmla="*/ 13335 h 396394"/>
              <a:gd name="connsiteX5" fmla="*/ 99060 w 165735"/>
              <a:gd name="connsiteY5" fmla="*/ 22860 h 396394"/>
              <a:gd name="connsiteX6" fmla="*/ 95250 w 165735"/>
              <a:gd name="connsiteY6" fmla="*/ 28575 h 396394"/>
              <a:gd name="connsiteX7" fmla="*/ 89535 w 165735"/>
              <a:gd name="connsiteY7" fmla="*/ 32385 h 396394"/>
              <a:gd name="connsiteX8" fmla="*/ 81915 w 165735"/>
              <a:gd name="connsiteY8" fmla="*/ 43815 h 396394"/>
              <a:gd name="connsiteX9" fmla="*/ 74295 w 165735"/>
              <a:gd name="connsiteY9" fmla="*/ 55245 h 396394"/>
              <a:gd name="connsiteX10" fmla="*/ 70485 w 165735"/>
              <a:gd name="connsiteY10" fmla="*/ 60960 h 396394"/>
              <a:gd name="connsiteX11" fmla="*/ 66675 w 165735"/>
              <a:gd name="connsiteY11" fmla="*/ 72390 h 396394"/>
              <a:gd name="connsiteX12" fmla="*/ 64770 w 165735"/>
              <a:gd name="connsiteY12" fmla="*/ 80010 h 396394"/>
              <a:gd name="connsiteX13" fmla="*/ 60960 w 165735"/>
              <a:gd name="connsiteY13" fmla="*/ 85725 h 396394"/>
              <a:gd name="connsiteX14" fmla="*/ 55245 w 165735"/>
              <a:gd name="connsiteY14" fmla="*/ 104775 h 396394"/>
              <a:gd name="connsiteX15" fmla="*/ 53340 w 165735"/>
              <a:gd name="connsiteY15" fmla="*/ 110490 h 396394"/>
              <a:gd name="connsiteX16" fmla="*/ 51435 w 165735"/>
              <a:gd name="connsiteY16" fmla="*/ 116205 h 396394"/>
              <a:gd name="connsiteX17" fmla="*/ 45720 w 165735"/>
              <a:gd name="connsiteY17" fmla="*/ 137160 h 396394"/>
              <a:gd name="connsiteX18" fmla="*/ 41910 w 165735"/>
              <a:gd name="connsiteY18" fmla="*/ 142875 h 396394"/>
              <a:gd name="connsiteX19" fmla="*/ 38100 w 165735"/>
              <a:gd name="connsiteY19" fmla="*/ 154305 h 396394"/>
              <a:gd name="connsiteX20" fmla="*/ 36195 w 165735"/>
              <a:gd name="connsiteY20" fmla="*/ 160020 h 396394"/>
              <a:gd name="connsiteX21" fmla="*/ 32385 w 165735"/>
              <a:gd name="connsiteY21" fmla="*/ 180975 h 396394"/>
              <a:gd name="connsiteX22" fmla="*/ 26670 w 165735"/>
              <a:gd name="connsiteY22" fmla="*/ 198120 h 396394"/>
              <a:gd name="connsiteX23" fmla="*/ 24765 w 165735"/>
              <a:gd name="connsiteY23" fmla="*/ 203835 h 396394"/>
              <a:gd name="connsiteX24" fmla="*/ 20955 w 165735"/>
              <a:gd name="connsiteY24" fmla="*/ 222885 h 396394"/>
              <a:gd name="connsiteX25" fmla="*/ 19050 w 165735"/>
              <a:gd name="connsiteY25" fmla="*/ 230505 h 396394"/>
              <a:gd name="connsiteX26" fmla="*/ 15240 w 165735"/>
              <a:gd name="connsiteY26" fmla="*/ 241935 h 396394"/>
              <a:gd name="connsiteX27" fmla="*/ 9525 w 165735"/>
              <a:gd name="connsiteY27" fmla="*/ 272415 h 396394"/>
              <a:gd name="connsiteX28" fmla="*/ 7620 w 165735"/>
              <a:gd name="connsiteY28" fmla="*/ 287655 h 396394"/>
              <a:gd name="connsiteX29" fmla="*/ 5715 w 165735"/>
              <a:gd name="connsiteY29" fmla="*/ 293370 h 396394"/>
              <a:gd name="connsiteX30" fmla="*/ 3810 w 165735"/>
              <a:gd name="connsiteY30" fmla="*/ 312420 h 396394"/>
              <a:gd name="connsiteX31" fmla="*/ 0 w 165735"/>
              <a:gd name="connsiteY31" fmla="*/ 327660 h 396394"/>
              <a:gd name="connsiteX32" fmla="*/ 1905 w 165735"/>
              <a:gd name="connsiteY32" fmla="*/ 381000 h 396394"/>
              <a:gd name="connsiteX33" fmla="*/ 3810 w 165735"/>
              <a:gd name="connsiteY33" fmla="*/ 386715 h 396394"/>
              <a:gd name="connsiteX34" fmla="*/ 9525 w 165735"/>
              <a:gd name="connsiteY34" fmla="*/ 388620 h 396394"/>
              <a:gd name="connsiteX35" fmla="*/ 19050 w 165735"/>
              <a:gd name="connsiteY35" fmla="*/ 396240 h 396394"/>
              <a:gd name="connsiteX36" fmla="*/ 20955 w 165735"/>
              <a:gd name="connsiteY36" fmla="*/ 396240 h 39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65735" h="396394">
                <a:moveTo>
                  <a:pt x="165735" y="0"/>
                </a:moveTo>
                <a:cubicBezTo>
                  <a:pt x="154940" y="635"/>
                  <a:pt x="144110" y="829"/>
                  <a:pt x="133350" y="1905"/>
                </a:cubicBezTo>
                <a:cubicBezTo>
                  <a:pt x="131352" y="2105"/>
                  <a:pt x="129566" y="3258"/>
                  <a:pt x="127635" y="3810"/>
                </a:cubicBezTo>
                <a:cubicBezTo>
                  <a:pt x="125118" y="4529"/>
                  <a:pt x="122555" y="5080"/>
                  <a:pt x="120015" y="5715"/>
                </a:cubicBezTo>
                <a:cubicBezTo>
                  <a:pt x="116205" y="8255"/>
                  <a:pt x="111125" y="9525"/>
                  <a:pt x="108585" y="13335"/>
                </a:cubicBezTo>
                <a:cubicBezTo>
                  <a:pt x="103505" y="20955"/>
                  <a:pt x="106680" y="17780"/>
                  <a:pt x="99060" y="22860"/>
                </a:cubicBezTo>
                <a:cubicBezTo>
                  <a:pt x="97790" y="24765"/>
                  <a:pt x="96869" y="26956"/>
                  <a:pt x="95250" y="28575"/>
                </a:cubicBezTo>
                <a:cubicBezTo>
                  <a:pt x="93631" y="30194"/>
                  <a:pt x="91043" y="30662"/>
                  <a:pt x="89535" y="32385"/>
                </a:cubicBezTo>
                <a:cubicBezTo>
                  <a:pt x="86520" y="35831"/>
                  <a:pt x="84455" y="40005"/>
                  <a:pt x="81915" y="43815"/>
                </a:cubicBezTo>
                <a:lnTo>
                  <a:pt x="74295" y="55245"/>
                </a:lnTo>
                <a:cubicBezTo>
                  <a:pt x="73025" y="57150"/>
                  <a:pt x="71209" y="58788"/>
                  <a:pt x="70485" y="60960"/>
                </a:cubicBezTo>
                <a:lnTo>
                  <a:pt x="66675" y="72390"/>
                </a:lnTo>
                <a:cubicBezTo>
                  <a:pt x="65847" y="74874"/>
                  <a:pt x="65801" y="77604"/>
                  <a:pt x="64770" y="80010"/>
                </a:cubicBezTo>
                <a:cubicBezTo>
                  <a:pt x="63868" y="82114"/>
                  <a:pt x="62230" y="83820"/>
                  <a:pt x="60960" y="85725"/>
                </a:cubicBezTo>
                <a:cubicBezTo>
                  <a:pt x="58081" y="97241"/>
                  <a:pt x="59883" y="90861"/>
                  <a:pt x="55245" y="104775"/>
                </a:cubicBezTo>
                <a:lnTo>
                  <a:pt x="53340" y="110490"/>
                </a:lnTo>
                <a:cubicBezTo>
                  <a:pt x="52705" y="112395"/>
                  <a:pt x="51829" y="114236"/>
                  <a:pt x="51435" y="116205"/>
                </a:cubicBezTo>
                <a:cubicBezTo>
                  <a:pt x="48742" y="129668"/>
                  <a:pt x="50554" y="122658"/>
                  <a:pt x="45720" y="137160"/>
                </a:cubicBezTo>
                <a:cubicBezTo>
                  <a:pt x="44996" y="139332"/>
                  <a:pt x="42840" y="140783"/>
                  <a:pt x="41910" y="142875"/>
                </a:cubicBezTo>
                <a:cubicBezTo>
                  <a:pt x="40279" y="146545"/>
                  <a:pt x="39370" y="150495"/>
                  <a:pt x="38100" y="154305"/>
                </a:cubicBezTo>
                <a:lnTo>
                  <a:pt x="36195" y="160020"/>
                </a:lnTo>
                <a:cubicBezTo>
                  <a:pt x="34853" y="169412"/>
                  <a:pt x="34835" y="172810"/>
                  <a:pt x="32385" y="180975"/>
                </a:cubicBezTo>
                <a:cubicBezTo>
                  <a:pt x="30654" y="186745"/>
                  <a:pt x="28575" y="192405"/>
                  <a:pt x="26670" y="198120"/>
                </a:cubicBezTo>
                <a:cubicBezTo>
                  <a:pt x="26035" y="200025"/>
                  <a:pt x="25159" y="201866"/>
                  <a:pt x="24765" y="203835"/>
                </a:cubicBezTo>
                <a:cubicBezTo>
                  <a:pt x="23495" y="210185"/>
                  <a:pt x="22526" y="216603"/>
                  <a:pt x="20955" y="222885"/>
                </a:cubicBezTo>
                <a:cubicBezTo>
                  <a:pt x="20320" y="225425"/>
                  <a:pt x="19802" y="227997"/>
                  <a:pt x="19050" y="230505"/>
                </a:cubicBezTo>
                <a:cubicBezTo>
                  <a:pt x="17896" y="234352"/>
                  <a:pt x="15240" y="241935"/>
                  <a:pt x="15240" y="241935"/>
                </a:cubicBezTo>
                <a:cubicBezTo>
                  <a:pt x="12686" y="262371"/>
                  <a:pt x="14577" y="252208"/>
                  <a:pt x="9525" y="272415"/>
                </a:cubicBezTo>
                <a:cubicBezTo>
                  <a:pt x="8283" y="277382"/>
                  <a:pt x="8536" y="282618"/>
                  <a:pt x="7620" y="287655"/>
                </a:cubicBezTo>
                <a:cubicBezTo>
                  <a:pt x="7261" y="289631"/>
                  <a:pt x="6350" y="291465"/>
                  <a:pt x="5715" y="293370"/>
                </a:cubicBezTo>
                <a:cubicBezTo>
                  <a:pt x="5080" y="299720"/>
                  <a:pt x="4859" y="306125"/>
                  <a:pt x="3810" y="312420"/>
                </a:cubicBezTo>
                <a:cubicBezTo>
                  <a:pt x="2949" y="317585"/>
                  <a:pt x="0" y="327660"/>
                  <a:pt x="0" y="327660"/>
                </a:cubicBezTo>
                <a:cubicBezTo>
                  <a:pt x="635" y="345440"/>
                  <a:pt x="760" y="363246"/>
                  <a:pt x="1905" y="381000"/>
                </a:cubicBezTo>
                <a:cubicBezTo>
                  <a:pt x="2034" y="383004"/>
                  <a:pt x="2390" y="385295"/>
                  <a:pt x="3810" y="386715"/>
                </a:cubicBezTo>
                <a:cubicBezTo>
                  <a:pt x="5230" y="388135"/>
                  <a:pt x="7620" y="387985"/>
                  <a:pt x="9525" y="388620"/>
                </a:cubicBezTo>
                <a:cubicBezTo>
                  <a:pt x="13849" y="395107"/>
                  <a:pt x="11689" y="394400"/>
                  <a:pt x="19050" y="396240"/>
                </a:cubicBezTo>
                <a:cubicBezTo>
                  <a:pt x="19666" y="396394"/>
                  <a:pt x="20320" y="396240"/>
                  <a:pt x="20955" y="396240"/>
                </a:cubicBezTo>
              </a:path>
            </a:pathLst>
          </a:custGeom>
          <a:ln w="19050">
            <a:solidFill>
              <a:srgbClr val="FFCC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1" name="Picture 30" descr="iStock_000010207195XSmall.jpg"/>
          <p:cNvPicPr>
            <a:picLocks noChangeAspect="1"/>
          </p:cNvPicPr>
          <p:nvPr/>
        </p:nvPicPr>
        <p:blipFill>
          <a:blip r:embed="rId8" cstate="print">
            <a:clrChange>
              <a:clrFrom>
                <a:srgbClr val="F8F8F8"/>
              </a:clrFrom>
              <a:clrTo>
                <a:srgbClr val="F8F8F8">
                  <a:alpha val="0"/>
                </a:srgbClr>
              </a:clrTo>
            </a:clrChange>
          </a:blip>
          <a:srcRect/>
          <a:stretch>
            <a:fillRect/>
          </a:stretch>
        </p:blipFill>
        <p:spPr>
          <a:xfrm>
            <a:off x="2819400" y="2286000"/>
            <a:ext cx="152400" cy="232675"/>
          </a:xfrm>
          <a:prstGeom prst="rect">
            <a:avLst/>
          </a:prstGeom>
        </p:spPr>
      </p:pic>
      <p:pic>
        <p:nvPicPr>
          <p:cNvPr id="32" name="Picture 31" descr="iStock_000006152666XSmall.jpg"/>
          <p:cNvPicPr>
            <a:picLocks noChangeAspect="1"/>
          </p:cNvPicPr>
          <p:nvPr/>
        </p:nvPicPr>
        <p:blipFill>
          <a:blip r:embed="rId9" cstate="print"/>
          <a:srcRect/>
          <a:stretch>
            <a:fillRect/>
          </a:stretch>
        </p:blipFill>
        <p:spPr>
          <a:xfrm>
            <a:off x="2766262" y="2682041"/>
            <a:ext cx="609600" cy="914400"/>
          </a:xfrm>
          <a:prstGeom prst="rect">
            <a:avLst/>
          </a:prstGeom>
        </p:spPr>
      </p:pic>
      <p:sp>
        <p:nvSpPr>
          <p:cNvPr id="35" name="Rounded Rectangular Callout 34"/>
          <p:cNvSpPr/>
          <p:nvPr/>
        </p:nvSpPr>
        <p:spPr>
          <a:xfrm>
            <a:off x="4800600" y="4114800"/>
            <a:ext cx="4114800" cy="1295400"/>
          </a:xfrm>
          <a:prstGeom prst="wedgeRoundRectCallout">
            <a:avLst>
              <a:gd name="adj1" fmla="val -90433"/>
              <a:gd name="adj2" fmla="val -86756"/>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p:nvCxnSpPr>
        <p:spPr>
          <a:xfrm rot="16200000" flipH="1">
            <a:off x="385482" y="5177117"/>
            <a:ext cx="3352800" cy="896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1066800" y="5181600"/>
            <a:ext cx="3352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52400" y="5181600"/>
            <a:ext cx="3352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1676400" y="5181600"/>
            <a:ext cx="3352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800600" y="4114800"/>
            <a:ext cx="4191000" cy="1338828"/>
          </a:xfrm>
          <a:prstGeom prst="rect">
            <a:avLst/>
          </a:prstGeom>
          <a:noFill/>
        </p:spPr>
        <p:txBody>
          <a:bodyPr wrap="square" rtlCol="0">
            <a:spAutoFit/>
          </a:bodyPr>
          <a:lstStyle/>
          <a:p>
            <a:pPr lvl="0">
              <a:lnSpc>
                <a:spcPct val="90000"/>
              </a:lnSpc>
            </a:pPr>
            <a:r>
              <a:rPr lang="en-US" sz="3000" dirty="0" smtClean="0"/>
              <a:t>Restricting use for a specific charitable purpose (or return funds)</a:t>
            </a:r>
          </a:p>
        </p:txBody>
      </p:sp>
      <p:sp>
        <p:nvSpPr>
          <p:cNvPr id="52" name="TextBox 51"/>
          <p:cNvSpPr txBox="1"/>
          <p:nvPr/>
        </p:nvSpPr>
        <p:spPr>
          <a:xfrm>
            <a:off x="4191000" y="0"/>
            <a:ext cx="4953000" cy="1311128"/>
          </a:xfrm>
          <a:prstGeom prst="rect">
            <a:avLst/>
          </a:prstGeom>
          <a:noFill/>
        </p:spPr>
        <p:txBody>
          <a:bodyPr wrap="square" rtlCol="0">
            <a:spAutoFit/>
          </a:bodyPr>
          <a:lstStyle/>
          <a:p>
            <a:pPr algn="ctr">
              <a:lnSpc>
                <a:spcPct val="90000"/>
              </a:lnSpc>
            </a:pPr>
            <a:r>
              <a:rPr lang="en-US" sz="4400" dirty="0" smtClean="0"/>
              <a:t>Retained interests are allowed if…</a:t>
            </a:r>
            <a:endParaRPr lang="en-US" sz="4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Stock_000004846007XSmall.jpg"/>
          <p:cNvPicPr>
            <a:picLocks noChangeAspect="1"/>
          </p:cNvPicPr>
          <p:nvPr/>
        </p:nvPicPr>
        <p:blipFill>
          <a:blip r:embed="rId2" cstate="print"/>
          <a:stretch>
            <a:fillRect/>
          </a:stretch>
        </p:blipFill>
        <p:spPr>
          <a:xfrm>
            <a:off x="914400" y="1397419"/>
            <a:ext cx="8229600" cy="5460581"/>
          </a:xfrm>
          <a:prstGeom prst="rect">
            <a:avLst/>
          </a:prstGeom>
        </p:spPr>
      </p:pic>
      <p:sp>
        <p:nvSpPr>
          <p:cNvPr id="5" name="TextBox 4"/>
          <p:cNvSpPr txBox="1"/>
          <p:nvPr/>
        </p:nvSpPr>
        <p:spPr>
          <a:xfrm>
            <a:off x="5029200" y="2057400"/>
            <a:ext cx="1143000" cy="707886"/>
          </a:xfrm>
          <a:prstGeom prst="rect">
            <a:avLst/>
          </a:prstGeom>
          <a:noFill/>
        </p:spPr>
        <p:txBody>
          <a:bodyPr wrap="square" rtlCol="0">
            <a:spAutoFit/>
            <a:scene3d>
              <a:camera prst="orthographicFront">
                <a:rot lat="0" lon="10800000" rev="0"/>
              </a:camera>
              <a:lightRig rig="threePt" dir="t"/>
            </a:scene3d>
          </a:bodyPr>
          <a:lstStyle/>
          <a:p>
            <a:pPr algn="ctr"/>
            <a:r>
              <a:rPr lang="en-US" sz="4000" dirty="0" smtClean="0">
                <a:latin typeface="Kristen ITC" pitchFamily="66" charset="0"/>
              </a:rPr>
              <a:t>Me</a:t>
            </a:r>
            <a:endParaRPr lang="en-US" sz="4000" dirty="0">
              <a:latin typeface="Kristen ITC" pitchFamily="66" charset="0"/>
            </a:endParaRPr>
          </a:p>
        </p:txBody>
      </p:sp>
      <p:sp>
        <p:nvSpPr>
          <p:cNvPr id="6" name="TextBox 5"/>
          <p:cNvSpPr txBox="1"/>
          <p:nvPr/>
        </p:nvSpPr>
        <p:spPr>
          <a:xfrm>
            <a:off x="2286000" y="2057400"/>
            <a:ext cx="2057400" cy="707886"/>
          </a:xfrm>
          <a:prstGeom prst="rect">
            <a:avLst/>
          </a:prstGeom>
          <a:noFill/>
        </p:spPr>
        <p:txBody>
          <a:bodyPr wrap="square" rtlCol="0">
            <a:spAutoFit/>
            <a:scene3d>
              <a:camera prst="orthographicFront">
                <a:rot lat="0" lon="10800000" rev="0"/>
              </a:camera>
              <a:lightRig rig="threePt" dir="t"/>
            </a:scene3d>
          </a:bodyPr>
          <a:lstStyle/>
          <a:p>
            <a:pPr algn="ctr"/>
            <a:r>
              <a:rPr lang="en-US" sz="4000" dirty="0" smtClean="0">
                <a:latin typeface="Kristen ITC" pitchFamily="66" charset="0"/>
              </a:rPr>
              <a:t>College</a:t>
            </a:r>
            <a:endParaRPr lang="en-US" sz="4000" dirty="0">
              <a:latin typeface="Kristen ITC" pitchFamily="66" charset="0"/>
            </a:endParaRPr>
          </a:p>
        </p:txBody>
      </p:sp>
      <p:sp>
        <p:nvSpPr>
          <p:cNvPr id="7" name="TextBox 6"/>
          <p:cNvSpPr txBox="1"/>
          <p:nvPr/>
        </p:nvSpPr>
        <p:spPr>
          <a:xfrm>
            <a:off x="228600" y="2057400"/>
            <a:ext cx="1295400" cy="707886"/>
          </a:xfrm>
          <a:prstGeom prst="rect">
            <a:avLst/>
          </a:prstGeom>
          <a:noFill/>
        </p:spPr>
        <p:txBody>
          <a:bodyPr wrap="square" rtlCol="0">
            <a:spAutoFit/>
            <a:scene3d>
              <a:camera prst="orthographicFront">
                <a:rot lat="0" lon="10800000" rev="0"/>
              </a:camera>
              <a:lightRig rig="threePt" dir="t"/>
            </a:scene3d>
          </a:bodyPr>
          <a:lstStyle/>
          <a:p>
            <a:pPr algn="ctr"/>
            <a:r>
              <a:rPr lang="en-US" sz="4000" dirty="0" smtClean="0">
                <a:latin typeface="Kristen ITC" pitchFamily="66" charset="0"/>
              </a:rPr>
              <a:t>You</a:t>
            </a:r>
            <a:endParaRPr lang="en-US" sz="4000" dirty="0">
              <a:latin typeface="Kristen ITC" pitchFamily="66" charset="0"/>
            </a:endParaRPr>
          </a:p>
        </p:txBody>
      </p:sp>
      <p:cxnSp>
        <p:nvCxnSpPr>
          <p:cNvPr id="9" name="Straight Arrow Connector 8"/>
          <p:cNvCxnSpPr/>
          <p:nvPr/>
        </p:nvCxnSpPr>
        <p:spPr>
          <a:xfrm rot="10800000">
            <a:off x="4267200" y="2438400"/>
            <a:ext cx="838200" cy="1588"/>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1371600" y="2438400"/>
            <a:ext cx="838200" cy="1588"/>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429000" y="160346"/>
            <a:ext cx="5715000" cy="1135054"/>
          </a:xfrm>
          <a:prstGeom prst="rect">
            <a:avLst/>
          </a:prstGeom>
          <a:noFill/>
        </p:spPr>
        <p:txBody>
          <a:bodyPr wrap="square" rtlCol="0">
            <a:spAutoFit/>
          </a:bodyPr>
          <a:lstStyle/>
          <a:p>
            <a:pPr>
              <a:lnSpc>
                <a:spcPct val="80000"/>
              </a:lnSpc>
            </a:pPr>
            <a:r>
              <a:rPr lang="en-US" sz="2800" dirty="0" smtClean="0"/>
              <a:t>Donor gives money to a university and directs that the funds must be spent on a scholarship for Sarah A. Student</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876800" y="0"/>
            <a:ext cx="4267200" cy="609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876800" y="609600"/>
            <a:ext cx="4267200" cy="914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Stock_000006152666XSmall.jpg"/>
          <p:cNvPicPr>
            <a:picLocks noChangeAspect="1"/>
          </p:cNvPicPr>
          <p:nvPr/>
        </p:nvPicPr>
        <p:blipFill>
          <a:blip r:embed="rId2" cstate="print"/>
          <a:srcRect/>
          <a:stretch>
            <a:fillRect/>
          </a:stretch>
        </p:blipFill>
        <p:spPr>
          <a:xfrm flipH="1">
            <a:off x="0" y="2110626"/>
            <a:ext cx="3691016" cy="2537574"/>
          </a:xfrm>
          <a:prstGeom prst="rect">
            <a:avLst/>
          </a:prstGeom>
        </p:spPr>
      </p:pic>
      <p:pic>
        <p:nvPicPr>
          <p:cNvPr id="4" name="Content Placeholder 3" descr="iStock_000006152666XSmall.jpg"/>
          <p:cNvPicPr>
            <a:picLocks noGrp="1" noChangeAspect="1"/>
          </p:cNvPicPr>
          <p:nvPr>
            <p:ph idx="1"/>
          </p:nvPr>
        </p:nvPicPr>
        <p:blipFill>
          <a:blip r:embed="rId3" cstate="print"/>
          <a:srcRect/>
          <a:stretch>
            <a:fillRect/>
          </a:stretch>
        </p:blipFill>
        <p:spPr>
          <a:xfrm>
            <a:off x="0" y="0"/>
            <a:ext cx="4724400" cy="2133600"/>
          </a:xfrm>
          <a:prstGeom prst="rect">
            <a:avLst/>
          </a:prstGeom>
        </p:spPr>
      </p:pic>
      <p:pic>
        <p:nvPicPr>
          <p:cNvPr id="5" name="Picture 4" descr="iStock_000006152666XSmall.jpg"/>
          <p:cNvPicPr>
            <a:picLocks noChangeAspect="1"/>
          </p:cNvPicPr>
          <p:nvPr/>
        </p:nvPicPr>
        <p:blipFill>
          <a:blip r:embed="rId4" cstate="print"/>
          <a:srcRect/>
          <a:stretch>
            <a:fillRect/>
          </a:stretch>
        </p:blipFill>
        <p:spPr>
          <a:xfrm rot="3210862">
            <a:off x="2682432" y="1812321"/>
            <a:ext cx="609600" cy="914400"/>
          </a:xfrm>
          <a:prstGeom prst="rect">
            <a:avLst/>
          </a:prstGeom>
        </p:spPr>
      </p:pic>
      <p:sp>
        <p:nvSpPr>
          <p:cNvPr id="7" name="TextBox 6"/>
          <p:cNvSpPr txBox="1"/>
          <p:nvPr/>
        </p:nvSpPr>
        <p:spPr>
          <a:xfrm>
            <a:off x="4191000" y="2438400"/>
            <a:ext cx="4953000" cy="1421928"/>
          </a:xfrm>
          <a:prstGeom prst="rect">
            <a:avLst/>
          </a:prstGeom>
          <a:noFill/>
        </p:spPr>
        <p:txBody>
          <a:bodyPr wrap="square" rtlCol="0">
            <a:spAutoFit/>
          </a:bodyPr>
          <a:lstStyle/>
          <a:p>
            <a:pPr>
              <a:lnSpc>
                <a:spcPct val="80000"/>
              </a:lnSpc>
            </a:pPr>
            <a:r>
              <a:rPr lang="en-US" sz="3600" dirty="0" smtClean="0"/>
              <a:t>Gives money or property to donor’s agent with instructions to deliver</a:t>
            </a:r>
            <a:endParaRPr lang="en-US" sz="3600" dirty="0"/>
          </a:p>
        </p:txBody>
      </p:sp>
      <p:sp>
        <p:nvSpPr>
          <p:cNvPr id="8" name="TextBox 7"/>
          <p:cNvSpPr txBox="1"/>
          <p:nvPr/>
        </p:nvSpPr>
        <p:spPr>
          <a:xfrm>
            <a:off x="4724400" y="5562600"/>
            <a:ext cx="4419600" cy="1200329"/>
          </a:xfrm>
          <a:prstGeom prst="rect">
            <a:avLst/>
          </a:prstGeom>
          <a:noFill/>
        </p:spPr>
        <p:txBody>
          <a:bodyPr wrap="square" rtlCol="0">
            <a:spAutoFit/>
          </a:bodyPr>
          <a:lstStyle/>
          <a:p>
            <a:r>
              <a:rPr lang="en-US" sz="3600" dirty="0" smtClean="0"/>
              <a:t>To a charity or agent of the charity</a:t>
            </a:r>
            <a:endParaRPr lang="en-US" sz="3600" dirty="0"/>
          </a:p>
        </p:txBody>
      </p:sp>
      <p:pic>
        <p:nvPicPr>
          <p:cNvPr id="11" name="Picture 4" descr="http://www.creditcardchaser.com/wp-content/uploads/2009/11/salvation-army-kettle.jpg"/>
          <p:cNvPicPr>
            <a:picLocks noChangeAspect="1" noChangeArrowheads="1"/>
          </p:cNvPicPr>
          <p:nvPr/>
        </p:nvPicPr>
        <p:blipFill>
          <a:blip r:embed="rId5" cstate="print"/>
          <a:srcRect b="2471"/>
          <a:stretch>
            <a:fillRect/>
          </a:stretch>
        </p:blipFill>
        <p:spPr bwMode="auto">
          <a:xfrm>
            <a:off x="2057400" y="4151953"/>
            <a:ext cx="2133600" cy="2706047"/>
          </a:xfrm>
          <a:prstGeom prst="rect">
            <a:avLst/>
          </a:prstGeom>
          <a:noFill/>
        </p:spPr>
      </p:pic>
      <p:sp>
        <p:nvSpPr>
          <p:cNvPr id="16" name="TextBox 15"/>
          <p:cNvSpPr txBox="1"/>
          <p:nvPr/>
        </p:nvSpPr>
        <p:spPr>
          <a:xfrm>
            <a:off x="2971800" y="990600"/>
            <a:ext cx="2971800" cy="646331"/>
          </a:xfrm>
          <a:prstGeom prst="rect">
            <a:avLst/>
          </a:prstGeom>
          <a:noFill/>
        </p:spPr>
        <p:txBody>
          <a:bodyPr wrap="square" rtlCol="0">
            <a:spAutoFit/>
          </a:bodyPr>
          <a:lstStyle/>
          <a:p>
            <a:r>
              <a:rPr lang="en-US" sz="3600" dirty="0" smtClean="0"/>
              <a:t>Donor</a:t>
            </a:r>
            <a:endParaRPr lang="en-US" sz="3600" dirty="0"/>
          </a:p>
        </p:txBody>
      </p:sp>
      <p:sp>
        <p:nvSpPr>
          <p:cNvPr id="19" name="TextBox 18"/>
          <p:cNvSpPr txBox="1"/>
          <p:nvPr/>
        </p:nvSpPr>
        <p:spPr>
          <a:xfrm>
            <a:off x="4800600" y="0"/>
            <a:ext cx="4343400" cy="1557349"/>
          </a:xfrm>
          <a:prstGeom prst="rect">
            <a:avLst/>
          </a:prstGeom>
          <a:noFill/>
        </p:spPr>
        <p:txBody>
          <a:bodyPr wrap="square" rtlCol="0">
            <a:spAutoFit/>
          </a:bodyPr>
          <a:lstStyle/>
          <a:p>
            <a:pPr algn="r">
              <a:lnSpc>
                <a:spcPct val="70000"/>
              </a:lnSpc>
            </a:pPr>
            <a:r>
              <a:rPr lang="en-US" sz="5400" b="1" spc="-150" dirty="0" smtClean="0">
                <a:solidFill>
                  <a:schemeClr val="bg1"/>
                </a:solidFill>
              </a:rPr>
              <a:t>Not Completed</a:t>
            </a:r>
          </a:p>
          <a:p>
            <a:pPr algn="r">
              <a:lnSpc>
                <a:spcPct val="70000"/>
              </a:lnSpc>
            </a:pPr>
            <a:r>
              <a:rPr lang="en-US" sz="1000" b="1" spc="-150" dirty="0" smtClean="0">
                <a:solidFill>
                  <a:schemeClr val="bg1"/>
                </a:solidFill>
              </a:rPr>
              <a:t> </a:t>
            </a:r>
          </a:p>
          <a:p>
            <a:pPr algn="r">
              <a:lnSpc>
                <a:spcPct val="70000"/>
              </a:lnSpc>
            </a:pPr>
            <a:r>
              <a:rPr lang="en-US" sz="3600" b="1" spc="-150" dirty="0" smtClean="0">
                <a:solidFill>
                  <a:schemeClr val="bg1"/>
                </a:solidFill>
              </a:rPr>
              <a:t>Until Delivered to </a:t>
            </a:r>
          </a:p>
          <a:p>
            <a:pPr algn="r">
              <a:lnSpc>
                <a:spcPct val="70000"/>
              </a:lnSpc>
            </a:pPr>
            <a:r>
              <a:rPr lang="en-US" sz="3600" b="1" spc="-150" dirty="0" smtClean="0">
                <a:solidFill>
                  <a:schemeClr val="bg1"/>
                </a:solidFill>
              </a:rPr>
              <a:t>Charity/Charity’s Agent</a:t>
            </a:r>
            <a:endParaRPr lang="en-US" sz="3600" b="1" spc="-150"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Stock_000011873948XSmall.jpg"/>
          <p:cNvPicPr>
            <a:picLocks noChangeAspect="1"/>
          </p:cNvPicPr>
          <p:nvPr/>
        </p:nvPicPr>
        <p:blipFill>
          <a:blip r:embed="rId2" cstate="print"/>
          <a:srcRect/>
          <a:stretch>
            <a:fillRect/>
          </a:stretch>
        </p:blipFill>
        <p:spPr>
          <a:xfrm flipH="1">
            <a:off x="1600200" y="2133600"/>
            <a:ext cx="3733800" cy="2057400"/>
          </a:xfrm>
          <a:prstGeom prst="rect">
            <a:avLst/>
          </a:prstGeom>
        </p:spPr>
      </p:pic>
      <p:pic>
        <p:nvPicPr>
          <p:cNvPr id="13" name="Picture 12" descr="iStock_000006152666XSmall.jpg"/>
          <p:cNvPicPr>
            <a:picLocks noChangeAspect="1"/>
          </p:cNvPicPr>
          <p:nvPr/>
        </p:nvPicPr>
        <p:blipFill>
          <a:blip r:embed="rId3" cstate="print"/>
          <a:srcRect/>
          <a:stretch>
            <a:fillRect/>
          </a:stretch>
        </p:blipFill>
        <p:spPr>
          <a:xfrm rot="21078146">
            <a:off x="5429943" y="3692367"/>
            <a:ext cx="3768436" cy="2590800"/>
          </a:xfrm>
          <a:prstGeom prst="rect">
            <a:avLst/>
          </a:prstGeom>
        </p:spPr>
      </p:pic>
      <p:pic>
        <p:nvPicPr>
          <p:cNvPr id="12" name="Picture 4" descr="http://www.creditcardchaser.com/wp-content/uploads/2009/11/salvation-army-kettle.jpg"/>
          <p:cNvPicPr>
            <a:picLocks noChangeAspect="1" noChangeArrowheads="1"/>
          </p:cNvPicPr>
          <p:nvPr/>
        </p:nvPicPr>
        <p:blipFill>
          <a:blip r:embed="rId4" cstate="print"/>
          <a:srcRect b="2471"/>
          <a:stretch>
            <a:fillRect/>
          </a:stretch>
        </p:blipFill>
        <p:spPr bwMode="auto">
          <a:xfrm>
            <a:off x="1828800" y="4151953"/>
            <a:ext cx="2133600" cy="2706047"/>
          </a:xfrm>
          <a:prstGeom prst="rect">
            <a:avLst/>
          </a:prstGeom>
          <a:noFill/>
        </p:spPr>
      </p:pic>
      <p:pic>
        <p:nvPicPr>
          <p:cNvPr id="4" name="Content Placeholder 3" descr="iStock_000006152666XSmall.jpg"/>
          <p:cNvPicPr>
            <a:picLocks noGrp="1" noChangeAspect="1"/>
          </p:cNvPicPr>
          <p:nvPr>
            <p:ph idx="1"/>
          </p:nvPr>
        </p:nvPicPr>
        <p:blipFill>
          <a:blip r:embed="rId5" cstate="print"/>
          <a:srcRect/>
          <a:stretch>
            <a:fillRect/>
          </a:stretch>
        </p:blipFill>
        <p:spPr>
          <a:xfrm>
            <a:off x="0" y="0"/>
            <a:ext cx="4724400" cy="2133600"/>
          </a:xfrm>
          <a:prstGeom prst="rect">
            <a:avLst/>
          </a:prstGeom>
        </p:spPr>
      </p:pic>
      <p:sp>
        <p:nvSpPr>
          <p:cNvPr id="6" name="TextBox 5"/>
          <p:cNvSpPr txBox="1"/>
          <p:nvPr/>
        </p:nvSpPr>
        <p:spPr>
          <a:xfrm>
            <a:off x="2971800" y="990600"/>
            <a:ext cx="2971800" cy="646331"/>
          </a:xfrm>
          <a:prstGeom prst="rect">
            <a:avLst/>
          </a:prstGeom>
          <a:noFill/>
        </p:spPr>
        <p:txBody>
          <a:bodyPr wrap="square" rtlCol="0">
            <a:spAutoFit/>
          </a:bodyPr>
          <a:lstStyle/>
          <a:p>
            <a:r>
              <a:rPr lang="en-US" sz="3600" dirty="0" smtClean="0"/>
              <a:t>Donor</a:t>
            </a:r>
            <a:endParaRPr lang="en-US" sz="3600" dirty="0"/>
          </a:p>
        </p:txBody>
      </p:sp>
      <p:sp>
        <p:nvSpPr>
          <p:cNvPr id="8" name="TextBox 7"/>
          <p:cNvSpPr txBox="1"/>
          <p:nvPr/>
        </p:nvSpPr>
        <p:spPr>
          <a:xfrm>
            <a:off x="4343400" y="5879271"/>
            <a:ext cx="4800600" cy="989823"/>
          </a:xfrm>
          <a:prstGeom prst="rect">
            <a:avLst/>
          </a:prstGeom>
          <a:noFill/>
        </p:spPr>
        <p:txBody>
          <a:bodyPr wrap="square" rtlCol="0">
            <a:spAutoFit/>
          </a:bodyPr>
          <a:lstStyle/>
          <a:p>
            <a:pPr algn="r">
              <a:lnSpc>
                <a:spcPct val="80000"/>
              </a:lnSpc>
            </a:pPr>
            <a:r>
              <a:rPr lang="en-US" sz="3600" dirty="0" smtClean="0"/>
              <a:t>To a charity for a</a:t>
            </a:r>
          </a:p>
          <a:p>
            <a:pPr algn="r">
              <a:lnSpc>
                <a:spcPct val="80000"/>
              </a:lnSpc>
            </a:pPr>
            <a:r>
              <a:rPr lang="en-US" sz="3600" dirty="0" smtClean="0"/>
              <a:t>specific person</a:t>
            </a:r>
            <a:endParaRPr lang="en-US" sz="3600" dirty="0"/>
          </a:p>
        </p:txBody>
      </p:sp>
      <p:sp>
        <p:nvSpPr>
          <p:cNvPr id="7" name="TextBox 6"/>
          <p:cNvSpPr txBox="1"/>
          <p:nvPr/>
        </p:nvSpPr>
        <p:spPr>
          <a:xfrm>
            <a:off x="4191000" y="2438400"/>
            <a:ext cx="4572000" cy="1200329"/>
          </a:xfrm>
          <a:prstGeom prst="rect">
            <a:avLst/>
          </a:prstGeom>
          <a:noFill/>
        </p:spPr>
        <p:txBody>
          <a:bodyPr wrap="square" rtlCol="0">
            <a:spAutoFit/>
          </a:bodyPr>
          <a:lstStyle/>
          <a:p>
            <a:r>
              <a:rPr lang="en-US" sz="3600" dirty="0" smtClean="0"/>
              <a:t>Delivers money or property</a:t>
            </a:r>
            <a:endParaRPr lang="en-US" sz="3600" dirty="0"/>
          </a:p>
        </p:txBody>
      </p:sp>
      <p:pic>
        <p:nvPicPr>
          <p:cNvPr id="10" name="Picture 9" descr="iStock_000006152666XSmall.jpg"/>
          <p:cNvPicPr>
            <a:picLocks noChangeAspect="1"/>
          </p:cNvPicPr>
          <p:nvPr/>
        </p:nvPicPr>
        <p:blipFill>
          <a:blip r:embed="rId6" cstate="print">
            <a:clrChange>
              <a:clrFrom>
                <a:srgbClr val="FFFFFF"/>
              </a:clrFrom>
              <a:clrTo>
                <a:srgbClr val="FFFFFF">
                  <a:alpha val="0"/>
                </a:srgbClr>
              </a:clrTo>
            </a:clrChange>
          </a:blip>
          <a:srcRect/>
          <a:stretch>
            <a:fillRect/>
          </a:stretch>
        </p:blipFill>
        <p:spPr>
          <a:xfrm rot="8491050">
            <a:off x="2753498" y="1890835"/>
            <a:ext cx="609600" cy="914400"/>
          </a:xfrm>
          <a:prstGeom prst="rect">
            <a:avLst/>
          </a:prstGeom>
        </p:spPr>
      </p:pic>
      <p:sp>
        <p:nvSpPr>
          <p:cNvPr id="15" name="Rectangle 14"/>
          <p:cNvSpPr/>
          <p:nvPr/>
        </p:nvSpPr>
        <p:spPr>
          <a:xfrm>
            <a:off x="4876800" y="0"/>
            <a:ext cx="4267200" cy="609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876800" y="609600"/>
            <a:ext cx="4267200"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876800" y="0"/>
            <a:ext cx="4267200" cy="1293111"/>
          </a:xfrm>
          <a:prstGeom prst="rect">
            <a:avLst/>
          </a:prstGeom>
          <a:noFill/>
        </p:spPr>
        <p:txBody>
          <a:bodyPr wrap="square" rtlCol="0">
            <a:spAutoFit/>
          </a:bodyPr>
          <a:lstStyle/>
          <a:p>
            <a:pPr algn="ctr">
              <a:lnSpc>
                <a:spcPct val="70000"/>
              </a:lnSpc>
            </a:pPr>
            <a:r>
              <a:rPr lang="en-US" sz="5400" b="1" spc="-150" dirty="0" smtClean="0">
                <a:solidFill>
                  <a:schemeClr val="bg1"/>
                </a:solidFill>
              </a:rPr>
              <a:t>Not  a </a:t>
            </a:r>
          </a:p>
          <a:p>
            <a:pPr algn="ctr">
              <a:lnSpc>
                <a:spcPct val="70000"/>
              </a:lnSpc>
            </a:pPr>
            <a:r>
              <a:rPr lang="en-US" sz="5400" b="1" spc="-150" dirty="0" smtClean="0">
                <a:solidFill>
                  <a:schemeClr val="bg1"/>
                </a:solidFill>
              </a:rPr>
              <a:t>Charitable Gift</a:t>
            </a:r>
            <a:endParaRPr lang="en-US" sz="3600" b="1" spc="-150" dirty="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upload.wikimedia.org/wikipedia/commons/thumb/1/12/Map_of_Texas_highlighting_Loving_County.svg/631px-Map_of_Texas_highlighting_Loving_County.svg.png"/>
          <p:cNvPicPr>
            <a:picLocks noChangeAspect="1" noChangeArrowheads="1"/>
          </p:cNvPicPr>
          <p:nvPr/>
        </p:nvPicPr>
        <p:blipFill>
          <a:blip r:embed="rId2" cstate="print"/>
          <a:srcRect/>
          <a:stretch>
            <a:fillRect/>
          </a:stretch>
        </p:blipFill>
        <p:spPr bwMode="auto">
          <a:xfrm>
            <a:off x="2514600" y="555402"/>
            <a:ext cx="6629400" cy="6302599"/>
          </a:xfrm>
          <a:prstGeom prst="rect">
            <a:avLst/>
          </a:prstGeom>
          <a:noFill/>
        </p:spPr>
      </p:pic>
      <p:sp>
        <p:nvSpPr>
          <p:cNvPr id="3" name="Content Placeholder 2"/>
          <p:cNvSpPr>
            <a:spLocks noGrp="1"/>
          </p:cNvSpPr>
          <p:nvPr>
            <p:ph idx="1"/>
          </p:nvPr>
        </p:nvSpPr>
        <p:spPr>
          <a:xfrm>
            <a:off x="152400" y="152400"/>
            <a:ext cx="4191000" cy="4373563"/>
          </a:xfrm>
        </p:spPr>
        <p:txBody>
          <a:bodyPr>
            <a:normAutofit/>
          </a:bodyPr>
          <a:lstStyle/>
          <a:p>
            <a:pPr marL="0" indent="0">
              <a:lnSpc>
                <a:spcPct val="80000"/>
              </a:lnSpc>
              <a:buNone/>
            </a:pPr>
            <a:r>
              <a:rPr lang="en-US" dirty="0" smtClean="0"/>
              <a:t>Donor gives money to Texas Tech University and directs that the funds must be spent on a scholarship for students from Loving County, Texas or returned</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4" descr="http://www.creditcardchaser.com/wp-content/uploads/2009/11/salvation-army-kettle.jpg"/>
          <p:cNvPicPr>
            <a:picLocks noChangeAspect="1" noChangeArrowheads="1"/>
          </p:cNvPicPr>
          <p:nvPr/>
        </p:nvPicPr>
        <p:blipFill>
          <a:blip r:embed="rId2" cstate="print"/>
          <a:srcRect/>
          <a:stretch>
            <a:fillRect/>
          </a:stretch>
        </p:blipFill>
        <p:spPr bwMode="auto">
          <a:xfrm>
            <a:off x="838200" y="4038600"/>
            <a:ext cx="533400" cy="2706047"/>
          </a:xfrm>
          <a:prstGeom prst="rect">
            <a:avLst/>
          </a:prstGeom>
          <a:noFill/>
        </p:spPr>
      </p:pic>
      <p:pic>
        <p:nvPicPr>
          <p:cNvPr id="41" name="Picture 4" descr="http://www.creditcardchaser.com/wp-content/uploads/2009/11/salvation-army-kettle.jpg"/>
          <p:cNvPicPr>
            <a:picLocks noChangeAspect="1" noChangeArrowheads="1"/>
          </p:cNvPicPr>
          <p:nvPr/>
        </p:nvPicPr>
        <p:blipFill>
          <a:blip r:embed="rId3" cstate="print"/>
          <a:srcRect/>
          <a:stretch>
            <a:fillRect/>
          </a:stretch>
        </p:blipFill>
        <p:spPr bwMode="auto">
          <a:xfrm>
            <a:off x="1600200" y="4038600"/>
            <a:ext cx="381000" cy="2706047"/>
          </a:xfrm>
          <a:prstGeom prst="rect">
            <a:avLst/>
          </a:prstGeom>
          <a:noFill/>
        </p:spPr>
      </p:pic>
      <p:pic>
        <p:nvPicPr>
          <p:cNvPr id="36" name="Picture 4" descr="http://www.creditcardchaser.com/wp-content/uploads/2009/11/salvation-army-kettle.jpg"/>
          <p:cNvPicPr>
            <a:picLocks noChangeAspect="1" noChangeArrowheads="1"/>
          </p:cNvPicPr>
          <p:nvPr/>
        </p:nvPicPr>
        <p:blipFill>
          <a:blip r:embed="rId4" cstate="print"/>
          <a:srcRect/>
          <a:stretch>
            <a:fillRect/>
          </a:stretch>
        </p:blipFill>
        <p:spPr bwMode="auto">
          <a:xfrm>
            <a:off x="2209800" y="4038600"/>
            <a:ext cx="381000" cy="2706047"/>
          </a:xfrm>
          <a:prstGeom prst="rect">
            <a:avLst/>
          </a:prstGeom>
          <a:noFill/>
        </p:spPr>
      </p:pic>
      <p:pic>
        <p:nvPicPr>
          <p:cNvPr id="37" name="Picture 4" descr="http://www.creditcardchaser.com/wp-content/uploads/2009/11/salvation-army-kettle.jpg"/>
          <p:cNvPicPr>
            <a:picLocks noChangeAspect="1" noChangeArrowheads="1"/>
          </p:cNvPicPr>
          <p:nvPr/>
        </p:nvPicPr>
        <p:blipFill>
          <a:blip r:embed="rId5" cstate="print"/>
          <a:srcRect/>
          <a:stretch>
            <a:fillRect/>
          </a:stretch>
        </p:blipFill>
        <p:spPr bwMode="auto">
          <a:xfrm>
            <a:off x="2819400" y="4038600"/>
            <a:ext cx="381000" cy="2706047"/>
          </a:xfrm>
          <a:prstGeom prst="rect">
            <a:avLst/>
          </a:prstGeom>
          <a:noFill/>
        </p:spPr>
      </p:pic>
      <p:pic>
        <p:nvPicPr>
          <p:cNvPr id="38" name="Picture 4" descr="http://www.creditcardchaser.com/wp-content/uploads/2009/11/salvation-army-kettle.jpg"/>
          <p:cNvPicPr>
            <a:picLocks noChangeAspect="1" noChangeArrowheads="1"/>
          </p:cNvPicPr>
          <p:nvPr/>
        </p:nvPicPr>
        <p:blipFill>
          <a:blip r:embed="rId6" cstate="print"/>
          <a:srcRect/>
          <a:stretch>
            <a:fillRect/>
          </a:stretch>
        </p:blipFill>
        <p:spPr bwMode="auto">
          <a:xfrm>
            <a:off x="3429000" y="4038600"/>
            <a:ext cx="457200" cy="2706047"/>
          </a:xfrm>
          <a:prstGeom prst="rect">
            <a:avLst/>
          </a:prstGeom>
          <a:noFill/>
        </p:spPr>
      </p:pic>
      <p:pic>
        <p:nvPicPr>
          <p:cNvPr id="4" name="Content Placeholder 3" descr="iStock_000006152666XSmall.jpg"/>
          <p:cNvPicPr>
            <a:picLocks noGrp="1" noChangeAspect="1"/>
          </p:cNvPicPr>
          <p:nvPr>
            <p:ph idx="1"/>
          </p:nvPr>
        </p:nvPicPr>
        <p:blipFill>
          <a:blip r:embed="rId7" cstate="print"/>
          <a:srcRect/>
          <a:stretch>
            <a:fillRect/>
          </a:stretch>
        </p:blipFill>
        <p:spPr>
          <a:xfrm>
            <a:off x="0" y="0"/>
            <a:ext cx="4724400" cy="2362200"/>
          </a:xfrm>
          <a:prstGeom prst="rect">
            <a:avLst/>
          </a:prstGeom>
        </p:spPr>
      </p:pic>
      <p:sp>
        <p:nvSpPr>
          <p:cNvPr id="10" name="Freeform 9"/>
          <p:cNvSpPr/>
          <p:nvPr/>
        </p:nvSpPr>
        <p:spPr>
          <a:xfrm>
            <a:off x="2209800" y="1657799"/>
            <a:ext cx="630555" cy="626296"/>
          </a:xfrm>
          <a:custGeom>
            <a:avLst/>
            <a:gdLst>
              <a:gd name="connsiteX0" fmla="*/ 630555 w 630555"/>
              <a:gd name="connsiteY0" fmla="*/ 626296 h 626296"/>
              <a:gd name="connsiteX1" fmla="*/ 628650 w 630555"/>
              <a:gd name="connsiteY1" fmla="*/ 586291 h 626296"/>
              <a:gd name="connsiteX2" fmla="*/ 626745 w 630555"/>
              <a:gd name="connsiteY2" fmla="*/ 574861 h 626296"/>
              <a:gd name="connsiteX3" fmla="*/ 624840 w 630555"/>
              <a:gd name="connsiteY3" fmla="*/ 546286 h 626296"/>
              <a:gd name="connsiteX4" fmla="*/ 622935 w 630555"/>
              <a:gd name="connsiteY4" fmla="*/ 534856 h 626296"/>
              <a:gd name="connsiteX5" fmla="*/ 621030 w 630555"/>
              <a:gd name="connsiteY5" fmla="*/ 519616 h 626296"/>
              <a:gd name="connsiteX6" fmla="*/ 619125 w 630555"/>
              <a:gd name="connsiteY6" fmla="*/ 489136 h 626296"/>
              <a:gd name="connsiteX7" fmla="*/ 617220 w 630555"/>
              <a:gd name="connsiteY7" fmla="*/ 481516 h 626296"/>
              <a:gd name="connsiteX8" fmla="*/ 615315 w 630555"/>
              <a:gd name="connsiteY8" fmla="*/ 470086 h 626296"/>
              <a:gd name="connsiteX9" fmla="*/ 611505 w 630555"/>
              <a:gd name="connsiteY9" fmla="*/ 451036 h 626296"/>
              <a:gd name="connsiteX10" fmla="*/ 605790 w 630555"/>
              <a:gd name="connsiteY10" fmla="*/ 407221 h 626296"/>
              <a:gd name="connsiteX11" fmla="*/ 603885 w 630555"/>
              <a:gd name="connsiteY11" fmla="*/ 395791 h 626296"/>
              <a:gd name="connsiteX12" fmla="*/ 600075 w 630555"/>
              <a:gd name="connsiteY12" fmla="*/ 384361 h 626296"/>
              <a:gd name="connsiteX13" fmla="*/ 596265 w 630555"/>
              <a:gd name="connsiteY13" fmla="*/ 363406 h 626296"/>
              <a:gd name="connsiteX14" fmla="*/ 594360 w 630555"/>
              <a:gd name="connsiteY14" fmla="*/ 353881 h 626296"/>
              <a:gd name="connsiteX15" fmla="*/ 590550 w 630555"/>
              <a:gd name="connsiteY15" fmla="*/ 342451 h 626296"/>
              <a:gd name="connsiteX16" fmla="*/ 588645 w 630555"/>
              <a:gd name="connsiteY16" fmla="*/ 329116 h 626296"/>
              <a:gd name="connsiteX17" fmla="*/ 584835 w 630555"/>
              <a:gd name="connsiteY17" fmla="*/ 317686 h 626296"/>
              <a:gd name="connsiteX18" fmla="*/ 581025 w 630555"/>
              <a:gd name="connsiteY18" fmla="*/ 296731 h 626296"/>
              <a:gd name="connsiteX19" fmla="*/ 579120 w 630555"/>
              <a:gd name="connsiteY19" fmla="*/ 287206 h 626296"/>
              <a:gd name="connsiteX20" fmla="*/ 575310 w 630555"/>
              <a:gd name="connsiteY20" fmla="*/ 275776 h 626296"/>
              <a:gd name="connsiteX21" fmla="*/ 569595 w 630555"/>
              <a:gd name="connsiteY21" fmla="*/ 258631 h 626296"/>
              <a:gd name="connsiteX22" fmla="*/ 565785 w 630555"/>
              <a:gd name="connsiteY22" fmla="*/ 252916 h 626296"/>
              <a:gd name="connsiteX23" fmla="*/ 563880 w 630555"/>
              <a:gd name="connsiteY23" fmla="*/ 247201 h 626296"/>
              <a:gd name="connsiteX24" fmla="*/ 560070 w 630555"/>
              <a:gd name="connsiteY24" fmla="*/ 241486 h 626296"/>
              <a:gd name="connsiteX25" fmla="*/ 558165 w 630555"/>
              <a:gd name="connsiteY25" fmla="*/ 235771 h 626296"/>
              <a:gd name="connsiteX26" fmla="*/ 554355 w 630555"/>
              <a:gd name="connsiteY26" fmla="*/ 230056 h 626296"/>
              <a:gd name="connsiteX27" fmla="*/ 548640 w 630555"/>
              <a:gd name="connsiteY27" fmla="*/ 212911 h 626296"/>
              <a:gd name="connsiteX28" fmla="*/ 544830 w 630555"/>
              <a:gd name="connsiteY28" fmla="*/ 207196 h 626296"/>
              <a:gd name="connsiteX29" fmla="*/ 539115 w 630555"/>
              <a:gd name="connsiteY29" fmla="*/ 195766 h 626296"/>
              <a:gd name="connsiteX30" fmla="*/ 537210 w 630555"/>
              <a:gd name="connsiteY30" fmla="*/ 188146 h 626296"/>
              <a:gd name="connsiteX31" fmla="*/ 533400 w 630555"/>
              <a:gd name="connsiteY31" fmla="*/ 176716 h 626296"/>
              <a:gd name="connsiteX32" fmla="*/ 527685 w 630555"/>
              <a:gd name="connsiteY32" fmla="*/ 159571 h 626296"/>
              <a:gd name="connsiteX33" fmla="*/ 520065 w 630555"/>
              <a:gd name="connsiteY33" fmla="*/ 148141 h 626296"/>
              <a:gd name="connsiteX34" fmla="*/ 518160 w 630555"/>
              <a:gd name="connsiteY34" fmla="*/ 142426 h 626296"/>
              <a:gd name="connsiteX35" fmla="*/ 510540 w 630555"/>
              <a:gd name="connsiteY35" fmla="*/ 130996 h 626296"/>
              <a:gd name="connsiteX36" fmla="*/ 508635 w 630555"/>
              <a:gd name="connsiteY36" fmla="*/ 125281 h 626296"/>
              <a:gd name="connsiteX37" fmla="*/ 502920 w 630555"/>
              <a:gd name="connsiteY37" fmla="*/ 121471 h 626296"/>
              <a:gd name="connsiteX38" fmla="*/ 493395 w 630555"/>
              <a:gd name="connsiteY38" fmla="*/ 111946 h 626296"/>
              <a:gd name="connsiteX39" fmla="*/ 489585 w 630555"/>
              <a:gd name="connsiteY39" fmla="*/ 106231 h 626296"/>
              <a:gd name="connsiteX40" fmla="*/ 478155 w 630555"/>
              <a:gd name="connsiteY40" fmla="*/ 98611 h 626296"/>
              <a:gd name="connsiteX41" fmla="*/ 476250 w 630555"/>
              <a:gd name="connsiteY41" fmla="*/ 92896 h 626296"/>
              <a:gd name="connsiteX42" fmla="*/ 470535 w 630555"/>
              <a:gd name="connsiteY42" fmla="*/ 89086 h 626296"/>
              <a:gd name="connsiteX43" fmla="*/ 464820 w 630555"/>
              <a:gd name="connsiteY43" fmla="*/ 83371 h 626296"/>
              <a:gd name="connsiteX44" fmla="*/ 453390 w 630555"/>
              <a:gd name="connsiteY44" fmla="*/ 75751 h 626296"/>
              <a:gd name="connsiteX45" fmla="*/ 436245 w 630555"/>
              <a:gd name="connsiteY45" fmla="*/ 62416 h 626296"/>
              <a:gd name="connsiteX46" fmla="*/ 424815 w 630555"/>
              <a:gd name="connsiteY46" fmla="*/ 54796 h 626296"/>
              <a:gd name="connsiteX47" fmla="*/ 407670 w 630555"/>
              <a:gd name="connsiteY47" fmla="*/ 47176 h 626296"/>
              <a:gd name="connsiteX48" fmla="*/ 401955 w 630555"/>
              <a:gd name="connsiteY48" fmla="*/ 45271 h 626296"/>
              <a:gd name="connsiteX49" fmla="*/ 396240 w 630555"/>
              <a:gd name="connsiteY49" fmla="*/ 41461 h 626296"/>
              <a:gd name="connsiteX50" fmla="*/ 388620 w 630555"/>
              <a:gd name="connsiteY50" fmla="*/ 39556 h 626296"/>
              <a:gd name="connsiteX51" fmla="*/ 371475 w 630555"/>
              <a:gd name="connsiteY51" fmla="*/ 33841 h 626296"/>
              <a:gd name="connsiteX52" fmla="*/ 365760 w 630555"/>
              <a:gd name="connsiteY52" fmla="*/ 31936 h 626296"/>
              <a:gd name="connsiteX53" fmla="*/ 360045 w 630555"/>
              <a:gd name="connsiteY53" fmla="*/ 30031 h 626296"/>
              <a:gd name="connsiteX54" fmla="*/ 342900 w 630555"/>
              <a:gd name="connsiteY54" fmla="*/ 22411 h 626296"/>
              <a:gd name="connsiteX55" fmla="*/ 329565 w 630555"/>
              <a:gd name="connsiteY55" fmla="*/ 18601 h 626296"/>
              <a:gd name="connsiteX56" fmla="*/ 323850 w 630555"/>
              <a:gd name="connsiteY56" fmla="*/ 16696 h 626296"/>
              <a:gd name="connsiteX57" fmla="*/ 312420 w 630555"/>
              <a:gd name="connsiteY57" fmla="*/ 14791 h 626296"/>
              <a:gd name="connsiteX58" fmla="*/ 297180 w 630555"/>
              <a:gd name="connsiteY58" fmla="*/ 10981 h 626296"/>
              <a:gd name="connsiteX59" fmla="*/ 281940 w 630555"/>
              <a:gd name="connsiteY59" fmla="*/ 9076 h 626296"/>
              <a:gd name="connsiteX60" fmla="*/ 253365 w 630555"/>
              <a:gd name="connsiteY60" fmla="*/ 5266 h 626296"/>
              <a:gd name="connsiteX61" fmla="*/ 198120 w 630555"/>
              <a:gd name="connsiteY61" fmla="*/ 1456 h 626296"/>
              <a:gd name="connsiteX62" fmla="*/ 146685 w 630555"/>
              <a:gd name="connsiteY62" fmla="*/ 5266 h 626296"/>
              <a:gd name="connsiteX63" fmla="*/ 123825 w 630555"/>
              <a:gd name="connsiteY63" fmla="*/ 12886 h 626296"/>
              <a:gd name="connsiteX64" fmla="*/ 118110 w 630555"/>
              <a:gd name="connsiteY64" fmla="*/ 14791 h 626296"/>
              <a:gd name="connsiteX65" fmla="*/ 112395 w 630555"/>
              <a:gd name="connsiteY65" fmla="*/ 16696 h 626296"/>
              <a:gd name="connsiteX66" fmla="*/ 100965 w 630555"/>
              <a:gd name="connsiteY66" fmla="*/ 24316 h 626296"/>
              <a:gd name="connsiteX67" fmla="*/ 91440 w 630555"/>
              <a:gd name="connsiteY67" fmla="*/ 31936 h 626296"/>
              <a:gd name="connsiteX68" fmla="*/ 85725 w 630555"/>
              <a:gd name="connsiteY68" fmla="*/ 35746 h 626296"/>
              <a:gd name="connsiteX69" fmla="*/ 78105 w 630555"/>
              <a:gd name="connsiteY69" fmla="*/ 47176 h 626296"/>
              <a:gd name="connsiteX70" fmla="*/ 74295 w 630555"/>
              <a:gd name="connsiteY70" fmla="*/ 52891 h 626296"/>
              <a:gd name="connsiteX71" fmla="*/ 68580 w 630555"/>
              <a:gd name="connsiteY71" fmla="*/ 56701 h 626296"/>
              <a:gd name="connsiteX72" fmla="*/ 55245 w 630555"/>
              <a:gd name="connsiteY72" fmla="*/ 71941 h 626296"/>
              <a:gd name="connsiteX73" fmla="*/ 43815 w 630555"/>
              <a:gd name="connsiteY73" fmla="*/ 90991 h 626296"/>
              <a:gd name="connsiteX74" fmla="*/ 38100 w 630555"/>
              <a:gd name="connsiteY74" fmla="*/ 94801 h 626296"/>
              <a:gd name="connsiteX75" fmla="*/ 36195 w 630555"/>
              <a:gd name="connsiteY75" fmla="*/ 100516 h 626296"/>
              <a:gd name="connsiteX76" fmla="*/ 32385 w 630555"/>
              <a:gd name="connsiteY76" fmla="*/ 106231 h 626296"/>
              <a:gd name="connsiteX77" fmla="*/ 30480 w 630555"/>
              <a:gd name="connsiteY77" fmla="*/ 113851 h 626296"/>
              <a:gd name="connsiteX78" fmla="*/ 26670 w 630555"/>
              <a:gd name="connsiteY78" fmla="*/ 125281 h 626296"/>
              <a:gd name="connsiteX79" fmla="*/ 22860 w 630555"/>
              <a:gd name="connsiteY79" fmla="*/ 136711 h 626296"/>
              <a:gd name="connsiteX80" fmla="*/ 20955 w 630555"/>
              <a:gd name="connsiteY80" fmla="*/ 142426 h 626296"/>
              <a:gd name="connsiteX81" fmla="*/ 19050 w 630555"/>
              <a:gd name="connsiteY81" fmla="*/ 150046 h 626296"/>
              <a:gd name="connsiteX82" fmla="*/ 15240 w 630555"/>
              <a:gd name="connsiteY82" fmla="*/ 161476 h 626296"/>
              <a:gd name="connsiteX83" fmla="*/ 13335 w 630555"/>
              <a:gd name="connsiteY83" fmla="*/ 172906 h 626296"/>
              <a:gd name="connsiteX84" fmla="*/ 11430 w 630555"/>
              <a:gd name="connsiteY84" fmla="*/ 178621 h 626296"/>
              <a:gd name="connsiteX85" fmla="*/ 9525 w 630555"/>
              <a:gd name="connsiteY85" fmla="*/ 188146 h 626296"/>
              <a:gd name="connsiteX86" fmla="*/ 5715 w 630555"/>
              <a:gd name="connsiteY86" fmla="*/ 199576 h 626296"/>
              <a:gd name="connsiteX87" fmla="*/ 3810 w 630555"/>
              <a:gd name="connsiteY87" fmla="*/ 214816 h 626296"/>
              <a:gd name="connsiteX88" fmla="*/ 1905 w 630555"/>
              <a:gd name="connsiteY88" fmla="*/ 224341 h 626296"/>
              <a:gd name="connsiteX89" fmla="*/ 0 w 630555"/>
              <a:gd name="connsiteY89" fmla="*/ 235771 h 626296"/>
              <a:gd name="connsiteX90" fmla="*/ 1905 w 630555"/>
              <a:gd name="connsiteY90" fmla="*/ 369121 h 626296"/>
              <a:gd name="connsiteX91" fmla="*/ 9525 w 630555"/>
              <a:gd name="connsiteY91" fmla="*/ 386266 h 626296"/>
              <a:gd name="connsiteX92" fmla="*/ 15240 w 630555"/>
              <a:gd name="connsiteY92" fmla="*/ 390076 h 626296"/>
              <a:gd name="connsiteX93" fmla="*/ 19050 w 630555"/>
              <a:gd name="connsiteY93" fmla="*/ 390076 h 62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30555" h="626296">
                <a:moveTo>
                  <a:pt x="630555" y="626296"/>
                </a:moveTo>
                <a:cubicBezTo>
                  <a:pt x="629920" y="612961"/>
                  <a:pt x="629636" y="599605"/>
                  <a:pt x="628650" y="586291"/>
                </a:cubicBezTo>
                <a:cubicBezTo>
                  <a:pt x="628365" y="582439"/>
                  <a:pt x="627111" y="578706"/>
                  <a:pt x="626745" y="574861"/>
                </a:cubicBezTo>
                <a:cubicBezTo>
                  <a:pt x="625840" y="565358"/>
                  <a:pt x="625745" y="555789"/>
                  <a:pt x="624840" y="546286"/>
                </a:cubicBezTo>
                <a:cubicBezTo>
                  <a:pt x="624474" y="542441"/>
                  <a:pt x="623481" y="538680"/>
                  <a:pt x="622935" y="534856"/>
                </a:cubicBezTo>
                <a:cubicBezTo>
                  <a:pt x="622211" y="529788"/>
                  <a:pt x="621455" y="524718"/>
                  <a:pt x="621030" y="519616"/>
                </a:cubicBezTo>
                <a:cubicBezTo>
                  <a:pt x="620185" y="509471"/>
                  <a:pt x="620138" y="499265"/>
                  <a:pt x="619125" y="489136"/>
                </a:cubicBezTo>
                <a:cubicBezTo>
                  <a:pt x="618864" y="486531"/>
                  <a:pt x="617733" y="484083"/>
                  <a:pt x="617220" y="481516"/>
                </a:cubicBezTo>
                <a:cubicBezTo>
                  <a:pt x="616462" y="477728"/>
                  <a:pt x="616073" y="473874"/>
                  <a:pt x="615315" y="470086"/>
                </a:cubicBezTo>
                <a:cubicBezTo>
                  <a:pt x="609631" y="441668"/>
                  <a:pt x="618033" y="490203"/>
                  <a:pt x="611505" y="451036"/>
                </a:cubicBezTo>
                <a:cubicBezTo>
                  <a:pt x="609364" y="414642"/>
                  <a:pt x="613020" y="428910"/>
                  <a:pt x="605790" y="407221"/>
                </a:cubicBezTo>
                <a:cubicBezTo>
                  <a:pt x="604569" y="403557"/>
                  <a:pt x="604822" y="399538"/>
                  <a:pt x="603885" y="395791"/>
                </a:cubicBezTo>
                <a:cubicBezTo>
                  <a:pt x="602911" y="391895"/>
                  <a:pt x="600075" y="384361"/>
                  <a:pt x="600075" y="384361"/>
                </a:cubicBezTo>
                <a:cubicBezTo>
                  <a:pt x="595675" y="349160"/>
                  <a:pt x="600670" y="381026"/>
                  <a:pt x="596265" y="363406"/>
                </a:cubicBezTo>
                <a:cubicBezTo>
                  <a:pt x="595480" y="360265"/>
                  <a:pt x="595212" y="357005"/>
                  <a:pt x="594360" y="353881"/>
                </a:cubicBezTo>
                <a:cubicBezTo>
                  <a:pt x="593303" y="350006"/>
                  <a:pt x="590550" y="342451"/>
                  <a:pt x="590550" y="342451"/>
                </a:cubicBezTo>
                <a:cubicBezTo>
                  <a:pt x="589915" y="338006"/>
                  <a:pt x="589655" y="333491"/>
                  <a:pt x="588645" y="329116"/>
                </a:cubicBezTo>
                <a:cubicBezTo>
                  <a:pt x="587742" y="325203"/>
                  <a:pt x="584835" y="317686"/>
                  <a:pt x="584835" y="317686"/>
                </a:cubicBezTo>
                <a:cubicBezTo>
                  <a:pt x="581533" y="294571"/>
                  <a:pt x="584618" y="312899"/>
                  <a:pt x="581025" y="296731"/>
                </a:cubicBezTo>
                <a:cubicBezTo>
                  <a:pt x="580323" y="293570"/>
                  <a:pt x="579972" y="290330"/>
                  <a:pt x="579120" y="287206"/>
                </a:cubicBezTo>
                <a:cubicBezTo>
                  <a:pt x="578063" y="283331"/>
                  <a:pt x="576580" y="279586"/>
                  <a:pt x="575310" y="275776"/>
                </a:cubicBezTo>
                <a:lnTo>
                  <a:pt x="569595" y="258631"/>
                </a:lnTo>
                <a:cubicBezTo>
                  <a:pt x="568871" y="256459"/>
                  <a:pt x="566809" y="254964"/>
                  <a:pt x="565785" y="252916"/>
                </a:cubicBezTo>
                <a:cubicBezTo>
                  <a:pt x="564887" y="251120"/>
                  <a:pt x="564778" y="248997"/>
                  <a:pt x="563880" y="247201"/>
                </a:cubicBezTo>
                <a:cubicBezTo>
                  <a:pt x="562856" y="245153"/>
                  <a:pt x="561094" y="243534"/>
                  <a:pt x="560070" y="241486"/>
                </a:cubicBezTo>
                <a:cubicBezTo>
                  <a:pt x="559172" y="239690"/>
                  <a:pt x="559063" y="237567"/>
                  <a:pt x="558165" y="235771"/>
                </a:cubicBezTo>
                <a:cubicBezTo>
                  <a:pt x="557141" y="233723"/>
                  <a:pt x="555285" y="232148"/>
                  <a:pt x="554355" y="230056"/>
                </a:cubicBezTo>
                <a:lnTo>
                  <a:pt x="548640" y="212911"/>
                </a:lnTo>
                <a:cubicBezTo>
                  <a:pt x="547916" y="210739"/>
                  <a:pt x="545854" y="209244"/>
                  <a:pt x="544830" y="207196"/>
                </a:cubicBezTo>
                <a:cubicBezTo>
                  <a:pt x="536943" y="191422"/>
                  <a:pt x="550034" y="212144"/>
                  <a:pt x="539115" y="195766"/>
                </a:cubicBezTo>
                <a:cubicBezTo>
                  <a:pt x="538480" y="193226"/>
                  <a:pt x="537962" y="190654"/>
                  <a:pt x="537210" y="188146"/>
                </a:cubicBezTo>
                <a:cubicBezTo>
                  <a:pt x="536056" y="184299"/>
                  <a:pt x="534670" y="180526"/>
                  <a:pt x="533400" y="176716"/>
                </a:cubicBezTo>
                <a:lnTo>
                  <a:pt x="527685" y="159571"/>
                </a:lnTo>
                <a:cubicBezTo>
                  <a:pt x="526237" y="155227"/>
                  <a:pt x="521513" y="152485"/>
                  <a:pt x="520065" y="148141"/>
                </a:cubicBezTo>
                <a:cubicBezTo>
                  <a:pt x="519430" y="146236"/>
                  <a:pt x="519135" y="144181"/>
                  <a:pt x="518160" y="142426"/>
                </a:cubicBezTo>
                <a:cubicBezTo>
                  <a:pt x="515936" y="138423"/>
                  <a:pt x="511988" y="135340"/>
                  <a:pt x="510540" y="130996"/>
                </a:cubicBezTo>
                <a:cubicBezTo>
                  <a:pt x="509905" y="129091"/>
                  <a:pt x="509889" y="126849"/>
                  <a:pt x="508635" y="125281"/>
                </a:cubicBezTo>
                <a:cubicBezTo>
                  <a:pt x="507205" y="123493"/>
                  <a:pt x="504825" y="122741"/>
                  <a:pt x="502920" y="121471"/>
                </a:cubicBezTo>
                <a:cubicBezTo>
                  <a:pt x="492760" y="106231"/>
                  <a:pt x="506095" y="124646"/>
                  <a:pt x="493395" y="111946"/>
                </a:cubicBezTo>
                <a:cubicBezTo>
                  <a:pt x="491776" y="110327"/>
                  <a:pt x="491308" y="107739"/>
                  <a:pt x="489585" y="106231"/>
                </a:cubicBezTo>
                <a:cubicBezTo>
                  <a:pt x="486139" y="103216"/>
                  <a:pt x="478155" y="98611"/>
                  <a:pt x="478155" y="98611"/>
                </a:cubicBezTo>
                <a:cubicBezTo>
                  <a:pt x="477520" y="96706"/>
                  <a:pt x="477504" y="94464"/>
                  <a:pt x="476250" y="92896"/>
                </a:cubicBezTo>
                <a:cubicBezTo>
                  <a:pt x="474820" y="91108"/>
                  <a:pt x="472294" y="90552"/>
                  <a:pt x="470535" y="89086"/>
                </a:cubicBezTo>
                <a:cubicBezTo>
                  <a:pt x="468465" y="87361"/>
                  <a:pt x="466947" y="85025"/>
                  <a:pt x="464820" y="83371"/>
                </a:cubicBezTo>
                <a:cubicBezTo>
                  <a:pt x="461206" y="80560"/>
                  <a:pt x="456628" y="78989"/>
                  <a:pt x="453390" y="75751"/>
                </a:cubicBezTo>
                <a:cubicBezTo>
                  <a:pt x="444437" y="66798"/>
                  <a:pt x="449917" y="71530"/>
                  <a:pt x="436245" y="62416"/>
                </a:cubicBezTo>
                <a:cubicBezTo>
                  <a:pt x="421975" y="52903"/>
                  <a:pt x="438404" y="59326"/>
                  <a:pt x="424815" y="54796"/>
                </a:cubicBezTo>
                <a:cubicBezTo>
                  <a:pt x="415758" y="48758"/>
                  <a:pt x="421272" y="51710"/>
                  <a:pt x="407670" y="47176"/>
                </a:cubicBezTo>
                <a:lnTo>
                  <a:pt x="401955" y="45271"/>
                </a:lnTo>
                <a:cubicBezTo>
                  <a:pt x="400050" y="44001"/>
                  <a:pt x="398344" y="42363"/>
                  <a:pt x="396240" y="41461"/>
                </a:cubicBezTo>
                <a:cubicBezTo>
                  <a:pt x="393834" y="40430"/>
                  <a:pt x="391128" y="40308"/>
                  <a:pt x="388620" y="39556"/>
                </a:cubicBezTo>
                <a:lnTo>
                  <a:pt x="371475" y="33841"/>
                </a:lnTo>
                <a:lnTo>
                  <a:pt x="365760" y="31936"/>
                </a:lnTo>
                <a:lnTo>
                  <a:pt x="360045" y="30031"/>
                </a:lnTo>
                <a:cubicBezTo>
                  <a:pt x="350988" y="23993"/>
                  <a:pt x="356502" y="26945"/>
                  <a:pt x="342900" y="22411"/>
                </a:cubicBezTo>
                <a:cubicBezTo>
                  <a:pt x="329197" y="17843"/>
                  <a:pt x="346309" y="23385"/>
                  <a:pt x="329565" y="18601"/>
                </a:cubicBezTo>
                <a:cubicBezTo>
                  <a:pt x="327634" y="18049"/>
                  <a:pt x="325810" y="17132"/>
                  <a:pt x="323850" y="16696"/>
                </a:cubicBezTo>
                <a:cubicBezTo>
                  <a:pt x="320079" y="15858"/>
                  <a:pt x="316230" y="15426"/>
                  <a:pt x="312420" y="14791"/>
                </a:cubicBezTo>
                <a:cubicBezTo>
                  <a:pt x="305466" y="12473"/>
                  <a:pt x="305718" y="12295"/>
                  <a:pt x="297180" y="10981"/>
                </a:cubicBezTo>
                <a:cubicBezTo>
                  <a:pt x="292120" y="10203"/>
                  <a:pt x="287000" y="9854"/>
                  <a:pt x="281940" y="9076"/>
                </a:cubicBezTo>
                <a:cubicBezTo>
                  <a:pt x="260078" y="5713"/>
                  <a:pt x="287619" y="7901"/>
                  <a:pt x="253365" y="5266"/>
                </a:cubicBezTo>
                <a:lnTo>
                  <a:pt x="198120" y="1456"/>
                </a:lnTo>
                <a:cubicBezTo>
                  <a:pt x="175417" y="2443"/>
                  <a:pt x="164238" y="0"/>
                  <a:pt x="146685" y="5266"/>
                </a:cubicBezTo>
                <a:cubicBezTo>
                  <a:pt x="139020" y="7565"/>
                  <a:pt x="131425" y="10353"/>
                  <a:pt x="123825" y="12886"/>
                </a:cubicBezTo>
                <a:lnTo>
                  <a:pt x="118110" y="14791"/>
                </a:lnTo>
                <a:lnTo>
                  <a:pt x="112395" y="16696"/>
                </a:lnTo>
                <a:lnTo>
                  <a:pt x="100965" y="24316"/>
                </a:lnTo>
                <a:cubicBezTo>
                  <a:pt x="83731" y="35805"/>
                  <a:pt x="110123" y="25708"/>
                  <a:pt x="91440" y="31936"/>
                </a:cubicBezTo>
                <a:cubicBezTo>
                  <a:pt x="89535" y="33206"/>
                  <a:pt x="87233" y="34023"/>
                  <a:pt x="85725" y="35746"/>
                </a:cubicBezTo>
                <a:cubicBezTo>
                  <a:pt x="82710" y="39192"/>
                  <a:pt x="80645" y="43366"/>
                  <a:pt x="78105" y="47176"/>
                </a:cubicBezTo>
                <a:cubicBezTo>
                  <a:pt x="76835" y="49081"/>
                  <a:pt x="76200" y="51621"/>
                  <a:pt x="74295" y="52891"/>
                </a:cubicBezTo>
                <a:lnTo>
                  <a:pt x="68580" y="56701"/>
                </a:lnTo>
                <a:cubicBezTo>
                  <a:pt x="59690" y="70036"/>
                  <a:pt x="64770" y="65591"/>
                  <a:pt x="55245" y="71941"/>
                </a:cubicBezTo>
                <a:cubicBezTo>
                  <a:pt x="49387" y="83657"/>
                  <a:pt x="53010" y="77198"/>
                  <a:pt x="43815" y="90991"/>
                </a:cubicBezTo>
                <a:cubicBezTo>
                  <a:pt x="42545" y="92896"/>
                  <a:pt x="40005" y="93531"/>
                  <a:pt x="38100" y="94801"/>
                </a:cubicBezTo>
                <a:cubicBezTo>
                  <a:pt x="37465" y="96706"/>
                  <a:pt x="37093" y="98720"/>
                  <a:pt x="36195" y="100516"/>
                </a:cubicBezTo>
                <a:cubicBezTo>
                  <a:pt x="35171" y="102564"/>
                  <a:pt x="33287" y="104127"/>
                  <a:pt x="32385" y="106231"/>
                </a:cubicBezTo>
                <a:cubicBezTo>
                  <a:pt x="31354" y="108637"/>
                  <a:pt x="31232" y="111343"/>
                  <a:pt x="30480" y="113851"/>
                </a:cubicBezTo>
                <a:cubicBezTo>
                  <a:pt x="29326" y="117698"/>
                  <a:pt x="27940" y="121471"/>
                  <a:pt x="26670" y="125281"/>
                </a:cubicBezTo>
                <a:lnTo>
                  <a:pt x="22860" y="136711"/>
                </a:lnTo>
                <a:cubicBezTo>
                  <a:pt x="22225" y="138616"/>
                  <a:pt x="21442" y="140478"/>
                  <a:pt x="20955" y="142426"/>
                </a:cubicBezTo>
                <a:cubicBezTo>
                  <a:pt x="20320" y="144966"/>
                  <a:pt x="19802" y="147538"/>
                  <a:pt x="19050" y="150046"/>
                </a:cubicBezTo>
                <a:cubicBezTo>
                  <a:pt x="17896" y="153893"/>
                  <a:pt x="15900" y="157515"/>
                  <a:pt x="15240" y="161476"/>
                </a:cubicBezTo>
                <a:cubicBezTo>
                  <a:pt x="14605" y="165286"/>
                  <a:pt x="14173" y="169135"/>
                  <a:pt x="13335" y="172906"/>
                </a:cubicBezTo>
                <a:cubicBezTo>
                  <a:pt x="12899" y="174866"/>
                  <a:pt x="11917" y="176673"/>
                  <a:pt x="11430" y="178621"/>
                </a:cubicBezTo>
                <a:cubicBezTo>
                  <a:pt x="10645" y="181762"/>
                  <a:pt x="10377" y="185022"/>
                  <a:pt x="9525" y="188146"/>
                </a:cubicBezTo>
                <a:cubicBezTo>
                  <a:pt x="8468" y="192021"/>
                  <a:pt x="5715" y="199576"/>
                  <a:pt x="5715" y="199576"/>
                </a:cubicBezTo>
                <a:cubicBezTo>
                  <a:pt x="5080" y="204656"/>
                  <a:pt x="4588" y="209756"/>
                  <a:pt x="3810" y="214816"/>
                </a:cubicBezTo>
                <a:cubicBezTo>
                  <a:pt x="3318" y="218016"/>
                  <a:pt x="2484" y="221155"/>
                  <a:pt x="1905" y="224341"/>
                </a:cubicBezTo>
                <a:cubicBezTo>
                  <a:pt x="1214" y="228141"/>
                  <a:pt x="635" y="231961"/>
                  <a:pt x="0" y="235771"/>
                </a:cubicBezTo>
                <a:cubicBezTo>
                  <a:pt x="635" y="280221"/>
                  <a:pt x="152" y="324701"/>
                  <a:pt x="1905" y="369121"/>
                </a:cubicBezTo>
                <a:cubicBezTo>
                  <a:pt x="2060" y="373049"/>
                  <a:pt x="5984" y="382725"/>
                  <a:pt x="9525" y="386266"/>
                </a:cubicBezTo>
                <a:cubicBezTo>
                  <a:pt x="11144" y="387885"/>
                  <a:pt x="13114" y="389226"/>
                  <a:pt x="15240" y="390076"/>
                </a:cubicBezTo>
                <a:cubicBezTo>
                  <a:pt x="16419" y="390548"/>
                  <a:pt x="17780" y="390076"/>
                  <a:pt x="19050" y="390076"/>
                </a:cubicBezTo>
              </a:path>
            </a:pathLst>
          </a:custGeom>
          <a:ln w="19050">
            <a:solidFill>
              <a:srgbClr val="FFCC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2158365" y="1649730"/>
            <a:ext cx="171450" cy="388620"/>
          </a:xfrm>
          <a:custGeom>
            <a:avLst/>
            <a:gdLst>
              <a:gd name="connsiteX0" fmla="*/ 171450 w 171450"/>
              <a:gd name="connsiteY0" fmla="*/ 0 h 388620"/>
              <a:gd name="connsiteX1" fmla="*/ 156210 w 171450"/>
              <a:gd name="connsiteY1" fmla="*/ 1905 h 388620"/>
              <a:gd name="connsiteX2" fmla="*/ 142875 w 171450"/>
              <a:gd name="connsiteY2" fmla="*/ 5715 h 388620"/>
              <a:gd name="connsiteX3" fmla="*/ 133350 w 171450"/>
              <a:gd name="connsiteY3" fmla="*/ 7620 h 388620"/>
              <a:gd name="connsiteX4" fmla="*/ 121920 w 171450"/>
              <a:gd name="connsiteY4" fmla="*/ 11430 h 388620"/>
              <a:gd name="connsiteX5" fmla="*/ 104775 w 171450"/>
              <a:gd name="connsiteY5" fmla="*/ 22860 h 388620"/>
              <a:gd name="connsiteX6" fmla="*/ 99060 w 171450"/>
              <a:gd name="connsiteY6" fmla="*/ 26670 h 388620"/>
              <a:gd name="connsiteX7" fmla="*/ 93345 w 171450"/>
              <a:gd name="connsiteY7" fmla="*/ 30480 h 388620"/>
              <a:gd name="connsiteX8" fmla="*/ 89535 w 171450"/>
              <a:gd name="connsiteY8" fmla="*/ 36195 h 388620"/>
              <a:gd name="connsiteX9" fmla="*/ 78105 w 171450"/>
              <a:gd name="connsiteY9" fmla="*/ 43815 h 388620"/>
              <a:gd name="connsiteX10" fmla="*/ 72390 w 171450"/>
              <a:gd name="connsiteY10" fmla="*/ 55245 h 388620"/>
              <a:gd name="connsiteX11" fmla="*/ 70485 w 171450"/>
              <a:gd name="connsiteY11" fmla="*/ 60960 h 388620"/>
              <a:gd name="connsiteX12" fmla="*/ 66675 w 171450"/>
              <a:gd name="connsiteY12" fmla="*/ 66675 h 388620"/>
              <a:gd name="connsiteX13" fmla="*/ 60960 w 171450"/>
              <a:gd name="connsiteY13" fmla="*/ 78105 h 388620"/>
              <a:gd name="connsiteX14" fmla="*/ 55245 w 171450"/>
              <a:gd name="connsiteY14" fmla="*/ 102870 h 388620"/>
              <a:gd name="connsiteX15" fmla="*/ 51435 w 171450"/>
              <a:gd name="connsiteY15" fmla="*/ 114300 h 388620"/>
              <a:gd name="connsiteX16" fmla="*/ 47625 w 171450"/>
              <a:gd name="connsiteY16" fmla="*/ 125730 h 388620"/>
              <a:gd name="connsiteX17" fmla="*/ 45720 w 171450"/>
              <a:gd name="connsiteY17" fmla="*/ 131445 h 388620"/>
              <a:gd name="connsiteX18" fmla="*/ 40005 w 171450"/>
              <a:gd name="connsiteY18" fmla="*/ 137160 h 388620"/>
              <a:gd name="connsiteX19" fmla="*/ 38100 w 171450"/>
              <a:gd name="connsiteY19" fmla="*/ 142875 h 388620"/>
              <a:gd name="connsiteX20" fmla="*/ 30480 w 171450"/>
              <a:gd name="connsiteY20" fmla="*/ 154305 h 388620"/>
              <a:gd name="connsiteX21" fmla="*/ 26670 w 171450"/>
              <a:gd name="connsiteY21" fmla="*/ 167640 h 388620"/>
              <a:gd name="connsiteX22" fmla="*/ 24765 w 171450"/>
              <a:gd name="connsiteY22" fmla="*/ 175260 h 388620"/>
              <a:gd name="connsiteX23" fmla="*/ 22860 w 171450"/>
              <a:gd name="connsiteY23" fmla="*/ 200025 h 388620"/>
              <a:gd name="connsiteX24" fmla="*/ 20955 w 171450"/>
              <a:gd name="connsiteY24" fmla="*/ 207645 h 388620"/>
              <a:gd name="connsiteX25" fmla="*/ 19050 w 171450"/>
              <a:gd name="connsiteY25" fmla="*/ 217170 h 388620"/>
              <a:gd name="connsiteX26" fmla="*/ 17145 w 171450"/>
              <a:gd name="connsiteY26" fmla="*/ 222885 h 388620"/>
              <a:gd name="connsiteX27" fmla="*/ 15240 w 171450"/>
              <a:gd name="connsiteY27" fmla="*/ 230505 h 388620"/>
              <a:gd name="connsiteX28" fmla="*/ 13335 w 171450"/>
              <a:gd name="connsiteY28" fmla="*/ 262890 h 388620"/>
              <a:gd name="connsiteX29" fmla="*/ 9525 w 171450"/>
              <a:gd name="connsiteY29" fmla="*/ 283845 h 388620"/>
              <a:gd name="connsiteX30" fmla="*/ 7620 w 171450"/>
              <a:gd name="connsiteY30" fmla="*/ 302895 h 388620"/>
              <a:gd name="connsiteX31" fmla="*/ 1905 w 171450"/>
              <a:gd name="connsiteY31" fmla="*/ 325755 h 388620"/>
              <a:gd name="connsiteX32" fmla="*/ 0 w 171450"/>
              <a:gd name="connsiteY32" fmla="*/ 337185 h 388620"/>
              <a:gd name="connsiteX33" fmla="*/ 1905 w 171450"/>
              <a:gd name="connsiteY33" fmla="*/ 363855 h 388620"/>
              <a:gd name="connsiteX34" fmla="*/ 3810 w 171450"/>
              <a:gd name="connsiteY34" fmla="*/ 369570 h 388620"/>
              <a:gd name="connsiteX35" fmla="*/ 15240 w 171450"/>
              <a:gd name="connsiteY35" fmla="*/ 375285 h 388620"/>
              <a:gd name="connsiteX36" fmla="*/ 20955 w 171450"/>
              <a:gd name="connsiteY36" fmla="*/ 379095 h 388620"/>
              <a:gd name="connsiteX37" fmla="*/ 24765 w 171450"/>
              <a:gd name="connsiteY37" fmla="*/ 384810 h 388620"/>
              <a:gd name="connsiteX38" fmla="*/ 28575 w 171450"/>
              <a:gd name="connsiteY38" fmla="*/ 388620 h 38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1450" h="388620">
                <a:moveTo>
                  <a:pt x="171450" y="0"/>
                </a:moveTo>
                <a:cubicBezTo>
                  <a:pt x="166370" y="635"/>
                  <a:pt x="161260" y="1063"/>
                  <a:pt x="156210" y="1905"/>
                </a:cubicBezTo>
                <a:cubicBezTo>
                  <a:pt x="145520" y="3687"/>
                  <a:pt x="151934" y="3450"/>
                  <a:pt x="142875" y="5715"/>
                </a:cubicBezTo>
                <a:cubicBezTo>
                  <a:pt x="139734" y="6500"/>
                  <a:pt x="136474" y="6768"/>
                  <a:pt x="133350" y="7620"/>
                </a:cubicBezTo>
                <a:cubicBezTo>
                  <a:pt x="129475" y="8677"/>
                  <a:pt x="121920" y="11430"/>
                  <a:pt x="121920" y="11430"/>
                </a:cubicBezTo>
                <a:lnTo>
                  <a:pt x="104775" y="22860"/>
                </a:lnTo>
                <a:lnTo>
                  <a:pt x="99060" y="26670"/>
                </a:lnTo>
                <a:lnTo>
                  <a:pt x="93345" y="30480"/>
                </a:lnTo>
                <a:cubicBezTo>
                  <a:pt x="92075" y="32385"/>
                  <a:pt x="91258" y="34687"/>
                  <a:pt x="89535" y="36195"/>
                </a:cubicBezTo>
                <a:cubicBezTo>
                  <a:pt x="86089" y="39210"/>
                  <a:pt x="78105" y="43815"/>
                  <a:pt x="78105" y="43815"/>
                </a:cubicBezTo>
                <a:cubicBezTo>
                  <a:pt x="73317" y="58180"/>
                  <a:pt x="79776" y="40473"/>
                  <a:pt x="72390" y="55245"/>
                </a:cubicBezTo>
                <a:cubicBezTo>
                  <a:pt x="71492" y="57041"/>
                  <a:pt x="71383" y="59164"/>
                  <a:pt x="70485" y="60960"/>
                </a:cubicBezTo>
                <a:cubicBezTo>
                  <a:pt x="69461" y="63008"/>
                  <a:pt x="67699" y="64627"/>
                  <a:pt x="66675" y="66675"/>
                </a:cubicBezTo>
                <a:cubicBezTo>
                  <a:pt x="58788" y="82449"/>
                  <a:pt x="71879" y="61727"/>
                  <a:pt x="60960" y="78105"/>
                </a:cubicBezTo>
                <a:cubicBezTo>
                  <a:pt x="59449" y="85661"/>
                  <a:pt x="57543" y="95977"/>
                  <a:pt x="55245" y="102870"/>
                </a:cubicBezTo>
                <a:lnTo>
                  <a:pt x="51435" y="114300"/>
                </a:lnTo>
                <a:lnTo>
                  <a:pt x="47625" y="125730"/>
                </a:lnTo>
                <a:cubicBezTo>
                  <a:pt x="46990" y="127635"/>
                  <a:pt x="47140" y="130025"/>
                  <a:pt x="45720" y="131445"/>
                </a:cubicBezTo>
                <a:lnTo>
                  <a:pt x="40005" y="137160"/>
                </a:lnTo>
                <a:cubicBezTo>
                  <a:pt x="39370" y="139065"/>
                  <a:pt x="39075" y="141120"/>
                  <a:pt x="38100" y="142875"/>
                </a:cubicBezTo>
                <a:cubicBezTo>
                  <a:pt x="35876" y="146878"/>
                  <a:pt x="30480" y="154305"/>
                  <a:pt x="30480" y="154305"/>
                </a:cubicBezTo>
                <a:cubicBezTo>
                  <a:pt x="24525" y="178126"/>
                  <a:pt x="32136" y="148509"/>
                  <a:pt x="26670" y="167640"/>
                </a:cubicBezTo>
                <a:cubicBezTo>
                  <a:pt x="25951" y="170157"/>
                  <a:pt x="25400" y="172720"/>
                  <a:pt x="24765" y="175260"/>
                </a:cubicBezTo>
                <a:cubicBezTo>
                  <a:pt x="24130" y="183515"/>
                  <a:pt x="23827" y="191802"/>
                  <a:pt x="22860" y="200025"/>
                </a:cubicBezTo>
                <a:cubicBezTo>
                  <a:pt x="22554" y="202625"/>
                  <a:pt x="21523" y="205089"/>
                  <a:pt x="20955" y="207645"/>
                </a:cubicBezTo>
                <a:cubicBezTo>
                  <a:pt x="20253" y="210806"/>
                  <a:pt x="19835" y="214029"/>
                  <a:pt x="19050" y="217170"/>
                </a:cubicBezTo>
                <a:cubicBezTo>
                  <a:pt x="18563" y="219118"/>
                  <a:pt x="17697" y="220954"/>
                  <a:pt x="17145" y="222885"/>
                </a:cubicBezTo>
                <a:cubicBezTo>
                  <a:pt x="16426" y="225402"/>
                  <a:pt x="15875" y="227965"/>
                  <a:pt x="15240" y="230505"/>
                </a:cubicBezTo>
                <a:cubicBezTo>
                  <a:pt x="14605" y="241300"/>
                  <a:pt x="14272" y="252117"/>
                  <a:pt x="13335" y="262890"/>
                </a:cubicBezTo>
                <a:cubicBezTo>
                  <a:pt x="12264" y="275208"/>
                  <a:pt x="11042" y="272465"/>
                  <a:pt x="9525" y="283845"/>
                </a:cubicBezTo>
                <a:cubicBezTo>
                  <a:pt x="8682" y="290171"/>
                  <a:pt x="8669" y="296600"/>
                  <a:pt x="7620" y="302895"/>
                </a:cubicBezTo>
                <a:lnTo>
                  <a:pt x="1905" y="325755"/>
                </a:lnTo>
                <a:cubicBezTo>
                  <a:pt x="968" y="329502"/>
                  <a:pt x="635" y="333375"/>
                  <a:pt x="0" y="337185"/>
                </a:cubicBezTo>
                <a:cubicBezTo>
                  <a:pt x="635" y="346075"/>
                  <a:pt x="864" y="355003"/>
                  <a:pt x="1905" y="363855"/>
                </a:cubicBezTo>
                <a:cubicBezTo>
                  <a:pt x="2140" y="365849"/>
                  <a:pt x="2556" y="368002"/>
                  <a:pt x="3810" y="369570"/>
                </a:cubicBezTo>
                <a:cubicBezTo>
                  <a:pt x="6496" y="372927"/>
                  <a:pt x="11475" y="374030"/>
                  <a:pt x="15240" y="375285"/>
                </a:cubicBezTo>
                <a:cubicBezTo>
                  <a:pt x="17145" y="376555"/>
                  <a:pt x="19336" y="377476"/>
                  <a:pt x="20955" y="379095"/>
                </a:cubicBezTo>
                <a:cubicBezTo>
                  <a:pt x="22574" y="380714"/>
                  <a:pt x="23335" y="383022"/>
                  <a:pt x="24765" y="384810"/>
                </a:cubicBezTo>
                <a:cubicBezTo>
                  <a:pt x="25887" y="386212"/>
                  <a:pt x="27305" y="387350"/>
                  <a:pt x="28575" y="388620"/>
                </a:cubicBezTo>
              </a:path>
            </a:pathLst>
          </a:custGeom>
          <a:ln w="19050">
            <a:solidFill>
              <a:srgbClr val="FFCC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2122170" y="1636395"/>
            <a:ext cx="165735" cy="396394"/>
          </a:xfrm>
          <a:custGeom>
            <a:avLst/>
            <a:gdLst>
              <a:gd name="connsiteX0" fmla="*/ 165735 w 165735"/>
              <a:gd name="connsiteY0" fmla="*/ 0 h 396394"/>
              <a:gd name="connsiteX1" fmla="*/ 133350 w 165735"/>
              <a:gd name="connsiteY1" fmla="*/ 1905 h 396394"/>
              <a:gd name="connsiteX2" fmla="*/ 127635 w 165735"/>
              <a:gd name="connsiteY2" fmla="*/ 3810 h 396394"/>
              <a:gd name="connsiteX3" fmla="*/ 120015 w 165735"/>
              <a:gd name="connsiteY3" fmla="*/ 5715 h 396394"/>
              <a:gd name="connsiteX4" fmla="*/ 108585 w 165735"/>
              <a:gd name="connsiteY4" fmla="*/ 13335 h 396394"/>
              <a:gd name="connsiteX5" fmla="*/ 99060 w 165735"/>
              <a:gd name="connsiteY5" fmla="*/ 22860 h 396394"/>
              <a:gd name="connsiteX6" fmla="*/ 95250 w 165735"/>
              <a:gd name="connsiteY6" fmla="*/ 28575 h 396394"/>
              <a:gd name="connsiteX7" fmla="*/ 89535 w 165735"/>
              <a:gd name="connsiteY7" fmla="*/ 32385 h 396394"/>
              <a:gd name="connsiteX8" fmla="*/ 81915 w 165735"/>
              <a:gd name="connsiteY8" fmla="*/ 43815 h 396394"/>
              <a:gd name="connsiteX9" fmla="*/ 74295 w 165735"/>
              <a:gd name="connsiteY9" fmla="*/ 55245 h 396394"/>
              <a:gd name="connsiteX10" fmla="*/ 70485 w 165735"/>
              <a:gd name="connsiteY10" fmla="*/ 60960 h 396394"/>
              <a:gd name="connsiteX11" fmla="*/ 66675 w 165735"/>
              <a:gd name="connsiteY11" fmla="*/ 72390 h 396394"/>
              <a:gd name="connsiteX12" fmla="*/ 64770 w 165735"/>
              <a:gd name="connsiteY12" fmla="*/ 80010 h 396394"/>
              <a:gd name="connsiteX13" fmla="*/ 60960 w 165735"/>
              <a:gd name="connsiteY13" fmla="*/ 85725 h 396394"/>
              <a:gd name="connsiteX14" fmla="*/ 55245 w 165735"/>
              <a:gd name="connsiteY14" fmla="*/ 104775 h 396394"/>
              <a:gd name="connsiteX15" fmla="*/ 53340 w 165735"/>
              <a:gd name="connsiteY15" fmla="*/ 110490 h 396394"/>
              <a:gd name="connsiteX16" fmla="*/ 51435 w 165735"/>
              <a:gd name="connsiteY16" fmla="*/ 116205 h 396394"/>
              <a:gd name="connsiteX17" fmla="*/ 45720 w 165735"/>
              <a:gd name="connsiteY17" fmla="*/ 137160 h 396394"/>
              <a:gd name="connsiteX18" fmla="*/ 41910 w 165735"/>
              <a:gd name="connsiteY18" fmla="*/ 142875 h 396394"/>
              <a:gd name="connsiteX19" fmla="*/ 38100 w 165735"/>
              <a:gd name="connsiteY19" fmla="*/ 154305 h 396394"/>
              <a:gd name="connsiteX20" fmla="*/ 36195 w 165735"/>
              <a:gd name="connsiteY20" fmla="*/ 160020 h 396394"/>
              <a:gd name="connsiteX21" fmla="*/ 32385 w 165735"/>
              <a:gd name="connsiteY21" fmla="*/ 180975 h 396394"/>
              <a:gd name="connsiteX22" fmla="*/ 26670 w 165735"/>
              <a:gd name="connsiteY22" fmla="*/ 198120 h 396394"/>
              <a:gd name="connsiteX23" fmla="*/ 24765 w 165735"/>
              <a:gd name="connsiteY23" fmla="*/ 203835 h 396394"/>
              <a:gd name="connsiteX24" fmla="*/ 20955 w 165735"/>
              <a:gd name="connsiteY24" fmla="*/ 222885 h 396394"/>
              <a:gd name="connsiteX25" fmla="*/ 19050 w 165735"/>
              <a:gd name="connsiteY25" fmla="*/ 230505 h 396394"/>
              <a:gd name="connsiteX26" fmla="*/ 15240 w 165735"/>
              <a:gd name="connsiteY26" fmla="*/ 241935 h 396394"/>
              <a:gd name="connsiteX27" fmla="*/ 9525 w 165735"/>
              <a:gd name="connsiteY27" fmla="*/ 272415 h 396394"/>
              <a:gd name="connsiteX28" fmla="*/ 7620 w 165735"/>
              <a:gd name="connsiteY28" fmla="*/ 287655 h 396394"/>
              <a:gd name="connsiteX29" fmla="*/ 5715 w 165735"/>
              <a:gd name="connsiteY29" fmla="*/ 293370 h 396394"/>
              <a:gd name="connsiteX30" fmla="*/ 3810 w 165735"/>
              <a:gd name="connsiteY30" fmla="*/ 312420 h 396394"/>
              <a:gd name="connsiteX31" fmla="*/ 0 w 165735"/>
              <a:gd name="connsiteY31" fmla="*/ 327660 h 396394"/>
              <a:gd name="connsiteX32" fmla="*/ 1905 w 165735"/>
              <a:gd name="connsiteY32" fmla="*/ 381000 h 396394"/>
              <a:gd name="connsiteX33" fmla="*/ 3810 w 165735"/>
              <a:gd name="connsiteY33" fmla="*/ 386715 h 396394"/>
              <a:gd name="connsiteX34" fmla="*/ 9525 w 165735"/>
              <a:gd name="connsiteY34" fmla="*/ 388620 h 396394"/>
              <a:gd name="connsiteX35" fmla="*/ 19050 w 165735"/>
              <a:gd name="connsiteY35" fmla="*/ 396240 h 396394"/>
              <a:gd name="connsiteX36" fmla="*/ 20955 w 165735"/>
              <a:gd name="connsiteY36" fmla="*/ 396240 h 39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65735" h="396394">
                <a:moveTo>
                  <a:pt x="165735" y="0"/>
                </a:moveTo>
                <a:cubicBezTo>
                  <a:pt x="154940" y="635"/>
                  <a:pt x="144110" y="829"/>
                  <a:pt x="133350" y="1905"/>
                </a:cubicBezTo>
                <a:cubicBezTo>
                  <a:pt x="131352" y="2105"/>
                  <a:pt x="129566" y="3258"/>
                  <a:pt x="127635" y="3810"/>
                </a:cubicBezTo>
                <a:cubicBezTo>
                  <a:pt x="125118" y="4529"/>
                  <a:pt x="122555" y="5080"/>
                  <a:pt x="120015" y="5715"/>
                </a:cubicBezTo>
                <a:cubicBezTo>
                  <a:pt x="116205" y="8255"/>
                  <a:pt x="111125" y="9525"/>
                  <a:pt x="108585" y="13335"/>
                </a:cubicBezTo>
                <a:cubicBezTo>
                  <a:pt x="103505" y="20955"/>
                  <a:pt x="106680" y="17780"/>
                  <a:pt x="99060" y="22860"/>
                </a:cubicBezTo>
                <a:cubicBezTo>
                  <a:pt x="97790" y="24765"/>
                  <a:pt x="96869" y="26956"/>
                  <a:pt x="95250" y="28575"/>
                </a:cubicBezTo>
                <a:cubicBezTo>
                  <a:pt x="93631" y="30194"/>
                  <a:pt x="91043" y="30662"/>
                  <a:pt x="89535" y="32385"/>
                </a:cubicBezTo>
                <a:cubicBezTo>
                  <a:pt x="86520" y="35831"/>
                  <a:pt x="84455" y="40005"/>
                  <a:pt x="81915" y="43815"/>
                </a:cubicBezTo>
                <a:lnTo>
                  <a:pt x="74295" y="55245"/>
                </a:lnTo>
                <a:cubicBezTo>
                  <a:pt x="73025" y="57150"/>
                  <a:pt x="71209" y="58788"/>
                  <a:pt x="70485" y="60960"/>
                </a:cubicBezTo>
                <a:lnTo>
                  <a:pt x="66675" y="72390"/>
                </a:lnTo>
                <a:cubicBezTo>
                  <a:pt x="65847" y="74874"/>
                  <a:pt x="65801" y="77604"/>
                  <a:pt x="64770" y="80010"/>
                </a:cubicBezTo>
                <a:cubicBezTo>
                  <a:pt x="63868" y="82114"/>
                  <a:pt x="62230" y="83820"/>
                  <a:pt x="60960" y="85725"/>
                </a:cubicBezTo>
                <a:cubicBezTo>
                  <a:pt x="58081" y="97241"/>
                  <a:pt x="59883" y="90861"/>
                  <a:pt x="55245" y="104775"/>
                </a:cubicBezTo>
                <a:lnTo>
                  <a:pt x="53340" y="110490"/>
                </a:lnTo>
                <a:cubicBezTo>
                  <a:pt x="52705" y="112395"/>
                  <a:pt x="51829" y="114236"/>
                  <a:pt x="51435" y="116205"/>
                </a:cubicBezTo>
                <a:cubicBezTo>
                  <a:pt x="48742" y="129668"/>
                  <a:pt x="50554" y="122658"/>
                  <a:pt x="45720" y="137160"/>
                </a:cubicBezTo>
                <a:cubicBezTo>
                  <a:pt x="44996" y="139332"/>
                  <a:pt x="42840" y="140783"/>
                  <a:pt x="41910" y="142875"/>
                </a:cubicBezTo>
                <a:cubicBezTo>
                  <a:pt x="40279" y="146545"/>
                  <a:pt x="39370" y="150495"/>
                  <a:pt x="38100" y="154305"/>
                </a:cubicBezTo>
                <a:lnTo>
                  <a:pt x="36195" y="160020"/>
                </a:lnTo>
                <a:cubicBezTo>
                  <a:pt x="34853" y="169412"/>
                  <a:pt x="34835" y="172810"/>
                  <a:pt x="32385" y="180975"/>
                </a:cubicBezTo>
                <a:cubicBezTo>
                  <a:pt x="30654" y="186745"/>
                  <a:pt x="28575" y="192405"/>
                  <a:pt x="26670" y="198120"/>
                </a:cubicBezTo>
                <a:cubicBezTo>
                  <a:pt x="26035" y="200025"/>
                  <a:pt x="25159" y="201866"/>
                  <a:pt x="24765" y="203835"/>
                </a:cubicBezTo>
                <a:cubicBezTo>
                  <a:pt x="23495" y="210185"/>
                  <a:pt x="22526" y="216603"/>
                  <a:pt x="20955" y="222885"/>
                </a:cubicBezTo>
                <a:cubicBezTo>
                  <a:pt x="20320" y="225425"/>
                  <a:pt x="19802" y="227997"/>
                  <a:pt x="19050" y="230505"/>
                </a:cubicBezTo>
                <a:cubicBezTo>
                  <a:pt x="17896" y="234352"/>
                  <a:pt x="15240" y="241935"/>
                  <a:pt x="15240" y="241935"/>
                </a:cubicBezTo>
                <a:cubicBezTo>
                  <a:pt x="12686" y="262371"/>
                  <a:pt x="14577" y="252208"/>
                  <a:pt x="9525" y="272415"/>
                </a:cubicBezTo>
                <a:cubicBezTo>
                  <a:pt x="8283" y="277382"/>
                  <a:pt x="8536" y="282618"/>
                  <a:pt x="7620" y="287655"/>
                </a:cubicBezTo>
                <a:cubicBezTo>
                  <a:pt x="7261" y="289631"/>
                  <a:pt x="6350" y="291465"/>
                  <a:pt x="5715" y="293370"/>
                </a:cubicBezTo>
                <a:cubicBezTo>
                  <a:pt x="5080" y="299720"/>
                  <a:pt x="4859" y="306125"/>
                  <a:pt x="3810" y="312420"/>
                </a:cubicBezTo>
                <a:cubicBezTo>
                  <a:pt x="2949" y="317585"/>
                  <a:pt x="0" y="327660"/>
                  <a:pt x="0" y="327660"/>
                </a:cubicBezTo>
                <a:cubicBezTo>
                  <a:pt x="635" y="345440"/>
                  <a:pt x="760" y="363246"/>
                  <a:pt x="1905" y="381000"/>
                </a:cubicBezTo>
                <a:cubicBezTo>
                  <a:pt x="2034" y="383004"/>
                  <a:pt x="2390" y="385295"/>
                  <a:pt x="3810" y="386715"/>
                </a:cubicBezTo>
                <a:cubicBezTo>
                  <a:pt x="5230" y="388135"/>
                  <a:pt x="7620" y="387985"/>
                  <a:pt x="9525" y="388620"/>
                </a:cubicBezTo>
                <a:cubicBezTo>
                  <a:pt x="13849" y="395107"/>
                  <a:pt x="11689" y="394400"/>
                  <a:pt x="19050" y="396240"/>
                </a:cubicBezTo>
                <a:cubicBezTo>
                  <a:pt x="19666" y="396394"/>
                  <a:pt x="20320" y="396240"/>
                  <a:pt x="20955" y="396240"/>
                </a:cubicBezTo>
              </a:path>
            </a:pathLst>
          </a:custGeom>
          <a:ln w="19050">
            <a:solidFill>
              <a:srgbClr val="FFCC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1" name="Picture 30" descr="iStock_000010207195XSmall.jpg"/>
          <p:cNvPicPr>
            <a:picLocks noChangeAspect="1"/>
          </p:cNvPicPr>
          <p:nvPr/>
        </p:nvPicPr>
        <p:blipFill>
          <a:blip r:embed="rId8" cstate="print">
            <a:clrChange>
              <a:clrFrom>
                <a:srgbClr val="F8F8F8"/>
              </a:clrFrom>
              <a:clrTo>
                <a:srgbClr val="F8F8F8">
                  <a:alpha val="0"/>
                </a:srgbClr>
              </a:clrTo>
            </a:clrChange>
          </a:blip>
          <a:srcRect/>
          <a:stretch>
            <a:fillRect/>
          </a:stretch>
        </p:blipFill>
        <p:spPr>
          <a:xfrm>
            <a:off x="2819400" y="2286000"/>
            <a:ext cx="152400" cy="232675"/>
          </a:xfrm>
          <a:prstGeom prst="rect">
            <a:avLst/>
          </a:prstGeom>
        </p:spPr>
      </p:pic>
      <p:pic>
        <p:nvPicPr>
          <p:cNvPr id="32" name="Picture 31" descr="iStock_000006152666XSmall.jpg"/>
          <p:cNvPicPr>
            <a:picLocks noChangeAspect="1"/>
          </p:cNvPicPr>
          <p:nvPr/>
        </p:nvPicPr>
        <p:blipFill>
          <a:blip r:embed="rId9" cstate="print"/>
          <a:srcRect/>
          <a:stretch>
            <a:fillRect/>
          </a:stretch>
        </p:blipFill>
        <p:spPr>
          <a:xfrm>
            <a:off x="2766262" y="2682041"/>
            <a:ext cx="609600" cy="914400"/>
          </a:xfrm>
          <a:prstGeom prst="rect">
            <a:avLst/>
          </a:prstGeom>
        </p:spPr>
      </p:pic>
      <p:sp>
        <p:nvSpPr>
          <p:cNvPr id="35" name="Rounded Rectangular Callout 34"/>
          <p:cNvSpPr/>
          <p:nvPr/>
        </p:nvSpPr>
        <p:spPr>
          <a:xfrm>
            <a:off x="4800600" y="4114800"/>
            <a:ext cx="4114800" cy="1295400"/>
          </a:xfrm>
          <a:prstGeom prst="wedgeRoundRectCallout">
            <a:avLst>
              <a:gd name="adj1" fmla="val -90433"/>
              <a:gd name="adj2" fmla="val -86756"/>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p:nvCxnSpPr>
        <p:spPr>
          <a:xfrm rot="16200000" flipH="1">
            <a:off x="385482" y="5177117"/>
            <a:ext cx="3352800" cy="896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1066800" y="5181600"/>
            <a:ext cx="3352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52400" y="5181600"/>
            <a:ext cx="3352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1676400" y="5181600"/>
            <a:ext cx="3352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800600" y="4114800"/>
            <a:ext cx="4191000" cy="1338828"/>
          </a:xfrm>
          <a:prstGeom prst="rect">
            <a:avLst/>
          </a:prstGeom>
          <a:noFill/>
        </p:spPr>
        <p:txBody>
          <a:bodyPr wrap="square" rtlCol="0">
            <a:spAutoFit/>
          </a:bodyPr>
          <a:lstStyle/>
          <a:p>
            <a:pPr lvl="0">
              <a:lnSpc>
                <a:spcPct val="90000"/>
              </a:lnSpc>
            </a:pPr>
            <a:r>
              <a:rPr lang="en-US" sz="3000" dirty="0" smtClean="0"/>
              <a:t>Restricting use for a specific charitable purpose (or return funds)</a:t>
            </a:r>
          </a:p>
        </p:txBody>
      </p:sp>
      <p:sp>
        <p:nvSpPr>
          <p:cNvPr id="52" name="TextBox 51"/>
          <p:cNvSpPr txBox="1"/>
          <p:nvPr/>
        </p:nvSpPr>
        <p:spPr>
          <a:xfrm>
            <a:off x="4191000" y="0"/>
            <a:ext cx="4953000" cy="1311128"/>
          </a:xfrm>
          <a:prstGeom prst="rect">
            <a:avLst/>
          </a:prstGeom>
          <a:noFill/>
        </p:spPr>
        <p:txBody>
          <a:bodyPr wrap="square" rtlCol="0">
            <a:spAutoFit/>
          </a:bodyPr>
          <a:lstStyle/>
          <a:p>
            <a:pPr algn="ctr">
              <a:lnSpc>
                <a:spcPct val="90000"/>
              </a:lnSpc>
            </a:pPr>
            <a:r>
              <a:rPr lang="en-US" sz="4400" dirty="0" smtClean="0"/>
              <a:t>Retained interests are allowed if…</a:t>
            </a:r>
            <a:endParaRPr lang="en-US" sz="4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upload.wikimedia.org/wikipedia/commons/thumb/1/12/Map_of_Texas_highlighting_Loving_County.svg/631px-Map_of_Texas_highlighting_Loving_County.svg.png"/>
          <p:cNvPicPr>
            <a:picLocks noChangeAspect="1" noChangeArrowheads="1"/>
          </p:cNvPicPr>
          <p:nvPr/>
        </p:nvPicPr>
        <p:blipFill>
          <a:blip r:embed="rId2" cstate="print"/>
          <a:srcRect/>
          <a:stretch>
            <a:fillRect/>
          </a:stretch>
        </p:blipFill>
        <p:spPr bwMode="auto">
          <a:xfrm>
            <a:off x="2514600" y="555402"/>
            <a:ext cx="6629400" cy="6302599"/>
          </a:xfrm>
          <a:prstGeom prst="rect">
            <a:avLst/>
          </a:prstGeom>
          <a:noFill/>
        </p:spPr>
      </p:pic>
      <p:sp>
        <p:nvSpPr>
          <p:cNvPr id="3" name="Content Placeholder 2"/>
          <p:cNvSpPr>
            <a:spLocks noGrp="1"/>
          </p:cNvSpPr>
          <p:nvPr>
            <p:ph idx="1"/>
          </p:nvPr>
        </p:nvSpPr>
        <p:spPr>
          <a:xfrm>
            <a:off x="152400" y="152400"/>
            <a:ext cx="4191000" cy="4373563"/>
          </a:xfrm>
        </p:spPr>
        <p:txBody>
          <a:bodyPr>
            <a:normAutofit/>
          </a:bodyPr>
          <a:lstStyle/>
          <a:p>
            <a:pPr marL="0" indent="0">
              <a:lnSpc>
                <a:spcPct val="80000"/>
              </a:lnSpc>
              <a:buNone/>
            </a:pPr>
            <a:r>
              <a:rPr lang="en-US" dirty="0" smtClean="0"/>
              <a:t>Donor gives money to Texas Tech University and directs that the funds must be spent on a scholarship for students from Loving County, Texas or returned</a:t>
            </a:r>
          </a:p>
        </p:txBody>
      </p:sp>
      <p:sp>
        <p:nvSpPr>
          <p:cNvPr id="4" name="Rounded Rectangular Callout 3"/>
          <p:cNvSpPr/>
          <p:nvPr/>
        </p:nvSpPr>
        <p:spPr>
          <a:xfrm flipH="1">
            <a:off x="152400" y="5334000"/>
            <a:ext cx="4191000" cy="1295400"/>
          </a:xfrm>
          <a:prstGeom prst="wedgeRoundRectCallout">
            <a:avLst>
              <a:gd name="adj1" fmla="val -41877"/>
              <a:gd name="adj2" fmla="val -200943"/>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5334000"/>
            <a:ext cx="4343400" cy="1338828"/>
          </a:xfrm>
          <a:prstGeom prst="rect">
            <a:avLst/>
          </a:prstGeom>
          <a:noFill/>
        </p:spPr>
        <p:txBody>
          <a:bodyPr wrap="square" rtlCol="0">
            <a:spAutoFit/>
          </a:bodyPr>
          <a:lstStyle/>
          <a:p>
            <a:pPr lvl="0">
              <a:lnSpc>
                <a:spcPct val="90000"/>
              </a:lnSpc>
            </a:pPr>
            <a:r>
              <a:rPr lang="en-US" sz="3000" dirty="0" smtClean="0"/>
              <a:t>Limiting to a class of people is acceptable, limiting to a person is not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1" name="Picture 3" descr="C:\Users\rujames\AppData\Local\Microsoft\Windows\Temporary Internet Files\Content.IE5\S3NC6S0Y\MP900403460[1].jpg"/>
          <p:cNvPicPr>
            <a:picLocks noChangeAspect="1" noChangeArrowheads="1"/>
          </p:cNvPicPr>
          <p:nvPr/>
        </p:nvPicPr>
        <p:blipFill>
          <a:blip r:embed="rId2" cstate="print"/>
          <a:srcRect t="6250" b="6250"/>
          <a:stretch>
            <a:fillRect/>
          </a:stretch>
        </p:blipFill>
        <p:spPr bwMode="auto">
          <a:xfrm>
            <a:off x="-1" y="0"/>
            <a:ext cx="9143999" cy="6400800"/>
          </a:xfrm>
          <a:prstGeom prst="rect">
            <a:avLst/>
          </a:prstGeom>
          <a:noFill/>
        </p:spPr>
      </p:pic>
      <p:pic>
        <p:nvPicPr>
          <p:cNvPr id="8" name="Picture 7" descr="iStock_000002108493Large.jpg"/>
          <p:cNvPicPr>
            <a:picLocks noChangeAspect="1"/>
          </p:cNvPicPr>
          <p:nvPr/>
        </p:nvPicPr>
        <p:blipFill>
          <a:blip r:embed="rId3" cstate="print">
            <a:clrChange>
              <a:clrFrom>
                <a:srgbClr val="000000"/>
              </a:clrFrom>
              <a:clrTo>
                <a:srgbClr val="000000">
                  <a:alpha val="0"/>
                </a:srgbClr>
              </a:clrTo>
            </a:clrChange>
          </a:blip>
          <a:srcRect/>
          <a:stretch>
            <a:fillRect/>
          </a:stretch>
        </p:blipFill>
        <p:spPr>
          <a:xfrm>
            <a:off x="0" y="816695"/>
            <a:ext cx="3441812" cy="4822105"/>
          </a:xfrm>
          <a:prstGeom prst="rect">
            <a:avLst/>
          </a:prstGeom>
        </p:spPr>
      </p:pic>
      <p:sp>
        <p:nvSpPr>
          <p:cNvPr id="5" name="TextBox 4"/>
          <p:cNvSpPr txBox="1"/>
          <p:nvPr/>
        </p:nvSpPr>
        <p:spPr>
          <a:xfrm rot="21125923">
            <a:off x="525396" y="1994248"/>
            <a:ext cx="2618579" cy="3062377"/>
          </a:xfrm>
          <a:prstGeom prst="rect">
            <a:avLst/>
          </a:prstGeom>
          <a:noFill/>
        </p:spPr>
        <p:txBody>
          <a:bodyPr wrap="square" rtlCol="0">
            <a:spAutoFit/>
          </a:bodyPr>
          <a:lstStyle/>
          <a:p>
            <a:pPr>
              <a:lnSpc>
                <a:spcPct val="80000"/>
              </a:lnSpc>
            </a:pPr>
            <a:r>
              <a:rPr lang="en-US" sz="2000" b="1" dirty="0" smtClean="0">
                <a:latin typeface="Tempus Sans ITC" pitchFamily="82" charset="0"/>
              </a:rPr>
              <a:t>“I am aware that a donation to a scholarship fund is only deductible if it is unspecified, however, if in your opinion and that of the authorities, it could be applied to the advantage of [student], I think it would be constructive”</a:t>
            </a:r>
            <a:endParaRPr lang="en-US" sz="2000" b="1" dirty="0">
              <a:latin typeface="Tempus Sans ITC" pitchFamily="82" charset="0"/>
            </a:endParaRPr>
          </a:p>
        </p:txBody>
      </p:sp>
      <p:sp>
        <p:nvSpPr>
          <p:cNvPr id="7" name="TextBox 6"/>
          <p:cNvSpPr txBox="1"/>
          <p:nvPr/>
        </p:nvSpPr>
        <p:spPr>
          <a:xfrm>
            <a:off x="0" y="6396335"/>
            <a:ext cx="9144000" cy="461665"/>
          </a:xfrm>
          <a:prstGeom prst="rect">
            <a:avLst/>
          </a:prstGeom>
          <a:solidFill>
            <a:schemeClr val="bg1"/>
          </a:solidFill>
          <a:ln>
            <a:solidFill>
              <a:schemeClr val="bg1"/>
            </a:solidFill>
          </a:ln>
        </p:spPr>
        <p:txBody>
          <a:bodyPr wrap="square" rtlCol="0">
            <a:spAutoFit/>
          </a:bodyPr>
          <a:lstStyle/>
          <a:p>
            <a:r>
              <a:rPr lang="en-US" sz="2400" dirty="0" smtClean="0"/>
              <a:t>The college applies the money to the student’s account. Charitable gift? </a:t>
            </a:r>
            <a:endParaRPr lang="en-US" sz="2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1" name="Picture 3" descr="C:\Users\rujames\AppData\Local\Microsoft\Windows\Temporary Internet Files\Content.IE5\S3NC6S0Y\MP900403460[1].jpg"/>
          <p:cNvPicPr>
            <a:picLocks noChangeAspect="1" noChangeArrowheads="1"/>
          </p:cNvPicPr>
          <p:nvPr/>
        </p:nvPicPr>
        <p:blipFill>
          <a:blip r:embed="rId2" cstate="print"/>
          <a:srcRect t="6250" b="6250"/>
          <a:stretch>
            <a:fillRect/>
          </a:stretch>
        </p:blipFill>
        <p:spPr bwMode="auto">
          <a:xfrm>
            <a:off x="0" y="0"/>
            <a:ext cx="9143999" cy="6400800"/>
          </a:xfrm>
          <a:prstGeom prst="rect">
            <a:avLst/>
          </a:prstGeom>
          <a:noFill/>
        </p:spPr>
      </p:pic>
      <p:pic>
        <p:nvPicPr>
          <p:cNvPr id="8" name="Picture 7" descr="iStock_000002108493Large.jpg"/>
          <p:cNvPicPr>
            <a:picLocks noChangeAspect="1"/>
          </p:cNvPicPr>
          <p:nvPr/>
        </p:nvPicPr>
        <p:blipFill>
          <a:blip r:embed="rId3" cstate="print">
            <a:clrChange>
              <a:clrFrom>
                <a:srgbClr val="000000"/>
              </a:clrFrom>
              <a:clrTo>
                <a:srgbClr val="000000">
                  <a:alpha val="0"/>
                </a:srgbClr>
              </a:clrTo>
            </a:clrChange>
          </a:blip>
          <a:srcRect/>
          <a:stretch>
            <a:fillRect/>
          </a:stretch>
        </p:blipFill>
        <p:spPr>
          <a:xfrm>
            <a:off x="0" y="816695"/>
            <a:ext cx="3441812" cy="4822105"/>
          </a:xfrm>
          <a:prstGeom prst="rect">
            <a:avLst/>
          </a:prstGeom>
        </p:spPr>
      </p:pic>
      <p:sp>
        <p:nvSpPr>
          <p:cNvPr id="5" name="TextBox 4"/>
          <p:cNvSpPr txBox="1"/>
          <p:nvPr/>
        </p:nvSpPr>
        <p:spPr>
          <a:xfrm rot="21125923">
            <a:off x="525396" y="1994248"/>
            <a:ext cx="2618579" cy="3062377"/>
          </a:xfrm>
          <a:prstGeom prst="rect">
            <a:avLst/>
          </a:prstGeom>
          <a:noFill/>
        </p:spPr>
        <p:txBody>
          <a:bodyPr wrap="square" rtlCol="0">
            <a:spAutoFit/>
          </a:bodyPr>
          <a:lstStyle/>
          <a:p>
            <a:pPr>
              <a:lnSpc>
                <a:spcPct val="80000"/>
              </a:lnSpc>
            </a:pPr>
            <a:r>
              <a:rPr lang="en-US" sz="2000" b="1" dirty="0" smtClean="0">
                <a:latin typeface="Tempus Sans ITC" pitchFamily="82" charset="0"/>
              </a:rPr>
              <a:t>“I am aware that a donation to a scholarship fund is only deductible if it is unspecified, however, if in your opinion and that of the authorities, it could be applied to the advantage of [student], I think it would be constructive”</a:t>
            </a:r>
            <a:endParaRPr lang="en-US" sz="2000" b="1" dirty="0">
              <a:latin typeface="Tempus Sans ITC" pitchFamily="82" charset="0"/>
            </a:endParaRPr>
          </a:p>
        </p:txBody>
      </p:sp>
      <p:sp>
        <p:nvSpPr>
          <p:cNvPr id="7" name="TextBox 6"/>
          <p:cNvSpPr txBox="1"/>
          <p:nvPr/>
        </p:nvSpPr>
        <p:spPr>
          <a:xfrm>
            <a:off x="0" y="6396335"/>
            <a:ext cx="9144000" cy="461665"/>
          </a:xfrm>
          <a:prstGeom prst="rect">
            <a:avLst/>
          </a:prstGeom>
          <a:solidFill>
            <a:schemeClr val="bg1"/>
          </a:solidFill>
          <a:ln>
            <a:solidFill>
              <a:schemeClr val="bg1"/>
            </a:solidFill>
          </a:ln>
        </p:spPr>
        <p:txBody>
          <a:bodyPr wrap="square" rtlCol="0">
            <a:spAutoFit/>
          </a:bodyPr>
          <a:lstStyle/>
          <a:p>
            <a:r>
              <a:rPr lang="en-US" sz="2400" dirty="0" smtClean="0"/>
              <a:t>The college applies the money to the student’s account. Charitable gift? </a:t>
            </a:r>
            <a:endParaRPr lang="en-US" sz="2400" dirty="0"/>
          </a:p>
        </p:txBody>
      </p:sp>
      <p:sp>
        <p:nvSpPr>
          <p:cNvPr id="6" name="TextBox 5"/>
          <p:cNvSpPr txBox="1"/>
          <p:nvPr/>
        </p:nvSpPr>
        <p:spPr>
          <a:xfrm rot="19816597">
            <a:off x="664440" y="3224072"/>
            <a:ext cx="6934200" cy="1446550"/>
          </a:xfrm>
          <a:prstGeom prst="rect">
            <a:avLst/>
          </a:prstGeom>
          <a:noFill/>
        </p:spPr>
        <p:txBody>
          <a:bodyPr wrap="square" rtlCol="0">
            <a:spAutoFit/>
          </a:bodyPr>
          <a:lstStyle/>
          <a:p>
            <a:r>
              <a:rPr lang="en-US" sz="8800" b="1" dirty="0" smtClean="0">
                <a:solidFill>
                  <a:srgbClr val="C00000"/>
                </a:solidFill>
                <a:effectLst>
                  <a:glow rad="101600">
                    <a:schemeClr val="bg1">
                      <a:alpha val="60000"/>
                    </a:schemeClr>
                  </a:glow>
                </a:effectLst>
              </a:rPr>
              <a:t>No Deduction</a:t>
            </a:r>
            <a:endParaRPr lang="en-US" sz="8800" b="1" dirty="0">
              <a:solidFill>
                <a:srgbClr val="C00000"/>
              </a:solidFill>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09814728XSmall.jpg"/>
          <p:cNvPicPr>
            <a:picLocks noChangeAspect="1"/>
          </p:cNvPicPr>
          <p:nvPr/>
        </p:nvPicPr>
        <p:blipFill>
          <a:blip r:embed="rId2" cstate="print"/>
          <a:stretch>
            <a:fillRect/>
          </a:stretch>
        </p:blipFill>
        <p:spPr>
          <a:xfrm>
            <a:off x="2171700" y="0"/>
            <a:ext cx="6972300" cy="6248400"/>
          </a:xfrm>
          <a:prstGeom prst="rect">
            <a:avLst/>
          </a:prstGeom>
        </p:spPr>
      </p:pic>
      <p:sp>
        <p:nvSpPr>
          <p:cNvPr id="3" name="Content Placeholder 2"/>
          <p:cNvSpPr>
            <a:spLocks noGrp="1"/>
          </p:cNvSpPr>
          <p:nvPr>
            <p:ph idx="1"/>
          </p:nvPr>
        </p:nvSpPr>
        <p:spPr>
          <a:xfrm>
            <a:off x="0" y="5562600"/>
            <a:ext cx="9144000" cy="1295400"/>
          </a:xfrm>
        </p:spPr>
        <p:txBody>
          <a:bodyPr>
            <a:noAutofit/>
          </a:bodyPr>
          <a:lstStyle/>
          <a:p>
            <a:pPr marL="0" indent="0" algn="ctr">
              <a:buNone/>
            </a:pPr>
            <a:r>
              <a:rPr lang="en-US" sz="4000" dirty="0" smtClean="0"/>
              <a:t>A special exception for timing of gifts from C-Corporations</a:t>
            </a:r>
            <a:endParaRPr lang="en-US" sz="4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0784069XSmall.jpg"/>
          <p:cNvPicPr>
            <a:picLocks noChangeAspect="1"/>
          </p:cNvPicPr>
          <p:nvPr/>
        </p:nvPicPr>
        <p:blipFill>
          <a:blip r:embed="rId2" cstate="print"/>
          <a:stretch>
            <a:fillRect/>
          </a:stretch>
        </p:blipFill>
        <p:spPr>
          <a:xfrm>
            <a:off x="1709928" y="1650558"/>
            <a:ext cx="7434072" cy="5207442"/>
          </a:xfrm>
          <a:prstGeom prst="rect">
            <a:avLst/>
          </a:prstGeom>
        </p:spPr>
      </p:pic>
      <p:sp>
        <p:nvSpPr>
          <p:cNvPr id="3" name="Content Placeholder 2"/>
          <p:cNvSpPr>
            <a:spLocks noGrp="1"/>
          </p:cNvSpPr>
          <p:nvPr>
            <p:ph idx="1"/>
          </p:nvPr>
        </p:nvSpPr>
        <p:spPr>
          <a:xfrm>
            <a:off x="0" y="1"/>
            <a:ext cx="9144000" cy="1905000"/>
          </a:xfrm>
        </p:spPr>
        <p:txBody>
          <a:bodyPr>
            <a:noAutofit/>
          </a:bodyPr>
          <a:lstStyle/>
          <a:p>
            <a:pPr marL="0" indent="0">
              <a:lnSpc>
                <a:spcPct val="80000"/>
              </a:lnSpc>
              <a:buNone/>
            </a:pPr>
            <a:r>
              <a:rPr lang="en-US" sz="3600" dirty="0" smtClean="0"/>
              <a:t>A C-Corporation using accrual accounting may deduct contributions made within 2 ½ months after the tax year if board authorized giving during the tax year</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Stock_000008216673XSmall.jpg"/>
          <p:cNvPicPr>
            <a:picLocks noChangeAspect="1"/>
          </p:cNvPicPr>
          <p:nvPr/>
        </p:nvPicPr>
        <p:blipFill>
          <a:blip r:embed="rId2" cstate="print"/>
          <a:srcRect/>
          <a:stretch>
            <a:fillRect/>
          </a:stretch>
        </p:blipFill>
        <p:spPr>
          <a:xfrm flipH="1" flipV="1">
            <a:off x="5029200" y="4953000"/>
            <a:ext cx="4114800" cy="1905000"/>
          </a:xfrm>
          <a:prstGeom prst="rect">
            <a:avLst/>
          </a:prstGeom>
        </p:spPr>
      </p:pic>
      <p:pic>
        <p:nvPicPr>
          <p:cNvPr id="4" name="Picture 3" descr="iStock_000008216673XSmall.jpg"/>
          <p:cNvPicPr>
            <a:picLocks noChangeAspect="1"/>
          </p:cNvPicPr>
          <p:nvPr/>
        </p:nvPicPr>
        <p:blipFill>
          <a:blip r:embed="rId3" cstate="print"/>
          <a:srcRect/>
          <a:stretch>
            <a:fillRect/>
          </a:stretch>
        </p:blipFill>
        <p:spPr>
          <a:xfrm flipH="1">
            <a:off x="4953000" y="0"/>
            <a:ext cx="4191000" cy="4953000"/>
          </a:xfrm>
          <a:prstGeom prst="rect">
            <a:avLst/>
          </a:prstGeom>
        </p:spPr>
      </p:pic>
      <p:pic>
        <p:nvPicPr>
          <p:cNvPr id="5" name="Picture 4" descr="iStock_000008216673XSmall.jpg"/>
          <p:cNvPicPr>
            <a:picLocks noChangeAspect="1"/>
          </p:cNvPicPr>
          <p:nvPr/>
        </p:nvPicPr>
        <p:blipFill>
          <a:blip r:embed="rId4" cstate="print"/>
          <a:srcRect/>
          <a:stretch>
            <a:fillRect/>
          </a:stretch>
        </p:blipFill>
        <p:spPr>
          <a:xfrm>
            <a:off x="0" y="0"/>
            <a:ext cx="5029200" cy="6858000"/>
          </a:xfrm>
          <a:prstGeom prst="rect">
            <a:avLst/>
          </a:prstGeom>
        </p:spPr>
      </p:pic>
      <p:sp>
        <p:nvSpPr>
          <p:cNvPr id="3" name="Content Placeholder 2"/>
          <p:cNvSpPr>
            <a:spLocks noGrp="1"/>
          </p:cNvSpPr>
          <p:nvPr>
            <p:ph idx="1"/>
          </p:nvPr>
        </p:nvSpPr>
        <p:spPr>
          <a:xfrm>
            <a:off x="4876800" y="0"/>
            <a:ext cx="4267200" cy="4953000"/>
          </a:xfrm>
        </p:spPr>
        <p:txBody>
          <a:bodyPr>
            <a:noAutofit/>
          </a:bodyPr>
          <a:lstStyle/>
          <a:p>
            <a:pPr marL="0" indent="0" algn="ctr">
              <a:lnSpc>
                <a:spcPct val="90000"/>
              </a:lnSpc>
              <a:buNone/>
            </a:pPr>
            <a:r>
              <a:rPr lang="en-US" sz="8000" b="1" dirty="0" smtClean="0"/>
              <a:t>Why?</a:t>
            </a:r>
            <a:r>
              <a:rPr lang="en-US" sz="8000" dirty="0" smtClean="0"/>
              <a:t>  </a:t>
            </a:r>
          </a:p>
          <a:p>
            <a:pPr marL="0" indent="0" algn="ctr">
              <a:lnSpc>
                <a:spcPct val="90000"/>
              </a:lnSpc>
              <a:buNone/>
            </a:pPr>
            <a:r>
              <a:rPr lang="en-US" sz="4000" b="1" dirty="0" smtClean="0"/>
              <a:t>Because corporations wanting to make the maximum gift (10% of net income) often couldn’t figure out their net income by the end of the year. </a:t>
            </a:r>
            <a:endParaRPr lang="en-US" sz="4000" b="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Stock_000003354900XSmall.jpg"/>
          <p:cNvPicPr>
            <a:picLocks noChangeAspect="1"/>
          </p:cNvPicPr>
          <p:nvPr/>
        </p:nvPicPr>
        <p:blipFill>
          <a:blip r:embed="rId2" cstate="print"/>
          <a:srcRect l="1515"/>
          <a:stretch>
            <a:fillRect/>
          </a:stretch>
        </p:blipFill>
        <p:spPr>
          <a:xfrm>
            <a:off x="4191000" y="0"/>
            <a:ext cx="4953000" cy="6858000"/>
          </a:xfrm>
          <a:prstGeom prst="rect">
            <a:avLst/>
          </a:prstGeom>
        </p:spPr>
      </p:pic>
      <p:pic>
        <p:nvPicPr>
          <p:cNvPr id="21" name="Picture 20" descr="iStock_000011015905XSmall.jpg"/>
          <p:cNvPicPr>
            <a:picLocks noChangeAspect="1"/>
          </p:cNvPicPr>
          <p:nvPr/>
        </p:nvPicPr>
        <p:blipFill>
          <a:blip r:embed="rId3" cstate="print"/>
          <a:srcRect/>
          <a:stretch>
            <a:fillRect/>
          </a:stretch>
        </p:blipFill>
        <p:spPr>
          <a:xfrm>
            <a:off x="0" y="3429000"/>
            <a:ext cx="4191000" cy="3429000"/>
          </a:xfrm>
          <a:prstGeom prst="rect">
            <a:avLst/>
          </a:prstGeom>
        </p:spPr>
      </p:pic>
      <p:sp>
        <p:nvSpPr>
          <p:cNvPr id="20" name="Rectangle 19"/>
          <p:cNvSpPr/>
          <p:nvPr/>
        </p:nvSpPr>
        <p:spPr>
          <a:xfrm>
            <a:off x="0" y="1752600"/>
            <a:ext cx="3352800" cy="1219200"/>
          </a:xfrm>
          <a:prstGeom prst="rect">
            <a:avLst/>
          </a:prstGeom>
          <a:solidFill>
            <a:srgbClr val="211D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152400"/>
            <a:ext cx="4114800" cy="1219200"/>
          </a:xfrm>
          <a:prstGeom prst="rect">
            <a:avLst/>
          </a:prstGeom>
          <a:solidFill>
            <a:srgbClr val="211D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1676400"/>
            <a:ext cx="3276600" cy="1470025"/>
          </a:xfrm>
        </p:spPr>
        <p:txBody>
          <a:bodyPr>
            <a:noAutofit/>
          </a:bodyPr>
          <a:lstStyle/>
          <a:p>
            <a:r>
              <a:rPr lang="en-US" sz="7200" b="1" spc="-150" dirty="0" smtClean="0">
                <a:solidFill>
                  <a:schemeClr val="bg1"/>
                </a:solidFill>
              </a:rPr>
              <a:t>Timing </a:t>
            </a:r>
            <a:endParaRPr lang="en-US" sz="7200" b="1" spc="-150" dirty="0">
              <a:solidFill>
                <a:schemeClr val="bg1"/>
              </a:solidFill>
            </a:endParaRPr>
          </a:p>
        </p:txBody>
      </p:sp>
      <p:sp>
        <p:nvSpPr>
          <p:cNvPr id="8" name="TextBox 7"/>
          <p:cNvSpPr txBox="1"/>
          <p:nvPr/>
        </p:nvSpPr>
        <p:spPr>
          <a:xfrm>
            <a:off x="0" y="1295400"/>
            <a:ext cx="2057400" cy="523220"/>
          </a:xfrm>
          <a:prstGeom prst="rect">
            <a:avLst/>
          </a:prstGeom>
          <a:noFill/>
        </p:spPr>
        <p:txBody>
          <a:bodyPr wrap="square" rtlCol="0">
            <a:spAutoFit/>
          </a:bodyPr>
          <a:lstStyle/>
          <a:p>
            <a:pPr algn="ctr"/>
            <a:r>
              <a:rPr lang="en-US" sz="2800" b="1" dirty="0" smtClean="0"/>
              <a:t>and</a:t>
            </a:r>
            <a:endParaRPr lang="en-US" sz="2800" b="1" dirty="0"/>
          </a:p>
        </p:txBody>
      </p:sp>
      <p:sp>
        <p:nvSpPr>
          <p:cNvPr id="11" name="Title 1"/>
          <p:cNvSpPr txBox="1">
            <a:spLocks/>
          </p:cNvSpPr>
          <p:nvPr/>
        </p:nvSpPr>
        <p:spPr>
          <a:xfrm>
            <a:off x="0" y="0"/>
            <a:ext cx="40386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300" normalizeH="0" baseline="0" noProof="0" dirty="0" smtClean="0">
                <a:ln>
                  <a:noFill/>
                </a:ln>
                <a:solidFill>
                  <a:schemeClr val="bg1"/>
                </a:solidFill>
                <a:effectLst/>
                <a:uLnTx/>
                <a:uFillTx/>
                <a:latin typeface="+mj-lt"/>
                <a:ea typeface="+mj-ea"/>
                <a:cs typeface="+mj-cs"/>
              </a:rPr>
              <a:t>Elements</a:t>
            </a:r>
            <a:r>
              <a:rPr kumimoji="0" lang="en-US" sz="7200" b="1" i="0" u="none" strike="noStrike" kern="1200" cap="none" spc="-150" normalizeH="0" baseline="0" noProof="0" dirty="0" smtClean="0">
                <a:ln>
                  <a:noFill/>
                </a:ln>
                <a:solidFill>
                  <a:schemeClr val="bg1"/>
                </a:solidFill>
                <a:effectLst/>
                <a:uLnTx/>
                <a:uFillTx/>
                <a:latin typeface="+mj-lt"/>
                <a:ea typeface="+mj-ea"/>
                <a:cs typeface="+mj-cs"/>
              </a:rPr>
              <a:t> </a:t>
            </a:r>
            <a:endParaRPr kumimoji="0" lang="en-US" sz="7200" b="1" i="0" u="none" strike="noStrike" kern="1200" cap="none" spc="-150" normalizeH="0" baseline="0" noProof="0" dirty="0">
              <a:ln>
                <a:noFill/>
              </a:ln>
              <a:solidFill>
                <a:schemeClr val="bg1"/>
              </a:solidFill>
              <a:effectLst/>
              <a:uLnTx/>
              <a:uFillTx/>
              <a:latin typeface="+mj-lt"/>
              <a:ea typeface="+mj-ea"/>
              <a:cs typeface="+mj-cs"/>
            </a:endParaRPr>
          </a:p>
        </p:txBody>
      </p:sp>
      <p:sp>
        <p:nvSpPr>
          <p:cNvPr id="12" name="TextBox 11"/>
          <p:cNvSpPr txBox="1"/>
          <p:nvPr/>
        </p:nvSpPr>
        <p:spPr>
          <a:xfrm>
            <a:off x="685800" y="2971800"/>
            <a:ext cx="2057400" cy="523220"/>
          </a:xfrm>
          <a:prstGeom prst="rect">
            <a:avLst/>
          </a:prstGeom>
          <a:noFill/>
        </p:spPr>
        <p:txBody>
          <a:bodyPr wrap="square" rtlCol="0">
            <a:spAutoFit/>
          </a:bodyPr>
          <a:lstStyle/>
          <a:p>
            <a:r>
              <a:rPr lang="en-US" sz="2800" b="1" dirty="0" smtClean="0"/>
              <a:t>of a</a:t>
            </a:r>
            <a:endParaRPr lang="en-US" sz="2800" b="1" dirty="0"/>
          </a:p>
        </p:txBody>
      </p:sp>
      <p:sp>
        <p:nvSpPr>
          <p:cNvPr id="14" name="Title 1"/>
          <p:cNvSpPr txBox="1">
            <a:spLocks/>
          </p:cNvSpPr>
          <p:nvPr/>
        </p:nvSpPr>
        <p:spPr>
          <a:xfrm>
            <a:off x="-152400" y="5083175"/>
            <a:ext cx="4343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spcBef>
                <a:spcPct val="0"/>
              </a:spcBef>
              <a:spcAft>
                <a:spcPts val="0"/>
              </a:spcAft>
              <a:buClrTx/>
              <a:buSzTx/>
              <a:buFontTx/>
              <a:buNone/>
              <a:tabLst/>
              <a:defRPr/>
            </a:pPr>
            <a:r>
              <a:rPr kumimoji="0" lang="en-US" sz="7200" b="1" i="0" u="none" strike="noStrike" kern="1200" cap="none" spc="-300" normalizeH="0" baseline="0" noProof="0" dirty="0" smtClean="0">
                <a:ln>
                  <a:noFill/>
                </a:ln>
                <a:solidFill>
                  <a:schemeClr val="bg1"/>
                </a:solidFill>
                <a:effectLst/>
                <a:uLnTx/>
                <a:uFillTx/>
                <a:latin typeface="+mj-lt"/>
                <a:ea typeface="+mj-ea"/>
                <a:cs typeface="+mj-cs"/>
              </a:rPr>
              <a:t>Charitable Gift </a:t>
            </a:r>
            <a:endParaRPr kumimoji="0" lang="en-US" sz="7200" b="1" i="0" u="none" strike="noStrike" kern="1200" cap="none" spc="-300" normalizeH="0" baseline="0" noProof="0" dirty="0">
              <a:ln>
                <a:noFill/>
              </a:ln>
              <a:solidFill>
                <a:schemeClr val="bg1"/>
              </a:solidFill>
              <a:effectLst/>
              <a:uLnTx/>
              <a:uFillTx/>
              <a:latin typeface="+mj-lt"/>
              <a:ea typeface="+mj-ea"/>
              <a:cs typeface="+mj-cs"/>
            </a:endParaRPr>
          </a:p>
        </p:txBody>
      </p:sp>
      <p:sp>
        <p:nvSpPr>
          <p:cNvPr id="13" name="TextBox 12"/>
          <p:cNvSpPr txBox="1"/>
          <p:nvPr/>
        </p:nvSpPr>
        <p:spPr>
          <a:xfrm>
            <a:off x="6553200" y="6563817"/>
            <a:ext cx="2590800" cy="294183"/>
          </a:xfrm>
          <a:prstGeom prst="rect">
            <a:avLst/>
          </a:prstGeom>
          <a:noFill/>
        </p:spPr>
        <p:txBody>
          <a:bodyPr wrap="square" rtlCol="0">
            <a:spAutoFit/>
          </a:bodyPr>
          <a:lstStyle/>
          <a:p>
            <a:pPr algn="r">
              <a:lnSpc>
                <a:spcPct val="80000"/>
              </a:lnSpc>
            </a:pPr>
            <a:r>
              <a:rPr lang="en-US" sz="1600" dirty="0" smtClean="0"/>
              <a:t>Photos from </a:t>
            </a:r>
            <a:r>
              <a:rPr lang="en-US" sz="1600" dirty="0" err="1" smtClean="0"/>
              <a:t>istockphoto</a:t>
            </a:r>
            <a:endParaRPr lang="en-US"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Stock_000006152666XSmall.jpg"/>
          <p:cNvPicPr>
            <a:picLocks noGrp="1" noChangeAspect="1"/>
          </p:cNvPicPr>
          <p:nvPr>
            <p:ph idx="1"/>
          </p:nvPr>
        </p:nvPicPr>
        <p:blipFill>
          <a:blip r:embed="rId2" cstate="print"/>
          <a:srcRect/>
          <a:stretch>
            <a:fillRect/>
          </a:stretch>
        </p:blipFill>
        <p:spPr>
          <a:xfrm>
            <a:off x="0" y="0"/>
            <a:ext cx="4724400" cy="2362200"/>
          </a:xfrm>
          <a:prstGeom prst="rect">
            <a:avLst/>
          </a:prstGeom>
        </p:spPr>
      </p:pic>
      <p:sp>
        <p:nvSpPr>
          <p:cNvPr id="24" name="Rectangle 23"/>
          <p:cNvSpPr/>
          <p:nvPr/>
        </p:nvSpPr>
        <p:spPr>
          <a:xfrm>
            <a:off x="4876800" y="0"/>
            <a:ext cx="4267200" cy="609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876800" y="609600"/>
            <a:ext cx="4267200" cy="914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657600" y="0"/>
            <a:ext cx="5486400" cy="1557349"/>
          </a:xfrm>
          <a:prstGeom prst="rect">
            <a:avLst/>
          </a:prstGeom>
          <a:noFill/>
        </p:spPr>
        <p:txBody>
          <a:bodyPr wrap="square" rtlCol="0">
            <a:spAutoFit/>
          </a:bodyPr>
          <a:lstStyle/>
          <a:p>
            <a:pPr algn="r">
              <a:lnSpc>
                <a:spcPct val="70000"/>
              </a:lnSpc>
            </a:pPr>
            <a:r>
              <a:rPr lang="en-US" sz="5400" b="1" spc="-150" dirty="0" smtClean="0">
                <a:solidFill>
                  <a:schemeClr val="bg1"/>
                </a:solidFill>
              </a:rPr>
              <a:t>Not Completed</a:t>
            </a:r>
          </a:p>
          <a:p>
            <a:pPr algn="r">
              <a:lnSpc>
                <a:spcPct val="70000"/>
              </a:lnSpc>
            </a:pPr>
            <a:r>
              <a:rPr lang="en-US" sz="1000" b="1" spc="-150" dirty="0" smtClean="0">
                <a:solidFill>
                  <a:schemeClr val="bg1"/>
                </a:solidFill>
              </a:rPr>
              <a:t> </a:t>
            </a:r>
          </a:p>
          <a:p>
            <a:pPr algn="r">
              <a:lnSpc>
                <a:spcPct val="70000"/>
              </a:lnSpc>
            </a:pPr>
            <a:r>
              <a:rPr lang="en-US" sz="3600" b="1" spc="-150" dirty="0" smtClean="0">
                <a:solidFill>
                  <a:schemeClr val="bg1"/>
                </a:solidFill>
              </a:rPr>
              <a:t>Until Retained Interests </a:t>
            </a:r>
          </a:p>
          <a:p>
            <a:pPr algn="r">
              <a:lnSpc>
                <a:spcPct val="70000"/>
              </a:lnSpc>
            </a:pPr>
            <a:r>
              <a:rPr lang="en-US" sz="3600" b="1" spc="-150" dirty="0" smtClean="0">
                <a:solidFill>
                  <a:schemeClr val="bg1"/>
                </a:solidFill>
              </a:rPr>
              <a:t>Are Transferred </a:t>
            </a:r>
            <a:endParaRPr lang="en-US" sz="3600" b="1" spc="-150" dirty="0">
              <a:solidFill>
                <a:schemeClr val="bg1"/>
              </a:solidFill>
            </a:endParaRPr>
          </a:p>
        </p:txBody>
      </p:sp>
      <p:sp>
        <p:nvSpPr>
          <p:cNvPr id="8" name="TextBox 7"/>
          <p:cNvSpPr txBox="1"/>
          <p:nvPr/>
        </p:nvSpPr>
        <p:spPr>
          <a:xfrm>
            <a:off x="4724400" y="5562600"/>
            <a:ext cx="4419600" cy="1200329"/>
          </a:xfrm>
          <a:prstGeom prst="rect">
            <a:avLst/>
          </a:prstGeom>
          <a:noFill/>
        </p:spPr>
        <p:txBody>
          <a:bodyPr wrap="square" rtlCol="0">
            <a:spAutoFit/>
          </a:bodyPr>
          <a:lstStyle/>
          <a:p>
            <a:r>
              <a:rPr lang="en-US" sz="3600" dirty="0" smtClean="0"/>
              <a:t>To a charity or agent of the charity</a:t>
            </a:r>
            <a:endParaRPr lang="en-US" sz="3600" dirty="0"/>
          </a:p>
        </p:txBody>
      </p:sp>
      <p:sp>
        <p:nvSpPr>
          <p:cNvPr id="10" name="Freeform 9"/>
          <p:cNvSpPr/>
          <p:nvPr/>
        </p:nvSpPr>
        <p:spPr>
          <a:xfrm>
            <a:off x="2209800" y="1657799"/>
            <a:ext cx="630555" cy="626296"/>
          </a:xfrm>
          <a:custGeom>
            <a:avLst/>
            <a:gdLst>
              <a:gd name="connsiteX0" fmla="*/ 630555 w 630555"/>
              <a:gd name="connsiteY0" fmla="*/ 626296 h 626296"/>
              <a:gd name="connsiteX1" fmla="*/ 628650 w 630555"/>
              <a:gd name="connsiteY1" fmla="*/ 586291 h 626296"/>
              <a:gd name="connsiteX2" fmla="*/ 626745 w 630555"/>
              <a:gd name="connsiteY2" fmla="*/ 574861 h 626296"/>
              <a:gd name="connsiteX3" fmla="*/ 624840 w 630555"/>
              <a:gd name="connsiteY3" fmla="*/ 546286 h 626296"/>
              <a:gd name="connsiteX4" fmla="*/ 622935 w 630555"/>
              <a:gd name="connsiteY4" fmla="*/ 534856 h 626296"/>
              <a:gd name="connsiteX5" fmla="*/ 621030 w 630555"/>
              <a:gd name="connsiteY5" fmla="*/ 519616 h 626296"/>
              <a:gd name="connsiteX6" fmla="*/ 619125 w 630555"/>
              <a:gd name="connsiteY6" fmla="*/ 489136 h 626296"/>
              <a:gd name="connsiteX7" fmla="*/ 617220 w 630555"/>
              <a:gd name="connsiteY7" fmla="*/ 481516 h 626296"/>
              <a:gd name="connsiteX8" fmla="*/ 615315 w 630555"/>
              <a:gd name="connsiteY8" fmla="*/ 470086 h 626296"/>
              <a:gd name="connsiteX9" fmla="*/ 611505 w 630555"/>
              <a:gd name="connsiteY9" fmla="*/ 451036 h 626296"/>
              <a:gd name="connsiteX10" fmla="*/ 605790 w 630555"/>
              <a:gd name="connsiteY10" fmla="*/ 407221 h 626296"/>
              <a:gd name="connsiteX11" fmla="*/ 603885 w 630555"/>
              <a:gd name="connsiteY11" fmla="*/ 395791 h 626296"/>
              <a:gd name="connsiteX12" fmla="*/ 600075 w 630555"/>
              <a:gd name="connsiteY12" fmla="*/ 384361 h 626296"/>
              <a:gd name="connsiteX13" fmla="*/ 596265 w 630555"/>
              <a:gd name="connsiteY13" fmla="*/ 363406 h 626296"/>
              <a:gd name="connsiteX14" fmla="*/ 594360 w 630555"/>
              <a:gd name="connsiteY14" fmla="*/ 353881 h 626296"/>
              <a:gd name="connsiteX15" fmla="*/ 590550 w 630555"/>
              <a:gd name="connsiteY15" fmla="*/ 342451 h 626296"/>
              <a:gd name="connsiteX16" fmla="*/ 588645 w 630555"/>
              <a:gd name="connsiteY16" fmla="*/ 329116 h 626296"/>
              <a:gd name="connsiteX17" fmla="*/ 584835 w 630555"/>
              <a:gd name="connsiteY17" fmla="*/ 317686 h 626296"/>
              <a:gd name="connsiteX18" fmla="*/ 581025 w 630555"/>
              <a:gd name="connsiteY18" fmla="*/ 296731 h 626296"/>
              <a:gd name="connsiteX19" fmla="*/ 579120 w 630555"/>
              <a:gd name="connsiteY19" fmla="*/ 287206 h 626296"/>
              <a:gd name="connsiteX20" fmla="*/ 575310 w 630555"/>
              <a:gd name="connsiteY20" fmla="*/ 275776 h 626296"/>
              <a:gd name="connsiteX21" fmla="*/ 569595 w 630555"/>
              <a:gd name="connsiteY21" fmla="*/ 258631 h 626296"/>
              <a:gd name="connsiteX22" fmla="*/ 565785 w 630555"/>
              <a:gd name="connsiteY22" fmla="*/ 252916 h 626296"/>
              <a:gd name="connsiteX23" fmla="*/ 563880 w 630555"/>
              <a:gd name="connsiteY23" fmla="*/ 247201 h 626296"/>
              <a:gd name="connsiteX24" fmla="*/ 560070 w 630555"/>
              <a:gd name="connsiteY24" fmla="*/ 241486 h 626296"/>
              <a:gd name="connsiteX25" fmla="*/ 558165 w 630555"/>
              <a:gd name="connsiteY25" fmla="*/ 235771 h 626296"/>
              <a:gd name="connsiteX26" fmla="*/ 554355 w 630555"/>
              <a:gd name="connsiteY26" fmla="*/ 230056 h 626296"/>
              <a:gd name="connsiteX27" fmla="*/ 548640 w 630555"/>
              <a:gd name="connsiteY27" fmla="*/ 212911 h 626296"/>
              <a:gd name="connsiteX28" fmla="*/ 544830 w 630555"/>
              <a:gd name="connsiteY28" fmla="*/ 207196 h 626296"/>
              <a:gd name="connsiteX29" fmla="*/ 539115 w 630555"/>
              <a:gd name="connsiteY29" fmla="*/ 195766 h 626296"/>
              <a:gd name="connsiteX30" fmla="*/ 537210 w 630555"/>
              <a:gd name="connsiteY30" fmla="*/ 188146 h 626296"/>
              <a:gd name="connsiteX31" fmla="*/ 533400 w 630555"/>
              <a:gd name="connsiteY31" fmla="*/ 176716 h 626296"/>
              <a:gd name="connsiteX32" fmla="*/ 527685 w 630555"/>
              <a:gd name="connsiteY32" fmla="*/ 159571 h 626296"/>
              <a:gd name="connsiteX33" fmla="*/ 520065 w 630555"/>
              <a:gd name="connsiteY33" fmla="*/ 148141 h 626296"/>
              <a:gd name="connsiteX34" fmla="*/ 518160 w 630555"/>
              <a:gd name="connsiteY34" fmla="*/ 142426 h 626296"/>
              <a:gd name="connsiteX35" fmla="*/ 510540 w 630555"/>
              <a:gd name="connsiteY35" fmla="*/ 130996 h 626296"/>
              <a:gd name="connsiteX36" fmla="*/ 508635 w 630555"/>
              <a:gd name="connsiteY36" fmla="*/ 125281 h 626296"/>
              <a:gd name="connsiteX37" fmla="*/ 502920 w 630555"/>
              <a:gd name="connsiteY37" fmla="*/ 121471 h 626296"/>
              <a:gd name="connsiteX38" fmla="*/ 493395 w 630555"/>
              <a:gd name="connsiteY38" fmla="*/ 111946 h 626296"/>
              <a:gd name="connsiteX39" fmla="*/ 489585 w 630555"/>
              <a:gd name="connsiteY39" fmla="*/ 106231 h 626296"/>
              <a:gd name="connsiteX40" fmla="*/ 478155 w 630555"/>
              <a:gd name="connsiteY40" fmla="*/ 98611 h 626296"/>
              <a:gd name="connsiteX41" fmla="*/ 476250 w 630555"/>
              <a:gd name="connsiteY41" fmla="*/ 92896 h 626296"/>
              <a:gd name="connsiteX42" fmla="*/ 470535 w 630555"/>
              <a:gd name="connsiteY42" fmla="*/ 89086 h 626296"/>
              <a:gd name="connsiteX43" fmla="*/ 464820 w 630555"/>
              <a:gd name="connsiteY43" fmla="*/ 83371 h 626296"/>
              <a:gd name="connsiteX44" fmla="*/ 453390 w 630555"/>
              <a:gd name="connsiteY44" fmla="*/ 75751 h 626296"/>
              <a:gd name="connsiteX45" fmla="*/ 436245 w 630555"/>
              <a:gd name="connsiteY45" fmla="*/ 62416 h 626296"/>
              <a:gd name="connsiteX46" fmla="*/ 424815 w 630555"/>
              <a:gd name="connsiteY46" fmla="*/ 54796 h 626296"/>
              <a:gd name="connsiteX47" fmla="*/ 407670 w 630555"/>
              <a:gd name="connsiteY47" fmla="*/ 47176 h 626296"/>
              <a:gd name="connsiteX48" fmla="*/ 401955 w 630555"/>
              <a:gd name="connsiteY48" fmla="*/ 45271 h 626296"/>
              <a:gd name="connsiteX49" fmla="*/ 396240 w 630555"/>
              <a:gd name="connsiteY49" fmla="*/ 41461 h 626296"/>
              <a:gd name="connsiteX50" fmla="*/ 388620 w 630555"/>
              <a:gd name="connsiteY50" fmla="*/ 39556 h 626296"/>
              <a:gd name="connsiteX51" fmla="*/ 371475 w 630555"/>
              <a:gd name="connsiteY51" fmla="*/ 33841 h 626296"/>
              <a:gd name="connsiteX52" fmla="*/ 365760 w 630555"/>
              <a:gd name="connsiteY52" fmla="*/ 31936 h 626296"/>
              <a:gd name="connsiteX53" fmla="*/ 360045 w 630555"/>
              <a:gd name="connsiteY53" fmla="*/ 30031 h 626296"/>
              <a:gd name="connsiteX54" fmla="*/ 342900 w 630555"/>
              <a:gd name="connsiteY54" fmla="*/ 22411 h 626296"/>
              <a:gd name="connsiteX55" fmla="*/ 329565 w 630555"/>
              <a:gd name="connsiteY55" fmla="*/ 18601 h 626296"/>
              <a:gd name="connsiteX56" fmla="*/ 323850 w 630555"/>
              <a:gd name="connsiteY56" fmla="*/ 16696 h 626296"/>
              <a:gd name="connsiteX57" fmla="*/ 312420 w 630555"/>
              <a:gd name="connsiteY57" fmla="*/ 14791 h 626296"/>
              <a:gd name="connsiteX58" fmla="*/ 297180 w 630555"/>
              <a:gd name="connsiteY58" fmla="*/ 10981 h 626296"/>
              <a:gd name="connsiteX59" fmla="*/ 281940 w 630555"/>
              <a:gd name="connsiteY59" fmla="*/ 9076 h 626296"/>
              <a:gd name="connsiteX60" fmla="*/ 253365 w 630555"/>
              <a:gd name="connsiteY60" fmla="*/ 5266 h 626296"/>
              <a:gd name="connsiteX61" fmla="*/ 198120 w 630555"/>
              <a:gd name="connsiteY61" fmla="*/ 1456 h 626296"/>
              <a:gd name="connsiteX62" fmla="*/ 146685 w 630555"/>
              <a:gd name="connsiteY62" fmla="*/ 5266 h 626296"/>
              <a:gd name="connsiteX63" fmla="*/ 123825 w 630555"/>
              <a:gd name="connsiteY63" fmla="*/ 12886 h 626296"/>
              <a:gd name="connsiteX64" fmla="*/ 118110 w 630555"/>
              <a:gd name="connsiteY64" fmla="*/ 14791 h 626296"/>
              <a:gd name="connsiteX65" fmla="*/ 112395 w 630555"/>
              <a:gd name="connsiteY65" fmla="*/ 16696 h 626296"/>
              <a:gd name="connsiteX66" fmla="*/ 100965 w 630555"/>
              <a:gd name="connsiteY66" fmla="*/ 24316 h 626296"/>
              <a:gd name="connsiteX67" fmla="*/ 91440 w 630555"/>
              <a:gd name="connsiteY67" fmla="*/ 31936 h 626296"/>
              <a:gd name="connsiteX68" fmla="*/ 85725 w 630555"/>
              <a:gd name="connsiteY68" fmla="*/ 35746 h 626296"/>
              <a:gd name="connsiteX69" fmla="*/ 78105 w 630555"/>
              <a:gd name="connsiteY69" fmla="*/ 47176 h 626296"/>
              <a:gd name="connsiteX70" fmla="*/ 74295 w 630555"/>
              <a:gd name="connsiteY70" fmla="*/ 52891 h 626296"/>
              <a:gd name="connsiteX71" fmla="*/ 68580 w 630555"/>
              <a:gd name="connsiteY71" fmla="*/ 56701 h 626296"/>
              <a:gd name="connsiteX72" fmla="*/ 55245 w 630555"/>
              <a:gd name="connsiteY72" fmla="*/ 71941 h 626296"/>
              <a:gd name="connsiteX73" fmla="*/ 43815 w 630555"/>
              <a:gd name="connsiteY73" fmla="*/ 90991 h 626296"/>
              <a:gd name="connsiteX74" fmla="*/ 38100 w 630555"/>
              <a:gd name="connsiteY74" fmla="*/ 94801 h 626296"/>
              <a:gd name="connsiteX75" fmla="*/ 36195 w 630555"/>
              <a:gd name="connsiteY75" fmla="*/ 100516 h 626296"/>
              <a:gd name="connsiteX76" fmla="*/ 32385 w 630555"/>
              <a:gd name="connsiteY76" fmla="*/ 106231 h 626296"/>
              <a:gd name="connsiteX77" fmla="*/ 30480 w 630555"/>
              <a:gd name="connsiteY77" fmla="*/ 113851 h 626296"/>
              <a:gd name="connsiteX78" fmla="*/ 26670 w 630555"/>
              <a:gd name="connsiteY78" fmla="*/ 125281 h 626296"/>
              <a:gd name="connsiteX79" fmla="*/ 22860 w 630555"/>
              <a:gd name="connsiteY79" fmla="*/ 136711 h 626296"/>
              <a:gd name="connsiteX80" fmla="*/ 20955 w 630555"/>
              <a:gd name="connsiteY80" fmla="*/ 142426 h 626296"/>
              <a:gd name="connsiteX81" fmla="*/ 19050 w 630555"/>
              <a:gd name="connsiteY81" fmla="*/ 150046 h 626296"/>
              <a:gd name="connsiteX82" fmla="*/ 15240 w 630555"/>
              <a:gd name="connsiteY82" fmla="*/ 161476 h 626296"/>
              <a:gd name="connsiteX83" fmla="*/ 13335 w 630555"/>
              <a:gd name="connsiteY83" fmla="*/ 172906 h 626296"/>
              <a:gd name="connsiteX84" fmla="*/ 11430 w 630555"/>
              <a:gd name="connsiteY84" fmla="*/ 178621 h 626296"/>
              <a:gd name="connsiteX85" fmla="*/ 9525 w 630555"/>
              <a:gd name="connsiteY85" fmla="*/ 188146 h 626296"/>
              <a:gd name="connsiteX86" fmla="*/ 5715 w 630555"/>
              <a:gd name="connsiteY86" fmla="*/ 199576 h 626296"/>
              <a:gd name="connsiteX87" fmla="*/ 3810 w 630555"/>
              <a:gd name="connsiteY87" fmla="*/ 214816 h 626296"/>
              <a:gd name="connsiteX88" fmla="*/ 1905 w 630555"/>
              <a:gd name="connsiteY88" fmla="*/ 224341 h 626296"/>
              <a:gd name="connsiteX89" fmla="*/ 0 w 630555"/>
              <a:gd name="connsiteY89" fmla="*/ 235771 h 626296"/>
              <a:gd name="connsiteX90" fmla="*/ 1905 w 630555"/>
              <a:gd name="connsiteY90" fmla="*/ 369121 h 626296"/>
              <a:gd name="connsiteX91" fmla="*/ 9525 w 630555"/>
              <a:gd name="connsiteY91" fmla="*/ 386266 h 626296"/>
              <a:gd name="connsiteX92" fmla="*/ 15240 w 630555"/>
              <a:gd name="connsiteY92" fmla="*/ 390076 h 626296"/>
              <a:gd name="connsiteX93" fmla="*/ 19050 w 630555"/>
              <a:gd name="connsiteY93" fmla="*/ 390076 h 62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30555" h="626296">
                <a:moveTo>
                  <a:pt x="630555" y="626296"/>
                </a:moveTo>
                <a:cubicBezTo>
                  <a:pt x="629920" y="612961"/>
                  <a:pt x="629636" y="599605"/>
                  <a:pt x="628650" y="586291"/>
                </a:cubicBezTo>
                <a:cubicBezTo>
                  <a:pt x="628365" y="582439"/>
                  <a:pt x="627111" y="578706"/>
                  <a:pt x="626745" y="574861"/>
                </a:cubicBezTo>
                <a:cubicBezTo>
                  <a:pt x="625840" y="565358"/>
                  <a:pt x="625745" y="555789"/>
                  <a:pt x="624840" y="546286"/>
                </a:cubicBezTo>
                <a:cubicBezTo>
                  <a:pt x="624474" y="542441"/>
                  <a:pt x="623481" y="538680"/>
                  <a:pt x="622935" y="534856"/>
                </a:cubicBezTo>
                <a:cubicBezTo>
                  <a:pt x="622211" y="529788"/>
                  <a:pt x="621455" y="524718"/>
                  <a:pt x="621030" y="519616"/>
                </a:cubicBezTo>
                <a:cubicBezTo>
                  <a:pt x="620185" y="509471"/>
                  <a:pt x="620138" y="499265"/>
                  <a:pt x="619125" y="489136"/>
                </a:cubicBezTo>
                <a:cubicBezTo>
                  <a:pt x="618864" y="486531"/>
                  <a:pt x="617733" y="484083"/>
                  <a:pt x="617220" y="481516"/>
                </a:cubicBezTo>
                <a:cubicBezTo>
                  <a:pt x="616462" y="477728"/>
                  <a:pt x="616073" y="473874"/>
                  <a:pt x="615315" y="470086"/>
                </a:cubicBezTo>
                <a:cubicBezTo>
                  <a:pt x="609631" y="441668"/>
                  <a:pt x="618033" y="490203"/>
                  <a:pt x="611505" y="451036"/>
                </a:cubicBezTo>
                <a:cubicBezTo>
                  <a:pt x="609364" y="414642"/>
                  <a:pt x="613020" y="428910"/>
                  <a:pt x="605790" y="407221"/>
                </a:cubicBezTo>
                <a:cubicBezTo>
                  <a:pt x="604569" y="403557"/>
                  <a:pt x="604822" y="399538"/>
                  <a:pt x="603885" y="395791"/>
                </a:cubicBezTo>
                <a:cubicBezTo>
                  <a:pt x="602911" y="391895"/>
                  <a:pt x="600075" y="384361"/>
                  <a:pt x="600075" y="384361"/>
                </a:cubicBezTo>
                <a:cubicBezTo>
                  <a:pt x="595675" y="349160"/>
                  <a:pt x="600670" y="381026"/>
                  <a:pt x="596265" y="363406"/>
                </a:cubicBezTo>
                <a:cubicBezTo>
                  <a:pt x="595480" y="360265"/>
                  <a:pt x="595212" y="357005"/>
                  <a:pt x="594360" y="353881"/>
                </a:cubicBezTo>
                <a:cubicBezTo>
                  <a:pt x="593303" y="350006"/>
                  <a:pt x="590550" y="342451"/>
                  <a:pt x="590550" y="342451"/>
                </a:cubicBezTo>
                <a:cubicBezTo>
                  <a:pt x="589915" y="338006"/>
                  <a:pt x="589655" y="333491"/>
                  <a:pt x="588645" y="329116"/>
                </a:cubicBezTo>
                <a:cubicBezTo>
                  <a:pt x="587742" y="325203"/>
                  <a:pt x="584835" y="317686"/>
                  <a:pt x="584835" y="317686"/>
                </a:cubicBezTo>
                <a:cubicBezTo>
                  <a:pt x="581533" y="294571"/>
                  <a:pt x="584618" y="312899"/>
                  <a:pt x="581025" y="296731"/>
                </a:cubicBezTo>
                <a:cubicBezTo>
                  <a:pt x="580323" y="293570"/>
                  <a:pt x="579972" y="290330"/>
                  <a:pt x="579120" y="287206"/>
                </a:cubicBezTo>
                <a:cubicBezTo>
                  <a:pt x="578063" y="283331"/>
                  <a:pt x="576580" y="279586"/>
                  <a:pt x="575310" y="275776"/>
                </a:cubicBezTo>
                <a:lnTo>
                  <a:pt x="569595" y="258631"/>
                </a:lnTo>
                <a:cubicBezTo>
                  <a:pt x="568871" y="256459"/>
                  <a:pt x="566809" y="254964"/>
                  <a:pt x="565785" y="252916"/>
                </a:cubicBezTo>
                <a:cubicBezTo>
                  <a:pt x="564887" y="251120"/>
                  <a:pt x="564778" y="248997"/>
                  <a:pt x="563880" y="247201"/>
                </a:cubicBezTo>
                <a:cubicBezTo>
                  <a:pt x="562856" y="245153"/>
                  <a:pt x="561094" y="243534"/>
                  <a:pt x="560070" y="241486"/>
                </a:cubicBezTo>
                <a:cubicBezTo>
                  <a:pt x="559172" y="239690"/>
                  <a:pt x="559063" y="237567"/>
                  <a:pt x="558165" y="235771"/>
                </a:cubicBezTo>
                <a:cubicBezTo>
                  <a:pt x="557141" y="233723"/>
                  <a:pt x="555285" y="232148"/>
                  <a:pt x="554355" y="230056"/>
                </a:cubicBezTo>
                <a:lnTo>
                  <a:pt x="548640" y="212911"/>
                </a:lnTo>
                <a:cubicBezTo>
                  <a:pt x="547916" y="210739"/>
                  <a:pt x="545854" y="209244"/>
                  <a:pt x="544830" y="207196"/>
                </a:cubicBezTo>
                <a:cubicBezTo>
                  <a:pt x="536943" y="191422"/>
                  <a:pt x="550034" y="212144"/>
                  <a:pt x="539115" y="195766"/>
                </a:cubicBezTo>
                <a:cubicBezTo>
                  <a:pt x="538480" y="193226"/>
                  <a:pt x="537962" y="190654"/>
                  <a:pt x="537210" y="188146"/>
                </a:cubicBezTo>
                <a:cubicBezTo>
                  <a:pt x="536056" y="184299"/>
                  <a:pt x="534670" y="180526"/>
                  <a:pt x="533400" y="176716"/>
                </a:cubicBezTo>
                <a:lnTo>
                  <a:pt x="527685" y="159571"/>
                </a:lnTo>
                <a:cubicBezTo>
                  <a:pt x="526237" y="155227"/>
                  <a:pt x="521513" y="152485"/>
                  <a:pt x="520065" y="148141"/>
                </a:cubicBezTo>
                <a:cubicBezTo>
                  <a:pt x="519430" y="146236"/>
                  <a:pt x="519135" y="144181"/>
                  <a:pt x="518160" y="142426"/>
                </a:cubicBezTo>
                <a:cubicBezTo>
                  <a:pt x="515936" y="138423"/>
                  <a:pt x="511988" y="135340"/>
                  <a:pt x="510540" y="130996"/>
                </a:cubicBezTo>
                <a:cubicBezTo>
                  <a:pt x="509905" y="129091"/>
                  <a:pt x="509889" y="126849"/>
                  <a:pt x="508635" y="125281"/>
                </a:cubicBezTo>
                <a:cubicBezTo>
                  <a:pt x="507205" y="123493"/>
                  <a:pt x="504825" y="122741"/>
                  <a:pt x="502920" y="121471"/>
                </a:cubicBezTo>
                <a:cubicBezTo>
                  <a:pt x="492760" y="106231"/>
                  <a:pt x="506095" y="124646"/>
                  <a:pt x="493395" y="111946"/>
                </a:cubicBezTo>
                <a:cubicBezTo>
                  <a:pt x="491776" y="110327"/>
                  <a:pt x="491308" y="107739"/>
                  <a:pt x="489585" y="106231"/>
                </a:cubicBezTo>
                <a:cubicBezTo>
                  <a:pt x="486139" y="103216"/>
                  <a:pt x="478155" y="98611"/>
                  <a:pt x="478155" y="98611"/>
                </a:cubicBezTo>
                <a:cubicBezTo>
                  <a:pt x="477520" y="96706"/>
                  <a:pt x="477504" y="94464"/>
                  <a:pt x="476250" y="92896"/>
                </a:cubicBezTo>
                <a:cubicBezTo>
                  <a:pt x="474820" y="91108"/>
                  <a:pt x="472294" y="90552"/>
                  <a:pt x="470535" y="89086"/>
                </a:cubicBezTo>
                <a:cubicBezTo>
                  <a:pt x="468465" y="87361"/>
                  <a:pt x="466947" y="85025"/>
                  <a:pt x="464820" y="83371"/>
                </a:cubicBezTo>
                <a:cubicBezTo>
                  <a:pt x="461206" y="80560"/>
                  <a:pt x="456628" y="78989"/>
                  <a:pt x="453390" y="75751"/>
                </a:cubicBezTo>
                <a:cubicBezTo>
                  <a:pt x="444437" y="66798"/>
                  <a:pt x="449917" y="71530"/>
                  <a:pt x="436245" y="62416"/>
                </a:cubicBezTo>
                <a:cubicBezTo>
                  <a:pt x="421975" y="52903"/>
                  <a:pt x="438404" y="59326"/>
                  <a:pt x="424815" y="54796"/>
                </a:cubicBezTo>
                <a:cubicBezTo>
                  <a:pt x="415758" y="48758"/>
                  <a:pt x="421272" y="51710"/>
                  <a:pt x="407670" y="47176"/>
                </a:cubicBezTo>
                <a:lnTo>
                  <a:pt x="401955" y="45271"/>
                </a:lnTo>
                <a:cubicBezTo>
                  <a:pt x="400050" y="44001"/>
                  <a:pt x="398344" y="42363"/>
                  <a:pt x="396240" y="41461"/>
                </a:cubicBezTo>
                <a:cubicBezTo>
                  <a:pt x="393834" y="40430"/>
                  <a:pt x="391128" y="40308"/>
                  <a:pt x="388620" y="39556"/>
                </a:cubicBezTo>
                <a:lnTo>
                  <a:pt x="371475" y="33841"/>
                </a:lnTo>
                <a:lnTo>
                  <a:pt x="365760" y="31936"/>
                </a:lnTo>
                <a:lnTo>
                  <a:pt x="360045" y="30031"/>
                </a:lnTo>
                <a:cubicBezTo>
                  <a:pt x="350988" y="23993"/>
                  <a:pt x="356502" y="26945"/>
                  <a:pt x="342900" y="22411"/>
                </a:cubicBezTo>
                <a:cubicBezTo>
                  <a:pt x="329197" y="17843"/>
                  <a:pt x="346309" y="23385"/>
                  <a:pt x="329565" y="18601"/>
                </a:cubicBezTo>
                <a:cubicBezTo>
                  <a:pt x="327634" y="18049"/>
                  <a:pt x="325810" y="17132"/>
                  <a:pt x="323850" y="16696"/>
                </a:cubicBezTo>
                <a:cubicBezTo>
                  <a:pt x="320079" y="15858"/>
                  <a:pt x="316230" y="15426"/>
                  <a:pt x="312420" y="14791"/>
                </a:cubicBezTo>
                <a:cubicBezTo>
                  <a:pt x="305466" y="12473"/>
                  <a:pt x="305718" y="12295"/>
                  <a:pt x="297180" y="10981"/>
                </a:cubicBezTo>
                <a:cubicBezTo>
                  <a:pt x="292120" y="10203"/>
                  <a:pt x="287000" y="9854"/>
                  <a:pt x="281940" y="9076"/>
                </a:cubicBezTo>
                <a:cubicBezTo>
                  <a:pt x="260078" y="5713"/>
                  <a:pt x="287619" y="7901"/>
                  <a:pt x="253365" y="5266"/>
                </a:cubicBezTo>
                <a:lnTo>
                  <a:pt x="198120" y="1456"/>
                </a:lnTo>
                <a:cubicBezTo>
                  <a:pt x="175417" y="2443"/>
                  <a:pt x="164238" y="0"/>
                  <a:pt x="146685" y="5266"/>
                </a:cubicBezTo>
                <a:cubicBezTo>
                  <a:pt x="139020" y="7565"/>
                  <a:pt x="131425" y="10353"/>
                  <a:pt x="123825" y="12886"/>
                </a:cubicBezTo>
                <a:lnTo>
                  <a:pt x="118110" y="14791"/>
                </a:lnTo>
                <a:lnTo>
                  <a:pt x="112395" y="16696"/>
                </a:lnTo>
                <a:lnTo>
                  <a:pt x="100965" y="24316"/>
                </a:lnTo>
                <a:cubicBezTo>
                  <a:pt x="83731" y="35805"/>
                  <a:pt x="110123" y="25708"/>
                  <a:pt x="91440" y="31936"/>
                </a:cubicBezTo>
                <a:cubicBezTo>
                  <a:pt x="89535" y="33206"/>
                  <a:pt x="87233" y="34023"/>
                  <a:pt x="85725" y="35746"/>
                </a:cubicBezTo>
                <a:cubicBezTo>
                  <a:pt x="82710" y="39192"/>
                  <a:pt x="80645" y="43366"/>
                  <a:pt x="78105" y="47176"/>
                </a:cubicBezTo>
                <a:cubicBezTo>
                  <a:pt x="76835" y="49081"/>
                  <a:pt x="76200" y="51621"/>
                  <a:pt x="74295" y="52891"/>
                </a:cubicBezTo>
                <a:lnTo>
                  <a:pt x="68580" y="56701"/>
                </a:lnTo>
                <a:cubicBezTo>
                  <a:pt x="59690" y="70036"/>
                  <a:pt x="64770" y="65591"/>
                  <a:pt x="55245" y="71941"/>
                </a:cubicBezTo>
                <a:cubicBezTo>
                  <a:pt x="49387" y="83657"/>
                  <a:pt x="53010" y="77198"/>
                  <a:pt x="43815" y="90991"/>
                </a:cubicBezTo>
                <a:cubicBezTo>
                  <a:pt x="42545" y="92896"/>
                  <a:pt x="40005" y="93531"/>
                  <a:pt x="38100" y="94801"/>
                </a:cubicBezTo>
                <a:cubicBezTo>
                  <a:pt x="37465" y="96706"/>
                  <a:pt x="37093" y="98720"/>
                  <a:pt x="36195" y="100516"/>
                </a:cubicBezTo>
                <a:cubicBezTo>
                  <a:pt x="35171" y="102564"/>
                  <a:pt x="33287" y="104127"/>
                  <a:pt x="32385" y="106231"/>
                </a:cubicBezTo>
                <a:cubicBezTo>
                  <a:pt x="31354" y="108637"/>
                  <a:pt x="31232" y="111343"/>
                  <a:pt x="30480" y="113851"/>
                </a:cubicBezTo>
                <a:cubicBezTo>
                  <a:pt x="29326" y="117698"/>
                  <a:pt x="27940" y="121471"/>
                  <a:pt x="26670" y="125281"/>
                </a:cubicBezTo>
                <a:lnTo>
                  <a:pt x="22860" y="136711"/>
                </a:lnTo>
                <a:cubicBezTo>
                  <a:pt x="22225" y="138616"/>
                  <a:pt x="21442" y="140478"/>
                  <a:pt x="20955" y="142426"/>
                </a:cubicBezTo>
                <a:cubicBezTo>
                  <a:pt x="20320" y="144966"/>
                  <a:pt x="19802" y="147538"/>
                  <a:pt x="19050" y="150046"/>
                </a:cubicBezTo>
                <a:cubicBezTo>
                  <a:pt x="17896" y="153893"/>
                  <a:pt x="15900" y="157515"/>
                  <a:pt x="15240" y="161476"/>
                </a:cubicBezTo>
                <a:cubicBezTo>
                  <a:pt x="14605" y="165286"/>
                  <a:pt x="14173" y="169135"/>
                  <a:pt x="13335" y="172906"/>
                </a:cubicBezTo>
                <a:cubicBezTo>
                  <a:pt x="12899" y="174866"/>
                  <a:pt x="11917" y="176673"/>
                  <a:pt x="11430" y="178621"/>
                </a:cubicBezTo>
                <a:cubicBezTo>
                  <a:pt x="10645" y="181762"/>
                  <a:pt x="10377" y="185022"/>
                  <a:pt x="9525" y="188146"/>
                </a:cubicBezTo>
                <a:cubicBezTo>
                  <a:pt x="8468" y="192021"/>
                  <a:pt x="5715" y="199576"/>
                  <a:pt x="5715" y="199576"/>
                </a:cubicBezTo>
                <a:cubicBezTo>
                  <a:pt x="5080" y="204656"/>
                  <a:pt x="4588" y="209756"/>
                  <a:pt x="3810" y="214816"/>
                </a:cubicBezTo>
                <a:cubicBezTo>
                  <a:pt x="3318" y="218016"/>
                  <a:pt x="2484" y="221155"/>
                  <a:pt x="1905" y="224341"/>
                </a:cubicBezTo>
                <a:cubicBezTo>
                  <a:pt x="1214" y="228141"/>
                  <a:pt x="635" y="231961"/>
                  <a:pt x="0" y="235771"/>
                </a:cubicBezTo>
                <a:cubicBezTo>
                  <a:pt x="635" y="280221"/>
                  <a:pt x="152" y="324701"/>
                  <a:pt x="1905" y="369121"/>
                </a:cubicBezTo>
                <a:cubicBezTo>
                  <a:pt x="2060" y="373049"/>
                  <a:pt x="5984" y="382725"/>
                  <a:pt x="9525" y="386266"/>
                </a:cubicBezTo>
                <a:cubicBezTo>
                  <a:pt x="11144" y="387885"/>
                  <a:pt x="13114" y="389226"/>
                  <a:pt x="15240" y="390076"/>
                </a:cubicBezTo>
                <a:cubicBezTo>
                  <a:pt x="16419" y="390548"/>
                  <a:pt x="17780" y="390076"/>
                  <a:pt x="19050" y="390076"/>
                </a:cubicBezTo>
              </a:path>
            </a:pathLst>
          </a:custGeom>
          <a:ln w="19050">
            <a:solidFill>
              <a:srgbClr val="FFCC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2158365" y="1649730"/>
            <a:ext cx="171450" cy="388620"/>
          </a:xfrm>
          <a:custGeom>
            <a:avLst/>
            <a:gdLst>
              <a:gd name="connsiteX0" fmla="*/ 171450 w 171450"/>
              <a:gd name="connsiteY0" fmla="*/ 0 h 388620"/>
              <a:gd name="connsiteX1" fmla="*/ 156210 w 171450"/>
              <a:gd name="connsiteY1" fmla="*/ 1905 h 388620"/>
              <a:gd name="connsiteX2" fmla="*/ 142875 w 171450"/>
              <a:gd name="connsiteY2" fmla="*/ 5715 h 388620"/>
              <a:gd name="connsiteX3" fmla="*/ 133350 w 171450"/>
              <a:gd name="connsiteY3" fmla="*/ 7620 h 388620"/>
              <a:gd name="connsiteX4" fmla="*/ 121920 w 171450"/>
              <a:gd name="connsiteY4" fmla="*/ 11430 h 388620"/>
              <a:gd name="connsiteX5" fmla="*/ 104775 w 171450"/>
              <a:gd name="connsiteY5" fmla="*/ 22860 h 388620"/>
              <a:gd name="connsiteX6" fmla="*/ 99060 w 171450"/>
              <a:gd name="connsiteY6" fmla="*/ 26670 h 388620"/>
              <a:gd name="connsiteX7" fmla="*/ 93345 w 171450"/>
              <a:gd name="connsiteY7" fmla="*/ 30480 h 388620"/>
              <a:gd name="connsiteX8" fmla="*/ 89535 w 171450"/>
              <a:gd name="connsiteY8" fmla="*/ 36195 h 388620"/>
              <a:gd name="connsiteX9" fmla="*/ 78105 w 171450"/>
              <a:gd name="connsiteY9" fmla="*/ 43815 h 388620"/>
              <a:gd name="connsiteX10" fmla="*/ 72390 w 171450"/>
              <a:gd name="connsiteY10" fmla="*/ 55245 h 388620"/>
              <a:gd name="connsiteX11" fmla="*/ 70485 w 171450"/>
              <a:gd name="connsiteY11" fmla="*/ 60960 h 388620"/>
              <a:gd name="connsiteX12" fmla="*/ 66675 w 171450"/>
              <a:gd name="connsiteY12" fmla="*/ 66675 h 388620"/>
              <a:gd name="connsiteX13" fmla="*/ 60960 w 171450"/>
              <a:gd name="connsiteY13" fmla="*/ 78105 h 388620"/>
              <a:gd name="connsiteX14" fmla="*/ 55245 w 171450"/>
              <a:gd name="connsiteY14" fmla="*/ 102870 h 388620"/>
              <a:gd name="connsiteX15" fmla="*/ 51435 w 171450"/>
              <a:gd name="connsiteY15" fmla="*/ 114300 h 388620"/>
              <a:gd name="connsiteX16" fmla="*/ 47625 w 171450"/>
              <a:gd name="connsiteY16" fmla="*/ 125730 h 388620"/>
              <a:gd name="connsiteX17" fmla="*/ 45720 w 171450"/>
              <a:gd name="connsiteY17" fmla="*/ 131445 h 388620"/>
              <a:gd name="connsiteX18" fmla="*/ 40005 w 171450"/>
              <a:gd name="connsiteY18" fmla="*/ 137160 h 388620"/>
              <a:gd name="connsiteX19" fmla="*/ 38100 w 171450"/>
              <a:gd name="connsiteY19" fmla="*/ 142875 h 388620"/>
              <a:gd name="connsiteX20" fmla="*/ 30480 w 171450"/>
              <a:gd name="connsiteY20" fmla="*/ 154305 h 388620"/>
              <a:gd name="connsiteX21" fmla="*/ 26670 w 171450"/>
              <a:gd name="connsiteY21" fmla="*/ 167640 h 388620"/>
              <a:gd name="connsiteX22" fmla="*/ 24765 w 171450"/>
              <a:gd name="connsiteY22" fmla="*/ 175260 h 388620"/>
              <a:gd name="connsiteX23" fmla="*/ 22860 w 171450"/>
              <a:gd name="connsiteY23" fmla="*/ 200025 h 388620"/>
              <a:gd name="connsiteX24" fmla="*/ 20955 w 171450"/>
              <a:gd name="connsiteY24" fmla="*/ 207645 h 388620"/>
              <a:gd name="connsiteX25" fmla="*/ 19050 w 171450"/>
              <a:gd name="connsiteY25" fmla="*/ 217170 h 388620"/>
              <a:gd name="connsiteX26" fmla="*/ 17145 w 171450"/>
              <a:gd name="connsiteY26" fmla="*/ 222885 h 388620"/>
              <a:gd name="connsiteX27" fmla="*/ 15240 w 171450"/>
              <a:gd name="connsiteY27" fmla="*/ 230505 h 388620"/>
              <a:gd name="connsiteX28" fmla="*/ 13335 w 171450"/>
              <a:gd name="connsiteY28" fmla="*/ 262890 h 388620"/>
              <a:gd name="connsiteX29" fmla="*/ 9525 w 171450"/>
              <a:gd name="connsiteY29" fmla="*/ 283845 h 388620"/>
              <a:gd name="connsiteX30" fmla="*/ 7620 w 171450"/>
              <a:gd name="connsiteY30" fmla="*/ 302895 h 388620"/>
              <a:gd name="connsiteX31" fmla="*/ 1905 w 171450"/>
              <a:gd name="connsiteY31" fmla="*/ 325755 h 388620"/>
              <a:gd name="connsiteX32" fmla="*/ 0 w 171450"/>
              <a:gd name="connsiteY32" fmla="*/ 337185 h 388620"/>
              <a:gd name="connsiteX33" fmla="*/ 1905 w 171450"/>
              <a:gd name="connsiteY33" fmla="*/ 363855 h 388620"/>
              <a:gd name="connsiteX34" fmla="*/ 3810 w 171450"/>
              <a:gd name="connsiteY34" fmla="*/ 369570 h 388620"/>
              <a:gd name="connsiteX35" fmla="*/ 15240 w 171450"/>
              <a:gd name="connsiteY35" fmla="*/ 375285 h 388620"/>
              <a:gd name="connsiteX36" fmla="*/ 20955 w 171450"/>
              <a:gd name="connsiteY36" fmla="*/ 379095 h 388620"/>
              <a:gd name="connsiteX37" fmla="*/ 24765 w 171450"/>
              <a:gd name="connsiteY37" fmla="*/ 384810 h 388620"/>
              <a:gd name="connsiteX38" fmla="*/ 28575 w 171450"/>
              <a:gd name="connsiteY38" fmla="*/ 388620 h 38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1450" h="388620">
                <a:moveTo>
                  <a:pt x="171450" y="0"/>
                </a:moveTo>
                <a:cubicBezTo>
                  <a:pt x="166370" y="635"/>
                  <a:pt x="161260" y="1063"/>
                  <a:pt x="156210" y="1905"/>
                </a:cubicBezTo>
                <a:cubicBezTo>
                  <a:pt x="145520" y="3687"/>
                  <a:pt x="151934" y="3450"/>
                  <a:pt x="142875" y="5715"/>
                </a:cubicBezTo>
                <a:cubicBezTo>
                  <a:pt x="139734" y="6500"/>
                  <a:pt x="136474" y="6768"/>
                  <a:pt x="133350" y="7620"/>
                </a:cubicBezTo>
                <a:cubicBezTo>
                  <a:pt x="129475" y="8677"/>
                  <a:pt x="121920" y="11430"/>
                  <a:pt x="121920" y="11430"/>
                </a:cubicBezTo>
                <a:lnTo>
                  <a:pt x="104775" y="22860"/>
                </a:lnTo>
                <a:lnTo>
                  <a:pt x="99060" y="26670"/>
                </a:lnTo>
                <a:lnTo>
                  <a:pt x="93345" y="30480"/>
                </a:lnTo>
                <a:cubicBezTo>
                  <a:pt x="92075" y="32385"/>
                  <a:pt x="91258" y="34687"/>
                  <a:pt x="89535" y="36195"/>
                </a:cubicBezTo>
                <a:cubicBezTo>
                  <a:pt x="86089" y="39210"/>
                  <a:pt x="78105" y="43815"/>
                  <a:pt x="78105" y="43815"/>
                </a:cubicBezTo>
                <a:cubicBezTo>
                  <a:pt x="73317" y="58180"/>
                  <a:pt x="79776" y="40473"/>
                  <a:pt x="72390" y="55245"/>
                </a:cubicBezTo>
                <a:cubicBezTo>
                  <a:pt x="71492" y="57041"/>
                  <a:pt x="71383" y="59164"/>
                  <a:pt x="70485" y="60960"/>
                </a:cubicBezTo>
                <a:cubicBezTo>
                  <a:pt x="69461" y="63008"/>
                  <a:pt x="67699" y="64627"/>
                  <a:pt x="66675" y="66675"/>
                </a:cubicBezTo>
                <a:cubicBezTo>
                  <a:pt x="58788" y="82449"/>
                  <a:pt x="71879" y="61727"/>
                  <a:pt x="60960" y="78105"/>
                </a:cubicBezTo>
                <a:cubicBezTo>
                  <a:pt x="59449" y="85661"/>
                  <a:pt x="57543" y="95977"/>
                  <a:pt x="55245" y="102870"/>
                </a:cubicBezTo>
                <a:lnTo>
                  <a:pt x="51435" y="114300"/>
                </a:lnTo>
                <a:lnTo>
                  <a:pt x="47625" y="125730"/>
                </a:lnTo>
                <a:cubicBezTo>
                  <a:pt x="46990" y="127635"/>
                  <a:pt x="47140" y="130025"/>
                  <a:pt x="45720" y="131445"/>
                </a:cubicBezTo>
                <a:lnTo>
                  <a:pt x="40005" y="137160"/>
                </a:lnTo>
                <a:cubicBezTo>
                  <a:pt x="39370" y="139065"/>
                  <a:pt x="39075" y="141120"/>
                  <a:pt x="38100" y="142875"/>
                </a:cubicBezTo>
                <a:cubicBezTo>
                  <a:pt x="35876" y="146878"/>
                  <a:pt x="30480" y="154305"/>
                  <a:pt x="30480" y="154305"/>
                </a:cubicBezTo>
                <a:cubicBezTo>
                  <a:pt x="24525" y="178126"/>
                  <a:pt x="32136" y="148509"/>
                  <a:pt x="26670" y="167640"/>
                </a:cubicBezTo>
                <a:cubicBezTo>
                  <a:pt x="25951" y="170157"/>
                  <a:pt x="25400" y="172720"/>
                  <a:pt x="24765" y="175260"/>
                </a:cubicBezTo>
                <a:cubicBezTo>
                  <a:pt x="24130" y="183515"/>
                  <a:pt x="23827" y="191802"/>
                  <a:pt x="22860" y="200025"/>
                </a:cubicBezTo>
                <a:cubicBezTo>
                  <a:pt x="22554" y="202625"/>
                  <a:pt x="21523" y="205089"/>
                  <a:pt x="20955" y="207645"/>
                </a:cubicBezTo>
                <a:cubicBezTo>
                  <a:pt x="20253" y="210806"/>
                  <a:pt x="19835" y="214029"/>
                  <a:pt x="19050" y="217170"/>
                </a:cubicBezTo>
                <a:cubicBezTo>
                  <a:pt x="18563" y="219118"/>
                  <a:pt x="17697" y="220954"/>
                  <a:pt x="17145" y="222885"/>
                </a:cubicBezTo>
                <a:cubicBezTo>
                  <a:pt x="16426" y="225402"/>
                  <a:pt x="15875" y="227965"/>
                  <a:pt x="15240" y="230505"/>
                </a:cubicBezTo>
                <a:cubicBezTo>
                  <a:pt x="14605" y="241300"/>
                  <a:pt x="14272" y="252117"/>
                  <a:pt x="13335" y="262890"/>
                </a:cubicBezTo>
                <a:cubicBezTo>
                  <a:pt x="12264" y="275208"/>
                  <a:pt x="11042" y="272465"/>
                  <a:pt x="9525" y="283845"/>
                </a:cubicBezTo>
                <a:cubicBezTo>
                  <a:pt x="8682" y="290171"/>
                  <a:pt x="8669" y="296600"/>
                  <a:pt x="7620" y="302895"/>
                </a:cubicBezTo>
                <a:lnTo>
                  <a:pt x="1905" y="325755"/>
                </a:lnTo>
                <a:cubicBezTo>
                  <a:pt x="968" y="329502"/>
                  <a:pt x="635" y="333375"/>
                  <a:pt x="0" y="337185"/>
                </a:cubicBezTo>
                <a:cubicBezTo>
                  <a:pt x="635" y="346075"/>
                  <a:pt x="864" y="355003"/>
                  <a:pt x="1905" y="363855"/>
                </a:cubicBezTo>
                <a:cubicBezTo>
                  <a:pt x="2140" y="365849"/>
                  <a:pt x="2556" y="368002"/>
                  <a:pt x="3810" y="369570"/>
                </a:cubicBezTo>
                <a:cubicBezTo>
                  <a:pt x="6496" y="372927"/>
                  <a:pt x="11475" y="374030"/>
                  <a:pt x="15240" y="375285"/>
                </a:cubicBezTo>
                <a:cubicBezTo>
                  <a:pt x="17145" y="376555"/>
                  <a:pt x="19336" y="377476"/>
                  <a:pt x="20955" y="379095"/>
                </a:cubicBezTo>
                <a:cubicBezTo>
                  <a:pt x="22574" y="380714"/>
                  <a:pt x="23335" y="383022"/>
                  <a:pt x="24765" y="384810"/>
                </a:cubicBezTo>
                <a:cubicBezTo>
                  <a:pt x="25887" y="386212"/>
                  <a:pt x="27305" y="387350"/>
                  <a:pt x="28575" y="388620"/>
                </a:cubicBezTo>
              </a:path>
            </a:pathLst>
          </a:custGeom>
          <a:ln w="19050">
            <a:solidFill>
              <a:srgbClr val="FFCC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2122170" y="1636395"/>
            <a:ext cx="165735" cy="396394"/>
          </a:xfrm>
          <a:custGeom>
            <a:avLst/>
            <a:gdLst>
              <a:gd name="connsiteX0" fmla="*/ 165735 w 165735"/>
              <a:gd name="connsiteY0" fmla="*/ 0 h 396394"/>
              <a:gd name="connsiteX1" fmla="*/ 133350 w 165735"/>
              <a:gd name="connsiteY1" fmla="*/ 1905 h 396394"/>
              <a:gd name="connsiteX2" fmla="*/ 127635 w 165735"/>
              <a:gd name="connsiteY2" fmla="*/ 3810 h 396394"/>
              <a:gd name="connsiteX3" fmla="*/ 120015 w 165735"/>
              <a:gd name="connsiteY3" fmla="*/ 5715 h 396394"/>
              <a:gd name="connsiteX4" fmla="*/ 108585 w 165735"/>
              <a:gd name="connsiteY4" fmla="*/ 13335 h 396394"/>
              <a:gd name="connsiteX5" fmla="*/ 99060 w 165735"/>
              <a:gd name="connsiteY5" fmla="*/ 22860 h 396394"/>
              <a:gd name="connsiteX6" fmla="*/ 95250 w 165735"/>
              <a:gd name="connsiteY6" fmla="*/ 28575 h 396394"/>
              <a:gd name="connsiteX7" fmla="*/ 89535 w 165735"/>
              <a:gd name="connsiteY7" fmla="*/ 32385 h 396394"/>
              <a:gd name="connsiteX8" fmla="*/ 81915 w 165735"/>
              <a:gd name="connsiteY8" fmla="*/ 43815 h 396394"/>
              <a:gd name="connsiteX9" fmla="*/ 74295 w 165735"/>
              <a:gd name="connsiteY9" fmla="*/ 55245 h 396394"/>
              <a:gd name="connsiteX10" fmla="*/ 70485 w 165735"/>
              <a:gd name="connsiteY10" fmla="*/ 60960 h 396394"/>
              <a:gd name="connsiteX11" fmla="*/ 66675 w 165735"/>
              <a:gd name="connsiteY11" fmla="*/ 72390 h 396394"/>
              <a:gd name="connsiteX12" fmla="*/ 64770 w 165735"/>
              <a:gd name="connsiteY12" fmla="*/ 80010 h 396394"/>
              <a:gd name="connsiteX13" fmla="*/ 60960 w 165735"/>
              <a:gd name="connsiteY13" fmla="*/ 85725 h 396394"/>
              <a:gd name="connsiteX14" fmla="*/ 55245 w 165735"/>
              <a:gd name="connsiteY14" fmla="*/ 104775 h 396394"/>
              <a:gd name="connsiteX15" fmla="*/ 53340 w 165735"/>
              <a:gd name="connsiteY15" fmla="*/ 110490 h 396394"/>
              <a:gd name="connsiteX16" fmla="*/ 51435 w 165735"/>
              <a:gd name="connsiteY16" fmla="*/ 116205 h 396394"/>
              <a:gd name="connsiteX17" fmla="*/ 45720 w 165735"/>
              <a:gd name="connsiteY17" fmla="*/ 137160 h 396394"/>
              <a:gd name="connsiteX18" fmla="*/ 41910 w 165735"/>
              <a:gd name="connsiteY18" fmla="*/ 142875 h 396394"/>
              <a:gd name="connsiteX19" fmla="*/ 38100 w 165735"/>
              <a:gd name="connsiteY19" fmla="*/ 154305 h 396394"/>
              <a:gd name="connsiteX20" fmla="*/ 36195 w 165735"/>
              <a:gd name="connsiteY20" fmla="*/ 160020 h 396394"/>
              <a:gd name="connsiteX21" fmla="*/ 32385 w 165735"/>
              <a:gd name="connsiteY21" fmla="*/ 180975 h 396394"/>
              <a:gd name="connsiteX22" fmla="*/ 26670 w 165735"/>
              <a:gd name="connsiteY22" fmla="*/ 198120 h 396394"/>
              <a:gd name="connsiteX23" fmla="*/ 24765 w 165735"/>
              <a:gd name="connsiteY23" fmla="*/ 203835 h 396394"/>
              <a:gd name="connsiteX24" fmla="*/ 20955 w 165735"/>
              <a:gd name="connsiteY24" fmla="*/ 222885 h 396394"/>
              <a:gd name="connsiteX25" fmla="*/ 19050 w 165735"/>
              <a:gd name="connsiteY25" fmla="*/ 230505 h 396394"/>
              <a:gd name="connsiteX26" fmla="*/ 15240 w 165735"/>
              <a:gd name="connsiteY26" fmla="*/ 241935 h 396394"/>
              <a:gd name="connsiteX27" fmla="*/ 9525 w 165735"/>
              <a:gd name="connsiteY27" fmla="*/ 272415 h 396394"/>
              <a:gd name="connsiteX28" fmla="*/ 7620 w 165735"/>
              <a:gd name="connsiteY28" fmla="*/ 287655 h 396394"/>
              <a:gd name="connsiteX29" fmla="*/ 5715 w 165735"/>
              <a:gd name="connsiteY29" fmla="*/ 293370 h 396394"/>
              <a:gd name="connsiteX30" fmla="*/ 3810 w 165735"/>
              <a:gd name="connsiteY30" fmla="*/ 312420 h 396394"/>
              <a:gd name="connsiteX31" fmla="*/ 0 w 165735"/>
              <a:gd name="connsiteY31" fmla="*/ 327660 h 396394"/>
              <a:gd name="connsiteX32" fmla="*/ 1905 w 165735"/>
              <a:gd name="connsiteY32" fmla="*/ 381000 h 396394"/>
              <a:gd name="connsiteX33" fmla="*/ 3810 w 165735"/>
              <a:gd name="connsiteY33" fmla="*/ 386715 h 396394"/>
              <a:gd name="connsiteX34" fmla="*/ 9525 w 165735"/>
              <a:gd name="connsiteY34" fmla="*/ 388620 h 396394"/>
              <a:gd name="connsiteX35" fmla="*/ 19050 w 165735"/>
              <a:gd name="connsiteY35" fmla="*/ 396240 h 396394"/>
              <a:gd name="connsiteX36" fmla="*/ 20955 w 165735"/>
              <a:gd name="connsiteY36" fmla="*/ 396240 h 39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65735" h="396394">
                <a:moveTo>
                  <a:pt x="165735" y="0"/>
                </a:moveTo>
                <a:cubicBezTo>
                  <a:pt x="154940" y="635"/>
                  <a:pt x="144110" y="829"/>
                  <a:pt x="133350" y="1905"/>
                </a:cubicBezTo>
                <a:cubicBezTo>
                  <a:pt x="131352" y="2105"/>
                  <a:pt x="129566" y="3258"/>
                  <a:pt x="127635" y="3810"/>
                </a:cubicBezTo>
                <a:cubicBezTo>
                  <a:pt x="125118" y="4529"/>
                  <a:pt x="122555" y="5080"/>
                  <a:pt x="120015" y="5715"/>
                </a:cubicBezTo>
                <a:cubicBezTo>
                  <a:pt x="116205" y="8255"/>
                  <a:pt x="111125" y="9525"/>
                  <a:pt x="108585" y="13335"/>
                </a:cubicBezTo>
                <a:cubicBezTo>
                  <a:pt x="103505" y="20955"/>
                  <a:pt x="106680" y="17780"/>
                  <a:pt x="99060" y="22860"/>
                </a:cubicBezTo>
                <a:cubicBezTo>
                  <a:pt x="97790" y="24765"/>
                  <a:pt x="96869" y="26956"/>
                  <a:pt x="95250" y="28575"/>
                </a:cubicBezTo>
                <a:cubicBezTo>
                  <a:pt x="93631" y="30194"/>
                  <a:pt x="91043" y="30662"/>
                  <a:pt x="89535" y="32385"/>
                </a:cubicBezTo>
                <a:cubicBezTo>
                  <a:pt x="86520" y="35831"/>
                  <a:pt x="84455" y="40005"/>
                  <a:pt x="81915" y="43815"/>
                </a:cubicBezTo>
                <a:lnTo>
                  <a:pt x="74295" y="55245"/>
                </a:lnTo>
                <a:cubicBezTo>
                  <a:pt x="73025" y="57150"/>
                  <a:pt x="71209" y="58788"/>
                  <a:pt x="70485" y="60960"/>
                </a:cubicBezTo>
                <a:lnTo>
                  <a:pt x="66675" y="72390"/>
                </a:lnTo>
                <a:cubicBezTo>
                  <a:pt x="65847" y="74874"/>
                  <a:pt x="65801" y="77604"/>
                  <a:pt x="64770" y="80010"/>
                </a:cubicBezTo>
                <a:cubicBezTo>
                  <a:pt x="63868" y="82114"/>
                  <a:pt x="62230" y="83820"/>
                  <a:pt x="60960" y="85725"/>
                </a:cubicBezTo>
                <a:cubicBezTo>
                  <a:pt x="58081" y="97241"/>
                  <a:pt x="59883" y="90861"/>
                  <a:pt x="55245" y="104775"/>
                </a:cubicBezTo>
                <a:lnTo>
                  <a:pt x="53340" y="110490"/>
                </a:lnTo>
                <a:cubicBezTo>
                  <a:pt x="52705" y="112395"/>
                  <a:pt x="51829" y="114236"/>
                  <a:pt x="51435" y="116205"/>
                </a:cubicBezTo>
                <a:cubicBezTo>
                  <a:pt x="48742" y="129668"/>
                  <a:pt x="50554" y="122658"/>
                  <a:pt x="45720" y="137160"/>
                </a:cubicBezTo>
                <a:cubicBezTo>
                  <a:pt x="44996" y="139332"/>
                  <a:pt x="42840" y="140783"/>
                  <a:pt x="41910" y="142875"/>
                </a:cubicBezTo>
                <a:cubicBezTo>
                  <a:pt x="40279" y="146545"/>
                  <a:pt x="39370" y="150495"/>
                  <a:pt x="38100" y="154305"/>
                </a:cubicBezTo>
                <a:lnTo>
                  <a:pt x="36195" y="160020"/>
                </a:lnTo>
                <a:cubicBezTo>
                  <a:pt x="34853" y="169412"/>
                  <a:pt x="34835" y="172810"/>
                  <a:pt x="32385" y="180975"/>
                </a:cubicBezTo>
                <a:cubicBezTo>
                  <a:pt x="30654" y="186745"/>
                  <a:pt x="28575" y="192405"/>
                  <a:pt x="26670" y="198120"/>
                </a:cubicBezTo>
                <a:cubicBezTo>
                  <a:pt x="26035" y="200025"/>
                  <a:pt x="25159" y="201866"/>
                  <a:pt x="24765" y="203835"/>
                </a:cubicBezTo>
                <a:cubicBezTo>
                  <a:pt x="23495" y="210185"/>
                  <a:pt x="22526" y="216603"/>
                  <a:pt x="20955" y="222885"/>
                </a:cubicBezTo>
                <a:cubicBezTo>
                  <a:pt x="20320" y="225425"/>
                  <a:pt x="19802" y="227997"/>
                  <a:pt x="19050" y="230505"/>
                </a:cubicBezTo>
                <a:cubicBezTo>
                  <a:pt x="17896" y="234352"/>
                  <a:pt x="15240" y="241935"/>
                  <a:pt x="15240" y="241935"/>
                </a:cubicBezTo>
                <a:cubicBezTo>
                  <a:pt x="12686" y="262371"/>
                  <a:pt x="14577" y="252208"/>
                  <a:pt x="9525" y="272415"/>
                </a:cubicBezTo>
                <a:cubicBezTo>
                  <a:pt x="8283" y="277382"/>
                  <a:pt x="8536" y="282618"/>
                  <a:pt x="7620" y="287655"/>
                </a:cubicBezTo>
                <a:cubicBezTo>
                  <a:pt x="7261" y="289631"/>
                  <a:pt x="6350" y="291465"/>
                  <a:pt x="5715" y="293370"/>
                </a:cubicBezTo>
                <a:cubicBezTo>
                  <a:pt x="5080" y="299720"/>
                  <a:pt x="4859" y="306125"/>
                  <a:pt x="3810" y="312420"/>
                </a:cubicBezTo>
                <a:cubicBezTo>
                  <a:pt x="2949" y="317585"/>
                  <a:pt x="0" y="327660"/>
                  <a:pt x="0" y="327660"/>
                </a:cubicBezTo>
                <a:cubicBezTo>
                  <a:pt x="635" y="345440"/>
                  <a:pt x="760" y="363246"/>
                  <a:pt x="1905" y="381000"/>
                </a:cubicBezTo>
                <a:cubicBezTo>
                  <a:pt x="2034" y="383004"/>
                  <a:pt x="2390" y="385295"/>
                  <a:pt x="3810" y="386715"/>
                </a:cubicBezTo>
                <a:cubicBezTo>
                  <a:pt x="5230" y="388135"/>
                  <a:pt x="7620" y="387985"/>
                  <a:pt x="9525" y="388620"/>
                </a:cubicBezTo>
                <a:cubicBezTo>
                  <a:pt x="13849" y="395107"/>
                  <a:pt x="11689" y="394400"/>
                  <a:pt x="19050" y="396240"/>
                </a:cubicBezTo>
                <a:cubicBezTo>
                  <a:pt x="19666" y="396394"/>
                  <a:pt x="20320" y="396240"/>
                  <a:pt x="20955" y="396240"/>
                </a:cubicBezTo>
              </a:path>
            </a:pathLst>
          </a:custGeom>
          <a:ln w="19050">
            <a:solidFill>
              <a:srgbClr val="FFCC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6" name="Picture 15" descr="iStock_000010207195XSmall.jpg"/>
          <p:cNvPicPr>
            <a:picLocks noChangeAspect="1"/>
          </p:cNvPicPr>
          <p:nvPr/>
        </p:nvPicPr>
        <p:blipFill>
          <a:blip r:embed="rId3" cstate="print">
            <a:clrChange>
              <a:clrFrom>
                <a:srgbClr val="F8F8F8"/>
              </a:clrFrom>
              <a:clrTo>
                <a:srgbClr val="F8F8F8">
                  <a:alpha val="0"/>
                </a:srgbClr>
              </a:clrTo>
            </a:clrChange>
          </a:blip>
          <a:srcRect/>
          <a:stretch>
            <a:fillRect/>
          </a:stretch>
        </p:blipFill>
        <p:spPr>
          <a:xfrm>
            <a:off x="2295154" y="2281925"/>
            <a:ext cx="1210046" cy="1528075"/>
          </a:xfrm>
          <a:prstGeom prst="rect">
            <a:avLst/>
          </a:prstGeom>
        </p:spPr>
      </p:pic>
      <p:sp>
        <p:nvSpPr>
          <p:cNvPr id="17" name="TextBox 16"/>
          <p:cNvSpPr txBox="1"/>
          <p:nvPr/>
        </p:nvSpPr>
        <p:spPr>
          <a:xfrm>
            <a:off x="2971800" y="990600"/>
            <a:ext cx="2971800" cy="646331"/>
          </a:xfrm>
          <a:prstGeom prst="rect">
            <a:avLst/>
          </a:prstGeom>
          <a:noFill/>
        </p:spPr>
        <p:txBody>
          <a:bodyPr wrap="square" rtlCol="0">
            <a:spAutoFit/>
          </a:bodyPr>
          <a:lstStyle/>
          <a:p>
            <a:r>
              <a:rPr lang="en-US" sz="3600" dirty="0" smtClean="0"/>
              <a:t>Donor</a:t>
            </a:r>
            <a:endParaRPr lang="en-US" sz="3600" dirty="0"/>
          </a:p>
        </p:txBody>
      </p:sp>
      <p:sp>
        <p:nvSpPr>
          <p:cNvPr id="18" name="TextBox 17"/>
          <p:cNvSpPr txBox="1"/>
          <p:nvPr/>
        </p:nvSpPr>
        <p:spPr>
          <a:xfrm>
            <a:off x="4191000" y="2438400"/>
            <a:ext cx="4572000" cy="1754326"/>
          </a:xfrm>
          <a:prstGeom prst="rect">
            <a:avLst/>
          </a:prstGeom>
          <a:noFill/>
        </p:spPr>
        <p:txBody>
          <a:bodyPr wrap="square" rtlCol="0">
            <a:spAutoFit/>
          </a:bodyPr>
          <a:lstStyle/>
          <a:p>
            <a:r>
              <a:rPr lang="en-US" sz="3600" dirty="0" smtClean="0"/>
              <a:t>Delivers money or property with retained interests</a:t>
            </a:r>
            <a:endParaRPr lang="en-US" sz="3600" dirty="0"/>
          </a:p>
        </p:txBody>
      </p:sp>
      <p:pic>
        <p:nvPicPr>
          <p:cNvPr id="22" name="Picture 4" descr="http://www.creditcardchaser.com/wp-content/uploads/2009/11/salvation-army-kettle.jpg"/>
          <p:cNvPicPr>
            <a:picLocks noChangeAspect="1" noChangeArrowheads="1"/>
          </p:cNvPicPr>
          <p:nvPr/>
        </p:nvPicPr>
        <p:blipFill>
          <a:blip r:embed="rId4" cstate="print"/>
          <a:srcRect b="2471"/>
          <a:stretch>
            <a:fillRect/>
          </a:stretch>
        </p:blipFill>
        <p:spPr bwMode="auto">
          <a:xfrm>
            <a:off x="1828800" y="4151953"/>
            <a:ext cx="2133600" cy="2706047"/>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Stock_000001624654XSmall.jpg"/>
          <p:cNvPicPr>
            <a:picLocks noChangeAspect="1"/>
          </p:cNvPicPr>
          <p:nvPr/>
        </p:nvPicPr>
        <p:blipFill>
          <a:blip r:embed="rId2" cstate="print"/>
          <a:stretch>
            <a:fillRect/>
          </a:stretch>
        </p:blipFill>
        <p:spPr>
          <a:xfrm>
            <a:off x="-1" y="914400"/>
            <a:ext cx="8957553" cy="5943600"/>
          </a:xfrm>
          <a:prstGeom prst="rect">
            <a:avLst/>
          </a:prstGeom>
        </p:spPr>
      </p:pic>
      <p:sp>
        <p:nvSpPr>
          <p:cNvPr id="5" name="TextBox 4"/>
          <p:cNvSpPr txBox="1"/>
          <p:nvPr/>
        </p:nvSpPr>
        <p:spPr>
          <a:xfrm>
            <a:off x="0" y="0"/>
            <a:ext cx="9144000" cy="2948499"/>
          </a:xfrm>
          <a:prstGeom prst="rect">
            <a:avLst/>
          </a:prstGeom>
          <a:noFill/>
        </p:spPr>
        <p:txBody>
          <a:bodyPr wrap="square" rtlCol="0">
            <a:spAutoFit/>
          </a:bodyPr>
          <a:lstStyle/>
          <a:p>
            <a:pPr marL="3084513" indent="-3084513">
              <a:lnSpc>
                <a:spcPct val="80000"/>
              </a:lnSpc>
            </a:pPr>
            <a:r>
              <a:rPr lang="en-US" sz="8800" b="1" dirty="0" smtClean="0"/>
              <a:t>Help me</a:t>
            </a:r>
          </a:p>
          <a:p>
            <a:pPr marL="3084513" indent="-3084513">
              <a:lnSpc>
                <a:spcPct val="80000"/>
              </a:lnSpc>
            </a:pPr>
            <a:endParaRPr lang="en-US" sz="4400" b="1" dirty="0" smtClean="0"/>
          </a:p>
          <a:p>
            <a:pPr marL="3084513" indent="-3084513">
              <a:lnSpc>
                <a:spcPct val="80000"/>
              </a:lnSpc>
            </a:pPr>
            <a:r>
              <a:rPr lang="en-US" sz="3600" b="1" dirty="0" smtClean="0"/>
              <a:t> </a:t>
            </a:r>
            <a:r>
              <a:rPr lang="en-US" dirty="0" smtClean="0"/>
              <a:t>				</a:t>
            </a:r>
            <a:r>
              <a:rPr lang="en-US" sz="9600" b="1" dirty="0" smtClean="0">
                <a:solidFill>
                  <a:srgbClr val="FF0000"/>
                </a:solidFill>
                <a:hlinkClick r:id="rId3"/>
              </a:rPr>
              <a:t>HERE</a:t>
            </a:r>
            <a:endParaRPr lang="en-US" sz="9600" b="1" dirty="0" smtClean="0">
              <a:solidFill>
                <a:srgbClr val="FF0000"/>
              </a:solidFill>
            </a:endParaRPr>
          </a:p>
        </p:txBody>
      </p:sp>
      <p:sp>
        <p:nvSpPr>
          <p:cNvPr id="6" name="TextBox 5"/>
          <p:cNvSpPr txBox="1"/>
          <p:nvPr/>
        </p:nvSpPr>
        <p:spPr>
          <a:xfrm>
            <a:off x="4038600" y="346805"/>
            <a:ext cx="5181600" cy="1329595"/>
          </a:xfrm>
          <a:prstGeom prst="rect">
            <a:avLst/>
          </a:prstGeom>
          <a:noFill/>
        </p:spPr>
        <p:txBody>
          <a:bodyPr wrap="square" rtlCol="0">
            <a:spAutoFit/>
          </a:bodyPr>
          <a:lstStyle/>
          <a:p>
            <a:pPr>
              <a:lnSpc>
                <a:spcPct val="80000"/>
              </a:lnSpc>
            </a:pPr>
            <a:r>
              <a:rPr lang="en-US" sz="2000" dirty="0" smtClean="0"/>
              <a:t>convince my bosses that continuing to build and post these slide sets is not a waste of time.  If you work for a nonprofit or advise donors </a:t>
            </a:r>
            <a:r>
              <a:rPr lang="en-US" sz="2000" dirty="0" smtClean="0"/>
              <a:t>and you </a:t>
            </a:r>
            <a:r>
              <a:rPr lang="en-US" sz="2000" dirty="0" smtClean="0"/>
              <a:t>reviewed these slides, please let me know by clicking</a:t>
            </a:r>
            <a:endParaRPr lang="en-US" sz="2000" dirty="0"/>
          </a:p>
        </p:txBody>
      </p:sp>
      <p:sp>
        <p:nvSpPr>
          <p:cNvPr id="8" name="Rectangle 7">
            <a:hlinkClick r:id="rId3"/>
          </p:cNvPr>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4462525XSmall.jpg"/>
          <p:cNvPicPr>
            <a:picLocks noChangeAspect="1"/>
          </p:cNvPicPr>
          <p:nvPr/>
        </p:nvPicPr>
        <p:blipFill>
          <a:blip r:embed="rId2" cstate="print"/>
          <a:stretch>
            <a:fillRect/>
          </a:stretch>
        </p:blipFill>
        <p:spPr>
          <a:xfrm>
            <a:off x="-1" y="0"/>
            <a:ext cx="9220455" cy="6858000"/>
          </a:xfrm>
          <a:prstGeom prst="rect">
            <a:avLst/>
          </a:prstGeom>
        </p:spPr>
      </p:pic>
      <p:sp>
        <p:nvSpPr>
          <p:cNvPr id="3" name="Content Placeholder 2"/>
          <p:cNvSpPr>
            <a:spLocks noGrp="1"/>
          </p:cNvSpPr>
          <p:nvPr>
            <p:ph idx="1"/>
          </p:nvPr>
        </p:nvSpPr>
        <p:spPr>
          <a:xfrm>
            <a:off x="6248400" y="0"/>
            <a:ext cx="2971800" cy="6324600"/>
          </a:xfrm>
        </p:spPr>
        <p:txBody>
          <a:bodyPr>
            <a:normAutofit/>
          </a:bodyPr>
          <a:lstStyle/>
          <a:p>
            <a:pPr marL="0" indent="0">
              <a:buNone/>
            </a:pPr>
            <a:r>
              <a:rPr lang="en-US" dirty="0" smtClean="0"/>
              <a:t>If you clicked on the link to let me know you reviewed these slides…</a:t>
            </a:r>
          </a:p>
          <a:p>
            <a:pPr algn="ctr">
              <a:buNone/>
            </a:pPr>
            <a:r>
              <a:rPr lang="en-US" sz="8000" b="1" dirty="0" smtClean="0"/>
              <a:t>Thank You!</a:t>
            </a:r>
            <a:endParaRPr lang="en-US" sz="2800" b="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5051437XSmall.jpg"/>
          <p:cNvPicPr>
            <a:picLocks noChangeAspect="1"/>
          </p:cNvPicPr>
          <p:nvPr/>
        </p:nvPicPr>
        <p:blipFill>
          <a:blip r:embed="rId2" cstate="print"/>
          <a:stretch>
            <a:fillRect/>
          </a:stretch>
        </p:blipFill>
        <p:spPr>
          <a:xfrm>
            <a:off x="3759330" y="0"/>
            <a:ext cx="5384670" cy="6858000"/>
          </a:xfrm>
          <a:prstGeom prst="rect">
            <a:avLst/>
          </a:prstGeom>
        </p:spPr>
      </p:pic>
      <p:sp>
        <p:nvSpPr>
          <p:cNvPr id="3" name="Content Placeholder 2"/>
          <p:cNvSpPr>
            <a:spLocks noGrp="1"/>
          </p:cNvSpPr>
          <p:nvPr>
            <p:ph idx="1"/>
          </p:nvPr>
        </p:nvSpPr>
        <p:spPr>
          <a:xfrm>
            <a:off x="0" y="0"/>
            <a:ext cx="5181600" cy="4525963"/>
          </a:xfrm>
        </p:spPr>
        <p:txBody>
          <a:bodyPr>
            <a:normAutofit/>
          </a:bodyPr>
          <a:lstStyle/>
          <a:p>
            <a:pPr marL="0" indent="0">
              <a:spcBef>
                <a:spcPts val="0"/>
              </a:spcBef>
              <a:buNone/>
            </a:pPr>
            <a:r>
              <a:rPr lang="en-US" sz="3600" dirty="0" smtClean="0"/>
              <a:t>For the audio lecture accompanying this </a:t>
            </a:r>
          </a:p>
          <a:p>
            <a:pPr marL="0" indent="0">
              <a:spcBef>
                <a:spcPts val="0"/>
              </a:spcBef>
              <a:buNone/>
            </a:pPr>
            <a:r>
              <a:rPr lang="en-US" sz="3600" dirty="0" smtClean="0"/>
              <a:t>slide set, go to</a:t>
            </a:r>
          </a:p>
          <a:p>
            <a:pPr marL="0" indent="0">
              <a:spcBef>
                <a:spcPts val="0"/>
              </a:spcBef>
              <a:buNone/>
            </a:pPr>
            <a:endParaRPr lang="en-US" sz="3600" dirty="0" smtClean="0"/>
          </a:p>
          <a:p>
            <a:pPr marL="0" indent="0">
              <a:spcBef>
                <a:spcPts val="0"/>
              </a:spcBef>
              <a:buNone/>
            </a:pPr>
            <a:r>
              <a:rPr lang="en-US" sz="3600" b="1" spc="-150" dirty="0" smtClean="0"/>
              <a:t>EncourageGenerosity.com</a:t>
            </a:r>
            <a:endParaRPr lang="en-US" sz="3600" b="1" spc="-150" dirty="0"/>
          </a:p>
        </p:txBody>
      </p:sp>
      <p:sp>
        <p:nvSpPr>
          <p:cNvPr id="6" name="Rectangle 5">
            <a:hlinkClick r:id="rId3"/>
          </p:cNvPr>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08468877XSmall.jpg"/>
          <p:cNvPicPr>
            <a:picLocks noChangeAspect="1"/>
          </p:cNvPicPr>
          <p:nvPr/>
        </p:nvPicPr>
        <p:blipFill>
          <a:blip r:embed="rId2" cstate="print"/>
          <a:srcRect/>
          <a:stretch>
            <a:fillRect/>
          </a:stretch>
        </p:blipFill>
        <p:spPr>
          <a:xfrm>
            <a:off x="0" y="838200"/>
            <a:ext cx="6710195" cy="6019800"/>
          </a:xfrm>
          <a:prstGeom prst="rect">
            <a:avLst/>
          </a:prstGeom>
        </p:spPr>
      </p:pic>
      <p:sp>
        <p:nvSpPr>
          <p:cNvPr id="3" name="Content Placeholder 2"/>
          <p:cNvSpPr>
            <a:spLocks noGrp="1"/>
          </p:cNvSpPr>
          <p:nvPr>
            <p:ph idx="1"/>
          </p:nvPr>
        </p:nvSpPr>
        <p:spPr>
          <a:xfrm>
            <a:off x="2514600" y="0"/>
            <a:ext cx="6629400" cy="3200400"/>
          </a:xfrm>
        </p:spPr>
        <p:txBody>
          <a:bodyPr>
            <a:normAutofit/>
          </a:bodyPr>
          <a:lstStyle/>
          <a:p>
            <a:pPr>
              <a:buNone/>
            </a:pPr>
            <a:r>
              <a:rPr lang="en-US" sz="4800" b="1" dirty="0" smtClean="0"/>
              <a:t>Think you understand it</a:t>
            </a:r>
            <a:r>
              <a:rPr lang="en-US" sz="4800" b="1" dirty="0" smtClean="0"/>
              <a:t>?</a:t>
            </a:r>
            <a:endParaRPr lang="en-US" sz="4800" b="1" dirty="0" smtClean="0"/>
          </a:p>
          <a:p>
            <a:pPr>
              <a:buNone/>
            </a:pPr>
            <a:r>
              <a:rPr lang="en-US" sz="2800" dirty="0" smtClean="0"/>
              <a:t>			</a:t>
            </a:r>
          </a:p>
          <a:p>
            <a:pPr>
              <a:buNone/>
            </a:pPr>
            <a:r>
              <a:rPr lang="en-US" sz="4800" dirty="0" smtClean="0"/>
              <a:t>	</a:t>
            </a:r>
            <a:r>
              <a:rPr lang="en-US" sz="4800" dirty="0" smtClean="0"/>
              <a:t>			</a:t>
            </a:r>
            <a:r>
              <a:rPr lang="en-US" sz="6600" b="1" dirty="0" smtClean="0"/>
              <a:t>Prove </a:t>
            </a:r>
            <a:r>
              <a:rPr lang="en-US" sz="6600" b="1" dirty="0" smtClean="0"/>
              <a:t>it!</a:t>
            </a:r>
            <a:endParaRPr lang="en-US" sz="4800" b="1" dirty="0" smtClean="0"/>
          </a:p>
          <a:p>
            <a:pPr>
              <a:buNone/>
            </a:pP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p:txBody>
      </p:sp>
      <p:sp>
        <p:nvSpPr>
          <p:cNvPr id="5" name="TextBox 4"/>
          <p:cNvSpPr txBox="1"/>
          <p:nvPr/>
        </p:nvSpPr>
        <p:spPr>
          <a:xfrm>
            <a:off x="5181600" y="3657600"/>
            <a:ext cx="3962400" cy="3323987"/>
          </a:xfrm>
          <a:prstGeom prst="rect">
            <a:avLst/>
          </a:prstGeom>
          <a:noFill/>
        </p:spPr>
        <p:txBody>
          <a:bodyPr wrap="square" rtlCol="0">
            <a:spAutoFit/>
          </a:bodyPr>
          <a:lstStyle/>
          <a:p>
            <a:r>
              <a:rPr lang="en-US" sz="4800" b="1" dirty="0" smtClean="0">
                <a:hlinkClick r:id="rId3"/>
              </a:rPr>
              <a:t>Click here </a:t>
            </a:r>
            <a:r>
              <a:rPr lang="en-US" sz="2400" dirty="0" smtClean="0"/>
              <a:t>to go to EncourageGenerosity.com and take the free quiz on this slide set.  (Instantly graded with in depth explanations and a certificate of completion score report.)</a:t>
            </a:r>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52600"/>
            <a:ext cx="4724400" cy="5105400"/>
          </a:xfrm>
        </p:spPr>
        <p:txBody>
          <a:bodyPr>
            <a:normAutofit fontScale="70000" lnSpcReduction="20000"/>
          </a:bodyPr>
          <a:lstStyle/>
          <a:p>
            <a:pPr marL="0" indent="0">
              <a:buNone/>
            </a:pPr>
            <a:r>
              <a:rPr lang="en-US" dirty="0" smtClean="0"/>
              <a:t>This slide set is from the introductory curriculum for the Graduate Certificate in Charitable Financial Planning at Texas Tech University, home to the nation’s largest graduate program in personal financial planning.</a:t>
            </a:r>
          </a:p>
          <a:p>
            <a:pPr marL="0" indent="0">
              <a:buNone/>
            </a:pPr>
            <a:endParaRPr lang="en-US" dirty="0" smtClean="0"/>
          </a:p>
          <a:p>
            <a:pPr marL="0" indent="0">
              <a:buNone/>
            </a:pPr>
            <a:r>
              <a:rPr lang="en-US" dirty="0" smtClean="0"/>
              <a:t>To find out more about the online Graduate Certificate in Charitable Financial Planning go to </a:t>
            </a:r>
            <a:r>
              <a:rPr lang="en-US" dirty="0" smtClean="0">
                <a:hlinkClick r:id="rId2"/>
              </a:rPr>
              <a:t>www.EncourageGenerosity.com</a:t>
            </a:r>
            <a:endParaRPr lang="en-US" dirty="0" smtClean="0"/>
          </a:p>
          <a:p>
            <a:pPr marL="0" indent="0">
              <a:buNone/>
            </a:pPr>
            <a:endParaRPr lang="en-US" dirty="0" smtClean="0"/>
          </a:p>
          <a:p>
            <a:pPr marL="0" indent="0">
              <a:buNone/>
            </a:pPr>
            <a:r>
              <a:rPr lang="en-US" dirty="0" smtClean="0"/>
              <a:t>To find out more about the M.S. or Ph.D. in personal financial planning at Texas Tech University, go to </a:t>
            </a:r>
            <a:r>
              <a:rPr lang="en-US" dirty="0" smtClean="0">
                <a:hlinkClick r:id="rId3"/>
              </a:rPr>
              <a:t>www.depts.ttu.edu/pfp/</a:t>
            </a:r>
            <a:r>
              <a:rPr lang="en-US" dirty="0" smtClean="0"/>
              <a:t>    </a:t>
            </a:r>
            <a:endParaRPr lang="en-US" dirty="0"/>
          </a:p>
        </p:txBody>
      </p:sp>
      <p:sp>
        <p:nvSpPr>
          <p:cNvPr id="25604" name="Text Box 4"/>
          <p:cNvSpPr txBox="1">
            <a:spLocks noChangeArrowheads="1"/>
          </p:cNvSpPr>
          <p:nvPr/>
        </p:nvSpPr>
        <p:spPr bwMode="auto">
          <a:xfrm>
            <a:off x="0" y="0"/>
            <a:ext cx="4953000" cy="1295400"/>
          </a:xfrm>
          <a:prstGeom prst="rect">
            <a:avLst/>
          </a:prstGeom>
          <a:solidFill>
            <a:srgbClr val="000000"/>
          </a:solidFill>
          <a:ln w="9525" algn="ctr">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FFFFFF"/>
                </a:solidFill>
                <a:effectLst/>
                <a:latin typeface="Arial" pitchFamily="34" charset="0"/>
                <a:cs typeface="Arial" pitchFamily="34" charset="0"/>
              </a:rPr>
              <a:t>Graduate Studies in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FFFFFF"/>
                </a:solidFill>
                <a:effectLst/>
                <a:latin typeface="Arial" pitchFamily="34" charset="0"/>
                <a:cs typeface="Arial" pitchFamily="34" charset="0"/>
              </a:rPr>
              <a:t>Charitable Financial Planning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DDDDDD"/>
                </a:solidFill>
                <a:effectLst/>
                <a:latin typeface="Arial" pitchFamily="34" charset="0"/>
                <a:cs typeface="Arial" pitchFamily="34" charset="0"/>
              </a:rPr>
              <a:t>at Texas Tech University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5602" name="Picture 2" descr="campus2"/>
          <p:cNvPicPr>
            <a:picLocks noChangeAspect="1" noChangeArrowheads="1"/>
          </p:cNvPicPr>
          <p:nvPr/>
        </p:nvPicPr>
        <p:blipFill>
          <a:blip r:embed="rId4" cstate="print"/>
          <a:srcRect r="3658"/>
          <a:stretch>
            <a:fillRect/>
          </a:stretch>
        </p:blipFill>
        <p:spPr bwMode="auto">
          <a:xfrm>
            <a:off x="4784703" y="0"/>
            <a:ext cx="4359298" cy="6858000"/>
          </a:xfrm>
          <a:prstGeom prst="rect">
            <a:avLst/>
          </a:prstGeom>
          <a:noFill/>
          <a:ln w="9525" algn="ctr">
            <a:noFill/>
            <a:miter lim="800000"/>
            <a:headEnd/>
            <a:tailEnd/>
          </a:ln>
          <a:effectLst/>
        </p:spPr>
      </p:pic>
      <p:pic>
        <p:nvPicPr>
          <p:cNvPr id="25603" name="Picture 3" descr="tech-logo[1]"/>
          <p:cNvPicPr>
            <a:picLocks noChangeAspect="1" noChangeArrowheads="1"/>
          </p:cNvPicPr>
          <p:nvPr/>
        </p:nvPicPr>
        <p:blipFill>
          <a:blip r:embed="rId5" cstate="print"/>
          <a:srcRect/>
          <a:stretch>
            <a:fillRect/>
          </a:stretch>
        </p:blipFill>
        <p:spPr bwMode="auto">
          <a:xfrm>
            <a:off x="4800600" y="0"/>
            <a:ext cx="1143000" cy="1250067"/>
          </a:xfrm>
          <a:prstGeom prst="rect">
            <a:avLst/>
          </a:prstGeom>
          <a:noFill/>
          <a:ln w="9525" algn="ctr">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0" indent="0">
              <a:lnSpc>
                <a:spcPct val="80000"/>
              </a:lnSpc>
              <a:spcBef>
                <a:spcPts val="0"/>
              </a:spcBef>
              <a:buNone/>
            </a:pPr>
            <a:r>
              <a:rPr lang="en-US" sz="2000" b="1" dirty="0" smtClean="0"/>
              <a:t>	About the Author </a:t>
            </a:r>
          </a:p>
          <a:p>
            <a:pPr marL="0" indent="0">
              <a:lnSpc>
                <a:spcPct val="80000"/>
              </a:lnSpc>
              <a:spcBef>
                <a:spcPts val="0"/>
              </a:spcBef>
              <a:buNone/>
            </a:pPr>
            <a:r>
              <a:rPr lang="en-US" sz="2000" dirty="0" smtClean="0"/>
              <a:t>Russell </a:t>
            </a:r>
            <a:r>
              <a:rPr lang="en-US" sz="2000" dirty="0" smtClean="0"/>
              <a:t>James, J.D., Ph.D., </a:t>
            </a:r>
            <a:r>
              <a:rPr lang="en-US" sz="2000" dirty="0" smtClean="0"/>
              <a:t>CFP</a:t>
            </a:r>
            <a:r>
              <a:rPr lang="en-US" sz="2000" baseline="30000" dirty="0" smtClean="0"/>
              <a:t>®</a:t>
            </a:r>
            <a:r>
              <a:rPr lang="en-US" sz="2000" dirty="0" smtClean="0"/>
              <a:t> </a:t>
            </a:r>
            <a:r>
              <a:rPr lang="en-US" sz="2000" dirty="0" smtClean="0"/>
              <a:t>is an Associate </a:t>
            </a:r>
          </a:p>
          <a:p>
            <a:pPr marL="0" indent="0">
              <a:lnSpc>
                <a:spcPct val="80000"/>
              </a:lnSpc>
              <a:spcBef>
                <a:spcPts val="0"/>
              </a:spcBef>
              <a:buNone/>
            </a:pPr>
            <a:r>
              <a:rPr lang="en-US" sz="2000" dirty="0" smtClean="0"/>
              <a:t>Professor and the </a:t>
            </a:r>
            <a:r>
              <a:rPr lang="en-US" sz="2000" dirty="0" smtClean="0"/>
              <a:t>Director of Graduate </a:t>
            </a:r>
            <a:endParaRPr lang="en-US" sz="2000" dirty="0" smtClean="0"/>
          </a:p>
          <a:p>
            <a:pPr marL="0" indent="0">
              <a:lnSpc>
                <a:spcPct val="80000"/>
              </a:lnSpc>
              <a:spcBef>
                <a:spcPts val="0"/>
              </a:spcBef>
              <a:buNone/>
            </a:pPr>
            <a:r>
              <a:rPr lang="en-US" sz="2000" dirty="0" smtClean="0"/>
              <a:t>Studies </a:t>
            </a:r>
            <a:r>
              <a:rPr lang="en-US" sz="2000" dirty="0" smtClean="0"/>
              <a:t>in Charitable Planning in the Division </a:t>
            </a:r>
            <a:endParaRPr lang="en-US" sz="2000" dirty="0" smtClean="0"/>
          </a:p>
          <a:p>
            <a:pPr marL="0" indent="0">
              <a:lnSpc>
                <a:spcPct val="80000"/>
              </a:lnSpc>
              <a:spcBef>
                <a:spcPts val="0"/>
              </a:spcBef>
              <a:buNone/>
            </a:pPr>
            <a:r>
              <a:rPr lang="en-US" sz="2000" dirty="0" smtClean="0"/>
              <a:t>of </a:t>
            </a:r>
            <a:r>
              <a:rPr lang="en-US" sz="2000" dirty="0" smtClean="0"/>
              <a:t>Personal Financial Planning </a:t>
            </a:r>
            <a:r>
              <a:rPr lang="en-US" sz="2000" dirty="0" smtClean="0"/>
              <a:t>at Texas Tech </a:t>
            </a:r>
          </a:p>
          <a:p>
            <a:pPr marL="0" indent="0">
              <a:lnSpc>
                <a:spcPct val="80000"/>
              </a:lnSpc>
              <a:spcBef>
                <a:spcPts val="0"/>
              </a:spcBef>
              <a:buNone/>
            </a:pPr>
            <a:r>
              <a:rPr lang="en-US" sz="2000" dirty="0" smtClean="0"/>
              <a:t>University.  He </a:t>
            </a:r>
            <a:r>
              <a:rPr lang="en-US" sz="2000" dirty="0" smtClean="0"/>
              <a:t>graduated, </a:t>
            </a:r>
            <a:r>
              <a:rPr lang="en-US" sz="2000" i="1" dirty="0" smtClean="0"/>
              <a:t>cum laude</a:t>
            </a:r>
            <a:r>
              <a:rPr lang="en-US" sz="2000" dirty="0" smtClean="0"/>
              <a:t>, from </a:t>
            </a:r>
            <a:endParaRPr lang="en-US" sz="2000" dirty="0" smtClean="0"/>
          </a:p>
          <a:p>
            <a:pPr marL="0" indent="0">
              <a:lnSpc>
                <a:spcPct val="80000"/>
              </a:lnSpc>
              <a:spcBef>
                <a:spcPts val="0"/>
              </a:spcBef>
              <a:buNone/>
            </a:pPr>
            <a:r>
              <a:rPr lang="en-US" sz="2000" dirty="0" smtClean="0"/>
              <a:t>the </a:t>
            </a:r>
            <a:r>
              <a:rPr lang="en-US" sz="2000" dirty="0" smtClean="0"/>
              <a:t>University of Missouri School of Law </a:t>
            </a:r>
            <a:endParaRPr lang="en-US" sz="2000" dirty="0" smtClean="0"/>
          </a:p>
          <a:p>
            <a:pPr marL="0" indent="0">
              <a:lnSpc>
                <a:spcPct val="80000"/>
              </a:lnSpc>
              <a:spcBef>
                <a:spcPts val="0"/>
              </a:spcBef>
              <a:buNone/>
            </a:pPr>
            <a:r>
              <a:rPr lang="en-US" sz="2000" dirty="0" smtClean="0"/>
              <a:t>where </a:t>
            </a:r>
            <a:r>
              <a:rPr lang="en-US" sz="2000" dirty="0" smtClean="0"/>
              <a:t>he was a member of the Missouri Law </a:t>
            </a:r>
            <a:endParaRPr lang="en-US" sz="2000" dirty="0" smtClean="0"/>
          </a:p>
          <a:p>
            <a:pPr marL="0" indent="0">
              <a:lnSpc>
                <a:spcPct val="80000"/>
              </a:lnSpc>
              <a:spcBef>
                <a:spcPts val="0"/>
              </a:spcBef>
              <a:buNone/>
            </a:pPr>
            <a:r>
              <a:rPr lang="en-US" sz="2000" dirty="0" smtClean="0"/>
              <a:t>Review</a:t>
            </a:r>
            <a:r>
              <a:rPr lang="en-US" sz="2000" dirty="0" smtClean="0"/>
              <a:t>. While in law school he received the </a:t>
            </a:r>
            <a:endParaRPr lang="en-US" sz="2000" dirty="0" smtClean="0"/>
          </a:p>
          <a:p>
            <a:pPr marL="0" indent="0">
              <a:lnSpc>
                <a:spcPct val="80000"/>
              </a:lnSpc>
              <a:spcBef>
                <a:spcPts val="0"/>
              </a:spcBef>
              <a:buNone/>
            </a:pPr>
            <a:r>
              <a:rPr lang="en-US" sz="2000" dirty="0" smtClean="0"/>
              <a:t>United </a:t>
            </a:r>
            <a:r>
              <a:rPr lang="en-US" sz="2000" dirty="0" smtClean="0"/>
              <a:t>Missouri Bank Award for Most </a:t>
            </a:r>
            <a:endParaRPr lang="en-US" sz="2000" dirty="0" smtClean="0"/>
          </a:p>
          <a:p>
            <a:pPr marL="0" indent="0">
              <a:lnSpc>
                <a:spcPct val="80000"/>
              </a:lnSpc>
              <a:spcBef>
                <a:spcPts val="0"/>
              </a:spcBef>
              <a:buNone/>
            </a:pPr>
            <a:r>
              <a:rPr lang="en-US" sz="2000" dirty="0" smtClean="0"/>
              <a:t>Outstanding </a:t>
            </a:r>
            <a:r>
              <a:rPr lang="en-US" sz="2000" dirty="0" smtClean="0"/>
              <a:t>Work in Gift and Estate Taxation </a:t>
            </a:r>
            <a:endParaRPr lang="en-US" sz="2000" dirty="0" smtClean="0"/>
          </a:p>
          <a:p>
            <a:pPr marL="0" indent="0">
              <a:lnSpc>
                <a:spcPct val="80000"/>
              </a:lnSpc>
              <a:spcBef>
                <a:spcPts val="0"/>
              </a:spcBef>
              <a:buNone/>
            </a:pPr>
            <a:r>
              <a:rPr lang="en-US" sz="2000" dirty="0" smtClean="0"/>
              <a:t>and </a:t>
            </a:r>
            <a:r>
              <a:rPr lang="en-US" sz="2000" dirty="0" smtClean="0"/>
              <a:t>Planning and the American Jurisprudence </a:t>
            </a:r>
            <a:endParaRPr lang="en-US" sz="2000" dirty="0" smtClean="0"/>
          </a:p>
          <a:p>
            <a:pPr marL="0" indent="0">
              <a:lnSpc>
                <a:spcPct val="80000"/>
              </a:lnSpc>
              <a:spcBef>
                <a:spcPts val="0"/>
              </a:spcBef>
              <a:buNone/>
            </a:pPr>
            <a:r>
              <a:rPr lang="en-US" sz="2000" dirty="0" smtClean="0"/>
              <a:t>Award </a:t>
            </a:r>
            <a:r>
              <a:rPr lang="en-US" sz="2000" dirty="0" smtClean="0"/>
              <a:t>for Most Outstanding Work in Federal </a:t>
            </a:r>
            <a:endParaRPr lang="en-US" sz="2000" dirty="0" smtClean="0"/>
          </a:p>
          <a:p>
            <a:pPr marL="0" indent="0">
              <a:lnSpc>
                <a:spcPct val="80000"/>
              </a:lnSpc>
              <a:spcBef>
                <a:spcPts val="0"/>
              </a:spcBef>
              <a:buNone/>
            </a:pPr>
            <a:r>
              <a:rPr lang="en-US" sz="2000" dirty="0" smtClean="0"/>
              <a:t>Income </a:t>
            </a:r>
            <a:r>
              <a:rPr lang="en-US" sz="2000" dirty="0" smtClean="0"/>
              <a:t>Taxation. After graduation, he worked </a:t>
            </a:r>
            <a:endParaRPr lang="en-US" sz="2000" dirty="0" smtClean="0"/>
          </a:p>
          <a:p>
            <a:pPr marL="0" indent="0">
              <a:lnSpc>
                <a:spcPct val="80000"/>
              </a:lnSpc>
              <a:spcBef>
                <a:spcPts val="0"/>
              </a:spcBef>
              <a:buNone/>
            </a:pPr>
            <a:r>
              <a:rPr lang="en-US" sz="2000" dirty="0" smtClean="0"/>
              <a:t>as </a:t>
            </a:r>
            <a:r>
              <a:rPr lang="en-US" sz="2000" dirty="0" smtClean="0"/>
              <a:t>the Director of Planned Giving for Central </a:t>
            </a:r>
            <a:endParaRPr lang="en-US" sz="2000" dirty="0" smtClean="0"/>
          </a:p>
          <a:p>
            <a:pPr marL="0" indent="0">
              <a:lnSpc>
                <a:spcPct val="80000"/>
              </a:lnSpc>
              <a:spcBef>
                <a:spcPts val="0"/>
              </a:spcBef>
              <a:buNone/>
            </a:pPr>
            <a:r>
              <a:rPr lang="en-US" sz="2000" dirty="0" smtClean="0"/>
              <a:t>Christian </a:t>
            </a:r>
            <a:r>
              <a:rPr lang="en-US" sz="2000" dirty="0" smtClean="0"/>
              <a:t>College, Moberly, Missouri for six </a:t>
            </a:r>
            <a:endParaRPr lang="en-US" sz="2000" dirty="0" smtClean="0"/>
          </a:p>
          <a:p>
            <a:pPr marL="0" indent="0">
              <a:lnSpc>
                <a:spcPct val="80000"/>
              </a:lnSpc>
              <a:spcBef>
                <a:spcPts val="0"/>
              </a:spcBef>
              <a:buNone/>
            </a:pPr>
            <a:r>
              <a:rPr lang="en-US" sz="2000" dirty="0" smtClean="0"/>
              <a:t>years </a:t>
            </a:r>
            <a:r>
              <a:rPr lang="en-US" sz="2000" dirty="0" smtClean="0"/>
              <a:t>and also built a successful law practice </a:t>
            </a:r>
            <a:endParaRPr lang="en-US" sz="2000" dirty="0" smtClean="0"/>
          </a:p>
          <a:p>
            <a:pPr marL="0" indent="0">
              <a:lnSpc>
                <a:spcPct val="80000"/>
              </a:lnSpc>
              <a:spcBef>
                <a:spcPts val="0"/>
              </a:spcBef>
              <a:buNone/>
            </a:pPr>
            <a:r>
              <a:rPr lang="en-US" sz="2000" dirty="0" smtClean="0"/>
              <a:t>limited </a:t>
            </a:r>
            <a:r>
              <a:rPr lang="en-US" sz="2000" dirty="0" smtClean="0"/>
              <a:t>to estate and gift planning. He later </a:t>
            </a:r>
            <a:endParaRPr lang="en-US" sz="2000" dirty="0" smtClean="0"/>
          </a:p>
          <a:p>
            <a:pPr marL="0" indent="0">
              <a:lnSpc>
                <a:spcPct val="80000"/>
              </a:lnSpc>
              <a:spcBef>
                <a:spcPts val="0"/>
              </a:spcBef>
              <a:buNone/>
            </a:pPr>
            <a:r>
              <a:rPr lang="en-US" sz="2000" dirty="0" smtClean="0"/>
              <a:t>served </a:t>
            </a:r>
            <a:r>
              <a:rPr lang="en-US" sz="2000" dirty="0" smtClean="0"/>
              <a:t>as president of the college for more </a:t>
            </a:r>
            <a:endParaRPr lang="en-US" sz="2000" dirty="0" smtClean="0"/>
          </a:p>
          <a:p>
            <a:pPr marL="0" indent="0">
              <a:lnSpc>
                <a:spcPct val="80000"/>
              </a:lnSpc>
              <a:spcBef>
                <a:spcPts val="0"/>
              </a:spcBef>
              <a:buNone/>
            </a:pPr>
            <a:r>
              <a:rPr lang="en-US" sz="2000" dirty="0" smtClean="0"/>
              <a:t>than </a:t>
            </a:r>
            <a:r>
              <a:rPr lang="en-US" sz="2000" dirty="0" smtClean="0"/>
              <a:t>five years, where he had direct and </a:t>
            </a:r>
            <a:endParaRPr lang="en-US" sz="2000" dirty="0" smtClean="0"/>
          </a:p>
          <a:p>
            <a:pPr marL="0" indent="0">
              <a:lnSpc>
                <a:spcPct val="80000"/>
              </a:lnSpc>
              <a:spcBef>
                <a:spcPts val="0"/>
              </a:spcBef>
              <a:buNone/>
            </a:pPr>
            <a:r>
              <a:rPr lang="en-US" sz="2000" dirty="0" smtClean="0"/>
              <a:t>supervisory </a:t>
            </a:r>
            <a:r>
              <a:rPr lang="en-US" sz="2000" dirty="0" smtClean="0"/>
              <a:t>responsibility for all fundraising. </a:t>
            </a:r>
            <a:r>
              <a:rPr lang="en-US" sz="2000" dirty="0" smtClean="0"/>
              <a:t>Dr</a:t>
            </a:r>
            <a:r>
              <a:rPr lang="en-US" sz="2000" dirty="0" smtClean="0"/>
              <a:t>. James received his Ph.D. in Consumer &amp; Family Economics from the University of Missouri where his dissertation was </a:t>
            </a:r>
            <a:r>
              <a:rPr lang="en-US" sz="2000" dirty="0" smtClean="0"/>
              <a:t>on the topic of charitable giving.  Dr</a:t>
            </a:r>
            <a:r>
              <a:rPr lang="en-US" sz="2000" dirty="0" smtClean="0"/>
              <a:t>. James has over 100 publications in print or in press in academic journals, conference proceedings, professional periodicals, and books.  He writes regularly for Advancing Philanthropy, the magazine of the Association of Fundraising Professionals</a:t>
            </a:r>
            <a:r>
              <a:rPr lang="en-US" sz="2000" dirty="0" smtClean="0"/>
              <a:t>.  He has presented </a:t>
            </a:r>
            <a:r>
              <a:rPr lang="en-US" sz="2000" dirty="0" smtClean="0"/>
              <a:t>his research in the U.S. and across the world including as an invited speaker </a:t>
            </a:r>
            <a:r>
              <a:rPr lang="en-US" sz="2000" dirty="0" smtClean="0"/>
              <a:t>in Ireland, Scotland, England, The Netherlands, Spain, Germany, and South Korea.  </a:t>
            </a:r>
            <a:r>
              <a:rPr lang="en-US" sz="2000" dirty="0" smtClean="0">
                <a:hlinkClick r:id="rId2"/>
              </a:rPr>
              <a:t>(click </a:t>
            </a:r>
            <a:r>
              <a:rPr lang="en-US" sz="2000" dirty="0" smtClean="0">
                <a:hlinkClick r:id="rId2"/>
              </a:rPr>
              <a:t>here for complete CV)</a:t>
            </a:r>
            <a:endParaRPr lang="en-US" sz="2000" dirty="0" smtClean="0"/>
          </a:p>
          <a:p>
            <a:pPr>
              <a:lnSpc>
                <a:spcPct val="80000"/>
              </a:lnSpc>
              <a:spcBef>
                <a:spcPts val="0"/>
              </a:spcBef>
              <a:buNone/>
            </a:pPr>
            <a:r>
              <a:rPr lang="en-US" sz="2000" dirty="0" smtClean="0"/>
              <a:t> </a:t>
            </a:r>
          </a:p>
          <a:p>
            <a:pPr>
              <a:lnSpc>
                <a:spcPct val="80000"/>
              </a:lnSpc>
              <a:spcBef>
                <a:spcPts val="0"/>
              </a:spcBef>
              <a:buNone/>
            </a:pPr>
            <a:endParaRPr lang="en-US" sz="2000" dirty="0"/>
          </a:p>
        </p:txBody>
      </p:sp>
      <p:pic>
        <p:nvPicPr>
          <p:cNvPr id="4" name="Picture 3" descr="Final Publicity Headshot.jpg"/>
          <p:cNvPicPr>
            <a:picLocks noChangeAspect="1"/>
          </p:cNvPicPr>
          <p:nvPr/>
        </p:nvPicPr>
        <p:blipFill>
          <a:blip r:embed="rId3" cstate="print"/>
          <a:srcRect/>
          <a:stretch>
            <a:fillRect/>
          </a:stretch>
        </p:blipFill>
        <p:spPr>
          <a:xfrm>
            <a:off x="4953000" y="0"/>
            <a:ext cx="1676400" cy="2003503"/>
          </a:xfrm>
          <a:prstGeom prst="rect">
            <a:avLst/>
          </a:prstGeom>
        </p:spPr>
      </p:pic>
      <p:pic>
        <p:nvPicPr>
          <p:cNvPr id="5" name="Picture 4" descr="IMG_1527.JPG"/>
          <p:cNvPicPr>
            <a:picLocks noChangeAspect="1"/>
          </p:cNvPicPr>
          <p:nvPr/>
        </p:nvPicPr>
        <p:blipFill>
          <a:blip r:embed="rId4" cstate="print"/>
          <a:srcRect/>
          <a:stretch>
            <a:fillRect/>
          </a:stretch>
        </p:blipFill>
        <p:spPr>
          <a:xfrm>
            <a:off x="4953000" y="3124200"/>
            <a:ext cx="3086100" cy="1752600"/>
          </a:xfrm>
          <a:prstGeom prst="rect">
            <a:avLst/>
          </a:prstGeom>
        </p:spPr>
      </p:pic>
      <p:sp>
        <p:nvSpPr>
          <p:cNvPr id="6" name="TextBox 5"/>
          <p:cNvSpPr txBox="1"/>
          <p:nvPr/>
        </p:nvSpPr>
        <p:spPr>
          <a:xfrm>
            <a:off x="6248400" y="27801"/>
            <a:ext cx="2209800" cy="276999"/>
          </a:xfrm>
          <a:prstGeom prst="rect">
            <a:avLst/>
          </a:prstGeom>
          <a:solidFill>
            <a:schemeClr val="tx1"/>
          </a:solidFill>
        </p:spPr>
        <p:txBody>
          <a:bodyPr wrap="square" lIns="0" tIns="0" rIns="0" bIns="0" rtlCol="0">
            <a:spAutoFit/>
          </a:bodyPr>
          <a:lstStyle/>
          <a:p>
            <a:pPr algn="ctr"/>
            <a:r>
              <a:rPr lang="en-US" dirty="0" smtClean="0">
                <a:solidFill>
                  <a:schemeClr val="bg1"/>
                </a:solidFill>
              </a:rPr>
              <a:t>Me (about 5 years ago)</a:t>
            </a:r>
            <a:endParaRPr lang="en-US" dirty="0">
              <a:solidFill>
                <a:schemeClr val="bg1"/>
              </a:solidFill>
            </a:endParaRPr>
          </a:p>
        </p:txBody>
      </p:sp>
      <p:sp>
        <p:nvSpPr>
          <p:cNvPr id="7" name="TextBox 6"/>
          <p:cNvSpPr txBox="1"/>
          <p:nvPr/>
        </p:nvSpPr>
        <p:spPr>
          <a:xfrm>
            <a:off x="6705600" y="3276600"/>
            <a:ext cx="2438400" cy="1421928"/>
          </a:xfrm>
          <a:prstGeom prst="rect">
            <a:avLst/>
          </a:prstGeom>
          <a:solidFill>
            <a:schemeClr val="tx1"/>
          </a:solidFill>
        </p:spPr>
        <p:txBody>
          <a:bodyPr wrap="square" rtlCol="0">
            <a:spAutoFit/>
          </a:bodyPr>
          <a:lstStyle/>
          <a:p>
            <a:pPr>
              <a:lnSpc>
                <a:spcPct val="80000"/>
              </a:lnSpc>
            </a:pPr>
            <a:r>
              <a:rPr lang="en-US" dirty="0" smtClean="0">
                <a:solidFill>
                  <a:schemeClr val="bg1"/>
                </a:solidFill>
              </a:rPr>
              <a:t>A</a:t>
            </a:r>
            <a:r>
              <a:rPr lang="en-US" dirty="0" smtClean="0">
                <a:solidFill>
                  <a:schemeClr val="bg1"/>
                </a:solidFill>
              </a:rPr>
              <a:t>t Giving Korea 2010.  I didn’t notice until later the projector was shining on my head (inter-cultural height problems).</a:t>
            </a:r>
            <a:endParaRPr lang="en-US" dirty="0">
              <a:solidFill>
                <a:schemeClr val="bg1"/>
              </a:solidFill>
            </a:endParaRPr>
          </a:p>
        </p:txBody>
      </p:sp>
      <p:pic>
        <p:nvPicPr>
          <p:cNvPr id="3074" name="Picture 2" descr="http://farm3.static.flickr.com/2427/4071908108_8361e6518e_z.jpg"/>
          <p:cNvPicPr>
            <a:picLocks noChangeAspect="1" noChangeArrowheads="1"/>
          </p:cNvPicPr>
          <p:nvPr/>
        </p:nvPicPr>
        <p:blipFill>
          <a:blip r:embed="rId5" cstate="print"/>
          <a:srcRect/>
          <a:stretch>
            <a:fillRect/>
          </a:stretch>
        </p:blipFill>
        <p:spPr bwMode="auto">
          <a:xfrm>
            <a:off x="6934200" y="533400"/>
            <a:ext cx="2209800" cy="2438400"/>
          </a:xfrm>
          <a:prstGeom prst="rect">
            <a:avLst/>
          </a:prstGeom>
          <a:noFill/>
        </p:spPr>
      </p:pic>
      <p:sp>
        <p:nvSpPr>
          <p:cNvPr id="9" name="TextBox 8"/>
          <p:cNvSpPr txBox="1"/>
          <p:nvPr/>
        </p:nvSpPr>
        <p:spPr>
          <a:xfrm>
            <a:off x="5029200" y="2209800"/>
            <a:ext cx="4114800" cy="664797"/>
          </a:xfrm>
          <a:prstGeom prst="rect">
            <a:avLst/>
          </a:prstGeom>
          <a:solidFill>
            <a:schemeClr val="tx1"/>
          </a:solidFill>
        </p:spPr>
        <p:txBody>
          <a:bodyPr wrap="square" lIns="0" tIns="0" rIns="0" bIns="0" rtlCol="0">
            <a:spAutoFit/>
          </a:bodyPr>
          <a:lstStyle/>
          <a:p>
            <a:pPr>
              <a:lnSpc>
                <a:spcPct val="80000"/>
              </a:lnSpc>
            </a:pPr>
            <a:r>
              <a:rPr lang="en-US" dirty="0" smtClean="0">
                <a:solidFill>
                  <a:schemeClr val="bg1"/>
                </a:solidFill>
              </a:rPr>
              <a:t>Lecturing in Germany.  75 extra students showed up.  I thought it was for me until I found out there was free beer afterwards.</a:t>
            </a:r>
            <a:endParaRPr lang="en-US"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Stock_000011873948XSmall.jpg"/>
          <p:cNvPicPr>
            <a:picLocks noChangeAspect="1"/>
          </p:cNvPicPr>
          <p:nvPr/>
        </p:nvPicPr>
        <p:blipFill>
          <a:blip r:embed="rId2" cstate="print"/>
          <a:srcRect/>
          <a:stretch>
            <a:fillRect/>
          </a:stretch>
        </p:blipFill>
        <p:spPr>
          <a:xfrm flipH="1">
            <a:off x="1600200" y="2133600"/>
            <a:ext cx="3733800" cy="2057400"/>
          </a:xfrm>
          <a:prstGeom prst="rect">
            <a:avLst/>
          </a:prstGeom>
        </p:spPr>
      </p:pic>
      <p:pic>
        <p:nvPicPr>
          <p:cNvPr id="13" name="Picture 12" descr="iStock_000006152666XSmall.jpg"/>
          <p:cNvPicPr>
            <a:picLocks noChangeAspect="1"/>
          </p:cNvPicPr>
          <p:nvPr/>
        </p:nvPicPr>
        <p:blipFill>
          <a:blip r:embed="rId3" cstate="print"/>
          <a:srcRect/>
          <a:stretch>
            <a:fillRect/>
          </a:stretch>
        </p:blipFill>
        <p:spPr>
          <a:xfrm rot="21078146">
            <a:off x="5429943" y="3692367"/>
            <a:ext cx="3768436" cy="2590800"/>
          </a:xfrm>
          <a:prstGeom prst="rect">
            <a:avLst/>
          </a:prstGeom>
        </p:spPr>
      </p:pic>
      <p:pic>
        <p:nvPicPr>
          <p:cNvPr id="12" name="Picture 4" descr="http://www.creditcardchaser.com/wp-content/uploads/2009/11/salvation-army-kettle.jpg"/>
          <p:cNvPicPr>
            <a:picLocks noChangeAspect="1" noChangeArrowheads="1"/>
          </p:cNvPicPr>
          <p:nvPr/>
        </p:nvPicPr>
        <p:blipFill>
          <a:blip r:embed="rId4" cstate="print"/>
          <a:srcRect b="2471"/>
          <a:stretch>
            <a:fillRect/>
          </a:stretch>
        </p:blipFill>
        <p:spPr bwMode="auto">
          <a:xfrm>
            <a:off x="1828800" y="4151953"/>
            <a:ext cx="2133600" cy="2706047"/>
          </a:xfrm>
          <a:prstGeom prst="rect">
            <a:avLst/>
          </a:prstGeom>
          <a:noFill/>
        </p:spPr>
      </p:pic>
      <p:pic>
        <p:nvPicPr>
          <p:cNvPr id="4" name="Content Placeholder 3" descr="iStock_000006152666XSmall.jpg"/>
          <p:cNvPicPr>
            <a:picLocks noGrp="1" noChangeAspect="1"/>
          </p:cNvPicPr>
          <p:nvPr>
            <p:ph idx="1"/>
          </p:nvPr>
        </p:nvPicPr>
        <p:blipFill>
          <a:blip r:embed="rId5" cstate="print"/>
          <a:srcRect/>
          <a:stretch>
            <a:fillRect/>
          </a:stretch>
        </p:blipFill>
        <p:spPr>
          <a:xfrm>
            <a:off x="0" y="0"/>
            <a:ext cx="4724400" cy="2133600"/>
          </a:xfrm>
          <a:prstGeom prst="rect">
            <a:avLst/>
          </a:prstGeom>
        </p:spPr>
      </p:pic>
      <p:sp>
        <p:nvSpPr>
          <p:cNvPr id="7" name="TextBox 6"/>
          <p:cNvSpPr txBox="1"/>
          <p:nvPr/>
        </p:nvSpPr>
        <p:spPr>
          <a:xfrm>
            <a:off x="4191000" y="2438400"/>
            <a:ext cx="4572000" cy="1200329"/>
          </a:xfrm>
          <a:prstGeom prst="rect">
            <a:avLst/>
          </a:prstGeom>
          <a:noFill/>
        </p:spPr>
        <p:txBody>
          <a:bodyPr wrap="square" rtlCol="0">
            <a:spAutoFit/>
          </a:bodyPr>
          <a:lstStyle/>
          <a:p>
            <a:r>
              <a:rPr lang="en-US" sz="3600" dirty="0" smtClean="0"/>
              <a:t>Delivers money or property</a:t>
            </a:r>
            <a:endParaRPr lang="en-US" sz="3600" dirty="0"/>
          </a:p>
        </p:txBody>
      </p:sp>
      <p:pic>
        <p:nvPicPr>
          <p:cNvPr id="10" name="Picture 9" descr="iStock_000006152666XSmall.jpg"/>
          <p:cNvPicPr>
            <a:picLocks noChangeAspect="1"/>
          </p:cNvPicPr>
          <p:nvPr/>
        </p:nvPicPr>
        <p:blipFill>
          <a:blip r:embed="rId6" cstate="print">
            <a:clrChange>
              <a:clrFrom>
                <a:srgbClr val="FFFFFF"/>
              </a:clrFrom>
              <a:clrTo>
                <a:srgbClr val="FFFFFF">
                  <a:alpha val="0"/>
                </a:srgbClr>
              </a:clrTo>
            </a:clrChange>
          </a:blip>
          <a:srcRect/>
          <a:stretch>
            <a:fillRect/>
          </a:stretch>
        </p:blipFill>
        <p:spPr>
          <a:xfrm rot="8491050">
            <a:off x="2753498" y="1890835"/>
            <a:ext cx="609600" cy="914400"/>
          </a:xfrm>
          <a:prstGeom prst="rect">
            <a:avLst/>
          </a:prstGeom>
        </p:spPr>
      </p:pic>
      <p:sp>
        <p:nvSpPr>
          <p:cNvPr id="15" name="Rectangle 14"/>
          <p:cNvSpPr/>
          <p:nvPr/>
        </p:nvSpPr>
        <p:spPr>
          <a:xfrm>
            <a:off x="4876800" y="0"/>
            <a:ext cx="4267200" cy="609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876800" y="609600"/>
            <a:ext cx="4267200"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876800" y="0"/>
            <a:ext cx="4267200" cy="1293111"/>
          </a:xfrm>
          <a:prstGeom prst="rect">
            <a:avLst/>
          </a:prstGeom>
          <a:noFill/>
        </p:spPr>
        <p:txBody>
          <a:bodyPr wrap="square" rtlCol="0">
            <a:spAutoFit/>
          </a:bodyPr>
          <a:lstStyle/>
          <a:p>
            <a:pPr algn="ctr">
              <a:lnSpc>
                <a:spcPct val="70000"/>
              </a:lnSpc>
            </a:pPr>
            <a:r>
              <a:rPr lang="en-US" sz="5400" b="1" spc="-150" dirty="0" smtClean="0">
                <a:solidFill>
                  <a:schemeClr val="bg1"/>
                </a:solidFill>
              </a:rPr>
              <a:t>Not  a </a:t>
            </a:r>
          </a:p>
          <a:p>
            <a:pPr algn="ctr">
              <a:lnSpc>
                <a:spcPct val="70000"/>
              </a:lnSpc>
            </a:pPr>
            <a:r>
              <a:rPr lang="en-US" sz="5400" b="1" spc="-150" dirty="0" smtClean="0">
                <a:solidFill>
                  <a:schemeClr val="bg1"/>
                </a:solidFill>
              </a:rPr>
              <a:t>Charitable Gift</a:t>
            </a:r>
            <a:endParaRPr lang="en-US" sz="3600" b="1" spc="-150" dirty="0">
              <a:solidFill>
                <a:schemeClr val="bg1"/>
              </a:solidFill>
            </a:endParaRPr>
          </a:p>
        </p:txBody>
      </p:sp>
      <p:sp>
        <p:nvSpPr>
          <p:cNvPr id="19" name="TextBox 18"/>
          <p:cNvSpPr txBox="1"/>
          <p:nvPr/>
        </p:nvSpPr>
        <p:spPr>
          <a:xfrm>
            <a:off x="2971800" y="990600"/>
            <a:ext cx="2971800" cy="646331"/>
          </a:xfrm>
          <a:prstGeom prst="rect">
            <a:avLst/>
          </a:prstGeom>
          <a:noFill/>
        </p:spPr>
        <p:txBody>
          <a:bodyPr wrap="square" rtlCol="0">
            <a:spAutoFit/>
          </a:bodyPr>
          <a:lstStyle/>
          <a:p>
            <a:r>
              <a:rPr lang="en-US" sz="3600" dirty="0" smtClean="0"/>
              <a:t>Donor</a:t>
            </a:r>
            <a:endParaRPr lang="en-US" sz="3600" dirty="0"/>
          </a:p>
        </p:txBody>
      </p:sp>
      <p:sp>
        <p:nvSpPr>
          <p:cNvPr id="20" name="TextBox 19"/>
          <p:cNvSpPr txBox="1"/>
          <p:nvPr/>
        </p:nvSpPr>
        <p:spPr>
          <a:xfrm>
            <a:off x="4343400" y="5879271"/>
            <a:ext cx="4800600" cy="989823"/>
          </a:xfrm>
          <a:prstGeom prst="rect">
            <a:avLst/>
          </a:prstGeom>
          <a:noFill/>
        </p:spPr>
        <p:txBody>
          <a:bodyPr wrap="square" rtlCol="0">
            <a:spAutoFit/>
          </a:bodyPr>
          <a:lstStyle/>
          <a:p>
            <a:pPr algn="r">
              <a:lnSpc>
                <a:spcPct val="80000"/>
              </a:lnSpc>
            </a:pPr>
            <a:r>
              <a:rPr lang="en-US" sz="3600" dirty="0" smtClean="0"/>
              <a:t>To a charity for a</a:t>
            </a:r>
          </a:p>
          <a:p>
            <a:pPr algn="r">
              <a:lnSpc>
                <a:spcPct val="80000"/>
              </a:lnSpc>
            </a:pPr>
            <a:r>
              <a:rPr lang="en-US" sz="3600" dirty="0" smtClean="0"/>
              <a:t>specific person</a:t>
            </a:r>
            <a:endParaRPr lang="en-US" sz="3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4267200" cy="1143000"/>
          </a:xfrm>
        </p:spPr>
        <p:txBody>
          <a:bodyPr>
            <a:normAutofit fontScale="90000"/>
          </a:bodyPr>
          <a:lstStyle/>
          <a:p>
            <a:r>
              <a:rPr lang="en-US" dirty="0" smtClean="0"/>
              <a:t>When is it a completed gift?</a:t>
            </a:r>
            <a:endParaRPr lang="en-US" dirty="0"/>
          </a:p>
        </p:txBody>
      </p:sp>
      <p:sp>
        <p:nvSpPr>
          <p:cNvPr id="3" name="Content Placeholder 2"/>
          <p:cNvSpPr>
            <a:spLocks noGrp="1"/>
          </p:cNvSpPr>
          <p:nvPr>
            <p:ph idx="1"/>
          </p:nvPr>
        </p:nvSpPr>
        <p:spPr>
          <a:xfrm>
            <a:off x="0" y="1905000"/>
            <a:ext cx="4191000" cy="4221163"/>
          </a:xfrm>
        </p:spPr>
        <p:txBody>
          <a:bodyPr/>
          <a:lstStyle/>
          <a:p>
            <a:pPr marL="1084263" indent="-1084263">
              <a:buNone/>
            </a:pPr>
            <a:r>
              <a:rPr lang="en-US" dirty="0" smtClean="0"/>
              <a:t>Day 1: I put a cash gift addressed to a charity in the U.S. mail</a:t>
            </a:r>
          </a:p>
          <a:p>
            <a:pPr marL="1084263" indent="-1084263">
              <a:buNone/>
              <a:tabLst>
                <a:tab pos="1084263" algn="l"/>
              </a:tabLst>
            </a:pPr>
            <a:r>
              <a:rPr lang="en-US" dirty="0" smtClean="0"/>
              <a:t>Day 2: It arrives safely at the charity</a:t>
            </a:r>
            <a:endParaRPr lang="en-US" dirty="0"/>
          </a:p>
        </p:txBody>
      </p:sp>
      <p:pic>
        <p:nvPicPr>
          <p:cNvPr id="1026" name="Picture 2" descr="C:\Users\rujames\AppData\Local\Microsoft\Windows\Temporary Internet Files\Content.IE5\7FLW1HPB\MP900321184[1].jpg"/>
          <p:cNvPicPr>
            <a:picLocks noChangeAspect="1" noChangeArrowheads="1"/>
          </p:cNvPicPr>
          <p:nvPr/>
        </p:nvPicPr>
        <p:blipFill>
          <a:blip r:embed="rId2" cstate="print"/>
          <a:srcRect/>
          <a:stretch>
            <a:fillRect/>
          </a:stretch>
        </p:blipFill>
        <p:spPr bwMode="auto">
          <a:xfrm>
            <a:off x="4251960" y="0"/>
            <a:ext cx="4892040"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943600" y="0"/>
            <a:ext cx="3200400" cy="646331"/>
          </a:xfrm>
          <a:prstGeom prst="rect">
            <a:avLst/>
          </a:prstGeom>
          <a:noFill/>
        </p:spPr>
        <p:txBody>
          <a:bodyPr wrap="square" rtlCol="0">
            <a:spAutoFit/>
          </a:bodyPr>
          <a:lstStyle/>
          <a:p>
            <a:pPr algn="r"/>
            <a:r>
              <a:rPr lang="en-US" sz="3600" dirty="0" smtClean="0">
                <a:solidFill>
                  <a:schemeClr val="bg1"/>
                </a:solidFill>
              </a:rPr>
              <a:t>Completed Gift</a:t>
            </a:r>
            <a:endParaRPr lang="en-US" sz="3600" dirty="0">
              <a:solidFill>
                <a:schemeClr val="bg1"/>
              </a:solidFill>
            </a:endParaRPr>
          </a:p>
        </p:txBody>
      </p:sp>
      <p:pic>
        <p:nvPicPr>
          <p:cNvPr id="4" name="Content Placeholder 3" descr="iStock_000006152666XSmall.jpg"/>
          <p:cNvPicPr>
            <a:picLocks noGrp="1" noChangeAspect="1"/>
          </p:cNvPicPr>
          <p:nvPr>
            <p:ph idx="1"/>
          </p:nvPr>
        </p:nvPicPr>
        <p:blipFill>
          <a:blip r:embed="rId2" cstate="print"/>
          <a:srcRect/>
          <a:stretch>
            <a:fillRect/>
          </a:stretch>
        </p:blipFill>
        <p:spPr>
          <a:xfrm>
            <a:off x="0" y="0"/>
            <a:ext cx="4724400" cy="2362200"/>
          </a:xfrm>
          <a:prstGeom prst="rect">
            <a:avLst/>
          </a:prstGeom>
        </p:spPr>
      </p:pic>
      <p:pic>
        <p:nvPicPr>
          <p:cNvPr id="5" name="Picture 4" descr="iStock_000006152666XSmall.jpg"/>
          <p:cNvPicPr>
            <a:picLocks noChangeAspect="1"/>
          </p:cNvPicPr>
          <p:nvPr/>
        </p:nvPicPr>
        <p:blipFill>
          <a:blip r:embed="rId3" cstate="print"/>
          <a:srcRect/>
          <a:stretch>
            <a:fillRect/>
          </a:stretch>
        </p:blipFill>
        <p:spPr>
          <a:xfrm>
            <a:off x="2362200" y="2286000"/>
            <a:ext cx="762000" cy="1524000"/>
          </a:xfrm>
          <a:prstGeom prst="rect">
            <a:avLst/>
          </a:prstGeom>
        </p:spPr>
      </p:pic>
      <p:sp>
        <p:nvSpPr>
          <p:cNvPr id="7" name="TextBox 6"/>
          <p:cNvSpPr txBox="1"/>
          <p:nvPr/>
        </p:nvSpPr>
        <p:spPr>
          <a:xfrm>
            <a:off x="4191000" y="2438400"/>
            <a:ext cx="4572000" cy="1200329"/>
          </a:xfrm>
          <a:prstGeom prst="rect">
            <a:avLst/>
          </a:prstGeom>
          <a:noFill/>
        </p:spPr>
        <p:txBody>
          <a:bodyPr wrap="square" rtlCol="0">
            <a:spAutoFit/>
          </a:bodyPr>
          <a:lstStyle/>
          <a:p>
            <a:r>
              <a:rPr lang="en-US" sz="3600" dirty="0" smtClean="0"/>
              <a:t>Delivers money or property</a:t>
            </a:r>
            <a:endParaRPr lang="en-US" sz="3600" dirty="0"/>
          </a:p>
        </p:txBody>
      </p:sp>
      <p:sp>
        <p:nvSpPr>
          <p:cNvPr id="8" name="TextBox 7"/>
          <p:cNvSpPr txBox="1"/>
          <p:nvPr/>
        </p:nvSpPr>
        <p:spPr>
          <a:xfrm>
            <a:off x="4724400" y="5562600"/>
            <a:ext cx="4419600" cy="1200329"/>
          </a:xfrm>
          <a:prstGeom prst="rect">
            <a:avLst/>
          </a:prstGeom>
          <a:noFill/>
        </p:spPr>
        <p:txBody>
          <a:bodyPr wrap="square" rtlCol="0">
            <a:spAutoFit/>
          </a:bodyPr>
          <a:lstStyle/>
          <a:p>
            <a:r>
              <a:rPr lang="en-US" sz="3600" dirty="0" smtClean="0"/>
              <a:t>To a charity or agent of the charity</a:t>
            </a:r>
            <a:endParaRPr lang="en-US" sz="3600" dirty="0"/>
          </a:p>
        </p:txBody>
      </p:sp>
      <p:pic>
        <p:nvPicPr>
          <p:cNvPr id="11" name="Picture 4" descr="http://www.creditcardchaser.com/wp-content/uploads/2009/11/salvation-army-kettle.jpg"/>
          <p:cNvPicPr>
            <a:picLocks noChangeAspect="1" noChangeArrowheads="1"/>
          </p:cNvPicPr>
          <p:nvPr/>
        </p:nvPicPr>
        <p:blipFill>
          <a:blip r:embed="rId4" cstate="print"/>
          <a:srcRect b="2471"/>
          <a:stretch>
            <a:fillRect/>
          </a:stretch>
        </p:blipFill>
        <p:spPr bwMode="auto">
          <a:xfrm>
            <a:off x="1828800" y="4151953"/>
            <a:ext cx="2133600" cy="2706047"/>
          </a:xfrm>
          <a:prstGeom prst="rect">
            <a:avLst/>
          </a:prstGeom>
          <a:noFill/>
        </p:spPr>
      </p:pic>
      <p:sp>
        <p:nvSpPr>
          <p:cNvPr id="10" name="Oval 9"/>
          <p:cNvSpPr/>
          <p:nvPr/>
        </p:nvSpPr>
        <p:spPr>
          <a:xfrm>
            <a:off x="7010400" y="5486400"/>
            <a:ext cx="1828800" cy="8382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ular Callout 12"/>
          <p:cNvSpPr/>
          <p:nvPr/>
        </p:nvSpPr>
        <p:spPr>
          <a:xfrm>
            <a:off x="6781800" y="3581400"/>
            <a:ext cx="2286000" cy="1066800"/>
          </a:xfrm>
          <a:prstGeom prst="wedgeRoundRectCallout">
            <a:avLst>
              <a:gd name="adj1" fmla="val 1128"/>
              <a:gd name="adj2" fmla="val 122794"/>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781800" y="3581400"/>
            <a:ext cx="2362200" cy="1135054"/>
          </a:xfrm>
          <a:prstGeom prst="rect">
            <a:avLst/>
          </a:prstGeom>
          <a:noFill/>
        </p:spPr>
        <p:txBody>
          <a:bodyPr wrap="square" rtlCol="0">
            <a:spAutoFit/>
          </a:bodyPr>
          <a:lstStyle/>
          <a:p>
            <a:pPr>
              <a:lnSpc>
                <a:spcPct val="80000"/>
              </a:lnSpc>
            </a:pPr>
            <a:r>
              <a:rPr lang="en-US" sz="2800" dirty="0" smtClean="0"/>
              <a:t>Post office is treated as the charity’s agent</a:t>
            </a:r>
            <a:endParaRPr lang="en-US" sz="2800" dirty="0"/>
          </a:p>
        </p:txBody>
      </p:sp>
      <p:sp>
        <p:nvSpPr>
          <p:cNvPr id="15" name="TextBox 14"/>
          <p:cNvSpPr txBox="1"/>
          <p:nvPr/>
        </p:nvSpPr>
        <p:spPr>
          <a:xfrm>
            <a:off x="2971800" y="990600"/>
            <a:ext cx="2971800" cy="646331"/>
          </a:xfrm>
          <a:prstGeom prst="rect">
            <a:avLst/>
          </a:prstGeom>
          <a:noFill/>
        </p:spPr>
        <p:txBody>
          <a:bodyPr wrap="square" rtlCol="0">
            <a:spAutoFit/>
          </a:bodyPr>
          <a:lstStyle/>
          <a:p>
            <a:r>
              <a:rPr lang="en-US" sz="3600" dirty="0" smtClean="0"/>
              <a:t>Donor</a:t>
            </a:r>
            <a:endParaRPr lang="en-US" sz="3600" dirty="0"/>
          </a:p>
        </p:txBody>
      </p:sp>
      <p:sp>
        <p:nvSpPr>
          <p:cNvPr id="16" name="Rectangle 15"/>
          <p:cNvSpPr/>
          <p:nvPr/>
        </p:nvSpPr>
        <p:spPr>
          <a:xfrm>
            <a:off x="4876800" y="0"/>
            <a:ext cx="4267200" cy="914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72000" y="0"/>
            <a:ext cx="4572000" cy="923330"/>
          </a:xfrm>
          <a:prstGeom prst="rect">
            <a:avLst/>
          </a:prstGeom>
          <a:noFill/>
        </p:spPr>
        <p:txBody>
          <a:bodyPr wrap="square" rtlCol="0">
            <a:spAutoFit/>
          </a:bodyPr>
          <a:lstStyle/>
          <a:p>
            <a:pPr algn="r"/>
            <a:r>
              <a:rPr lang="en-US" sz="5400" b="1" spc="-150" dirty="0" smtClean="0">
                <a:solidFill>
                  <a:schemeClr val="bg1"/>
                </a:solidFill>
              </a:rPr>
              <a:t>Completed Gift</a:t>
            </a:r>
            <a:endParaRPr lang="en-US" sz="5400" b="1" spc="-15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4267200" cy="1143000"/>
          </a:xfrm>
        </p:spPr>
        <p:txBody>
          <a:bodyPr>
            <a:normAutofit fontScale="90000"/>
          </a:bodyPr>
          <a:lstStyle/>
          <a:p>
            <a:r>
              <a:rPr lang="en-US" dirty="0" smtClean="0"/>
              <a:t>When is it a completed gift?</a:t>
            </a:r>
            <a:endParaRPr lang="en-US" dirty="0"/>
          </a:p>
        </p:txBody>
      </p:sp>
      <p:sp>
        <p:nvSpPr>
          <p:cNvPr id="3" name="Content Placeholder 2"/>
          <p:cNvSpPr>
            <a:spLocks noGrp="1"/>
          </p:cNvSpPr>
          <p:nvPr>
            <p:ph idx="1"/>
          </p:nvPr>
        </p:nvSpPr>
        <p:spPr>
          <a:xfrm>
            <a:off x="0" y="1905000"/>
            <a:ext cx="4191000" cy="4221163"/>
          </a:xfrm>
        </p:spPr>
        <p:txBody>
          <a:bodyPr/>
          <a:lstStyle/>
          <a:p>
            <a:pPr marL="1147763" indent="-1147763">
              <a:buNone/>
              <a:tabLst>
                <a:tab pos="1147763" algn="l"/>
              </a:tabLst>
            </a:pPr>
            <a:r>
              <a:rPr lang="en-US" b="1" dirty="0" smtClean="0"/>
              <a:t>Day 1</a:t>
            </a:r>
            <a:r>
              <a:rPr lang="en-US" dirty="0" smtClean="0"/>
              <a:t>: I put a cash gift addressed to a charity in the U.S. mail</a:t>
            </a:r>
          </a:p>
          <a:p>
            <a:pPr marL="1147763" indent="-1147763">
              <a:buNone/>
              <a:tabLst>
                <a:tab pos="1147763" algn="l"/>
              </a:tabLst>
            </a:pPr>
            <a:r>
              <a:rPr lang="en-US" dirty="0" smtClean="0"/>
              <a:t>Day 2: It arrives safely at the charity</a:t>
            </a:r>
            <a:endParaRPr lang="en-US" dirty="0"/>
          </a:p>
        </p:txBody>
      </p:sp>
      <p:pic>
        <p:nvPicPr>
          <p:cNvPr id="1026" name="Picture 2" descr="C:\Users\rujames\AppData\Local\Microsoft\Windows\Temporary Internet Files\Content.IE5\7FLW1HPB\MP900321184[1].jpg"/>
          <p:cNvPicPr>
            <a:picLocks noChangeAspect="1" noChangeArrowheads="1"/>
          </p:cNvPicPr>
          <p:nvPr/>
        </p:nvPicPr>
        <p:blipFill>
          <a:blip r:embed="rId2" cstate="print"/>
          <a:srcRect/>
          <a:stretch>
            <a:fillRect/>
          </a:stretch>
        </p:blipFill>
        <p:spPr bwMode="auto">
          <a:xfrm>
            <a:off x="4251960" y="0"/>
            <a:ext cx="4892040" cy="6858000"/>
          </a:xfrm>
          <a:prstGeom prst="rect">
            <a:avLst/>
          </a:prstGeom>
          <a:noFill/>
        </p:spPr>
      </p:pic>
      <p:sp>
        <p:nvSpPr>
          <p:cNvPr id="5" name="Oval 4"/>
          <p:cNvSpPr/>
          <p:nvPr/>
        </p:nvSpPr>
        <p:spPr>
          <a:xfrm>
            <a:off x="0" y="1828800"/>
            <a:ext cx="1143000" cy="7620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132&quot;&gt;&lt;/object&gt;&lt;object type=&quot;2&quot; unique_id=&quot;10133&quot;&gt;&lt;object type=&quot;3&quot; unique_id=&quot;10134&quot;&gt;&lt;property id=&quot;20148&quot; value=&quot;5&quot;/&gt;&lt;property id=&quot;20300&quot; value=&quot;Slide 1 - &amp;quot;Timing &amp;quot;&quot;/&gt;&lt;property id=&quot;20307&quot; value=&quot;343&quot;/&gt;&lt;/object&gt;&lt;object type=&quot;3&quot; unique_id=&quot;10135&quot;&gt;&lt;property id=&quot;20148&quot; value=&quot;5&quot;/&gt;&lt;property id=&quot;20300&quot; value=&quot;Slide 2&quot;/&gt;&lt;property id=&quot;20307&quot; value=&quot;301&quot;/&gt;&lt;/object&gt;&lt;object type=&quot;3&quot; unique_id=&quot;10136&quot;&gt;&lt;property id=&quot;20148&quot; value=&quot;5&quot;/&gt;&lt;property id=&quot;20300&quot; value=&quot;Slide 3&quot;/&gt;&lt;property id=&quot;20307&quot; value=&quot;306&quot;/&gt;&lt;/object&gt;&lt;object type=&quot;3&quot; unique_id=&quot;10138&quot;&gt;&lt;property id=&quot;20148&quot; value=&quot;5&quot;/&gt;&lt;property id=&quot;20300&quot; value=&quot;Slide 5&quot;/&gt;&lt;property id=&quot;20307&quot; value=&quot;300&quot;/&gt;&lt;/object&gt;&lt;object type=&quot;3&quot; unique_id=&quot;10139&quot;&gt;&lt;property id=&quot;20148&quot; value=&quot;5&quot;/&gt;&lt;property id=&quot;20300&quot; value=&quot;Slide 6&quot;/&gt;&lt;property id=&quot;20307&quot; value=&quot;303&quot;/&gt;&lt;/object&gt;&lt;object type=&quot;3&quot; unique_id=&quot;10140&quot;&gt;&lt;property id=&quot;20148&quot; value=&quot;5&quot;/&gt;&lt;property id=&quot;20300&quot; value=&quot;Slide 7 - &amp;quot;When is it a completed gift?&amp;quot;&quot;/&gt;&lt;property id=&quot;20307&quot; value=&quot;309&quot;/&gt;&lt;/object&gt;&lt;object type=&quot;3&quot; unique_id=&quot;10141&quot;&gt;&lt;property id=&quot;20148&quot; value=&quot;5&quot;/&gt;&lt;property id=&quot;20300&quot; value=&quot;Slide 8&quot;/&gt;&lt;property id=&quot;20307&quot; value=&quot;308&quot;/&gt;&lt;/object&gt;&lt;object type=&quot;3&quot; unique_id=&quot;10142&quot;&gt;&lt;property id=&quot;20148&quot; value=&quot;5&quot;/&gt;&lt;property id=&quot;20300&quot; value=&quot;Slide 9 - &amp;quot;When is it a completed gift?&amp;quot;&quot;/&gt;&lt;property id=&quot;20307&quot; value=&quot;311&quot;/&gt;&lt;/object&gt;&lt;object type=&quot;3&quot; unique_id=&quot;10143&quot;&gt;&lt;property id=&quot;20148&quot; value=&quot;5&quot;/&gt;&lt;property id=&quot;20300&quot; value=&quot;Slide 10 - &amp;quot;When is the gift completed?&amp;quot;&quot;/&gt;&lt;property id=&quot;20307&quot; value=&quot;274&quot;/&gt;&lt;/object&gt;&lt;object type=&quot;3&quot; unique_id=&quot;10144&quot;&gt;&lt;property id=&quot;20148&quot; value=&quot;5&quot;/&gt;&lt;property id=&quot;20300&quot; value=&quot;Slide 11&quot;/&gt;&lt;property id=&quot;20307&quot; value=&quot;313&quot;/&gt;&lt;/object&gt;&lt;object type=&quot;3&quot; unique_id=&quot;10145&quot;&gt;&lt;property id=&quot;20148&quot; value=&quot;5&quot;/&gt;&lt;property id=&quot;20300&quot; value=&quot;Slide 12 - &amp;quot;When is the gift completed?&amp;quot;&quot;/&gt;&lt;property id=&quot;20307&quot; value=&quot;312&quot;/&gt;&lt;/object&gt;&lt;object type=&quot;3&quot; unique_id=&quot;10146&quot;&gt;&lt;property id=&quot;20148&quot; value=&quot;5&quot;/&gt;&lt;property id=&quot;20300&quot; value=&quot;Slide 13&quot;/&gt;&lt;property id=&quot;20307&quot; value=&quot;277&quot;/&gt;&lt;/object&gt;&lt;object type=&quot;3&quot; unique_id=&quot;10147&quot;&gt;&lt;property id=&quot;20148&quot; value=&quot;5&quot;/&gt;&lt;property id=&quot;20300&quot; value=&quot;Slide 14 - &amp;quot;The deduction comes one year sooner&amp;quot;&quot;/&gt;&lt;property id=&quot;20307&quot; value=&quot;314&quot;/&gt;&lt;/object&gt;&lt;object type=&quot;3&quot; unique_id=&quot;10148&quot;&gt;&lt;property id=&quot;20148&quot; value=&quot;5&quot;/&gt;&lt;property id=&quot;20300&quot; value=&quot;Slide 15 - &amp;quot;Or on a different kind of tax return&amp;quot;&quot;/&gt;&lt;property id=&quot;20307&quot; value=&quot;316&quot;/&gt;&lt;/object&gt;&lt;object type=&quot;3&quot; unique_id=&quot;10149&quot;&gt;&lt;property id=&quot;20148&quot; value=&quot;5&quot;/&gt;&lt;property id=&quot;20300&quot; value=&quot;Slide 16 - &amp;quot;What if the check bounces?&amp;quot;&quot;/&gt;&lt;property id=&quot;20307&quot; value=&quot;278&quot;/&gt;&lt;/object&gt;&lt;object type=&quot;3&quot; unique_id=&quot;10150&quot;&gt;&lt;property id=&quot;20148&quot; value=&quot;5&quot;/&gt;&lt;property id=&quot;20300&quot; value=&quot;Slide 17&quot;/&gt;&lt;property id=&quot;20307&quot; value=&quot;317&quot;/&gt;&lt;/object&gt;&lt;object type=&quot;3&quot; unique_id=&quot;10151&quot;&gt;&lt;property id=&quot;20148&quot; value=&quot;5&quot;/&gt;&lt;property id=&quot;20300&quot; value=&quot;Slide 18 - &amp;quot;What if the check bounces?&amp;quot;&quot;/&gt;&lt;property id=&quot;20307&quot; value=&quot;318&quot;/&gt;&lt;/object&gt;&lt;object type=&quot;3&quot; unique_id=&quot;10152&quot;&gt;&lt;property id=&quot;20148&quot; value=&quot;5&quot;/&gt;&lt;property id=&quot;20300&quot; value=&quot;Slide 19 - &amp;quot;What about a post-dated check?&amp;quot;&quot;/&gt;&lt;property id=&quot;20307&quot; value=&quot;283&quot;/&gt;&lt;/object&gt;&lt;object type=&quot;3&quot; unique_id=&quot;10153&quot;&gt;&lt;property id=&quot;20148&quot; value=&quot;5&quot;/&gt;&lt;property id=&quot;20300&quot; value=&quot;Slide 20&quot;/&gt;&lt;property id=&quot;20307&quot; value=&quot;319&quot;/&gt;&lt;/object&gt;&lt;object type=&quot;3&quot; unique_id=&quot;10154&quot;&gt;&lt;property id=&quot;20148&quot; value=&quot;5&quot;/&gt;&lt;property id=&quot;20300&quot; value=&quot;Slide 21 - &amp;quot;What about a post-dated check?&amp;quot;&quot;/&gt;&lt;property id=&quot;20307&quot; value=&quot;320&quot;/&gt;&lt;/object&gt;&lt;object type=&quot;3&quot; unique_id=&quot;10155&quot;&gt;&lt;property id=&quot;20148&quot; value=&quot;5&quot;/&gt;&lt;property id=&quot;20300&quot; value=&quot;Slide 22 - &amp;quot;What about a credit card gift?&amp;quot;&quot;/&gt;&lt;property id=&quot;20307&quot; value=&quot;281&quot;/&gt;&lt;/object&gt;&lt;object type=&quot;3&quot; unique_id=&quot;10156&quot;&gt;&lt;property id=&quot;20148&quot; value=&quot;5&quot;/&gt;&lt;property id=&quot;20300&quot; value=&quot;Slide 23&quot;/&gt;&lt;property id=&quot;20307&quot; value=&quot;321&quot;/&gt;&lt;/object&gt;&lt;object type=&quot;3&quot; unique_id=&quot;10157&quot;&gt;&lt;property id=&quot;20148&quot; value=&quot;5&quot;/&gt;&lt;property id=&quot;20300&quot; value=&quot;Slide 24 - &amp;quot;What about a credit card gift?&amp;quot;&quot;/&gt;&lt;property id=&quot;20307&quot; value=&quot;322&quot;/&gt;&lt;/object&gt;&lt;object type=&quot;3&quot; unique_id=&quot;10158&quot;&gt;&lt;property id=&quot;20148&quot; value=&quot;5&quot;/&gt;&lt;property id=&quot;20300&quot; value=&quot;Slide 25 - &amp;quot;What about credit card rebates?&amp;quot;&quot;/&gt;&lt;property id=&quot;20307&quot; value=&quot;294&quot;/&gt;&lt;/object&gt;&lt;object type=&quot;3&quot; unique_id=&quot;10159&quot;&gt;&lt;property id=&quot;20148&quot; value=&quot;5&quot;/&gt;&lt;property id=&quot;20300&quot; value=&quot;Slide 26&quot;/&gt;&lt;property id=&quot;20307&quot; value=&quot;323&quot;/&gt;&lt;/object&gt;&lt;object type=&quot;3&quot; unique_id=&quot;10160&quot;&gt;&lt;property id=&quot;20148&quot; value=&quot;5&quot;/&gt;&lt;property id=&quot;20300&quot; value=&quot;Slide 27 - &amp;quot;What about credit card rebates?&amp;quot;&quot;/&gt;&lt;property id=&quot;20307&quot; value=&quot;324&quot;/&gt;&lt;/object&gt;&lt;object type=&quot;3&quot; unique_id=&quot;10161&quot;&gt;&lt;property id=&quot;20148&quot; value=&quot;5&quot;/&gt;&lt;property id=&quot;20300&quot; value=&quot;Slide 28 - &amp;quot;What about a legally enforceable contract?&amp;quot;&quot;/&gt;&lt;property id=&quot;20307&quot; value=&quot;258&quot;/&gt;&lt;/object&gt;&lt;object type=&quot;3&quot; unique_id=&quot;10162&quot;&gt;&lt;property id=&quot;20148&quot; value=&quot;5&quot;/&gt;&lt;property id=&quot;20300&quot; value=&quot;Slide 29&quot;/&gt;&lt;property id=&quot;20307&quot; value=&quot;325&quot;/&gt;&lt;/object&gt;&lt;object type=&quot;3&quot; unique_id=&quot;10163&quot;&gt;&lt;property id=&quot;20148&quot; value=&quot;5&quot;/&gt;&lt;property id=&quot;20300&quot; value=&quot;Slide 30 - &amp;quot;What about a legally enforceable contract?&amp;quot;&quot;/&gt;&lt;property id=&quot;20307&quot; value=&quot;326&quot;/&gt;&lt;/object&gt;&lt;object type=&quot;3&quot; unique_id=&quot;10164&quot;&gt;&lt;property id=&quot;20148&quot; value=&quot;5&quot;/&gt;&lt;property id=&quot;20300&quot; value=&quot;Slide 31&quot;/&gt;&lt;property id=&quot;20307&quot; value=&quot;260&quot;/&gt;&lt;/object&gt;&lt;object type=&quot;3&quot; unique_id=&quot;10165&quot;&gt;&lt;property id=&quot;20148&quot; value=&quot;5&quot;/&gt;&lt;property id=&quot;20300&quot; value=&quot;Slide 32&quot;/&gt;&lt;property id=&quot;20307&quot; value=&quot;327&quot;/&gt;&lt;/object&gt;&lt;object type=&quot;3&quot; unique_id=&quot;10166&quot;&gt;&lt;property id=&quot;20148&quot; value=&quot;5&quot;/&gt;&lt;property id=&quot;20300&quot; value=&quot;Slide 33&quot;/&gt;&lt;property id=&quot;20307&quot; value=&quot;328&quot;/&gt;&lt;/object&gt;&lt;object type=&quot;3&quot; unique_id=&quot;10167&quot;&gt;&lt;property id=&quot;20148&quot; value=&quot;5&quot;/&gt;&lt;property id=&quot;20300&quot; value=&quot;Slide 34&quot;/&gt;&lt;property id=&quot;20307&quot; value=&quot;329&quot;/&gt;&lt;/object&gt;&lt;object type=&quot;3&quot; unique_id=&quot;10168&quot;&gt;&lt;property id=&quot;20148&quot; value=&quot;5&quot;/&gt;&lt;property id=&quot;20300&quot; value=&quot;Slide 35&quot;/&gt;&lt;property id=&quot;20307&quot; value=&quot;341&quot;/&gt;&lt;/object&gt;&lt;object type=&quot;3&quot; unique_id=&quot;10169&quot;&gt;&lt;property id=&quot;20148&quot; value=&quot;5&quot;/&gt;&lt;property id=&quot;20300&quot; value=&quot;Slide 36&quot;/&gt;&lt;property id=&quot;20307&quot; value=&quot;330&quot;/&gt;&lt;/object&gt;&lt;object type=&quot;3&quot; unique_id=&quot;10170&quot;&gt;&lt;property id=&quot;20148&quot; value=&quot;5&quot;/&gt;&lt;property id=&quot;20300&quot; value=&quot;Slide 37&quot;/&gt;&lt;property id=&quot;20307&quot; value=&quot;262&quot;/&gt;&lt;/object&gt;&lt;object type=&quot;3&quot; unique_id=&quot;10171&quot;&gt;&lt;property id=&quot;20148&quot; value=&quot;5&quot;/&gt;&lt;property id=&quot;20300&quot; value=&quot;Slide 38&quot;/&gt;&lt;property id=&quot;20307&quot; value=&quot;331&quot;/&gt;&lt;/object&gt;&lt;object type=&quot;3&quot; unique_id=&quot;10172&quot;&gt;&lt;property id=&quot;20148&quot; value=&quot;5&quot;/&gt;&lt;property id=&quot;20300&quot; value=&quot;Slide 39&quot;/&gt;&lt;property id=&quot;20307&quot; value=&quot;332&quot;/&gt;&lt;/object&gt;&lt;object type=&quot;3&quot; unique_id=&quot;10173&quot;&gt;&lt;property id=&quot;20148&quot; value=&quot;5&quot;/&gt;&lt;property id=&quot;20300&quot; value=&quot;Slide 40&quot;/&gt;&lt;property id=&quot;20307&quot; value=&quot;333&quot;/&gt;&lt;/object&gt;&lt;object type=&quot;3&quot; unique_id=&quot;10174&quot;&gt;&lt;property id=&quot;20148&quot; value=&quot;5&quot;/&gt;&lt;property id=&quot;20300&quot; value=&quot;Slide 41&quot;/&gt;&lt;property id=&quot;20307&quot; value=&quot;296&quot;/&gt;&lt;/object&gt;&lt;object type=&quot;3&quot; unique_id=&quot;10175&quot;&gt;&lt;property id=&quot;20148&quot; value=&quot;5&quot;/&gt;&lt;property id=&quot;20300&quot; value=&quot;Slide 42&quot;/&gt;&lt;property id=&quot;20307&quot; value=&quot;334&quot;/&gt;&lt;/object&gt;&lt;object type=&quot;3&quot; unique_id=&quot;10176&quot;&gt;&lt;property id=&quot;20148&quot; value=&quot;5&quot;/&gt;&lt;property id=&quot;20300&quot; value=&quot;Slide 43&quot;/&gt;&lt;property id=&quot;20307&quot; value=&quot;335&quot;/&gt;&lt;/object&gt;&lt;object type=&quot;3&quot; unique_id=&quot;10177&quot;&gt;&lt;property id=&quot;20148&quot; value=&quot;5&quot;/&gt;&lt;property id=&quot;20300&quot; value=&quot;Slide 44&quot;/&gt;&lt;property id=&quot;20307&quot; value=&quot;336&quot;/&gt;&lt;/object&gt;&lt;object type=&quot;3&quot; unique_id=&quot;10178&quot;&gt;&lt;property id=&quot;20148&quot; value=&quot;5&quot;/&gt;&lt;property id=&quot;20300&quot; value=&quot;Slide 45&quot;/&gt;&lt;property id=&quot;20307&quot; value=&quot;337&quot;/&gt;&lt;/object&gt;&lt;object type=&quot;3&quot; unique_id=&quot;10179&quot;&gt;&lt;property id=&quot;20148&quot; value=&quot;5&quot;/&gt;&lt;property id=&quot;20300&quot; value=&quot;Slide 46&quot;/&gt;&lt;property id=&quot;20307&quot; value=&quot;338&quot;/&gt;&lt;/object&gt;&lt;object type=&quot;3&quot; unique_id=&quot;10180&quot;&gt;&lt;property id=&quot;20148&quot; value=&quot;5&quot;/&gt;&lt;property id=&quot;20300&quot; value=&quot;Slide 47&quot;/&gt;&lt;property id=&quot;20307&quot; value=&quot;298&quot;/&gt;&lt;/object&gt;&lt;object type=&quot;3&quot; unique_id=&quot;10181&quot;&gt;&lt;property id=&quot;20148&quot; value=&quot;5&quot;/&gt;&lt;property id=&quot;20300&quot; value=&quot;Slide 48&quot;/&gt;&lt;property id=&quot;20307&quot; value=&quot;342&quot;/&gt;&lt;/object&gt;&lt;object type=&quot;3&quot; unique_id=&quot;10432&quot;&gt;&lt;property id=&quot;20148&quot; value=&quot;5&quot;/&gt;&lt;property id=&quot;20300&quot; value=&quot;Slide 4&quot;/&gt;&lt;property id=&quot;20307&quot; value=&quot;344&quot;/&gt;&lt;/object&gt;&lt;object type=&quot;3&quot; unique_id=&quot;36845&quot;&gt;&lt;property id=&quot;20148&quot; value=&quot;5&quot;/&gt;&lt;property id=&quot;20300&quot; value=&quot;Slide 49 - &amp;quot;Timing &amp;quot;&quot;/&gt;&lt;property id=&quot;20307&quot; value=&quot;345&quot;/&gt;&lt;/object&gt;&lt;object type=&quot;3&quot; unique_id=&quot;37305&quot;&gt;&lt;property id=&quot;20148&quot; value=&quot;5&quot;/&gt;&lt;property id=&quot;20300&quot; value=&quot;Slide 50&quot;/&gt;&lt;property id=&quot;20307&quot; value=&quot;346&quot;/&gt;&lt;/object&gt;&lt;object type=&quot;3&quot; unique_id=&quot;37306&quot;&gt;&lt;property id=&quot;20148&quot; value=&quot;5&quot;/&gt;&lt;property id=&quot;20300&quot; value=&quot;Slide 51&quot;/&gt;&lt;property id=&quot;20307&quot; value=&quot;347&quot;/&gt;&lt;/object&gt;&lt;object type=&quot;3&quot; unique_id=&quot;37307&quot;&gt;&lt;property id=&quot;20148&quot; value=&quot;5&quot;/&gt;&lt;property id=&quot;20300&quot; value=&quot;Slide 52&quot;/&gt;&lt;property id=&quot;20307&quot; value=&quot;348&quot;/&gt;&lt;/object&gt;&lt;object type=&quot;3&quot; unique_id=&quot;37308&quot;&gt;&lt;property id=&quot;20148&quot; value=&quot;5&quot;/&gt;&lt;property id=&quot;20300&quot; value=&quot;Slide 53&quot;/&gt;&lt;property id=&quot;20307&quot; value=&quot;349&quot;/&gt;&lt;/object&gt;&lt;object type=&quot;3&quot; unique_id=&quot;37309&quot;&gt;&lt;property id=&quot;20148&quot; value=&quot;5&quot;/&gt;&lt;property id=&quot;20300&quot; value=&quot;Slide 54&quot;/&gt;&lt;property id=&quot;20307&quot; value=&quot;350&quot;/&gt;&lt;/object&gt;&lt;object type=&quot;3&quot; unique_id=&quot;37310&quot;&gt;&lt;property id=&quot;20148&quot; value=&quot;5&quot;/&gt;&lt;property id=&quot;20300&quot; value=&quot;Slide 55&quot;/&gt;&lt;property id=&quot;20307&quot; value=&quot;351&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670</TotalTime>
  <Words>2207</Words>
  <Application>Microsoft Office PowerPoint</Application>
  <PresentationFormat>On-screen Show (4:3)</PresentationFormat>
  <Paragraphs>298</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Timing </vt:lpstr>
      <vt:lpstr>Slide 2</vt:lpstr>
      <vt:lpstr>Slide 3</vt:lpstr>
      <vt:lpstr>Slide 4</vt:lpstr>
      <vt:lpstr>Slide 5</vt:lpstr>
      <vt:lpstr>Slide 6</vt:lpstr>
      <vt:lpstr>When is it a completed gift?</vt:lpstr>
      <vt:lpstr>Slide 8</vt:lpstr>
      <vt:lpstr>When is it a completed gift?</vt:lpstr>
      <vt:lpstr>When is the gift completed?</vt:lpstr>
      <vt:lpstr>Slide 11</vt:lpstr>
      <vt:lpstr>When is the gift completed?</vt:lpstr>
      <vt:lpstr>Slide 13</vt:lpstr>
      <vt:lpstr>The deduction comes one year sooner</vt:lpstr>
      <vt:lpstr>Or on a different kind of tax return</vt:lpstr>
      <vt:lpstr>What if the check bounces?</vt:lpstr>
      <vt:lpstr>Slide 17</vt:lpstr>
      <vt:lpstr>What if the check bounces?</vt:lpstr>
      <vt:lpstr>What about a post-dated check?</vt:lpstr>
      <vt:lpstr>Slide 20</vt:lpstr>
      <vt:lpstr>What about a post-dated check?</vt:lpstr>
      <vt:lpstr>What about a credit card gift?</vt:lpstr>
      <vt:lpstr>Slide 23</vt:lpstr>
      <vt:lpstr>What about a credit card gift?</vt:lpstr>
      <vt:lpstr>What about credit card rebates?</vt:lpstr>
      <vt:lpstr>Slide 26</vt:lpstr>
      <vt:lpstr>What about credit card rebates?</vt:lpstr>
      <vt:lpstr>What about a legally enforceable contract?</vt:lpstr>
      <vt:lpstr>Slide 29</vt:lpstr>
      <vt:lpstr>What about a legally enforceable contract?</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Timing </vt:lpstr>
      <vt:lpstr>Slide 50</vt:lpstr>
      <vt:lpstr>Slide 51</vt:lpstr>
      <vt:lpstr>Slide 52</vt:lpstr>
      <vt:lpstr>Slide 53</vt:lpstr>
      <vt:lpstr>Slide 54</vt:lpstr>
      <vt:lpstr>Slide 55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can I take a charitable deduction?</dc:title>
  <dc:creator>rujames</dc:creator>
  <cp:lastModifiedBy>rujames</cp:lastModifiedBy>
  <cp:revision>88</cp:revision>
  <dcterms:created xsi:type="dcterms:W3CDTF">2010-09-15T18:05:37Z</dcterms:created>
  <dcterms:modified xsi:type="dcterms:W3CDTF">2010-12-07T18:36:47Z</dcterms:modified>
</cp:coreProperties>
</file>