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1" r:id="rId3"/>
    <p:sldId id="280" r:id="rId4"/>
    <p:sldId id="282" r:id="rId5"/>
    <p:sldId id="259" r:id="rId6"/>
    <p:sldId id="260" r:id="rId7"/>
    <p:sldId id="262" r:id="rId8"/>
    <p:sldId id="263" r:id="rId9"/>
    <p:sldId id="264" r:id="rId10"/>
    <p:sldId id="265" r:id="rId11"/>
    <p:sldId id="267" r:id="rId12"/>
    <p:sldId id="268" r:id="rId13"/>
    <p:sldId id="269" r:id="rId14"/>
    <p:sldId id="270" r:id="rId15"/>
    <p:sldId id="272" r:id="rId16"/>
    <p:sldId id="283" r:id="rId17"/>
    <p:sldId id="273" r:id="rId18"/>
    <p:sldId id="278" r:id="rId19"/>
    <p:sldId id="276" r:id="rId20"/>
    <p:sldId id="271" r:id="rId21"/>
    <p:sldId id="289" r:id="rId22"/>
    <p:sldId id="290" r:id="rId23"/>
    <p:sldId id="285" r:id="rId24"/>
    <p:sldId id="292" r:id="rId25"/>
    <p:sldId id="291" r:id="rId26"/>
    <p:sldId id="293" r:id="rId27"/>
    <p:sldId id="295" r:id="rId28"/>
    <p:sldId id="309" r:id="rId29"/>
    <p:sldId id="300" r:id="rId30"/>
    <p:sldId id="304" r:id="rId31"/>
    <p:sldId id="308"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675F"/>
    <a:srgbClr val="54322B"/>
    <a:srgbClr val="E7BDA1"/>
    <a:srgbClr val="9B7640"/>
    <a:srgbClr val="F18024"/>
    <a:srgbClr val="FA841F"/>
    <a:srgbClr val="9B2E29"/>
    <a:srgbClr val="4E3415"/>
    <a:srgbClr val="56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p:cViewPr varScale="1">
        <p:scale>
          <a:sx n="85" d="100"/>
          <a:sy n="85" d="100"/>
        </p:scale>
        <p:origin x="-1502"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9CB27-BA63-40B8-AFD4-E49982606F37}" type="datetimeFigureOut">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789175-4401-4357-AE25-C646D201FA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CB27-BA63-40B8-AFD4-E49982606F37}" type="datetimeFigureOut">
              <a:rPr lang="en-US" smtClean="0"/>
              <a:pPr/>
              <a:t>12/10/2010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9175-4401-4357-AE25-C646D201FA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7492305XSmall.jpg"/>
          <p:cNvPicPr>
            <a:picLocks noChangeAspect="1"/>
          </p:cNvPicPr>
          <p:nvPr/>
        </p:nvPicPr>
        <p:blipFill>
          <a:blip r:embed="rId2" cstate="print"/>
          <a:srcRect/>
          <a:stretch>
            <a:fillRect/>
          </a:stretch>
        </p:blipFill>
        <p:spPr>
          <a:xfrm>
            <a:off x="0" y="0"/>
            <a:ext cx="9144000" cy="6876288"/>
          </a:xfrm>
          <a:prstGeom prst="rect">
            <a:avLst/>
          </a:prstGeom>
        </p:spPr>
      </p:pic>
      <p:pic>
        <p:nvPicPr>
          <p:cNvPr id="4" name="Picture 3" descr="iStock_000011705545XSmall.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rot="5400000">
            <a:off x="4000500" y="-4000500"/>
            <a:ext cx="1143000" cy="9144000"/>
          </a:xfrm>
          <a:prstGeom prst="rect">
            <a:avLst/>
          </a:prstGeom>
        </p:spPr>
      </p:pic>
      <p:sp>
        <p:nvSpPr>
          <p:cNvPr id="2" name="Title 1"/>
          <p:cNvSpPr>
            <a:spLocks noGrp="1"/>
          </p:cNvSpPr>
          <p:nvPr>
            <p:ph type="ctrTitle"/>
          </p:nvPr>
        </p:nvSpPr>
        <p:spPr>
          <a:xfrm>
            <a:off x="-76200" y="152401"/>
            <a:ext cx="9144000" cy="838199"/>
          </a:xfrm>
        </p:spPr>
        <p:txBody>
          <a:bodyPr>
            <a:noAutofit/>
          </a:bodyPr>
          <a:lstStyle/>
          <a:p>
            <a:r>
              <a:rPr lang="en-US" sz="6400" b="1" spc="-150" dirty="0" smtClean="0">
                <a:effectLst>
                  <a:glow rad="101600">
                    <a:schemeClr val="bg1">
                      <a:alpha val="60000"/>
                    </a:schemeClr>
                  </a:glow>
                </a:effectLst>
              </a:rPr>
              <a:t>Donating Retirement Assets</a:t>
            </a:r>
            <a:endParaRPr lang="en-US" sz="6400" b="1" spc="-150" dirty="0">
              <a:effectLst>
                <a:glow rad="101600">
                  <a:schemeClr val="bg1">
                    <a:alpha val="60000"/>
                  </a:schemeClr>
                </a:glow>
              </a:effectLst>
            </a:endParaRPr>
          </a:p>
        </p:txBody>
      </p:sp>
      <p:sp>
        <p:nvSpPr>
          <p:cNvPr id="6" name="TextBox 5"/>
          <p:cNvSpPr txBox="1"/>
          <p:nvPr/>
        </p:nvSpPr>
        <p:spPr>
          <a:xfrm>
            <a:off x="4267200" y="6420957"/>
            <a:ext cx="4876800" cy="437043"/>
          </a:xfrm>
          <a:prstGeom prst="rect">
            <a:avLst/>
          </a:prstGeom>
          <a:noFill/>
        </p:spPr>
        <p:txBody>
          <a:bodyPr wrap="square" rtlCol="0">
            <a:spAutoFit/>
          </a:bodyPr>
          <a:lstStyle/>
          <a:p>
            <a:pPr algn="r">
              <a:lnSpc>
                <a:spcPct val="80000"/>
              </a:lnSpc>
            </a:pPr>
            <a:r>
              <a:rPr lang="en-US" sz="1400" dirty="0" smtClean="0"/>
              <a:t>Dr. Russell James</a:t>
            </a:r>
          </a:p>
          <a:p>
            <a:pPr algn="r">
              <a:lnSpc>
                <a:spcPct val="80000"/>
              </a:lnSpc>
            </a:pPr>
            <a:r>
              <a:rPr lang="en-US" sz="1400" dirty="0" smtClean="0"/>
              <a:t>Texas Tech University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59 ½ to 70 ½ </a:t>
            </a:r>
            <a:endParaRPr lang="en-US" dirty="0"/>
          </a:p>
        </p:txBody>
      </p:sp>
      <p:sp>
        <p:nvSpPr>
          <p:cNvPr id="3" name="Content Placeholder 2"/>
          <p:cNvSpPr>
            <a:spLocks noGrp="1"/>
          </p:cNvSpPr>
          <p:nvPr>
            <p:ph idx="1"/>
          </p:nvPr>
        </p:nvSpPr>
        <p:spPr/>
        <p:txBody>
          <a:bodyPr/>
          <a:lstStyle/>
          <a:p>
            <a:pPr marL="0" indent="0">
              <a:buNone/>
            </a:pPr>
            <a:r>
              <a:rPr lang="en-US" dirty="0" smtClean="0"/>
              <a:t>If donor is already itemizing and stays under the relevant income giving limitations, the income can be completely offset by the deduction</a:t>
            </a:r>
          </a:p>
          <a:p>
            <a:pPr marL="0" indent="0">
              <a:buNone/>
            </a:pPr>
            <a:endParaRPr lang="en-US" dirty="0"/>
          </a:p>
        </p:txBody>
      </p:sp>
      <p:pic>
        <p:nvPicPr>
          <p:cNvPr id="6" name="Picture 5" descr="iStock_000006488111XSmall.jpg"/>
          <p:cNvPicPr>
            <a:picLocks noChangeAspect="1"/>
          </p:cNvPicPr>
          <p:nvPr/>
        </p:nvPicPr>
        <p:blipFill>
          <a:blip r:embed="rId2" cstate="print"/>
          <a:stretch>
            <a:fillRect/>
          </a:stretch>
        </p:blipFill>
        <p:spPr>
          <a:xfrm>
            <a:off x="3276600" y="3657600"/>
            <a:ext cx="3073400" cy="2305050"/>
          </a:xfrm>
          <a:prstGeom prst="rect">
            <a:avLst/>
          </a:prstGeom>
        </p:spPr>
      </p:pic>
      <p:pic>
        <p:nvPicPr>
          <p:cNvPr id="8"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467600" y="3657599"/>
            <a:ext cx="1524000" cy="1981853"/>
          </a:xfrm>
          <a:prstGeom prst="rect">
            <a:avLst/>
          </a:prstGeom>
          <a:noFill/>
        </p:spPr>
      </p:pic>
      <p:sp>
        <p:nvSpPr>
          <p:cNvPr id="13" name="Right Arrow 12"/>
          <p:cNvSpPr/>
          <p:nvPr/>
        </p:nvSpPr>
        <p:spPr>
          <a:xfrm>
            <a:off x="21336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133600" y="4876800"/>
            <a:ext cx="2286000" cy="523220"/>
          </a:xfrm>
          <a:prstGeom prst="rect">
            <a:avLst/>
          </a:prstGeom>
          <a:noFill/>
        </p:spPr>
        <p:txBody>
          <a:bodyPr wrap="square" rtlCol="0">
            <a:spAutoFit/>
          </a:bodyPr>
          <a:lstStyle/>
          <a:p>
            <a:r>
              <a:rPr lang="en-US" sz="2800" b="1" spc="-150" dirty="0" smtClean="0"/>
              <a:t>$10,000 income</a:t>
            </a:r>
          </a:p>
        </p:txBody>
      </p:sp>
      <p:sp>
        <p:nvSpPr>
          <p:cNvPr id="17" name="TextBox 16"/>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8" name="TextBox 17"/>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cxnSp>
        <p:nvCxnSpPr>
          <p:cNvPr id="19" name="Straight Connector 18"/>
          <p:cNvCxnSpPr/>
          <p:nvPr/>
        </p:nvCxnSpPr>
        <p:spPr>
          <a:xfrm>
            <a:off x="2133600" y="5181600"/>
            <a:ext cx="22098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57800" y="5181600"/>
            <a:ext cx="22098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pic>
        <p:nvPicPr>
          <p:cNvPr id="21" name="Picture 20" descr="iStock_000001437079XSmall.jpg"/>
          <p:cNvPicPr>
            <a:picLocks noChangeAspect="1"/>
          </p:cNvPicPr>
          <p:nvPr/>
        </p:nvPicPr>
        <p:blipFill>
          <a:blip r:embed="rId4" cstate="print"/>
          <a:srcRect/>
          <a:stretch>
            <a:fillRect/>
          </a:stretch>
        </p:blipFill>
        <p:spPr>
          <a:xfrm>
            <a:off x="381000" y="3657600"/>
            <a:ext cx="1683327" cy="2645229"/>
          </a:xfrm>
          <a:prstGeom prst="rect">
            <a:avLst/>
          </a:prstGeom>
        </p:spPr>
      </p:pic>
      <p:sp>
        <p:nvSpPr>
          <p:cNvPr id="22" name="TextBox 21"/>
          <p:cNvSpPr txBox="1"/>
          <p:nvPr/>
        </p:nvSpPr>
        <p:spPr>
          <a:xfrm>
            <a:off x="762000" y="4495800"/>
            <a:ext cx="914400" cy="584775"/>
          </a:xfrm>
          <a:prstGeom prst="rect">
            <a:avLst/>
          </a:prstGeom>
          <a:noFill/>
        </p:spPr>
        <p:txBody>
          <a:bodyPr wrap="square" rtlCol="0">
            <a:spAutoFit/>
          </a:bodyPr>
          <a:lstStyle/>
          <a:p>
            <a:pPr algn="ctr"/>
            <a:r>
              <a:rPr lang="en-US" sz="3200" b="1" dirty="0" smtClean="0"/>
              <a:t>IRA</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Stock_000009954858XSmall.jpg"/>
          <p:cNvPicPr>
            <a:picLocks noChangeAspect="1"/>
          </p:cNvPicPr>
          <p:nvPr/>
        </p:nvPicPr>
        <p:blipFill>
          <a:blip r:embed="rId2" cstate="print"/>
          <a:srcRect/>
          <a:stretch>
            <a:fillRect/>
          </a:stretch>
        </p:blipFill>
        <p:spPr>
          <a:xfrm>
            <a:off x="0" y="3810001"/>
            <a:ext cx="2768260" cy="3048000"/>
          </a:xfrm>
          <a:prstGeom prst="rect">
            <a:avLst/>
          </a:prstGeom>
        </p:spPr>
      </p:pic>
      <p:sp>
        <p:nvSpPr>
          <p:cNvPr id="2" name="Title 1"/>
          <p:cNvSpPr>
            <a:spLocks noGrp="1"/>
          </p:cNvSpPr>
          <p:nvPr>
            <p:ph type="title"/>
          </p:nvPr>
        </p:nvSpPr>
        <p:spPr/>
        <p:txBody>
          <a:bodyPr/>
          <a:lstStyle/>
          <a:p>
            <a:r>
              <a:rPr lang="en-US" dirty="0" smtClean="0"/>
              <a:t>Giving after 70 ½ </a:t>
            </a:r>
            <a:endParaRPr lang="en-US" dirty="0"/>
          </a:p>
        </p:txBody>
      </p:sp>
      <p:sp>
        <p:nvSpPr>
          <p:cNvPr id="3" name="Content Placeholder 2"/>
          <p:cNvSpPr>
            <a:spLocks noGrp="1"/>
          </p:cNvSpPr>
          <p:nvPr>
            <p:ph idx="1"/>
          </p:nvPr>
        </p:nvSpPr>
        <p:spPr/>
        <p:txBody>
          <a:bodyPr/>
          <a:lstStyle/>
          <a:p>
            <a:pPr marL="0" indent="0">
              <a:buNone/>
            </a:pPr>
            <a:r>
              <a:rPr lang="en-US" dirty="0" smtClean="0"/>
              <a:t>After age 70 ½ participants must take required minimum distributions (account balance / remaining life expectancy) or pay 50% penalty</a:t>
            </a:r>
          </a:p>
          <a:p>
            <a:pPr marL="0" indent="0">
              <a:buNone/>
            </a:pPr>
            <a:endParaRPr lang="en-US" dirty="0"/>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sp>
        <p:nvSpPr>
          <p:cNvPr id="13" name="Right Arrow 12"/>
          <p:cNvSpPr/>
          <p:nvPr/>
        </p:nvSpPr>
        <p:spPr>
          <a:xfrm>
            <a:off x="2590800" y="4419600"/>
            <a:ext cx="15240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908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362200" y="4876800"/>
            <a:ext cx="2286000" cy="523220"/>
          </a:xfrm>
          <a:prstGeom prst="rect">
            <a:avLst/>
          </a:prstGeom>
          <a:noFill/>
        </p:spPr>
        <p:txBody>
          <a:bodyPr wrap="square" rtlCol="0">
            <a:spAutoFit/>
          </a:bodyPr>
          <a:lstStyle/>
          <a:p>
            <a:r>
              <a:rPr lang="en-US" sz="2800" b="1" spc="-150" dirty="0" smtClean="0"/>
              <a:t>$10,000 income</a:t>
            </a:r>
          </a:p>
        </p:txBody>
      </p:sp>
      <p:sp>
        <p:nvSpPr>
          <p:cNvPr id="22" name="TextBox 21"/>
          <p:cNvSpPr txBox="1"/>
          <p:nvPr/>
        </p:nvSpPr>
        <p:spPr>
          <a:xfrm>
            <a:off x="381000" y="4800600"/>
            <a:ext cx="914400" cy="584775"/>
          </a:xfrm>
          <a:prstGeom prst="rect">
            <a:avLst/>
          </a:prstGeom>
          <a:noFill/>
        </p:spPr>
        <p:txBody>
          <a:bodyPr wrap="square" rtlCol="0">
            <a:spAutoFit/>
          </a:bodyPr>
          <a:lstStyle/>
          <a:p>
            <a:pPr algn="ctr"/>
            <a:r>
              <a:rPr lang="en-US" sz="3200" b="1" dirty="0" smtClean="0"/>
              <a:t>IRA</a:t>
            </a:r>
            <a:endParaRPr lang="en-US"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iStock_000009954858XSmall.jpg"/>
          <p:cNvPicPr>
            <a:picLocks noChangeAspect="1"/>
          </p:cNvPicPr>
          <p:nvPr/>
        </p:nvPicPr>
        <p:blipFill>
          <a:blip r:embed="rId2" cstate="print"/>
          <a:srcRect/>
          <a:stretch>
            <a:fillRect/>
          </a:stretch>
        </p:blipFill>
        <p:spPr>
          <a:xfrm>
            <a:off x="0" y="3810001"/>
            <a:ext cx="2768260" cy="3048000"/>
          </a:xfrm>
          <a:prstGeom prst="rect">
            <a:avLst/>
          </a:prstGeom>
        </p:spPr>
      </p:pic>
      <p:sp>
        <p:nvSpPr>
          <p:cNvPr id="2" name="Title 1"/>
          <p:cNvSpPr>
            <a:spLocks noGrp="1"/>
          </p:cNvSpPr>
          <p:nvPr>
            <p:ph type="title"/>
          </p:nvPr>
        </p:nvSpPr>
        <p:spPr/>
        <p:txBody>
          <a:bodyPr/>
          <a:lstStyle/>
          <a:p>
            <a:r>
              <a:rPr lang="en-US" dirty="0" smtClean="0"/>
              <a:t>Giving after 70 ½ </a:t>
            </a:r>
            <a:endParaRPr lang="en-US" dirty="0"/>
          </a:p>
        </p:txBody>
      </p:sp>
      <p:sp>
        <p:nvSpPr>
          <p:cNvPr id="3" name="Content Placeholder 2"/>
          <p:cNvSpPr>
            <a:spLocks noGrp="1"/>
          </p:cNvSpPr>
          <p:nvPr>
            <p:ph idx="1"/>
          </p:nvPr>
        </p:nvSpPr>
        <p:spPr/>
        <p:txBody>
          <a:bodyPr/>
          <a:lstStyle/>
          <a:p>
            <a:pPr marL="0" indent="0">
              <a:buNone/>
            </a:pPr>
            <a:r>
              <a:rPr lang="en-US" dirty="0" smtClean="0"/>
              <a:t>If the income is not needed, a charitable gift deduction may offset the income (if itemizing and no income giving limitations exceeded) </a:t>
            </a:r>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sp>
        <p:nvSpPr>
          <p:cNvPr id="13" name="Right Arrow 12"/>
          <p:cNvSpPr/>
          <p:nvPr/>
        </p:nvSpPr>
        <p:spPr>
          <a:xfrm>
            <a:off x="2590800" y="4419600"/>
            <a:ext cx="15240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908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362200" y="4876800"/>
            <a:ext cx="2286000" cy="523220"/>
          </a:xfrm>
          <a:prstGeom prst="rect">
            <a:avLst/>
          </a:prstGeom>
          <a:noFill/>
        </p:spPr>
        <p:txBody>
          <a:bodyPr wrap="square" rtlCol="0">
            <a:spAutoFit/>
          </a:bodyPr>
          <a:lstStyle/>
          <a:p>
            <a:r>
              <a:rPr lang="en-US" sz="2800" b="1" spc="-150" dirty="0" smtClean="0"/>
              <a:t>$10,000 income</a:t>
            </a:r>
          </a:p>
        </p:txBody>
      </p:sp>
      <p:sp>
        <p:nvSpPr>
          <p:cNvPr id="22" name="TextBox 21"/>
          <p:cNvSpPr txBox="1"/>
          <p:nvPr/>
        </p:nvSpPr>
        <p:spPr>
          <a:xfrm>
            <a:off x="381000" y="4800600"/>
            <a:ext cx="914400" cy="584775"/>
          </a:xfrm>
          <a:prstGeom prst="rect">
            <a:avLst/>
          </a:prstGeom>
          <a:noFill/>
        </p:spPr>
        <p:txBody>
          <a:bodyPr wrap="square" rtlCol="0">
            <a:spAutoFit/>
          </a:bodyPr>
          <a:lstStyle/>
          <a:p>
            <a:pPr algn="ctr"/>
            <a:r>
              <a:rPr lang="en-US" sz="3200" b="1" dirty="0" smtClean="0"/>
              <a:t>IRA</a:t>
            </a:r>
            <a:endParaRPr lang="en-US" sz="3200" b="1" dirty="0"/>
          </a:p>
        </p:txBody>
      </p:sp>
      <p:pic>
        <p:nvPicPr>
          <p:cNvPr id="10"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1" name="Right Arrow 10"/>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4" name="TextBox 13"/>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11403712XSmall.jpg"/>
          <p:cNvPicPr>
            <a:picLocks noChangeAspect="1"/>
          </p:cNvPicPr>
          <p:nvPr/>
        </p:nvPicPr>
        <p:blipFill>
          <a:blip r:embed="rId2" cstate="print"/>
          <a:stretch>
            <a:fillRect/>
          </a:stretch>
        </p:blipFill>
        <p:spPr>
          <a:xfrm>
            <a:off x="3733800" y="3657600"/>
            <a:ext cx="1600200" cy="2133600"/>
          </a:xfrm>
          <a:prstGeom prst="rect">
            <a:avLst/>
          </a:prstGeom>
        </p:spPr>
      </p:pic>
      <p:pic>
        <p:nvPicPr>
          <p:cNvPr id="23" name="Picture 22" descr="iStock_000009954858XSmall.jpg"/>
          <p:cNvPicPr>
            <a:picLocks noChangeAspect="1"/>
          </p:cNvPicPr>
          <p:nvPr/>
        </p:nvPicPr>
        <p:blipFill>
          <a:blip r:embed="rId3" cstate="print"/>
          <a:srcRect/>
          <a:stretch>
            <a:fillRect/>
          </a:stretch>
        </p:blipFill>
        <p:spPr>
          <a:xfrm>
            <a:off x="0" y="3810001"/>
            <a:ext cx="2768260" cy="3048000"/>
          </a:xfrm>
          <a:prstGeom prst="rect">
            <a:avLst/>
          </a:prstGeom>
        </p:spPr>
      </p:pic>
      <p:sp>
        <p:nvSpPr>
          <p:cNvPr id="2" name="Title 1"/>
          <p:cNvSpPr>
            <a:spLocks noGrp="1"/>
          </p:cNvSpPr>
          <p:nvPr>
            <p:ph type="title"/>
          </p:nvPr>
        </p:nvSpPr>
        <p:spPr/>
        <p:txBody>
          <a:bodyPr/>
          <a:lstStyle/>
          <a:p>
            <a:r>
              <a:rPr lang="en-US" dirty="0" smtClean="0"/>
              <a:t>Giving after 70 ½ </a:t>
            </a:r>
            <a:endParaRPr lang="en-US" dirty="0"/>
          </a:p>
        </p:txBody>
      </p:sp>
      <p:sp>
        <p:nvSpPr>
          <p:cNvPr id="3" name="Content Placeholder 2"/>
          <p:cNvSpPr>
            <a:spLocks noGrp="1"/>
          </p:cNvSpPr>
          <p:nvPr>
            <p:ph idx="1"/>
          </p:nvPr>
        </p:nvSpPr>
        <p:spPr/>
        <p:txBody>
          <a:bodyPr/>
          <a:lstStyle/>
          <a:p>
            <a:pPr marL="0" indent="0">
              <a:buNone/>
            </a:pPr>
            <a:r>
              <a:rPr lang="en-US" dirty="0" smtClean="0"/>
              <a:t>In some years, congress has allowed a Qualified Charitable Distribution (QCD), eliminating both the income and deduction</a:t>
            </a:r>
          </a:p>
        </p:txBody>
      </p:sp>
      <p:sp>
        <p:nvSpPr>
          <p:cNvPr id="15" name="TextBox 14"/>
          <p:cNvSpPr txBox="1"/>
          <p:nvPr/>
        </p:nvSpPr>
        <p:spPr>
          <a:xfrm>
            <a:off x="2133600" y="61722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5105400" y="4038600"/>
            <a:ext cx="2286000" cy="523220"/>
          </a:xfrm>
          <a:prstGeom prst="rect">
            <a:avLst/>
          </a:prstGeom>
          <a:noFill/>
        </p:spPr>
        <p:txBody>
          <a:bodyPr wrap="square" rtlCol="0">
            <a:spAutoFit/>
          </a:bodyPr>
          <a:lstStyle/>
          <a:p>
            <a:r>
              <a:rPr lang="en-US" sz="2800" b="1" spc="-150" dirty="0" smtClean="0"/>
              <a:t>$0 income</a:t>
            </a:r>
          </a:p>
        </p:txBody>
      </p:sp>
      <p:sp>
        <p:nvSpPr>
          <p:cNvPr id="22" name="TextBox 21"/>
          <p:cNvSpPr txBox="1"/>
          <p:nvPr/>
        </p:nvSpPr>
        <p:spPr>
          <a:xfrm>
            <a:off x="381000" y="4800600"/>
            <a:ext cx="914400" cy="584775"/>
          </a:xfrm>
          <a:prstGeom prst="rect">
            <a:avLst/>
          </a:prstGeom>
          <a:noFill/>
        </p:spPr>
        <p:txBody>
          <a:bodyPr wrap="square" rtlCol="0">
            <a:spAutoFit/>
          </a:bodyPr>
          <a:lstStyle/>
          <a:p>
            <a:pPr algn="ctr"/>
            <a:r>
              <a:rPr lang="en-US" sz="3200" b="1" dirty="0" smtClean="0"/>
              <a:t>IRA</a:t>
            </a:r>
            <a:endParaRPr lang="en-US" sz="3200" b="1" dirty="0"/>
          </a:p>
        </p:txBody>
      </p:sp>
      <p:pic>
        <p:nvPicPr>
          <p:cNvPr id="10"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2" name="TextBox 11"/>
          <p:cNvSpPr txBox="1"/>
          <p:nvPr/>
        </p:nvSpPr>
        <p:spPr>
          <a:xfrm>
            <a:off x="5105400" y="4495800"/>
            <a:ext cx="2590800" cy="523220"/>
          </a:xfrm>
          <a:prstGeom prst="rect">
            <a:avLst/>
          </a:prstGeom>
          <a:noFill/>
        </p:spPr>
        <p:txBody>
          <a:bodyPr wrap="square" rtlCol="0">
            <a:spAutoFit/>
          </a:bodyPr>
          <a:lstStyle/>
          <a:p>
            <a:r>
              <a:rPr lang="en-US" sz="2800" b="1" spc="-150" dirty="0" smtClean="0"/>
              <a:t>$0 deduction</a:t>
            </a:r>
            <a:endParaRPr lang="en-US" sz="2800" b="1" spc="-150" dirty="0"/>
          </a:p>
        </p:txBody>
      </p:sp>
      <p:sp>
        <p:nvSpPr>
          <p:cNvPr id="19" name="Circular Arrow 18"/>
          <p:cNvSpPr/>
          <p:nvPr/>
        </p:nvSpPr>
        <p:spPr>
          <a:xfrm rot="10800000" flipH="1">
            <a:off x="1524000" y="2819400"/>
            <a:ext cx="6705600" cy="4038600"/>
          </a:xfrm>
          <a:prstGeom prst="circularArrow">
            <a:avLst>
              <a:gd name="adj1" fmla="val 6376"/>
              <a:gd name="adj2" fmla="val 453023"/>
              <a:gd name="adj3" fmla="val 20489509"/>
              <a:gd name="adj4" fmla="val 11664958"/>
              <a:gd name="adj5" fmla="val 11208"/>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11403712XSmall.jpg"/>
          <p:cNvPicPr>
            <a:picLocks noChangeAspect="1"/>
          </p:cNvPicPr>
          <p:nvPr/>
        </p:nvPicPr>
        <p:blipFill>
          <a:blip r:embed="rId2" cstate="print"/>
          <a:stretch>
            <a:fillRect/>
          </a:stretch>
        </p:blipFill>
        <p:spPr>
          <a:xfrm>
            <a:off x="3733800" y="3657600"/>
            <a:ext cx="1600200" cy="2133600"/>
          </a:xfrm>
          <a:prstGeom prst="rect">
            <a:avLst/>
          </a:prstGeom>
        </p:spPr>
      </p:pic>
      <p:pic>
        <p:nvPicPr>
          <p:cNvPr id="23" name="Picture 22" descr="iStock_000009954858XSmall.jpg"/>
          <p:cNvPicPr>
            <a:picLocks noChangeAspect="1"/>
          </p:cNvPicPr>
          <p:nvPr/>
        </p:nvPicPr>
        <p:blipFill>
          <a:blip r:embed="rId3" cstate="print"/>
          <a:srcRect/>
          <a:stretch>
            <a:fillRect/>
          </a:stretch>
        </p:blipFill>
        <p:spPr>
          <a:xfrm>
            <a:off x="0" y="3810001"/>
            <a:ext cx="2768260" cy="3048000"/>
          </a:xfrm>
          <a:prstGeom prst="rect">
            <a:avLst/>
          </a:prstGeom>
        </p:spPr>
      </p:pic>
      <p:sp>
        <p:nvSpPr>
          <p:cNvPr id="2" name="Title 1"/>
          <p:cNvSpPr>
            <a:spLocks noGrp="1"/>
          </p:cNvSpPr>
          <p:nvPr>
            <p:ph type="title"/>
          </p:nvPr>
        </p:nvSpPr>
        <p:spPr/>
        <p:txBody>
          <a:bodyPr>
            <a:normAutofit fontScale="90000"/>
          </a:bodyPr>
          <a:lstStyle/>
          <a:p>
            <a:r>
              <a:rPr lang="en-US" dirty="0" smtClean="0"/>
              <a:t>Qualified Charitable Distribution (QCD)</a:t>
            </a:r>
            <a:endParaRPr lang="en-US" dirty="0"/>
          </a:p>
        </p:txBody>
      </p:sp>
      <p:sp>
        <p:nvSpPr>
          <p:cNvPr id="15" name="TextBox 14"/>
          <p:cNvSpPr txBox="1"/>
          <p:nvPr/>
        </p:nvSpPr>
        <p:spPr>
          <a:xfrm>
            <a:off x="2133600" y="61722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5105400" y="4038600"/>
            <a:ext cx="2286000" cy="523220"/>
          </a:xfrm>
          <a:prstGeom prst="rect">
            <a:avLst/>
          </a:prstGeom>
          <a:noFill/>
        </p:spPr>
        <p:txBody>
          <a:bodyPr wrap="square" rtlCol="0">
            <a:spAutoFit/>
          </a:bodyPr>
          <a:lstStyle/>
          <a:p>
            <a:r>
              <a:rPr lang="en-US" sz="2800" b="1" spc="-150" dirty="0" smtClean="0"/>
              <a:t>$0 income</a:t>
            </a:r>
          </a:p>
        </p:txBody>
      </p:sp>
      <p:sp>
        <p:nvSpPr>
          <p:cNvPr id="22" name="TextBox 21"/>
          <p:cNvSpPr txBox="1"/>
          <p:nvPr/>
        </p:nvSpPr>
        <p:spPr>
          <a:xfrm>
            <a:off x="381000" y="4800600"/>
            <a:ext cx="914400" cy="584775"/>
          </a:xfrm>
          <a:prstGeom prst="rect">
            <a:avLst/>
          </a:prstGeom>
          <a:noFill/>
        </p:spPr>
        <p:txBody>
          <a:bodyPr wrap="square" rtlCol="0">
            <a:spAutoFit/>
          </a:bodyPr>
          <a:lstStyle/>
          <a:p>
            <a:pPr algn="ctr"/>
            <a:r>
              <a:rPr lang="en-US" sz="3200" b="1" dirty="0" smtClean="0"/>
              <a:t>IRA</a:t>
            </a:r>
            <a:endParaRPr lang="en-US" sz="3200" b="1" dirty="0"/>
          </a:p>
        </p:txBody>
      </p:sp>
      <p:pic>
        <p:nvPicPr>
          <p:cNvPr id="10"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2" name="TextBox 11"/>
          <p:cNvSpPr txBox="1"/>
          <p:nvPr/>
        </p:nvSpPr>
        <p:spPr>
          <a:xfrm>
            <a:off x="5105400" y="4495800"/>
            <a:ext cx="2590800" cy="523220"/>
          </a:xfrm>
          <a:prstGeom prst="rect">
            <a:avLst/>
          </a:prstGeom>
          <a:noFill/>
        </p:spPr>
        <p:txBody>
          <a:bodyPr wrap="square" rtlCol="0">
            <a:spAutoFit/>
          </a:bodyPr>
          <a:lstStyle/>
          <a:p>
            <a:r>
              <a:rPr lang="en-US" sz="2800" b="1" spc="-150" dirty="0" smtClean="0"/>
              <a:t>$0 deduction</a:t>
            </a:r>
            <a:endParaRPr lang="en-US" sz="2800" b="1" spc="-150" dirty="0"/>
          </a:p>
        </p:txBody>
      </p:sp>
      <p:sp>
        <p:nvSpPr>
          <p:cNvPr id="19" name="Circular Arrow 18"/>
          <p:cNvSpPr/>
          <p:nvPr/>
        </p:nvSpPr>
        <p:spPr>
          <a:xfrm rot="10800000" flipH="1">
            <a:off x="1524000" y="2819400"/>
            <a:ext cx="6705600" cy="4038600"/>
          </a:xfrm>
          <a:prstGeom prst="circularArrow">
            <a:avLst>
              <a:gd name="adj1" fmla="val 6376"/>
              <a:gd name="adj2" fmla="val 453023"/>
              <a:gd name="adj3" fmla="val 20489509"/>
              <a:gd name="adj4" fmla="val 11664958"/>
              <a:gd name="adj5" fmla="val 11208"/>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438400" y="4800600"/>
            <a:ext cx="1981200" cy="1016560"/>
          </a:xfrm>
          <a:prstGeom prst="rect">
            <a:avLst/>
          </a:prstGeom>
          <a:noFill/>
        </p:spPr>
        <p:txBody>
          <a:bodyPr wrap="square" rtlCol="0">
            <a:spAutoFit/>
          </a:bodyPr>
          <a:lstStyle/>
          <a:p>
            <a:pPr algn="ctr">
              <a:lnSpc>
                <a:spcPct val="70000"/>
              </a:lnSpc>
            </a:pPr>
            <a:r>
              <a:rPr lang="en-US" sz="2800" dirty="0" smtClean="0"/>
              <a:t>$100,000 per person maximum</a:t>
            </a:r>
            <a:endParaRPr lang="en-US" sz="2800" dirty="0"/>
          </a:p>
        </p:txBody>
      </p:sp>
      <p:sp>
        <p:nvSpPr>
          <p:cNvPr id="14" name="TextBox 13"/>
          <p:cNvSpPr txBox="1"/>
          <p:nvPr/>
        </p:nvSpPr>
        <p:spPr>
          <a:xfrm>
            <a:off x="3657600" y="2438400"/>
            <a:ext cx="1752600" cy="1016560"/>
          </a:xfrm>
          <a:prstGeom prst="rect">
            <a:avLst/>
          </a:prstGeom>
          <a:noFill/>
        </p:spPr>
        <p:txBody>
          <a:bodyPr wrap="square" rtlCol="0">
            <a:spAutoFit/>
          </a:bodyPr>
          <a:lstStyle/>
          <a:p>
            <a:pPr algn="ctr">
              <a:lnSpc>
                <a:spcPct val="70000"/>
              </a:lnSpc>
            </a:pPr>
            <a:r>
              <a:rPr lang="en-US" sz="2800" dirty="0" smtClean="0"/>
              <a:t>Participant 70 ½ or older</a:t>
            </a:r>
            <a:endParaRPr lang="en-US" sz="2800" dirty="0"/>
          </a:p>
        </p:txBody>
      </p:sp>
      <p:sp>
        <p:nvSpPr>
          <p:cNvPr id="17" name="TextBox 16"/>
          <p:cNvSpPr txBox="1"/>
          <p:nvPr/>
        </p:nvSpPr>
        <p:spPr>
          <a:xfrm>
            <a:off x="5943600" y="1447800"/>
            <a:ext cx="3048000" cy="1921423"/>
          </a:xfrm>
          <a:prstGeom prst="rect">
            <a:avLst/>
          </a:prstGeom>
          <a:noFill/>
        </p:spPr>
        <p:txBody>
          <a:bodyPr wrap="square" rtlCol="0">
            <a:spAutoFit/>
          </a:bodyPr>
          <a:lstStyle/>
          <a:p>
            <a:pPr algn="ctr">
              <a:lnSpc>
                <a:spcPct val="70000"/>
              </a:lnSpc>
            </a:pPr>
            <a:r>
              <a:rPr lang="en-US" sz="2800" dirty="0" smtClean="0"/>
              <a:t>No private foundations, donor advised funds, charitable trusts, or charitable gift annuities</a:t>
            </a:r>
            <a:endParaRPr lang="en-US" sz="2800" dirty="0"/>
          </a:p>
        </p:txBody>
      </p:sp>
      <p:sp>
        <p:nvSpPr>
          <p:cNvPr id="18" name="TextBox 17"/>
          <p:cNvSpPr txBox="1"/>
          <p:nvPr/>
        </p:nvSpPr>
        <p:spPr>
          <a:xfrm>
            <a:off x="152400" y="1828800"/>
            <a:ext cx="2819400" cy="1902059"/>
          </a:xfrm>
          <a:prstGeom prst="rect">
            <a:avLst/>
          </a:prstGeom>
          <a:noFill/>
        </p:spPr>
        <p:txBody>
          <a:bodyPr wrap="square" rtlCol="0">
            <a:spAutoFit/>
          </a:bodyPr>
          <a:lstStyle/>
          <a:p>
            <a:pPr algn="ctr">
              <a:lnSpc>
                <a:spcPct val="70000"/>
              </a:lnSpc>
            </a:pPr>
            <a:r>
              <a:rPr lang="en-US" sz="2800" dirty="0" smtClean="0"/>
              <a:t>IRAs or IRA rollovers only; no 401(k), 403(b), SEP, SIMPLE, pension or profit sharing plans</a:t>
            </a:r>
            <a:endParaRPr lang="en-US" sz="2800" dirty="0"/>
          </a:p>
        </p:txBody>
      </p:sp>
      <p:sp>
        <p:nvSpPr>
          <p:cNvPr id="21" name="Rectangular Callout 20"/>
          <p:cNvSpPr/>
          <p:nvPr/>
        </p:nvSpPr>
        <p:spPr>
          <a:xfrm>
            <a:off x="6019800" y="1371600"/>
            <a:ext cx="2895600" cy="1981200"/>
          </a:xfrm>
          <a:prstGeom prst="wedgeRectCallout">
            <a:avLst>
              <a:gd name="adj1" fmla="val 21131"/>
              <a:gd name="adj2" fmla="val 85345"/>
            </a:avLst>
          </a:prstGeom>
          <a:noFill/>
          <a:ln w="3810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ular Callout 23"/>
          <p:cNvSpPr/>
          <p:nvPr/>
        </p:nvSpPr>
        <p:spPr>
          <a:xfrm>
            <a:off x="2590800" y="4800600"/>
            <a:ext cx="1752600" cy="990600"/>
          </a:xfrm>
          <a:prstGeom prst="wedgeRectCallout">
            <a:avLst>
              <a:gd name="adj1" fmla="val -54390"/>
              <a:gd name="adj2" fmla="val 99768"/>
            </a:avLst>
          </a:prstGeom>
          <a:noFill/>
          <a:ln w="3810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ular Callout 24"/>
          <p:cNvSpPr/>
          <p:nvPr/>
        </p:nvSpPr>
        <p:spPr>
          <a:xfrm>
            <a:off x="3733800" y="2438400"/>
            <a:ext cx="1600200" cy="990600"/>
          </a:xfrm>
          <a:prstGeom prst="wedgeRectCallout">
            <a:avLst>
              <a:gd name="adj1" fmla="val -2216"/>
              <a:gd name="adj2" fmla="val 105537"/>
            </a:avLst>
          </a:prstGeom>
          <a:noFill/>
          <a:ln w="3810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ular Callout 25"/>
          <p:cNvSpPr/>
          <p:nvPr/>
        </p:nvSpPr>
        <p:spPr>
          <a:xfrm>
            <a:off x="228600" y="1752600"/>
            <a:ext cx="2743200" cy="1981200"/>
          </a:xfrm>
          <a:prstGeom prst="wedgeRectCallout">
            <a:avLst>
              <a:gd name="adj1" fmla="val -42241"/>
              <a:gd name="adj2" fmla="val 107941"/>
            </a:avLst>
          </a:prstGeom>
          <a:noFill/>
          <a:ln w="3810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Stock_000005651519XSmall.jpg"/>
          <p:cNvPicPr>
            <a:picLocks noChangeAspect="1"/>
          </p:cNvPicPr>
          <p:nvPr/>
        </p:nvPicPr>
        <p:blipFill>
          <a:blip r:embed="rId2" cstate="print"/>
          <a:srcRect/>
          <a:stretch>
            <a:fillRect/>
          </a:stretch>
        </p:blipFill>
        <p:spPr>
          <a:xfrm>
            <a:off x="0" y="3333750"/>
            <a:ext cx="2514600" cy="3524250"/>
          </a:xfrm>
          <a:prstGeom prst="rect">
            <a:avLst/>
          </a:prstGeom>
        </p:spPr>
      </p:pic>
      <p:sp>
        <p:nvSpPr>
          <p:cNvPr id="3" name="Content Placeholder 2"/>
          <p:cNvSpPr>
            <a:spLocks noGrp="1"/>
          </p:cNvSpPr>
          <p:nvPr>
            <p:ph idx="1"/>
          </p:nvPr>
        </p:nvSpPr>
        <p:spPr>
          <a:xfrm>
            <a:off x="381000" y="228600"/>
            <a:ext cx="8229600" cy="4525963"/>
          </a:xfrm>
        </p:spPr>
        <p:txBody>
          <a:bodyPr>
            <a:normAutofit/>
          </a:bodyPr>
          <a:lstStyle/>
          <a:p>
            <a:pPr marL="0" indent="0" algn="ctr">
              <a:buNone/>
            </a:pPr>
            <a:r>
              <a:rPr lang="en-US" sz="4000" dirty="0" smtClean="0"/>
              <a:t>Distributions from Roth IRAs are generally not taxed</a:t>
            </a:r>
            <a:endParaRPr lang="en-US" sz="4000" dirty="0"/>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sp>
        <p:nvSpPr>
          <p:cNvPr id="13" name="Right Arrow 12"/>
          <p:cNvSpPr/>
          <p:nvPr/>
        </p:nvSpPr>
        <p:spPr>
          <a:xfrm>
            <a:off x="2590800" y="4419600"/>
            <a:ext cx="15240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5908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590800" y="4876800"/>
            <a:ext cx="2286000" cy="523220"/>
          </a:xfrm>
          <a:prstGeom prst="rect">
            <a:avLst/>
          </a:prstGeom>
          <a:noFill/>
        </p:spPr>
        <p:txBody>
          <a:bodyPr wrap="square" rtlCol="0">
            <a:spAutoFit/>
          </a:bodyPr>
          <a:lstStyle/>
          <a:p>
            <a:r>
              <a:rPr lang="en-US" sz="2800" b="1" spc="-150" dirty="0" smtClean="0"/>
              <a:t>$0 income</a:t>
            </a:r>
          </a:p>
        </p:txBody>
      </p:sp>
      <p:sp>
        <p:nvSpPr>
          <p:cNvPr id="22" name="TextBox 21"/>
          <p:cNvSpPr txBox="1"/>
          <p:nvPr/>
        </p:nvSpPr>
        <p:spPr>
          <a:xfrm>
            <a:off x="990600" y="4572000"/>
            <a:ext cx="1219200" cy="803938"/>
          </a:xfrm>
          <a:prstGeom prst="rect">
            <a:avLst/>
          </a:prstGeom>
          <a:noFill/>
        </p:spPr>
        <p:txBody>
          <a:bodyPr wrap="square" rtlCol="0">
            <a:spAutoFit/>
          </a:bodyPr>
          <a:lstStyle/>
          <a:p>
            <a:pPr algn="ctr">
              <a:lnSpc>
                <a:spcPct val="70000"/>
              </a:lnSpc>
            </a:pPr>
            <a:r>
              <a:rPr lang="en-US" sz="3200" b="1" dirty="0" smtClean="0"/>
              <a:t>Roth</a:t>
            </a:r>
          </a:p>
          <a:p>
            <a:pPr algn="ctr">
              <a:lnSpc>
                <a:spcPct val="70000"/>
              </a:lnSpc>
            </a:pPr>
            <a:r>
              <a:rPr lang="en-US" sz="3200" b="1" dirty="0" smtClean="0"/>
              <a:t>IRA</a:t>
            </a:r>
            <a:endParaRPr lang="en-US" sz="3200" b="1" dirty="0"/>
          </a:p>
        </p:txBody>
      </p:sp>
      <p:pic>
        <p:nvPicPr>
          <p:cNvPr id="10"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1" name="Right Arrow 10"/>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4" name="TextBox 13"/>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E341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algn="ctr">
              <a:buNone/>
            </a:pPr>
            <a:r>
              <a:rPr lang="en-US" sz="8800" b="1" dirty="0" smtClean="0">
                <a:solidFill>
                  <a:schemeClr val="bg1"/>
                </a:solidFill>
              </a:rPr>
              <a:t>Part II:</a:t>
            </a:r>
          </a:p>
          <a:p>
            <a:pPr algn="ctr">
              <a:buNone/>
            </a:pPr>
            <a:r>
              <a:rPr lang="en-US" sz="8800" b="1" dirty="0" smtClean="0">
                <a:solidFill>
                  <a:schemeClr val="bg1"/>
                </a:solidFill>
              </a:rPr>
              <a:t>Giving After Death</a:t>
            </a:r>
            <a:endParaRPr lang="en-US" sz="8800"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11027445XSmall.jpg"/>
          <p:cNvPicPr>
            <a:picLocks noChangeAspect="1"/>
          </p:cNvPicPr>
          <p:nvPr/>
        </p:nvPicPr>
        <p:blipFill>
          <a:blip r:embed="rId2" cstate="print"/>
          <a:srcRect/>
          <a:stretch>
            <a:fillRect/>
          </a:stretch>
        </p:blipFill>
        <p:spPr>
          <a:xfrm>
            <a:off x="0" y="7889"/>
            <a:ext cx="4724400" cy="6842033"/>
          </a:xfrm>
          <a:prstGeom prst="rect">
            <a:avLst/>
          </a:prstGeom>
        </p:spPr>
      </p:pic>
      <p:sp>
        <p:nvSpPr>
          <p:cNvPr id="3" name="Content Placeholder 2"/>
          <p:cNvSpPr>
            <a:spLocks noGrp="1"/>
          </p:cNvSpPr>
          <p:nvPr>
            <p:ph idx="1"/>
          </p:nvPr>
        </p:nvSpPr>
        <p:spPr>
          <a:xfrm>
            <a:off x="4495800" y="381000"/>
            <a:ext cx="4648200" cy="4525963"/>
          </a:xfrm>
        </p:spPr>
        <p:txBody>
          <a:bodyPr>
            <a:noAutofit/>
          </a:bodyPr>
          <a:lstStyle/>
          <a:p>
            <a:pPr marL="0" indent="0" algn="ctr">
              <a:lnSpc>
                <a:spcPct val="80000"/>
              </a:lnSpc>
              <a:buNone/>
            </a:pPr>
            <a:r>
              <a:rPr lang="en-US" sz="5400" b="1" dirty="0" smtClean="0">
                <a:ln>
                  <a:solidFill>
                    <a:srgbClr val="9B2E29"/>
                  </a:solidFill>
                </a:ln>
                <a:solidFill>
                  <a:srgbClr val="F18024"/>
                </a:solidFill>
              </a:rPr>
              <a:t>Retirement plan assets inherited by non-charitable beneficiaries are reduced by both estate tax and income tax</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84895XSmall.jpg"/>
          <p:cNvPicPr>
            <a:picLocks noChangeAspect="1"/>
          </p:cNvPicPr>
          <p:nvPr/>
        </p:nvPicPr>
        <p:blipFill>
          <a:blip r:embed="rId2" cstate="print"/>
          <a:srcRect/>
          <a:stretch>
            <a:fillRect/>
          </a:stretch>
        </p:blipFill>
        <p:spPr>
          <a:xfrm>
            <a:off x="0" y="-1"/>
            <a:ext cx="9144000" cy="6858001"/>
          </a:xfrm>
          <a:prstGeom prst="rect">
            <a:avLst/>
          </a:prstGeom>
        </p:spPr>
      </p:pic>
      <p:sp>
        <p:nvSpPr>
          <p:cNvPr id="3" name="Content Placeholder 2"/>
          <p:cNvSpPr>
            <a:spLocks noGrp="1"/>
          </p:cNvSpPr>
          <p:nvPr>
            <p:ph idx="1"/>
          </p:nvPr>
        </p:nvSpPr>
        <p:spPr>
          <a:xfrm>
            <a:off x="5334000" y="914400"/>
            <a:ext cx="3810000" cy="3611563"/>
          </a:xfrm>
        </p:spPr>
        <p:txBody>
          <a:bodyPr>
            <a:normAutofit/>
          </a:bodyPr>
          <a:lstStyle/>
          <a:p>
            <a:pPr marL="0" indent="0" algn="ctr">
              <a:lnSpc>
                <a:spcPct val="70000"/>
              </a:lnSpc>
              <a:buNone/>
            </a:pPr>
            <a:r>
              <a:rPr lang="en-US" sz="3600" b="1" dirty="0" smtClean="0">
                <a:ln>
                  <a:solidFill>
                    <a:srgbClr val="560000"/>
                  </a:solidFill>
                </a:ln>
                <a:solidFill>
                  <a:srgbClr val="F80204"/>
                </a:solidFill>
                <a:effectLst>
                  <a:glow rad="101600">
                    <a:schemeClr val="bg1">
                      <a:alpha val="60000"/>
                    </a:schemeClr>
                  </a:glow>
                </a:effectLst>
              </a:rPr>
              <a:t>Does it matter which goes where?</a:t>
            </a:r>
            <a:endParaRPr lang="en-US" sz="3600" b="1" dirty="0">
              <a:ln>
                <a:solidFill>
                  <a:srgbClr val="560000"/>
                </a:solidFill>
              </a:ln>
              <a:solidFill>
                <a:srgbClr val="F80204"/>
              </a:solidFill>
              <a:effectLst>
                <a:glow rad="101600">
                  <a:schemeClr val="bg1">
                    <a:alpha val="60000"/>
                  </a:schemeClr>
                </a:glow>
              </a:effectLst>
            </a:endParaRPr>
          </a:p>
        </p:txBody>
      </p:sp>
      <p:sp>
        <p:nvSpPr>
          <p:cNvPr id="5" name="Content Placeholder 2"/>
          <p:cNvSpPr txBox="1">
            <a:spLocks/>
          </p:cNvSpPr>
          <p:nvPr/>
        </p:nvSpPr>
        <p:spPr>
          <a:xfrm>
            <a:off x="0" y="0"/>
            <a:ext cx="3276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7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solidFill>
                    <a:srgbClr val="560000"/>
                  </a:solidFill>
                </a:ln>
                <a:solidFill>
                  <a:srgbClr val="F80204"/>
                </a:solidFill>
                <a:effectLst>
                  <a:glow rad="101600">
                    <a:schemeClr val="bg1">
                      <a:alpha val="60000"/>
                    </a:schemeClr>
                  </a:glow>
                </a:effectLst>
                <a:uLnTx/>
                <a:uFillTx/>
                <a:latin typeface="+mn-lt"/>
                <a:ea typeface="+mn-ea"/>
                <a:cs typeface="+mn-cs"/>
              </a:rPr>
              <a:t>A top tax rate donor with a $1MM IRA and a $1MM house wants to leave one to her child and one to charity</a:t>
            </a:r>
            <a:endParaRPr kumimoji="0" lang="en-US" sz="3600" b="1" i="0" u="none" strike="noStrike" kern="1200" cap="none" spc="0" normalizeH="0" baseline="0" noProof="0" dirty="0">
              <a:ln>
                <a:solidFill>
                  <a:srgbClr val="560000"/>
                </a:solidFill>
              </a:ln>
              <a:solidFill>
                <a:srgbClr val="F80204"/>
              </a:solidFill>
              <a:effectLst>
                <a:glow rad="101600">
                  <a:schemeClr val="bg1">
                    <a:alpha val="60000"/>
                  </a:schemeClr>
                </a:glo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533400"/>
          </a:xfrm>
          <a:prstGeom prst="rect">
            <a:avLst/>
          </a:prstGeom>
          <a:solidFill>
            <a:srgbClr val="4E3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Stock_000000779672XSmall.jpg"/>
          <p:cNvPicPr>
            <a:picLocks noChangeAspect="1"/>
          </p:cNvPicPr>
          <p:nvPr/>
        </p:nvPicPr>
        <p:blipFill>
          <a:blip r:embed="rId2" cstate="print"/>
          <a:stretch>
            <a:fillRect/>
          </a:stretch>
        </p:blipFill>
        <p:spPr>
          <a:xfrm>
            <a:off x="3886200" y="3369294"/>
            <a:ext cx="5257800" cy="3488705"/>
          </a:xfrm>
          <a:prstGeom prst="rect">
            <a:avLst/>
          </a:prstGeom>
        </p:spPr>
      </p:pic>
      <p:sp>
        <p:nvSpPr>
          <p:cNvPr id="5" name="Content Placeholder 4"/>
          <p:cNvSpPr>
            <a:spLocks noGrp="1"/>
          </p:cNvSpPr>
          <p:nvPr>
            <p:ph sz="half" idx="1"/>
          </p:nvPr>
        </p:nvSpPr>
        <p:spPr>
          <a:xfrm>
            <a:off x="0" y="0"/>
            <a:ext cx="4495800" cy="4525963"/>
          </a:xfrm>
        </p:spPr>
        <p:txBody>
          <a:bodyPr>
            <a:noAutofit/>
          </a:bodyPr>
          <a:lstStyle/>
          <a:p>
            <a:pPr marL="0" indent="0">
              <a:lnSpc>
                <a:spcPct val="80000"/>
              </a:lnSpc>
              <a:spcBef>
                <a:spcPts val="0"/>
              </a:spcBef>
              <a:buNone/>
            </a:pPr>
            <a:r>
              <a:rPr lang="en-US" sz="3600" spc="-150" dirty="0" smtClean="0">
                <a:solidFill>
                  <a:schemeClr val="bg1"/>
                </a:solidFill>
              </a:rPr>
              <a:t>IRA(child); House(charity)</a:t>
            </a:r>
          </a:p>
          <a:p>
            <a:pPr marL="0" indent="0">
              <a:lnSpc>
                <a:spcPct val="80000"/>
              </a:lnSpc>
              <a:spcBef>
                <a:spcPts val="0"/>
              </a:spcBef>
              <a:buNone/>
            </a:pPr>
            <a:endParaRPr lang="en-US" sz="2000" spc="-150" dirty="0" smtClean="0"/>
          </a:p>
          <a:p>
            <a:pPr marL="0" indent="0">
              <a:lnSpc>
                <a:spcPct val="80000"/>
              </a:lnSpc>
              <a:spcBef>
                <a:spcPts val="0"/>
              </a:spcBef>
              <a:buNone/>
            </a:pPr>
            <a:r>
              <a:rPr lang="en-US" sz="3600" u="sng" spc="-150" dirty="0" smtClean="0"/>
              <a:t>$1,000,000</a:t>
            </a:r>
            <a:r>
              <a:rPr lang="en-US" sz="3600" spc="-150" dirty="0" smtClean="0"/>
              <a:t> House</a:t>
            </a:r>
          </a:p>
          <a:p>
            <a:pPr>
              <a:lnSpc>
                <a:spcPct val="80000"/>
              </a:lnSpc>
              <a:spcBef>
                <a:spcPts val="0"/>
              </a:spcBef>
              <a:buNone/>
            </a:pPr>
            <a:r>
              <a:rPr lang="en-US" sz="3600" b="1" spc="-150" dirty="0" smtClean="0"/>
              <a:t>$1,000,000 to charity</a:t>
            </a:r>
          </a:p>
          <a:p>
            <a:pPr marL="0" indent="0">
              <a:lnSpc>
                <a:spcPct val="80000"/>
              </a:lnSpc>
              <a:spcBef>
                <a:spcPts val="0"/>
              </a:spcBef>
              <a:buNone/>
            </a:pPr>
            <a:endParaRPr lang="en-US" sz="3600" spc="-150" dirty="0" smtClean="0"/>
          </a:p>
          <a:p>
            <a:pPr marL="0" indent="0">
              <a:lnSpc>
                <a:spcPct val="80000"/>
              </a:lnSpc>
              <a:spcBef>
                <a:spcPts val="0"/>
              </a:spcBef>
              <a:buNone/>
            </a:pPr>
            <a:r>
              <a:rPr lang="en-US" sz="3600" spc="-150" dirty="0" smtClean="0"/>
              <a:t>$1,000,000 IRA</a:t>
            </a:r>
          </a:p>
          <a:p>
            <a:pPr marL="0" indent="0">
              <a:lnSpc>
                <a:spcPct val="80000"/>
              </a:lnSpc>
              <a:spcBef>
                <a:spcPts val="0"/>
              </a:spcBef>
              <a:buNone/>
            </a:pPr>
            <a:r>
              <a:rPr lang="en-US" sz="3600" u="sng" spc="-150" dirty="0" smtClean="0"/>
              <a:t>  -$550,000</a:t>
            </a:r>
            <a:r>
              <a:rPr lang="en-US" sz="3600" spc="-150" dirty="0" smtClean="0"/>
              <a:t> </a:t>
            </a:r>
            <a:r>
              <a:rPr lang="en-US" spc="-150" dirty="0" smtClean="0"/>
              <a:t>(55% estate tax)</a:t>
            </a:r>
            <a:endParaRPr lang="en-US" sz="3600" spc="-150" dirty="0" smtClean="0"/>
          </a:p>
          <a:p>
            <a:pPr marL="0" indent="0">
              <a:lnSpc>
                <a:spcPct val="80000"/>
              </a:lnSpc>
              <a:spcBef>
                <a:spcPts val="0"/>
              </a:spcBef>
              <a:buNone/>
            </a:pPr>
            <a:r>
              <a:rPr lang="en-US" sz="3600" spc="-150" dirty="0" smtClean="0"/>
              <a:t>   $450,000</a:t>
            </a:r>
          </a:p>
          <a:p>
            <a:pPr marL="0" indent="0">
              <a:lnSpc>
                <a:spcPct val="80000"/>
              </a:lnSpc>
              <a:spcBef>
                <a:spcPts val="0"/>
              </a:spcBef>
              <a:buNone/>
            </a:pPr>
            <a:r>
              <a:rPr lang="en-US" sz="3600" u="sng" spc="-150" dirty="0" smtClean="0"/>
              <a:t>  -$180,000</a:t>
            </a:r>
            <a:r>
              <a:rPr lang="en-US" sz="3600" spc="-150" dirty="0" smtClean="0"/>
              <a:t> </a:t>
            </a:r>
            <a:r>
              <a:rPr lang="en-US" spc="-150" dirty="0" smtClean="0"/>
              <a:t>(40% income tax)</a:t>
            </a:r>
            <a:endParaRPr lang="en-US" sz="3600" spc="-150" dirty="0" smtClean="0"/>
          </a:p>
          <a:p>
            <a:pPr marL="0" indent="0">
              <a:lnSpc>
                <a:spcPct val="80000"/>
              </a:lnSpc>
              <a:spcBef>
                <a:spcPts val="0"/>
              </a:spcBef>
              <a:buNone/>
            </a:pPr>
            <a:r>
              <a:rPr lang="en-US" sz="3600" spc="-150" dirty="0" smtClean="0"/>
              <a:t>   </a:t>
            </a:r>
            <a:r>
              <a:rPr lang="en-US" sz="4400" b="1" spc="-150" dirty="0" smtClean="0">
                <a:ln>
                  <a:solidFill>
                    <a:srgbClr val="4E3415"/>
                  </a:solidFill>
                </a:ln>
                <a:solidFill>
                  <a:srgbClr val="E0675F"/>
                </a:solidFill>
              </a:rPr>
              <a:t>$270,000  to child</a:t>
            </a:r>
            <a:endParaRPr lang="en-US" sz="3600" b="1" spc="-150" dirty="0" smtClean="0">
              <a:ln>
                <a:solidFill>
                  <a:srgbClr val="4E3415"/>
                </a:solidFill>
              </a:ln>
              <a:solidFill>
                <a:srgbClr val="E0675F"/>
              </a:solidFill>
            </a:endParaRPr>
          </a:p>
        </p:txBody>
      </p:sp>
      <p:sp>
        <p:nvSpPr>
          <p:cNvPr id="6" name="Content Placeholder 5"/>
          <p:cNvSpPr>
            <a:spLocks noGrp="1"/>
          </p:cNvSpPr>
          <p:nvPr>
            <p:ph sz="half" idx="2"/>
          </p:nvPr>
        </p:nvSpPr>
        <p:spPr>
          <a:xfrm>
            <a:off x="4648200" y="0"/>
            <a:ext cx="4495800" cy="4525963"/>
          </a:xfrm>
        </p:spPr>
        <p:txBody>
          <a:bodyPr>
            <a:normAutofit/>
          </a:bodyPr>
          <a:lstStyle/>
          <a:p>
            <a:pPr>
              <a:lnSpc>
                <a:spcPct val="80000"/>
              </a:lnSpc>
              <a:spcBef>
                <a:spcPts val="0"/>
              </a:spcBef>
              <a:buNone/>
            </a:pPr>
            <a:r>
              <a:rPr lang="en-US" sz="3600" spc="-150" dirty="0" smtClean="0">
                <a:solidFill>
                  <a:schemeClr val="bg1"/>
                </a:solidFill>
              </a:rPr>
              <a:t>IRA(charity); House(child)</a:t>
            </a:r>
          </a:p>
          <a:p>
            <a:pPr marL="0" indent="0">
              <a:lnSpc>
                <a:spcPct val="80000"/>
              </a:lnSpc>
              <a:spcBef>
                <a:spcPts val="0"/>
              </a:spcBef>
              <a:buNone/>
            </a:pPr>
            <a:endParaRPr lang="en-US" sz="2000" spc="-150" dirty="0" smtClean="0"/>
          </a:p>
          <a:p>
            <a:pPr marL="0" indent="0">
              <a:lnSpc>
                <a:spcPct val="80000"/>
              </a:lnSpc>
              <a:spcBef>
                <a:spcPts val="0"/>
              </a:spcBef>
              <a:buNone/>
            </a:pPr>
            <a:r>
              <a:rPr lang="en-US" sz="3600" u="sng" spc="-150" dirty="0" smtClean="0"/>
              <a:t>$1,000,000</a:t>
            </a:r>
            <a:r>
              <a:rPr lang="en-US" sz="3600" spc="-150" dirty="0" smtClean="0"/>
              <a:t> IRA</a:t>
            </a:r>
          </a:p>
          <a:p>
            <a:pPr>
              <a:lnSpc>
                <a:spcPct val="80000"/>
              </a:lnSpc>
              <a:spcBef>
                <a:spcPts val="0"/>
              </a:spcBef>
              <a:buNone/>
            </a:pPr>
            <a:r>
              <a:rPr lang="en-US" sz="3600" b="1" spc="-150" dirty="0" smtClean="0"/>
              <a:t>$1,000,000 to charity</a:t>
            </a:r>
          </a:p>
          <a:p>
            <a:pPr marL="0" indent="0">
              <a:lnSpc>
                <a:spcPct val="80000"/>
              </a:lnSpc>
              <a:spcBef>
                <a:spcPts val="0"/>
              </a:spcBef>
              <a:buNone/>
            </a:pPr>
            <a:endParaRPr lang="en-US" sz="3600" spc="-150" dirty="0" smtClean="0"/>
          </a:p>
          <a:p>
            <a:pPr marL="0" indent="0">
              <a:lnSpc>
                <a:spcPct val="80000"/>
              </a:lnSpc>
              <a:spcBef>
                <a:spcPts val="0"/>
              </a:spcBef>
              <a:buNone/>
            </a:pPr>
            <a:r>
              <a:rPr lang="en-US" sz="3600" spc="-150" dirty="0" smtClean="0"/>
              <a:t>$1,000,000 House</a:t>
            </a:r>
          </a:p>
          <a:p>
            <a:pPr marL="0" indent="0">
              <a:lnSpc>
                <a:spcPct val="80000"/>
              </a:lnSpc>
              <a:spcBef>
                <a:spcPts val="0"/>
              </a:spcBef>
              <a:buNone/>
            </a:pPr>
            <a:r>
              <a:rPr lang="en-US" sz="3600" u="sng" spc="-150" dirty="0" smtClean="0"/>
              <a:t>  -$550,000</a:t>
            </a:r>
            <a:r>
              <a:rPr lang="en-US" sz="3600" spc="-150" dirty="0" smtClean="0"/>
              <a:t> </a:t>
            </a:r>
            <a:r>
              <a:rPr lang="en-US" spc="-150" dirty="0" smtClean="0"/>
              <a:t>(55% estate tax)</a:t>
            </a:r>
            <a:endParaRPr lang="en-US" sz="3600" spc="-150" dirty="0" smtClean="0"/>
          </a:p>
          <a:p>
            <a:pPr marL="0" indent="0">
              <a:lnSpc>
                <a:spcPct val="80000"/>
              </a:lnSpc>
              <a:spcBef>
                <a:spcPts val="0"/>
              </a:spcBef>
              <a:buNone/>
            </a:pPr>
            <a:r>
              <a:rPr lang="en-US" sz="3600" spc="-150" dirty="0" smtClean="0"/>
              <a:t>   </a:t>
            </a:r>
            <a:r>
              <a:rPr lang="en-US" sz="4400" b="1" spc="-150" dirty="0" smtClean="0">
                <a:ln>
                  <a:solidFill>
                    <a:srgbClr val="4E3415"/>
                  </a:solidFill>
                </a:ln>
                <a:solidFill>
                  <a:srgbClr val="E0675F"/>
                </a:solidFill>
              </a:rPr>
              <a:t>$450,000  to child</a:t>
            </a:r>
            <a:endParaRPr lang="en-US" sz="3600" b="1" spc="-150" dirty="0" smtClean="0">
              <a:ln>
                <a:solidFill>
                  <a:srgbClr val="4E3415"/>
                </a:solidFill>
              </a:ln>
              <a:solidFill>
                <a:srgbClr val="E0675F"/>
              </a:solidFill>
            </a:endParaRPr>
          </a:p>
          <a:p>
            <a:pPr>
              <a:lnSpc>
                <a:spcPct val="80000"/>
              </a:lnSpc>
              <a:spcBef>
                <a:spcPts val="0"/>
              </a:spcBef>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3813144XSmall.jpg"/>
          <p:cNvPicPr>
            <a:picLocks noChangeAspect="1"/>
          </p:cNvPicPr>
          <p:nvPr/>
        </p:nvPicPr>
        <p:blipFill>
          <a:blip r:embed="rId2" cstate="print"/>
          <a:stretch>
            <a:fillRect/>
          </a:stretch>
        </p:blipFill>
        <p:spPr>
          <a:xfrm>
            <a:off x="4340086" y="0"/>
            <a:ext cx="4803913" cy="6858000"/>
          </a:xfrm>
          <a:prstGeom prst="rect">
            <a:avLst/>
          </a:prstGeom>
        </p:spPr>
      </p:pic>
      <p:sp>
        <p:nvSpPr>
          <p:cNvPr id="3" name="Content Placeholder 2"/>
          <p:cNvSpPr>
            <a:spLocks noGrp="1"/>
          </p:cNvSpPr>
          <p:nvPr>
            <p:ph idx="1"/>
          </p:nvPr>
        </p:nvSpPr>
        <p:spPr>
          <a:xfrm>
            <a:off x="228600" y="838200"/>
            <a:ext cx="4114800" cy="4525963"/>
          </a:xfrm>
        </p:spPr>
        <p:txBody>
          <a:bodyPr>
            <a:normAutofit/>
          </a:bodyPr>
          <a:lstStyle/>
          <a:p>
            <a:pPr marL="0" indent="0" algn="ctr">
              <a:lnSpc>
                <a:spcPct val="80000"/>
              </a:lnSpc>
              <a:buNone/>
            </a:pPr>
            <a:r>
              <a:rPr lang="en-US" sz="6600" b="1" dirty="0" smtClean="0"/>
              <a:t>Why are retirement assets a big deal?</a:t>
            </a:r>
            <a:endParaRPr lang="en-US" sz="66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6861312XSmall.jpg"/>
          <p:cNvPicPr>
            <a:picLocks noChangeAspect="1"/>
          </p:cNvPicPr>
          <p:nvPr/>
        </p:nvPicPr>
        <p:blipFill>
          <a:blip r:embed="rId2" cstate="print"/>
          <a:stretch>
            <a:fillRect/>
          </a:stretch>
        </p:blipFill>
        <p:spPr>
          <a:xfrm flipH="1">
            <a:off x="0" y="1600200"/>
            <a:ext cx="5881520" cy="4014592"/>
          </a:xfrm>
          <a:prstGeom prst="rect">
            <a:avLst/>
          </a:prstGeom>
        </p:spPr>
      </p:pic>
      <p:sp>
        <p:nvSpPr>
          <p:cNvPr id="3" name="Content Placeholder 2"/>
          <p:cNvSpPr>
            <a:spLocks noGrp="1"/>
          </p:cNvSpPr>
          <p:nvPr>
            <p:ph idx="1"/>
          </p:nvPr>
        </p:nvSpPr>
        <p:spPr>
          <a:xfrm>
            <a:off x="0" y="228600"/>
            <a:ext cx="9144000" cy="838200"/>
          </a:xfrm>
        </p:spPr>
        <p:txBody>
          <a:bodyPr>
            <a:normAutofit/>
          </a:bodyPr>
          <a:lstStyle/>
          <a:p>
            <a:pPr marL="0" indent="0" algn="ctr">
              <a:buNone/>
            </a:pPr>
            <a:r>
              <a:rPr lang="en-US" sz="4000" b="1" dirty="0" smtClean="0"/>
              <a:t>Good retirement plan death beneficiaries</a:t>
            </a:r>
            <a:endParaRPr lang="en-US" b="1" dirty="0" smtClean="0"/>
          </a:p>
          <a:p>
            <a:pPr marL="400050" indent="-400050">
              <a:buNone/>
            </a:pPr>
            <a:endParaRPr lang="en-US" b="1" dirty="0"/>
          </a:p>
        </p:txBody>
      </p:sp>
      <p:sp>
        <p:nvSpPr>
          <p:cNvPr id="4" name="TextBox 3"/>
          <p:cNvSpPr txBox="1"/>
          <p:nvPr/>
        </p:nvSpPr>
        <p:spPr>
          <a:xfrm>
            <a:off x="5257800" y="1524000"/>
            <a:ext cx="3886200" cy="4770537"/>
          </a:xfrm>
          <a:prstGeom prst="rect">
            <a:avLst/>
          </a:prstGeom>
          <a:noFill/>
        </p:spPr>
        <p:txBody>
          <a:bodyPr wrap="square" rtlCol="0">
            <a:spAutoFit/>
          </a:bodyPr>
          <a:lstStyle/>
          <a:p>
            <a:pPr marL="400050" indent="-400050">
              <a:lnSpc>
                <a:spcPct val="80000"/>
              </a:lnSpc>
              <a:spcAft>
                <a:spcPts val="2400"/>
              </a:spcAft>
              <a:buFont typeface="Arial" pitchFamily="34" charset="0"/>
              <a:buChar char="•"/>
            </a:pPr>
            <a:r>
              <a:rPr lang="en-US" sz="4000" dirty="0" smtClean="0"/>
              <a:t>A public charity</a:t>
            </a:r>
          </a:p>
          <a:p>
            <a:pPr marL="400050" indent="-400050">
              <a:lnSpc>
                <a:spcPct val="80000"/>
              </a:lnSpc>
              <a:spcAft>
                <a:spcPts val="2400"/>
              </a:spcAft>
              <a:buFont typeface="Arial" pitchFamily="34" charset="0"/>
              <a:buChar char="•"/>
            </a:pPr>
            <a:endParaRPr lang="en-US" sz="4000" dirty="0" smtClean="0"/>
          </a:p>
          <a:p>
            <a:pPr marL="400050" indent="-400050">
              <a:lnSpc>
                <a:spcPct val="80000"/>
              </a:lnSpc>
              <a:spcAft>
                <a:spcPts val="2400"/>
              </a:spcAft>
              <a:buFont typeface="Arial" pitchFamily="34" charset="0"/>
              <a:buChar char="•"/>
            </a:pPr>
            <a:r>
              <a:rPr lang="en-US" sz="4000" dirty="0" smtClean="0"/>
              <a:t>A private family foundation</a:t>
            </a:r>
          </a:p>
          <a:p>
            <a:pPr marL="400050" indent="-400050">
              <a:lnSpc>
                <a:spcPct val="80000"/>
              </a:lnSpc>
              <a:spcAft>
                <a:spcPts val="2400"/>
              </a:spcAft>
              <a:buFont typeface="Arial" pitchFamily="34" charset="0"/>
              <a:buChar char="•"/>
            </a:pPr>
            <a:endParaRPr lang="en-US" sz="4000" dirty="0" smtClean="0"/>
          </a:p>
          <a:p>
            <a:pPr marL="400050" indent="-400050">
              <a:lnSpc>
                <a:spcPct val="80000"/>
              </a:lnSpc>
              <a:spcAft>
                <a:spcPts val="2400"/>
              </a:spcAft>
              <a:buFont typeface="Arial" pitchFamily="34" charset="0"/>
              <a:buChar char="•"/>
            </a:pPr>
            <a:r>
              <a:rPr lang="en-US" sz="4000" dirty="0" smtClean="0"/>
              <a:t>A charitable remainder trust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380087XSmall.jpg"/>
          <p:cNvPicPr>
            <a:picLocks noChangeAspect="1"/>
          </p:cNvPicPr>
          <p:nvPr/>
        </p:nvPicPr>
        <p:blipFill>
          <a:blip r:embed="rId2" cstate="print"/>
          <a:srcRect/>
          <a:stretch>
            <a:fillRect/>
          </a:stretch>
        </p:blipFill>
        <p:spPr>
          <a:xfrm>
            <a:off x="5435171" y="1066800"/>
            <a:ext cx="3708829" cy="5791201"/>
          </a:xfrm>
          <a:prstGeom prst="rect">
            <a:avLst/>
          </a:prstGeom>
        </p:spPr>
      </p:pic>
      <p:sp>
        <p:nvSpPr>
          <p:cNvPr id="3" name="Content Placeholder 2"/>
          <p:cNvSpPr>
            <a:spLocks noGrp="1"/>
          </p:cNvSpPr>
          <p:nvPr>
            <p:ph idx="1"/>
          </p:nvPr>
        </p:nvSpPr>
        <p:spPr>
          <a:xfrm>
            <a:off x="0" y="1295400"/>
            <a:ext cx="5715000" cy="5257800"/>
          </a:xfrm>
        </p:spPr>
        <p:txBody>
          <a:bodyPr>
            <a:normAutofit/>
          </a:bodyPr>
          <a:lstStyle/>
          <a:p>
            <a:pPr marL="400050" indent="-400050"/>
            <a:r>
              <a:rPr lang="en-US" dirty="0" smtClean="0"/>
              <a:t>Avoid naming other types of charitable trusts (e.g., Charitable Lead Trust, Pooled Income Funds)</a:t>
            </a:r>
          </a:p>
          <a:p>
            <a:pPr marL="400050" indent="-400050"/>
            <a:r>
              <a:rPr lang="en-US" dirty="0" smtClean="0"/>
              <a:t>Avoid naming estate as beneficiary with instructions in estate documents (estate may have to pay income taxes)</a:t>
            </a:r>
          </a:p>
          <a:p>
            <a:r>
              <a:rPr lang="en-US" dirty="0" smtClean="0"/>
              <a:t>Avoid specific dollar charitable gifts instead of percentages</a:t>
            </a:r>
            <a:endParaRPr lang="en-US" dirty="0"/>
          </a:p>
        </p:txBody>
      </p:sp>
      <p:sp>
        <p:nvSpPr>
          <p:cNvPr id="5" name="Content Placeholder 2"/>
          <p:cNvSpPr txBox="1">
            <a:spLocks/>
          </p:cNvSpPr>
          <p:nvPr/>
        </p:nvSpPr>
        <p:spPr>
          <a:xfrm>
            <a:off x="0" y="228600"/>
            <a:ext cx="91440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Bad retirement plan death beneficiaries</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400050" marR="0" lvl="0" indent="-4000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10700110XSmall.jpg"/>
          <p:cNvPicPr>
            <a:picLocks noChangeAspect="1"/>
          </p:cNvPicPr>
          <p:nvPr/>
        </p:nvPicPr>
        <p:blipFill>
          <a:blip r:embed="rId2" cstate="print"/>
          <a:srcRect/>
          <a:stretch>
            <a:fillRect/>
          </a:stretch>
        </p:blipFill>
        <p:spPr>
          <a:xfrm>
            <a:off x="1447800" y="920019"/>
            <a:ext cx="6279038" cy="5937981"/>
          </a:xfrm>
          <a:prstGeom prst="rect">
            <a:avLst/>
          </a:prstGeom>
        </p:spPr>
      </p:pic>
      <p:sp>
        <p:nvSpPr>
          <p:cNvPr id="3" name="Content Placeholder 2"/>
          <p:cNvSpPr>
            <a:spLocks noGrp="1"/>
          </p:cNvSpPr>
          <p:nvPr>
            <p:ph idx="1"/>
          </p:nvPr>
        </p:nvSpPr>
        <p:spPr>
          <a:xfrm>
            <a:off x="0" y="0"/>
            <a:ext cx="9144000" cy="4525963"/>
          </a:xfrm>
        </p:spPr>
        <p:txBody>
          <a:bodyPr>
            <a:normAutofit/>
          </a:bodyPr>
          <a:lstStyle/>
          <a:p>
            <a:pPr marL="0" indent="0" algn="ctr">
              <a:lnSpc>
                <a:spcPct val="80000"/>
              </a:lnSpc>
              <a:buNone/>
            </a:pPr>
            <a:r>
              <a:rPr lang="en-US" sz="4000" dirty="0" smtClean="0"/>
              <a:t>The plan must actually have a residual death benefit to pass to charity, rather than just a lifetime income right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8653678XSmall.jpg"/>
          <p:cNvPicPr>
            <a:picLocks noChangeAspect="1"/>
          </p:cNvPicPr>
          <p:nvPr/>
        </p:nvPicPr>
        <p:blipFill>
          <a:blip r:embed="rId2" cstate="print"/>
          <a:stretch>
            <a:fillRect/>
          </a:stretch>
        </p:blipFill>
        <p:spPr>
          <a:xfrm>
            <a:off x="1219199" y="1676400"/>
            <a:ext cx="7763245" cy="5181600"/>
          </a:xfrm>
          <a:prstGeom prst="rect">
            <a:avLst/>
          </a:prstGeom>
        </p:spPr>
      </p:pic>
      <p:sp>
        <p:nvSpPr>
          <p:cNvPr id="6" name="Content Placeholder 5"/>
          <p:cNvSpPr>
            <a:spLocks noGrp="1"/>
          </p:cNvSpPr>
          <p:nvPr>
            <p:ph idx="1"/>
          </p:nvPr>
        </p:nvSpPr>
        <p:spPr>
          <a:xfrm>
            <a:off x="0" y="0"/>
            <a:ext cx="9144000" cy="4525963"/>
          </a:xfrm>
        </p:spPr>
        <p:txBody>
          <a:bodyPr>
            <a:normAutofit/>
          </a:bodyPr>
          <a:lstStyle/>
          <a:p>
            <a:pPr marL="0" indent="0" algn="ctr">
              <a:lnSpc>
                <a:spcPct val="80000"/>
              </a:lnSpc>
              <a:buNone/>
            </a:pPr>
            <a:r>
              <a:rPr lang="en-US" sz="4000" dirty="0" smtClean="0"/>
              <a:t>Participant’s spouse must approve beneficiary for ERISA accounts, e.g., 401(k), but not for non-ERISA accounts, e.g., IRA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iStock_000007574480XSmall.jpg"/>
          <p:cNvPicPr>
            <a:picLocks noChangeAspect="1"/>
          </p:cNvPicPr>
          <p:nvPr/>
        </p:nvPicPr>
        <p:blipFill>
          <a:blip r:embed="rId2" cstate="print">
            <a:grayscl/>
          </a:blip>
          <a:srcRect/>
          <a:stretch>
            <a:fillRect/>
          </a:stretch>
        </p:blipFill>
        <p:spPr>
          <a:xfrm>
            <a:off x="7696200" y="5202985"/>
            <a:ext cx="1447800" cy="1655015"/>
          </a:xfrm>
          <a:prstGeom prst="rect">
            <a:avLst/>
          </a:prstGeom>
        </p:spPr>
      </p:pic>
      <p:pic>
        <p:nvPicPr>
          <p:cNvPr id="24" name="Picture 23" descr="iStock_000011441735XSmall.jpg"/>
          <p:cNvPicPr>
            <a:picLocks noChangeAspect="1"/>
          </p:cNvPicPr>
          <p:nvPr/>
        </p:nvPicPr>
        <p:blipFill>
          <a:blip r:embed="rId3" cstate="print"/>
          <a:srcRect/>
          <a:stretch>
            <a:fillRect/>
          </a:stretch>
        </p:blipFill>
        <p:spPr>
          <a:xfrm>
            <a:off x="4114800" y="3711019"/>
            <a:ext cx="1309254" cy="1600200"/>
          </a:xfrm>
          <a:prstGeom prst="rect">
            <a:avLst/>
          </a:prstGeom>
        </p:spPr>
      </p:pic>
      <p:pic>
        <p:nvPicPr>
          <p:cNvPr id="19" name="Picture 18" descr="iStock_000007492305XSmall.jpg"/>
          <p:cNvPicPr>
            <a:picLocks noChangeAspect="1"/>
          </p:cNvPicPr>
          <p:nvPr/>
        </p:nvPicPr>
        <p:blipFill>
          <a:blip r:embed="rId4" cstate="print"/>
          <a:srcRect/>
          <a:stretch>
            <a:fillRect/>
          </a:stretch>
        </p:blipFill>
        <p:spPr>
          <a:xfrm>
            <a:off x="0" y="3711019"/>
            <a:ext cx="2438400" cy="1828800"/>
          </a:xfrm>
          <a:prstGeom prst="rect">
            <a:avLst/>
          </a:prstGeom>
        </p:spPr>
      </p:pic>
      <p:sp>
        <p:nvSpPr>
          <p:cNvPr id="20" name="Donut 19"/>
          <p:cNvSpPr/>
          <p:nvPr/>
        </p:nvSpPr>
        <p:spPr>
          <a:xfrm>
            <a:off x="-457200" y="3101419"/>
            <a:ext cx="3352800" cy="2895600"/>
          </a:xfrm>
          <a:prstGeom prst="donut">
            <a:avLst>
              <a:gd name="adj" fmla="val 231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4" descr="http://www.creditcardchaser.com/wp-content/uploads/2009/11/salvation-army-kettle.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7747409" y="3352800"/>
            <a:ext cx="1396591" cy="1816168"/>
          </a:xfrm>
          <a:prstGeom prst="rect">
            <a:avLst/>
          </a:prstGeom>
          <a:noFill/>
        </p:spPr>
      </p:pic>
      <p:sp>
        <p:nvSpPr>
          <p:cNvPr id="9" name="Down Arrow 8"/>
          <p:cNvSpPr/>
          <p:nvPr/>
        </p:nvSpPr>
        <p:spPr>
          <a:xfrm rot="16200000">
            <a:off x="2786172" y="3896646"/>
            <a:ext cx="752255" cy="1447800"/>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5311219"/>
            <a:ext cx="1693333" cy="1318181"/>
          </a:xfrm>
          <a:prstGeom prst="rect">
            <a:avLst/>
          </a:prstGeom>
          <a:noFill/>
        </p:spPr>
        <p:txBody>
          <a:bodyPr wrap="square" rtlCol="0">
            <a:spAutoFit/>
          </a:bodyPr>
          <a:lstStyle/>
          <a:p>
            <a:pPr algn="ctr">
              <a:lnSpc>
                <a:spcPct val="70000"/>
              </a:lnSpc>
            </a:pPr>
            <a:r>
              <a:rPr lang="en-US" sz="2800" b="1" spc="-150" dirty="0" smtClean="0"/>
              <a:t>Donor’s Retirement Assets after Death</a:t>
            </a:r>
            <a:endParaRPr lang="en-US" sz="2800" b="1" spc="-150" dirty="0"/>
          </a:p>
        </p:txBody>
      </p:sp>
      <p:sp>
        <p:nvSpPr>
          <p:cNvPr id="11" name="TextBox 10"/>
          <p:cNvSpPr txBox="1"/>
          <p:nvPr/>
        </p:nvSpPr>
        <p:spPr>
          <a:xfrm>
            <a:off x="2133600" y="3939619"/>
            <a:ext cx="1905000" cy="561372"/>
          </a:xfrm>
          <a:prstGeom prst="rect">
            <a:avLst/>
          </a:prstGeom>
          <a:noFill/>
        </p:spPr>
        <p:txBody>
          <a:bodyPr wrap="square" rtlCol="0">
            <a:spAutoFit/>
          </a:bodyPr>
          <a:lstStyle/>
          <a:p>
            <a:pPr algn="ctr">
              <a:lnSpc>
                <a:spcPct val="60000"/>
              </a:lnSpc>
            </a:pPr>
            <a:r>
              <a:rPr lang="en-US" sz="2400" b="1" dirty="0" smtClean="0"/>
              <a:t>Transfer at Death</a:t>
            </a:r>
            <a:endParaRPr lang="en-US" sz="2400" b="1" dirty="0"/>
          </a:p>
        </p:txBody>
      </p:sp>
      <p:sp>
        <p:nvSpPr>
          <p:cNvPr id="12" name="TextBox 11"/>
          <p:cNvSpPr txBox="1"/>
          <p:nvPr/>
        </p:nvSpPr>
        <p:spPr>
          <a:xfrm>
            <a:off x="5334000" y="3939619"/>
            <a:ext cx="2751667" cy="561372"/>
          </a:xfrm>
          <a:prstGeom prst="rect">
            <a:avLst/>
          </a:prstGeom>
          <a:noFill/>
        </p:spPr>
        <p:txBody>
          <a:bodyPr wrap="square" rtlCol="0">
            <a:spAutoFit/>
          </a:bodyPr>
          <a:lstStyle/>
          <a:p>
            <a:pPr algn="ctr">
              <a:lnSpc>
                <a:spcPct val="60000"/>
              </a:lnSpc>
            </a:pPr>
            <a:r>
              <a:rPr lang="en-US" sz="2400" b="1" dirty="0" smtClean="0"/>
              <a:t>Anything </a:t>
            </a:r>
          </a:p>
          <a:p>
            <a:pPr algn="ctr">
              <a:lnSpc>
                <a:spcPct val="60000"/>
              </a:lnSpc>
            </a:pPr>
            <a:r>
              <a:rPr lang="en-US" sz="2400" b="1" dirty="0" smtClean="0"/>
              <a:t>Left Over</a:t>
            </a:r>
            <a:endParaRPr lang="en-US" sz="2400" b="1" dirty="0"/>
          </a:p>
        </p:txBody>
      </p:sp>
      <p:sp>
        <p:nvSpPr>
          <p:cNvPr id="15" name="TextBox 14"/>
          <p:cNvSpPr txBox="1"/>
          <p:nvPr/>
        </p:nvSpPr>
        <p:spPr>
          <a:xfrm>
            <a:off x="4038600" y="5387419"/>
            <a:ext cx="1447800" cy="714939"/>
          </a:xfrm>
          <a:prstGeom prst="rect">
            <a:avLst/>
          </a:prstGeom>
          <a:noFill/>
        </p:spPr>
        <p:txBody>
          <a:bodyPr wrap="square" rtlCol="0">
            <a:spAutoFit/>
          </a:bodyPr>
          <a:lstStyle/>
          <a:p>
            <a:pPr algn="ctr">
              <a:lnSpc>
                <a:spcPct val="70000"/>
              </a:lnSpc>
            </a:pPr>
            <a:r>
              <a:rPr lang="en-US" sz="2800" b="1" spc="-150" dirty="0" smtClean="0"/>
              <a:t>Surviving Spouse</a:t>
            </a:r>
            <a:endParaRPr lang="en-US" sz="2800" b="1" spc="-150" dirty="0"/>
          </a:p>
        </p:txBody>
      </p:sp>
      <p:sp>
        <p:nvSpPr>
          <p:cNvPr id="25" name="Down Arrow 24"/>
          <p:cNvSpPr/>
          <p:nvPr/>
        </p:nvSpPr>
        <p:spPr>
          <a:xfrm rot="16200000">
            <a:off x="6519973" y="3820448"/>
            <a:ext cx="752255" cy="1600198"/>
          </a:xfrm>
          <a:prstGeom prst="downArrow">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0" y="0"/>
            <a:ext cx="9296400" cy="4525963"/>
          </a:xfrm>
          <a:prstGeom prst="rect">
            <a:avLst/>
          </a:prstGeom>
        </p:spPr>
        <p:txBody>
          <a:bodyPr>
            <a:normAutofit/>
          </a:bodyPr>
          <a:lstStyle/>
          <a:p>
            <a:pPr marL="0" marR="0" lvl="0" indent="0" algn="ctr" defTabSz="914400" rtl="0" eaLnBrk="1" fontAlgn="auto" latinLnBrk="0" hangingPunct="1">
              <a:lnSpc>
                <a:spcPct val="80000"/>
              </a:lnSpc>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Primary Beneficiary: Spouse</a:t>
            </a:r>
          </a:p>
          <a:p>
            <a:pPr marL="0" marR="0" lvl="0" indent="0" algn="ctr" defTabSz="914400" rtl="0" eaLnBrk="1" fontAlgn="auto" latinLnBrk="0" hangingPunct="1">
              <a:lnSpc>
                <a:spcPct val="80000"/>
              </a:lnSpc>
              <a:spcAft>
                <a:spcPts val="2400"/>
              </a:spcAft>
              <a:buClrTx/>
              <a:buSzTx/>
              <a:buFont typeface="Arial" pitchFamily="34" charset="0"/>
              <a:buNone/>
              <a:tabLst/>
              <a:defRPr/>
            </a:pPr>
            <a:r>
              <a:rPr lang="en-US" sz="4000" b="1" dirty="0" smtClean="0"/>
              <a:t>Alternate: Charity</a:t>
            </a: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buFont typeface="Arial" pitchFamily="34" charset="0"/>
              <a:buChar char="•"/>
            </a:pPr>
            <a:r>
              <a:rPr lang="en-US" sz="3200" dirty="0" smtClean="0"/>
              <a:t>100% flexibility to spouse, including rollover into spouse’s own account</a:t>
            </a:r>
          </a:p>
          <a:p>
            <a:pPr marL="285750" indent="-285750">
              <a:buFont typeface="Arial" pitchFamily="34" charset="0"/>
              <a:buChar char="•"/>
            </a:pPr>
            <a:r>
              <a:rPr lang="en-US" sz="3200" dirty="0" smtClean="0"/>
              <a:t>No estate tax if surviving spouse retains charity as beneficiary</a:t>
            </a:r>
          </a:p>
        </p:txBody>
      </p:sp>
      <p:sp>
        <p:nvSpPr>
          <p:cNvPr id="17" name="Down Arrow 16"/>
          <p:cNvSpPr/>
          <p:nvPr/>
        </p:nvSpPr>
        <p:spPr>
          <a:xfrm rot="17993802">
            <a:off x="6578683" y="4225014"/>
            <a:ext cx="752255" cy="2076156"/>
          </a:xfrm>
          <a:prstGeom prst="downArrow">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477000" y="4343400"/>
            <a:ext cx="762000" cy="461665"/>
          </a:xfrm>
          <a:prstGeom prst="rect">
            <a:avLst/>
          </a:prstGeom>
          <a:noFill/>
        </p:spPr>
        <p:txBody>
          <a:bodyPr wrap="square" rtlCol="0">
            <a:spAutoFit/>
          </a:bodyPr>
          <a:lstStyle/>
          <a:p>
            <a:pPr algn="ctr"/>
            <a:r>
              <a:rPr lang="en-US" sz="2400" b="1" dirty="0" smtClean="0"/>
              <a:t>?</a:t>
            </a:r>
            <a:endParaRPr lang="en-US" sz="2400" b="1" dirty="0"/>
          </a:p>
        </p:txBody>
      </p:sp>
      <p:sp>
        <p:nvSpPr>
          <p:cNvPr id="22" name="TextBox 21"/>
          <p:cNvSpPr txBox="1"/>
          <p:nvPr/>
        </p:nvSpPr>
        <p:spPr>
          <a:xfrm>
            <a:off x="6477000" y="4953000"/>
            <a:ext cx="762000" cy="461665"/>
          </a:xfrm>
          <a:prstGeom prst="rect">
            <a:avLst/>
          </a:prstGeom>
          <a:noFill/>
        </p:spPr>
        <p:txBody>
          <a:bodyPr wrap="square" rtlCol="0">
            <a:spAutoFit/>
          </a:bodyPr>
          <a:lstStyle/>
          <a:p>
            <a:pPr algn="ct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iStock_000011441735XSmall.jpg"/>
          <p:cNvPicPr>
            <a:picLocks noChangeAspect="1"/>
          </p:cNvPicPr>
          <p:nvPr/>
        </p:nvPicPr>
        <p:blipFill>
          <a:blip r:embed="rId2" cstate="print"/>
          <a:srcRect/>
          <a:stretch>
            <a:fillRect/>
          </a:stretch>
        </p:blipFill>
        <p:spPr>
          <a:xfrm>
            <a:off x="4495800" y="5257800"/>
            <a:ext cx="1309254" cy="1600200"/>
          </a:xfrm>
          <a:prstGeom prst="rect">
            <a:avLst/>
          </a:prstGeom>
        </p:spPr>
      </p:pic>
      <p:pic>
        <p:nvPicPr>
          <p:cNvPr id="19" name="Picture 18" descr="iStock_000007492305XSmall.jpg"/>
          <p:cNvPicPr>
            <a:picLocks noChangeAspect="1"/>
          </p:cNvPicPr>
          <p:nvPr/>
        </p:nvPicPr>
        <p:blipFill>
          <a:blip r:embed="rId3" cstate="print"/>
          <a:srcRect/>
          <a:stretch>
            <a:fillRect/>
          </a:stretch>
        </p:blipFill>
        <p:spPr>
          <a:xfrm>
            <a:off x="0" y="2971800"/>
            <a:ext cx="2438400" cy="1828800"/>
          </a:xfrm>
          <a:prstGeom prst="rect">
            <a:avLst/>
          </a:prstGeom>
        </p:spPr>
      </p:pic>
      <p:sp>
        <p:nvSpPr>
          <p:cNvPr id="20" name="Donut 19"/>
          <p:cNvSpPr/>
          <p:nvPr/>
        </p:nvSpPr>
        <p:spPr>
          <a:xfrm>
            <a:off x="-457200" y="2362200"/>
            <a:ext cx="3352800" cy="2895600"/>
          </a:xfrm>
          <a:prstGeom prst="donut">
            <a:avLst>
              <a:gd name="adj" fmla="val 231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iStock_000007909890XSmall.jpg"/>
          <p:cNvPicPr>
            <a:picLocks noChangeAspect="1"/>
          </p:cNvPicPr>
          <p:nvPr/>
        </p:nvPicPr>
        <p:blipFill>
          <a:blip r:embed="rId4" cstate="print"/>
          <a:stretch>
            <a:fillRect/>
          </a:stretch>
        </p:blipFill>
        <p:spPr>
          <a:xfrm>
            <a:off x="3657600" y="2438400"/>
            <a:ext cx="3140504" cy="2083817"/>
          </a:xfrm>
          <a:prstGeom prst="rect">
            <a:avLst/>
          </a:prstGeom>
        </p:spPr>
      </p:pic>
      <p:pic>
        <p:nvPicPr>
          <p:cNvPr id="8"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7747409" y="2971800"/>
            <a:ext cx="1396591" cy="1816168"/>
          </a:xfrm>
          <a:prstGeom prst="rect">
            <a:avLst/>
          </a:prstGeom>
          <a:noFill/>
        </p:spPr>
      </p:pic>
      <p:sp>
        <p:nvSpPr>
          <p:cNvPr id="9" name="Down Arrow 8"/>
          <p:cNvSpPr/>
          <p:nvPr/>
        </p:nvSpPr>
        <p:spPr>
          <a:xfrm rot="16200000">
            <a:off x="2862373" y="2928829"/>
            <a:ext cx="752255" cy="1447800"/>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572000"/>
            <a:ext cx="1693333" cy="1318181"/>
          </a:xfrm>
          <a:prstGeom prst="rect">
            <a:avLst/>
          </a:prstGeom>
          <a:noFill/>
        </p:spPr>
        <p:txBody>
          <a:bodyPr wrap="square" rtlCol="0">
            <a:spAutoFit/>
          </a:bodyPr>
          <a:lstStyle/>
          <a:p>
            <a:pPr algn="ctr">
              <a:lnSpc>
                <a:spcPct val="70000"/>
              </a:lnSpc>
            </a:pPr>
            <a:r>
              <a:rPr lang="en-US" sz="2800" b="1" spc="-150" dirty="0" smtClean="0"/>
              <a:t>Donor’s Retirement Assets after Death</a:t>
            </a:r>
            <a:endParaRPr lang="en-US" sz="2800" b="1" spc="-150" dirty="0"/>
          </a:p>
        </p:txBody>
      </p:sp>
      <p:sp>
        <p:nvSpPr>
          <p:cNvPr id="11" name="TextBox 10"/>
          <p:cNvSpPr txBox="1"/>
          <p:nvPr/>
        </p:nvSpPr>
        <p:spPr>
          <a:xfrm>
            <a:off x="2057400" y="3886200"/>
            <a:ext cx="1905000" cy="561372"/>
          </a:xfrm>
          <a:prstGeom prst="rect">
            <a:avLst/>
          </a:prstGeom>
          <a:noFill/>
        </p:spPr>
        <p:txBody>
          <a:bodyPr wrap="square" rtlCol="0">
            <a:spAutoFit/>
          </a:bodyPr>
          <a:lstStyle/>
          <a:p>
            <a:pPr algn="ctr">
              <a:lnSpc>
                <a:spcPct val="60000"/>
              </a:lnSpc>
            </a:pPr>
            <a:r>
              <a:rPr lang="en-US" sz="2400" b="1" dirty="0" smtClean="0"/>
              <a:t>Transfer </a:t>
            </a:r>
          </a:p>
          <a:p>
            <a:pPr algn="ctr">
              <a:lnSpc>
                <a:spcPct val="60000"/>
              </a:lnSpc>
            </a:pPr>
            <a:r>
              <a:rPr lang="en-US" sz="2400" b="1" dirty="0" smtClean="0"/>
              <a:t>at Death</a:t>
            </a:r>
            <a:endParaRPr lang="en-US" sz="2400" b="1" dirty="0"/>
          </a:p>
        </p:txBody>
      </p:sp>
      <p:sp>
        <p:nvSpPr>
          <p:cNvPr id="12" name="TextBox 11"/>
          <p:cNvSpPr txBox="1"/>
          <p:nvPr/>
        </p:nvSpPr>
        <p:spPr>
          <a:xfrm>
            <a:off x="5257800" y="3858228"/>
            <a:ext cx="2751667" cy="561372"/>
          </a:xfrm>
          <a:prstGeom prst="rect">
            <a:avLst/>
          </a:prstGeom>
          <a:noFill/>
        </p:spPr>
        <p:txBody>
          <a:bodyPr wrap="square" rtlCol="0">
            <a:spAutoFit/>
          </a:bodyPr>
          <a:lstStyle/>
          <a:p>
            <a:pPr algn="ctr">
              <a:lnSpc>
                <a:spcPct val="60000"/>
              </a:lnSpc>
            </a:pPr>
            <a:r>
              <a:rPr lang="en-US" sz="2400" b="1" dirty="0" smtClean="0"/>
              <a:t>Anything </a:t>
            </a:r>
          </a:p>
          <a:p>
            <a:pPr algn="ctr">
              <a:lnSpc>
                <a:spcPct val="60000"/>
              </a:lnSpc>
            </a:pPr>
            <a:r>
              <a:rPr lang="en-US" sz="2400" b="1" dirty="0" smtClean="0"/>
              <a:t>Left Over</a:t>
            </a:r>
            <a:endParaRPr lang="en-US" sz="2400" b="1" dirty="0"/>
          </a:p>
        </p:txBody>
      </p:sp>
      <p:sp>
        <p:nvSpPr>
          <p:cNvPr id="13" name="TextBox 12"/>
          <p:cNvSpPr txBox="1"/>
          <p:nvPr/>
        </p:nvSpPr>
        <p:spPr>
          <a:xfrm>
            <a:off x="5181600" y="4572000"/>
            <a:ext cx="1562100" cy="535531"/>
          </a:xfrm>
          <a:prstGeom prst="rect">
            <a:avLst/>
          </a:prstGeom>
          <a:noFill/>
        </p:spPr>
        <p:txBody>
          <a:bodyPr wrap="square" rtlCol="0">
            <a:spAutoFit/>
          </a:bodyPr>
          <a:lstStyle/>
          <a:p>
            <a:pPr algn="ctr">
              <a:lnSpc>
                <a:spcPct val="60000"/>
              </a:lnSpc>
            </a:pPr>
            <a:r>
              <a:rPr lang="en-US" sz="2400" b="1" dirty="0" smtClean="0"/>
              <a:t>Payments for Life</a:t>
            </a:r>
            <a:endParaRPr lang="en-US" sz="2400" b="1" dirty="0"/>
          </a:p>
        </p:txBody>
      </p:sp>
      <p:sp>
        <p:nvSpPr>
          <p:cNvPr id="15" name="TextBox 14"/>
          <p:cNvSpPr txBox="1"/>
          <p:nvPr/>
        </p:nvSpPr>
        <p:spPr>
          <a:xfrm>
            <a:off x="3429000" y="5638800"/>
            <a:ext cx="1447800" cy="714939"/>
          </a:xfrm>
          <a:prstGeom prst="rect">
            <a:avLst/>
          </a:prstGeom>
          <a:noFill/>
        </p:spPr>
        <p:txBody>
          <a:bodyPr wrap="square" rtlCol="0">
            <a:spAutoFit/>
          </a:bodyPr>
          <a:lstStyle/>
          <a:p>
            <a:pPr algn="ctr">
              <a:lnSpc>
                <a:spcPct val="70000"/>
              </a:lnSpc>
            </a:pPr>
            <a:r>
              <a:rPr lang="en-US" sz="2800" b="1" spc="-150" dirty="0" smtClean="0"/>
              <a:t>Surviving Spouse</a:t>
            </a:r>
            <a:endParaRPr lang="en-US" sz="2800" b="1" spc="-150" dirty="0"/>
          </a:p>
        </p:txBody>
      </p:sp>
      <p:sp>
        <p:nvSpPr>
          <p:cNvPr id="16" name="Down Arrow 15"/>
          <p:cNvSpPr/>
          <p:nvPr/>
        </p:nvSpPr>
        <p:spPr>
          <a:xfrm>
            <a:off x="4724400" y="4495800"/>
            <a:ext cx="762000" cy="914400"/>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rot="16200000">
            <a:off x="6519973" y="2852628"/>
            <a:ext cx="752255" cy="1600198"/>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0" y="0"/>
            <a:ext cx="9296400" cy="4525963"/>
          </a:xfrm>
          <a:prstGeom prst="rect">
            <a:avLst/>
          </a:prstGeom>
        </p:spPr>
        <p:txBody>
          <a:bodyPr>
            <a:normAutofit/>
          </a:bodyPr>
          <a:lstStyle/>
          <a:p>
            <a:pPr marL="0" marR="0" lvl="0" indent="0" algn="ctr" defTabSz="914400" rtl="0" eaLnBrk="1" fontAlgn="auto" latinLnBrk="0" hangingPunct="1">
              <a:lnSpc>
                <a:spcPct val="80000"/>
              </a:lnSpc>
              <a:spcAft>
                <a:spcPts val="180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Beneficiary: CRT with payments to spouse</a:t>
            </a:r>
          </a:p>
          <a:p>
            <a:pPr marL="228600" marR="0" lvl="0" indent="-228600" algn="l" defTabSz="914400" rtl="0" eaLnBrk="1" fontAlgn="auto" latinLnBrk="0" hangingPunct="1">
              <a:lnSpc>
                <a:spcPct val="80000"/>
              </a:lnSpc>
              <a:spcAft>
                <a:spcPts val="12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Spouse cannot alter payout</a:t>
            </a:r>
          </a:p>
          <a:p>
            <a:pPr marL="228600" marR="0" lvl="0" indent="-228600" algn="l" defTabSz="914400" rtl="0" eaLnBrk="1" fontAlgn="auto" latinLnBrk="0" hangingPunct="1">
              <a:lnSpc>
                <a:spcPct val="80000"/>
              </a:lnSpc>
              <a:spcAft>
                <a:spcPts val="12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Charitable beneficiary selection could be irrevocable</a:t>
            </a:r>
          </a:p>
          <a:p>
            <a:pPr marL="228600" marR="0" lvl="0" indent="-228600" algn="l" defTabSz="914400" rtl="0" eaLnBrk="1" fontAlgn="auto" latinLnBrk="0" hangingPunct="1">
              <a:lnSpc>
                <a:spcPct val="80000"/>
              </a:lnSpc>
              <a:spcAft>
                <a:spcPts val="12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No estate tax (but, adding</a:t>
            </a:r>
            <a:r>
              <a:rPr kumimoji="0" lang="en-US" sz="3200" b="0" i="0" u="none" strike="noStrike" kern="1200" cap="none" spc="0" normalizeH="0" noProof="0" dirty="0" smtClean="0">
                <a:ln>
                  <a:noFill/>
                </a:ln>
                <a:solidFill>
                  <a:schemeClr val="tx1"/>
                </a:solidFill>
                <a:effectLst/>
                <a:uLnTx/>
                <a:uFillTx/>
                <a:latin typeface="+mn-lt"/>
                <a:ea typeface="+mn-ea"/>
                <a:cs typeface="+mn-cs"/>
              </a:rPr>
              <a:t> a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non-spouse beneficiary destroys any marital deduction)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TextBox 26"/>
          <p:cNvSpPr txBox="1"/>
          <p:nvPr/>
        </p:nvSpPr>
        <p:spPr>
          <a:xfrm>
            <a:off x="3124200" y="2863282"/>
            <a:ext cx="3810000" cy="413318"/>
          </a:xfrm>
          <a:prstGeom prst="rect">
            <a:avLst/>
          </a:prstGeom>
          <a:noFill/>
        </p:spPr>
        <p:txBody>
          <a:bodyPr wrap="square" rtlCol="0">
            <a:spAutoFit/>
          </a:bodyPr>
          <a:lstStyle/>
          <a:p>
            <a:pPr algn="r">
              <a:lnSpc>
                <a:spcPct val="70000"/>
              </a:lnSpc>
            </a:pPr>
            <a:r>
              <a:rPr lang="en-US" sz="2800" b="1" spc="-150" dirty="0" smtClean="0">
                <a:effectLst>
                  <a:glow rad="101600">
                    <a:schemeClr val="bg1">
                      <a:alpha val="60000"/>
                    </a:schemeClr>
                  </a:glow>
                </a:effectLst>
              </a:rPr>
              <a:t>Charitable Remainder Trust</a:t>
            </a:r>
            <a:endParaRPr lang="en-US" sz="2800" b="1" spc="-15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iStock_000005522211XSmall.jpg"/>
          <p:cNvPicPr>
            <a:picLocks noChangeAspect="1"/>
          </p:cNvPicPr>
          <p:nvPr/>
        </p:nvPicPr>
        <p:blipFill>
          <a:blip r:embed="rId2" cstate="print"/>
          <a:srcRect/>
          <a:stretch>
            <a:fillRect/>
          </a:stretch>
        </p:blipFill>
        <p:spPr>
          <a:xfrm>
            <a:off x="3810000" y="5263662"/>
            <a:ext cx="2590800" cy="1594338"/>
          </a:xfrm>
          <a:prstGeom prst="rect">
            <a:avLst/>
          </a:prstGeom>
        </p:spPr>
      </p:pic>
      <p:pic>
        <p:nvPicPr>
          <p:cNvPr id="19" name="Picture 18" descr="iStock_000007492305XSmall.jpg"/>
          <p:cNvPicPr>
            <a:picLocks noChangeAspect="1"/>
          </p:cNvPicPr>
          <p:nvPr/>
        </p:nvPicPr>
        <p:blipFill>
          <a:blip r:embed="rId3" cstate="print"/>
          <a:srcRect/>
          <a:stretch>
            <a:fillRect/>
          </a:stretch>
        </p:blipFill>
        <p:spPr>
          <a:xfrm>
            <a:off x="0" y="2971800"/>
            <a:ext cx="2438400" cy="1828800"/>
          </a:xfrm>
          <a:prstGeom prst="rect">
            <a:avLst/>
          </a:prstGeom>
        </p:spPr>
      </p:pic>
      <p:sp>
        <p:nvSpPr>
          <p:cNvPr id="20" name="Donut 19"/>
          <p:cNvSpPr/>
          <p:nvPr/>
        </p:nvSpPr>
        <p:spPr>
          <a:xfrm>
            <a:off x="-457200" y="2362200"/>
            <a:ext cx="3352800" cy="2895600"/>
          </a:xfrm>
          <a:prstGeom prst="donut">
            <a:avLst>
              <a:gd name="adj" fmla="val 231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iStock_000007909890XSmall.jpg"/>
          <p:cNvPicPr>
            <a:picLocks noChangeAspect="1"/>
          </p:cNvPicPr>
          <p:nvPr/>
        </p:nvPicPr>
        <p:blipFill>
          <a:blip r:embed="rId4" cstate="print"/>
          <a:stretch>
            <a:fillRect/>
          </a:stretch>
        </p:blipFill>
        <p:spPr>
          <a:xfrm>
            <a:off x="3657600" y="2438400"/>
            <a:ext cx="3140504" cy="2083817"/>
          </a:xfrm>
          <a:prstGeom prst="rect">
            <a:avLst/>
          </a:prstGeom>
        </p:spPr>
      </p:pic>
      <p:pic>
        <p:nvPicPr>
          <p:cNvPr id="8" name="Picture 4" descr="http://www.creditcardchaser.com/wp-content/uploads/2009/11/salvation-army-kettle.jpg"/>
          <p:cNvPicPr>
            <a:picLocks noChangeAspect="1" noChangeArrowheads="1"/>
          </p:cNvPicPr>
          <p:nvPr/>
        </p:nvPicPr>
        <p:blipFill>
          <a:blip r:embed="rId5" cstate="print"/>
          <a:srcRect/>
          <a:stretch>
            <a:fillRect/>
          </a:stretch>
        </p:blipFill>
        <p:spPr bwMode="auto">
          <a:xfrm>
            <a:off x="7747409" y="2971800"/>
            <a:ext cx="1396591" cy="1816168"/>
          </a:xfrm>
          <a:prstGeom prst="rect">
            <a:avLst/>
          </a:prstGeom>
          <a:noFill/>
        </p:spPr>
      </p:pic>
      <p:sp>
        <p:nvSpPr>
          <p:cNvPr id="10" name="TextBox 9"/>
          <p:cNvSpPr txBox="1"/>
          <p:nvPr/>
        </p:nvSpPr>
        <p:spPr>
          <a:xfrm>
            <a:off x="228600" y="4572000"/>
            <a:ext cx="1693333" cy="1318181"/>
          </a:xfrm>
          <a:prstGeom prst="rect">
            <a:avLst/>
          </a:prstGeom>
          <a:noFill/>
        </p:spPr>
        <p:txBody>
          <a:bodyPr wrap="square" rtlCol="0">
            <a:spAutoFit/>
          </a:bodyPr>
          <a:lstStyle/>
          <a:p>
            <a:pPr algn="ctr">
              <a:lnSpc>
                <a:spcPct val="70000"/>
              </a:lnSpc>
            </a:pPr>
            <a:r>
              <a:rPr lang="en-US" sz="2800" b="1" spc="-150" dirty="0" smtClean="0"/>
              <a:t>Donor’s Retirement Assets after Death</a:t>
            </a:r>
            <a:endParaRPr lang="en-US" sz="2800" b="1" spc="-150" dirty="0"/>
          </a:p>
        </p:txBody>
      </p:sp>
      <p:sp>
        <p:nvSpPr>
          <p:cNvPr id="13" name="TextBox 12"/>
          <p:cNvSpPr txBox="1"/>
          <p:nvPr/>
        </p:nvSpPr>
        <p:spPr>
          <a:xfrm>
            <a:off x="5181600" y="4572000"/>
            <a:ext cx="1562100" cy="535531"/>
          </a:xfrm>
          <a:prstGeom prst="rect">
            <a:avLst/>
          </a:prstGeom>
          <a:noFill/>
        </p:spPr>
        <p:txBody>
          <a:bodyPr wrap="square" rtlCol="0">
            <a:spAutoFit/>
          </a:bodyPr>
          <a:lstStyle/>
          <a:p>
            <a:pPr algn="ctr">
              <a:lnSpc>
                <a:spcPct val="60000"/>
              </a:lnSpc>
            </a:pPr>
            <a:r>
              <a:rPr lang="en-US" sz="2400" b="1" dirty="0" smtClean="0"/>
              <a:t>Payments for Life</a:t>
            </a:r>
            <a:endParaRPr lang="en-US" sz="2400" b="1" dirty="0"/>
          </a:p>
        </p:txBody>
      </p:sp>
      <p:sp>
        <p:nvSpPr>
          <p:cNvPr id="15" name="TextBox 14"/>
          <p:cNvSpPr txBox="1"/>
          <p:nvPr/>
        </p:nvSpPr>
        <p:spPr>
          <a:xfrm>
            <a:off x="3200400" y="5791200"/>
            <a:ext cx="1447800" cy="413318"/>
          </a:xfrm>
          <a:prstGeom prst="rect">
            <a:avLst/>
          </a:prstGeom>
          <a:noFill/>
        </p:spPr>
        <p:txBody>
          <a:bodyPr wrap="square" rtlCol="0">
            <a:spAutoFit/>
          </a:bodyPr>
          <a:lstStyle/>
          <a:p>
            <a:pPr algn="ctr">
              <a:lnSpc>
                <a:spcPct val="70000"/>
              </a:lnSpc>
            </a:pPr>
            <a:r>
              <a:rPr lang="en-US" sz="2800" b="1" spc="-150" dirty="0" smtClean="0"/>
              <a:t>Children</a:t>
            </a:r>
            <a:endParaRPr lang="en-US" sz="2800" b="1" spc="-150" dirty="0"/>
          </a:p>
        </p:txBody>
      </p:sp>
      <p:sp>
        <p:nvSpPr>
          <p:cNvPr id="16" name="Down Arrow 15"/>
          <p:cNvSpPr/>
          <p:nvPr/>
        </p:nvSpPr>
        <p:spPr>
          <a:xfrm>
            <a:off x="4724400" y="4495800"/>
            <a:ext cx="762000" cy="914400"/>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p:cNvSpPr txBox="1">
            <a:spLocks/>
          </p:cNvSpPr>
          <p:nvPr/>
        </p:nvSpPr>
        <p:spPr>
          <a:xfrm>
            <a:off x="-76200" y="0"/>
            <a:ext cx="9296400" cy="4525963"/>
          </a:xfrm>
          <a:prstGeom prst="rect">
            <a:avLst/>
          </a:prstGeom>
        </p:spPr>
        <p:txBody>
          <a:bodyPr>
            <a:normAutofit/>
          </a:bodyPr>
          <a:lstStyle/>
          <a:p>
            <a:pPr marL="0" marR="0" lvl="0" indent="0" algn="ctr" defTabSz="914400" rtl="0" eaLnBrk="1" fontAlgn="auto" latinLnBrk="0" hangingPunct="1">
              <a:lnSpc>
                <a:spcPct val="80000"/>
              </a:lnSpc>
              <a:spcAft>
                <a:spcPts val="180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Beneficiary: CRT with payments to children</a:t>
            </a:r>
          </a:p>
          <a:p>
            <a:pPr marL="228600" marR="0" lvl="0" indent="-228600" algn="l" defTabSz="914400" rtl="0" eaLnBrk="1" fontAlgn="auto" latinLnBrk="0" hangingPunct="1">
              <a:lnSpc>
                <a:spcPct val="80000"/>
              </a:lnSpc>
              <a:spcAft>
                <a:spcPts val="12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Payments likely ordinary income, but spread</a:t>
            </a:r>
            <a:r>
              <a:rPr kumimoji="0" lang="en-US" sz="3200" b="0" i="0" u="none" strike="noStrike" kern="1200" cap="none" spc="0" normalizeH="0" noProof="0" dirty="0" smtClean="0">
                <a:ln>
                  <a:noFill/>
                </a:ln>
                <a:solidFill>
                  <a:schemeClr val="tx1"/>
                </a:solidFill>
                <a:effectLst/>
                <a:uLnTx/>
                <a:uFillTx/>
                <a:latin typeface="+mn-lt"/>
                <a:ea typeface="+mn-ea"/>
                <a:cs typeface="+mn-cs"/>
              </a:rPr>
              <a:t> out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80000"/>
              </a:lnSpc>
              <a:spcAft>
                <a:spcPts val="12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Income</a:t>
            </a:r>
            <a:r>
              <a:rPr kumimoji="0" lang="en-US" sz="3200" b="0" i="0" u="none" strike="noStrike" kern="1200" cap="none" spc="0" normalizeH="0" noProof="0" dirty="0" smtClean="0">
                <a:ln>
                  <a:noFill/>
                </a:ln>
                <a:solidFill>
                  <a:schemeClr val="tx1"/>
                </a:solidFill>
                <a:effectLst/>
                <a:uLnTx/>
                <a:uFillTx/>
                <a:latin typeface="+mn-lt"/>
                <a:ea typeface="+mn-ea"/>
                <a:cs typeface="+mn-cs"/>
              </a:rPr>
              <a:t> tax deduction for estate taxes paid on retirement assets likely </a:t>
            </a:r>
            <a:r>
              <a:rPr lang="en-US" sz="3200" dirty="0" err="1" smtClean="0"/>
              <a:t>wo</a:t>
            </a:r>
            <a:r>
              <a:rPr kumimoji="0" lang="en-US" sz="3200" b="0" i="0" u="none" strike="noStrike" kern="1200" cap="none" spc="0" normalizeH="0" noProof="0" dirty="0" err="1" smtClean="0">
                <a:ln>
                  <a:noFill/>
                </a:ln>
                <a:solidFill>
                  <a:schemeClr val="tx1"/>
                </a:solidFill>
                <a:effectLst/>
                <a:uLnTx/>
                <a:uFillTx/>
                <a:latin typeface="+mn-lt"/>
                <a:ea typeface="+mn-ea"/>
                <a:cs typeface="+mn-cs"/>
              </a:rPr>
              <a:t>n’t</a:t>
            </a:r>
            <a:r>
              <a:rPr kumimoji="0" lang="en-US" sz="3200" b="0" i="0" u="none" strike="noStrike" kern="1200" cap="none" spc="0" normalizeH="0" noProof="0" dirty="0" smtClean="0">
                <a:ln>
                  <a:noFill/>
                </a:ln>
                <a:solidFill>
                  <a:schemeClr val="tx1"/>
                </a:solidFill>
                <a:effectLst/>
                <a:uLnTx/>
                <a:uFillTx/>
                <a:latin typeface="+mn-lt"/>
                <a:ea typeface="+mn-ea"/>
                <a:cs typeface="+mn-cs"/>
              </a:rPr>
              <a:t> be used, as all ordinary income is paid out of CRT before tax-free property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Down Arrow 17"/>
          <p:cNvSpPr/>
          <p:nvPr/>
        </p:nvSpPr>
        <p:spPr>
          <a:xfrm rot="16200000">
            <a:off x="2862373" y="2928829"/>
            <a:ext cx="752255" cy="1447800"/>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057400" y="3886200"/>
            <a:ext cx="1905000" cy="561372"/>
          </a:xfrm>
          <a:prstGeom prst="rect">
            <a:avLst/>
          </a:prstGeom>
          <a:noFill/>
        </p:spPr>
        <p:txBody>
          <a:bodyPr wrap="square" rtlCol="0">
            <a:spAutoFit/>
          </a:bodyPr>
          <a:lstStyle/>
          <a:p>
            <a:pPr algn="ctr">
              <a:lnSpc>
                <a:spcPct val="60000"/>
              </a:lnSpc>
            </a:pPr>
            <a:r>
              <a:rPr lang="en-US" sz="2400" b="1" dirty="0" smtClean="0"/>
              <a:t>Transfer </a:t>
            </a:r>
          </a:p>
          <a:p>
            <a:pPr algn="ctr">
              <a:lnSpc>
                <a:spcPct val="60000"/>
              </a:lnSpc>
            </a:pPr>
            <a:r>
              <a:rPr lang="en-US" sz="2400" b="1" dirty="0" smtClean="0"/>
              <a:t>at Death</a:t>
            </a:r>
            <a:endParaRPr lang="en-US" sz="2400" b="1" dirty="0"/>
          </a:p>
        </p:txBody>
      </p:sp>
      <p:sp>
        <p:nvSpPr>
          <p:cNvPr id="22" name="TextBox 21"/>
          <p:cNvSpPr txBox="1"/>
          <p:nvPr/>
        </p:nvSpPr>
        <p:spPr>
          <a:xfrm>
            <a:off x="5257800" y="3858228"/>
            <a:ext cx="2751667" cy="561372"/>
          </a:xfrm>
          <a:prstGeom prst="rect">
            <a:avLst/>
          </a:prstGeom>
          <a:noFill/>
        </p:spPr>
        <p:txBody>
          <a:bodyPr wrap="square" rtlCol="0">
            <a:spAutoFit/>
          </a:bodyPr>
          <a:lstStyle/>
          <a:p>
            <a:pPr algn="ctr">
              <a:lnSpc>
                <a:spcPct val="60000"/>
              </a:lnSpc>
            </a:pPr>
            <a:r>
              <a:rPr lang="en-US" sz="2400" b="1" dirty="0" smtClean="0"/>
              <a:t>Anything </a:t>
            </a:r>
          </a:p>
          <a:p>
            <a:pPr algn="ctr">
              <a:lnSpc>
                <a:spcPct val="60000"/>
              </a:lnSpc>
            </a:pPr>
            <a:r>
              <a:rPr lang="en-US" sz="2400" b="1" dirty="0" smtClean="0"/>
              <a:t>Left Over</a:t>
            </a:r>
            <a:endParaRPr lang="en-US" sz="2400" b="1" dirty="0"/>
          </a:p>
        </p:txBody>
      </p:sp>
      <p:sp>
        <p:nvSpPr>
          <p:cNvPr id="23" name="Down Arrow 22"/>
          <p:cNvSpPr/>
          <p:nvPr/>
        </p:nvSpPr>
        <p:spPr>
          <a:xfrm rot="16200000">
            <a:off x="6519973" y="2852628"/>
            <a:ext cx="752255" cy="1600198"/>
          </a:xfrm>
          <a:prstGeom prst="down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124200" y="2863282"/>
            <a:ext cx="3810000" cy="413318"/>
          </a:xfrm>
          <a:prstGeom prst="rect">
            <a:avLst/>
          </a:prstGeom>
          <a:noFill/>
        </p:spPr>
        <p:txBody>
          <a:bodyPr wrap="square" rtlCol="0">
            <a:spAutoFit/>
          </a:bodyPr>
          <a:lstStyle/>
          <a:p>
            <a:pPr algn="r">
              <a:lnSpc>
                <a:spcPct val="70000"/>
              </a:lnSpc>
            </a:pPr>
            <a:r>
              <a:rPr lang="en-US" sz="2800" b="1" spc="-150" dirty="0" smtClean="0">
                <a:effectLst>
                  <a:glow rad="101600">
                    <a:schemeClr val="bg1">
                      <a:alpha val="60000"/>
                    </a:schemeClr>
                  </a:glow>
                </a:effectLst>
              </a:rPr>
              <a:t>Charitable Remainder Trust</a:t>
            </a:r>
            <a:endParaRPr lang="en-US" sz="2800" b="1" spc="-15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3065055XSmall.jpg"/>
          <p:cNvPicPr>
            <a:picLocks noChangeAspect="1"/>
          </p:cNvPicPr>
          <p:nvPr/>
        </p:nvPicPr>
        <p:blipFill>
          <a:blip r:embed="rId2" cstate="print"/>
          <a:stretch>
            <a:fillRect/>
          </a:stretch>
        </p:blipFill>
        <p:spPr>
          <a:xfrm>
            <a:off x="533400" y="1676400"/>
            <a:ext cx="7809151" cy="5181600"/>
          </a:xfrm>
          <a:prstGeom prst="rect">
            <a:avLst/>
          </a:prstGeom>
        </p:spPr>
      </p:pic>
      <p:sp>
        <p:nvSpPr>
          <p:cNvPr id="2" name="TextBox 1"/>
          <p:cNvSpPr txBox="1"/>
          <p:nvPr/>
        </p:nvSpPr>
        <p:spPr>
          <a:xfrm>
            <a:off x="0" y="0"/>
            <a:ext cx="9144000" cy="981807"/>
          </a:xfrm>
          <a:prstGeom prst="rect">
            <a:avLst/>
          </a:prstGeom>
          <a:noFill/>
        </p:spPr>
        <p:txBody>
          <a:bodyPr wrap="square" rtlCol="0">
            <a:spAutoFit/>
          </a:bodyPr>
          <a:lstStyle/>
          <a:p>
            <a:pPr algn="ctr">
              <a:lnSpc>
                <a:spcPct val="70000"/>
              </a:lnSpc>
            </a:pPr>
            <a:r>
              <a:rPr lang="en-US" sz="4000" b="1" dirty="0" smtClean="0">
                <a:solidFill>
                  <a:srgbClr val="54322B"/>
                </a:solidFill>
              </a:rPr>
              <a:t>A retirement account with charitable beneficiary can act like a mini-CRT</a:t>
            </a:r>
            <a:endParaRPr lang="en-US" sz="4000" b="1" dirty="0">
              <a:solidFill>
                <a:srgbClr val="54322B"/>
              </a:solidFill>
            </a:endParaRPr>
          </a:p>
        </p:txBody>
      </p:sp>
      <p:sp>
        <p:nvSpPr>
          <p:cNvPr id="4" name="Content Placeholder 3"/>
          <p:cNvSpPr>
            <a:spLocks noGrp="1"/>
          </p:cNvSpPr>
          <p:nvPr>
            <p:ph sz="half" idx="1"/>
          </p:nvPr>
        </p:nvSpPr>
        <p:spPr>
          <a:xfrm>
            <a:off x="0" y="1143000"/>
            <a:ext cx="4495800" cy="5715000"/>
          </a:xfrm>
        </p:spPr>
        <p:txBody>
          <a:bodyPr>
            <a:normAutofit/>
          </a:bodyPr>
          <a:lstStyle/>
          <a:p>
            <a:pPr>
              <a:lnSpc>
                <a:spcPct val="80000"/>
              </a:lnSpc>
              <a:buNone/>
            </a:pPr>
            <a:r>
              <a:rPr lang="en-US" b="1" dirty="0" smtClean="0"/>
              <a:t>IRA + Charitable Beneficiary</a:t>
            </a:r>
          </a:p>
          <a:p>
            <a:pPr>
              <a:lnSpc>
                <a:spcPct val="80000"/>
              </a:lnSpc>
              <a:spcBef>
                <a:spcPts val="0"/>
              </a:spcBef>
            </a:pPr>
            <a:r>
              <a:rPr lang="en-US" dirty="0" smtClean="0"/>
              <a:t>Remainder to charity at death</a:t>
            </a:r>
          </a:p>
          <a:p>
            <a:pPr>
              <a:lnSpc>
                <a:spcPct val="80000"/>
              </a:lnSpc>
              <a:spcBef>
                <a:spcPts val="0"/>
              </a:spcBef>
            </a:pPr>
            <a:r>
              <a:rPr lang="en-US" dirty="0" smtClean="0"/>
              <a:t>Income to donor after </a:t>
            </a:r>
          </a:p>
          <a:p>
            <a:pPr>
              <a:lnSpc>
                <a:spcPct val="80000"/>
              </a:lnSpc>
              <a:spcBef>
                <a:spcPts val="0"/>
              </a:spcBef>
              <a:buNone/>
            </a:pPr>
            <a:r>
              <a:rPr lang="en-US" dirty="0" smtClean="0"/>
              <a:t>	59 ½ (unrestricted)</a:t>
            </a:r>
          </a:p>
          <a:p>
            <a:pPr>
              <a:lnSpc>
                <a:spcPct val="80000"/>
              </a:lnSpc>
              <a:spcBef>
                <a:spcPts val="0"/>
              </a:spcBef>
            </a:pPr>
            <a:r>
              <a:rPr lang="en-US" dirty="0" smtClean="0"/>
              <a:t>Deduction for entire </a:t>
            </a:r>
          </a:p>
          <a:p>
            <a:pPr>
              <a:lnSpc>
                <a:spcPct val="80000"/>
              </a:lnSpc>
              <a:spcBef>
                <a:spcPts val="0"/>
              </a:spcBef>
              <a:buNone/>
            </a:pPr>
            <a:r>
              <a:rPr lang="en-US" dirty="0" smtClean="0"/>
              <a:t>	value placed into IRA</a:t>
            </a:r>
          </a:p>
          <a:p>
            <a:pPr>
              <a:lnSpc>
                <a:spcPct val="80000"/>
              </a:lnSpc>
              <a:spcBef>
                <a:spcPts val="0"/>
              </a:spcBef>
            </a:pPr>
            <a:r>
              <a:rPr lang="en-US" dirty="0" smtClean="0"/>
              <a:t>Minor administration </a:t>
            </a:r>
          </a:p>
          <a:p>
            <a:pPr>
              <a:lnSpc>
                <a:spcPct val="80000"/>
              </a:lnSpc>
              <a:spcBef>
                <a:spcPts val="0"/>
              </a:spcBef>
              <a:buNone/>
            </a:pPr>
            <a:r>
              <a:rPr lang="en-US" dirty="0" smtClean="0"/>
              <a:t>	costs</a:t>
            </a:r>
          </a:p>
          <a:p>
            <a:pPr>
              <a:lnSpc>
                <a:spcPct val="80000"/>
              </a:lnSpc>
              <a:spcBef>
                <a:spcPts val="0"/>
              </a:spcBef>
            </a:pPr>
            <a:r>
              <a:rPr lang="en-US" dirty="0" smtClean="0"/>
              <a:t>Cash </a:t>
            </a:r>
          </a:p>
          <a:p>
            <a:pPr>
              <a:lnSpc>
                <a:spcPct val="80000"/>
              </a:lnSpc>
              <a:spcBef>
                <a:spcPts val="0"/>
              </a:spcBef>
              <a:buNone/>
            </a:pPr>
            <a:r>
              <a:rPr lang="en-US" dirty="0" smtClean="0"/>
              <a:t>	transfers </a:t>
            </a:r>
          </a:p>
          <a:p>
            <a:pPr>
              <a:lnSpc>
                <a:spcPct val="80000"/>
              </a:lnSpc>
              <a:spcBef>
                <a:spcPts val="0"/>
              </a:spcBef>
              <a:buNone/>
            </a:pPr>
            <a:r>
              <a:rPr lang="en-US" dirty="0" smtClean="0"/>
              <a:t>	only</a:t>
            </a:r>
          </a:p>
          <a:p>
            <a:pPr>
              <a:lnSpc>
                <a:spcPct val="80000"/>
              </a:lnSpc>
              <a:spcBef>
                <a:spcPts val="0"/>
              </a:spcBef>
            </a:pPr>
            <a:r>
              <a:rPr lang="en-US" dirty="0" smtClean="0"/>
              <a:t>Limited size</a:t>
            </a:r>
            <a:endParaRPr lang="en-US" dirty="0"/>
          </a:p>
        </p:txBody>
      </p:sp>
      <p:sp>
        <p:nvSpPr>
          <p:cNvPr id="5" name="Content Placeholder 4"/>
          <p:cNvSpPr>
            <a:spLocks noGrp="1"/>
          </p:cNvSpPr>
          <p:nvPr>
            <p:ph sz="half" idx="2"/>
          </p:nvPr>
        </p:nvSpPr>
        <p:spPr>
          <a:xfrm>
            <a:off x="4648200" y="1143000"/>
            <a:ext cx="4495800" cy="5715000"/>
          </a:xfrm>
        </p:spPr>
        <p:txBody>
          <a:bodyPr>
            <a:normAutofit/>
          </a:bodyPr>
          <a:lstStyle/>
          <a:p>
            <a:pPr>
              <a:lnSpc>
                <a:spcPct val="80000"/>
              </a:lnSpc>
              <a:buNone/>
            </a:pPr>
            <a:r>
              <a:rPr lang="en-US" b="1" dirty="0" smtClean="0">
                <a:solidFill>
                  <a:srgbClr val="E0675F"/>
                </a:solidFill>
              </a:rPr>
              <a:t>Charitable Remainder Trust</a:t>
            </a:r>
          </a:p>
          <a:p>
            <a:pPr>
              <a:lnSpc>
                <a:spcPct val="80000"/>
              </a:lnSpc>
              <a:spcBef>
                <a:spcPts val="0"/>
              </a:spcBef>
            </a:pPr>
            <a:r>
              <a:rPr lang="en-US" dirty="0" smtClean="0">
                <a:solidFill>
                  <a:srgbClr val="E0675F"/>
                </a:solidFill>
              </a:rPr>
              <a:t>Remainder to charity at death</a:t>
            </a:r>
          </a:p>
          <a:p>
            <a:pPr>
              <a:lnSpc>
                <a:spcPct val="80000"/>
              </a:lnSpc>
              <a:spcBef>
                <a:spcPts val="0"/>
              </a:spcBef>
            </a:pPr>
            <a:r>
              <a:rPr lang="en-US" dirty="0" smtClean="0">
                <a:solidFill>
                  <a:srgbClr val="E0675F"/>
                </a:solidFill>
              </a:rPr>
              <a:t>Income to donor for life (fixed)</a:t>
            </a:r>
          </a:p>
          <a:p>
            <a:pPr marL="571500">
              <a:lnSpc>
                <a:spcPct val="80000"/>
              </a:lnSpc>
              <a:spcBef>
                <a:spcPts val="0"/>
              </a:spcBef>
            </a:pPr>
            <a:r>
              <a:rPr lang="en-US" dirty="0" smtClean="0">
                <a:solidFill>
                  <a:srgbClr val="E0675F"/>
                </a:solidFill>
              </a:rPr>
              <a:t>Deduction for value of charitable remainder</a:t>
            </a:r>
          </a:p>
          <a:p>
            <a:pPr marL="571500">
              <a:lnSpc>
                <a:spcPct val="80000"/>
              </a:lnSpc>
              <a:spcBef>
                <a:spcPts val="0"/>
              </a:spcBef>
            </a:pPr>
            <a:r>
              <a:rPr lang="en-US" dirty="0" smtClean="0">
                <a:solidFill>
                  <a:srgbClr val="E0675F"/>
                </a:solidFill>
              </a:rPr>
              <a:t>Significant administration costs</a:t>
            </a:r>
          </a:p>
          <a:p>
            <a:pPr marL="2571750">
              <a:lnSpc>
                <a:spcPct val="80000"/>
              </a:lnSpc>
              <a:spcBef>
                <a:spcPts val="0"/>
              </a:spcBef>
            </a:pPr>
            <a:r>
              <a:rPr lang="en-US" dirty="0" smtClean="0">
                <a:solidFill>
                  <a:srgbClr val="E0675F"/>
                </a:solidFill>
              </a:rPr>
              <a:t>Cash or property transfers</a:t>
            </a:r>
          </a:p>
          <a:p>
            <a:pPr marL="2571750">
              <a:lnSpc>
                <a:spcPct val="80000"/>
              </a:lnSpc>
              <a:spcBef>
                <a:spcPts val="0"/>
              </a:spcBef>
            </a:pPr>
            <a:r>
              <a:rPr lang="en-US" dirty="0" smtClean="0">
                <a:solidFill>
                  <a:srgbClr val="E0675F"/>
                </a:solidFill>
              </a:rPr>
              <a:t>Unlimited size</a:t>
            </a:r>
            <a:endParaRPr lang="en-US" dirty="0">
              <a:solidFill>
                <a:srgbClr val="E0675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08361492XSmall.jpg"/>
          <p:cNvPicPr>
            <a:picLocks noChangeAspect="1"/>
          </p:cNvPicPr>
          <p:nvPr/>
        </p:nvPicPr>
        <p:blipFill>
          <a:blip r:embed="rId2" cstate="print"/>
          <a:stretch>
            <a:fillRect/>
          </a:stretch>
        </p:blipFill>
        <p:spPr>
          <a:xfrm>
            <a:off x="0" y="1"/>
            <a:ext cx="9144000" cy="6858000"/>
          </a:xfrm>
          <a:prstGeom prst="rect">
            <a:avLst/>
          </a:prstGeom>
        </p:spPr>
      </p:pic>
      <p:sp>
        <p:nvSpPr>
          <p:cNvPr id="5" name="TextBox 4"/>
          <p:cNvSpPr txBox="1"/>
          <p:nvPr/>
        </p:nvSpPr>
        <p:spPr>
          <a:xfrm>
            <a:off x="0" y="0"/>
            <a:ext cx="9144000" cy="1089529"/>
          </a:xfrm>
          <a:prstGeom prst="rect">
            <a:avLst/>
          </a:prstGeom>
          <a:noFill/>
        </p:spPr>
        <p:txBody>
          <a:bodyPr wrap="square" rtlCol="0">
            <a:spAutoFit/>
          </a:bodyPr>
          <a:lstStyle/>
          <a:p>
            <a:pPr algn="ctr">
              <a:lnSpc>
                <a:spcPct val="80000"/>
              </a:lnSpc>
            </a:pPr>
            <a:r>
              <a:rPr lang="en-US" sz="4000" dirty="0" smtClean="0"/>
              <a:t>Roth conversions and charitable planning can work together to match</a:t>
            </a:r>
            <a:endParaRPr lang="en-US" sz="4000" dirty="0"/>
          </a:p>
        </p:txBody>
      </p:sp>
      <p:sp>
        <p:nvSpPr>
          <p:cNvPr id="7" name="TextBox 6"/>
          <p:cNvSpPr txBox="1"/>
          <p:nvPr/>
        </p:nvSpPr>
        <p:spPr>
          <a:xfrm>
            <a:off x="0" y="2743200"/>
            <a:ext cx="1676400" cy="646331"/>
          </a:xfrm>
          <a:prstGeom prst="rect">
            <a:avLst/>
          </a:prstGeom>
          <a:noFill/>
        </p:spPr>
        <p:txBody>
          <a:bodyPr wrap="square" rtlCol="0">
            <a:spAutoFit/>
          </a:bodyPr>
          <a:lstStyle/>
          <a:p>
            <a:pPr algn="ctr"/>
            <a:r>
              <a:rPr lang="en-US" sz="3600" b="1" spc="-150" dirty="0" smtClean="0"/>
              <a:t>Income</a:t>
            </a:r>
            <a:endParaRPr lang="en-US" sz="3600" b="1" spc="-150" dirty="0"/>
          </a:p>
        </p:txBody>
      </p:sp>
      <p:sp>
        <p:nvSpPr>
          <p:cNvPr id="8" name="TextBox 7"/>
          <p:cNvSpPr txBox="1"/>
          <p:nvPr/>
        </p:nvSpPr>
        <p:spPr>
          <a:xfrm>
            <a:off x="7010400" y="2667000"/>
            <a:ext cx="2209800" cy="646331"/>
          </a:xfrm>
          <a:prstGeom prst="rect">
            <a:avLst/>
          </a:prstGeom>
          <a:noFill/>
        </p:spPr>
        <p:txBody>
          <a:bodyPr wrap="square" rtlCol="0">
            <a:spAutoFit/>
          </a:bodyPr>
          <a:lstStyle/>
          <a:p>
            <a:pPr algn="ctr"/>
            <a:r>
              <a:rPr lang="en-US" sz="3600" b="1" spc="-150" dirty="0" smtClean="0"/>
              <a:t>Deductions</a:t>
            </a:r>
            <a:endParaRPr lang="en-US" sz="3600" b="1" spc="-15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_000006695951XSmall.jpg"/>
          <p:cNvPicPr>
            <a:picLocks noChangeAspect="1"/>
          </p:cNvPicPr>
          <p:nvPr/>
        </p:nvPicPr>
        <p:blipFill>
          <a:blip r:embed="rId2" cstate="print"/>
          <a:srcRect/>
          <a:stretch>
            <a:fillRect/>
          </a:stretch>
        </p:blipFill>
        <p:spPr>
          <a:xfrm>
            <a:off x="5867400" y="304800"/>
            <a:ext cx="3276600" cy="3038764"/>
          </a:xfrm>
          <a:prstGeom prst="rect">
            <a:avLst/>
          </a:prstGeom>
        </p:spPr>
      </p:pic>
      <p:pic>
        <p:nvPicPr>
          <p:cNvPr id="11" name="Picture 10" descr="iStock_000007909890XSmall.jpg"/>
          <p:cNvPicPr>
            <a:picLocks noChangeAspect="1"/>
          </p:cNvPicPr>
          <p:nvPr/>
        </p:nvPicPr>
        <p:blipFill>
          <a:blip r:embed="rId3" cstate="print"/>
          <a:srcRect/>
          <a:stretch>
            <a:fillRect/>
          </a:stretch>
        </p:blipFill>
        <p:spPr>
          <a:xfrm>
            <a:off x="0" y="0"/>
            <a:ext cx="3733800" cy="3330146"/>
          </a:xfrm>
          <a:prstGeom prst="rect">
            <a:avLst/>
          </a:prstGeom>
        </p:spPr>
      </p:pic>
      <p:sp>
        <p:nvSpPr>
          <p:cNvPr id="3" name="TextBox 2"/>
          <p:cNvSpPr txBox="1"/>
          <p:nvPr/>
        </p:nvSpPr>
        <p:spPr>
          <a:xfrm>
            <a:off x="0" y="3200400"/>
            <a:ext cx="3276600" cy="1274195"/>
          </a:xfrm>
          <a:prstGeom prst="rect">
            <a:avLst/>
          </a:prstGeom>
          <a:noFill/>
        </p:spPr>
        <p:txBody>
          <a:bodyPr wrap="square" rtlCol="0">
            <a:spAutoFit/>
          </a:bodyPr>
          <a:lstStyle/>
          <a:p>
            <a:pPr algn="ctr">
              <a:lnSpc>
                <a:spcPct val="80000"/>
              </a:lnSpc>
            </a:pPr>
            <a:r>
              <a:rPr lang="en-US" sz="3200" dirty="0" smtClean="0"/>
              <a:t>$1MM in standard IRA (withdraws are taxable)</a:t>
            </a:r>
            <a:endParaRPr lang="en-US" sz="3200" dirty="0"/>
          </a:p>
        </p:txBody>
      </p:sp>
      <p:sp>
        <p:nvSpPr>
          <p:cNvPr id="6" name="Right Arrow 5"/>
          <p:cNvSpPr/>
          <p:nvPr/>
        </p:nvSpPr>
        <p:spPr>
          <a:xfrm>
            <a:off x="3733800" y="1676400"/>
            <a:ext cx="2438400" cy="1371600"/>
          </a:xfrm>
          <a:prstGeom prst="right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dirty="0" smtClean="0"/>
              <a:t> </a:t>
            </a:r>
            <a:endParaRPr lang="en-US" sz="2400" dirty="0"/>
          </a:p>
        </p:txBody>
      </p:sp>
      <p:sp>
        <p:nvSpPr>
          <p:cNvPr id="7" name="TextBox 6"/>
          <p:cNvSpPr txBox="1"/>
          <p:nvPr/>
        </p:nvSpPr>
        <p:spPr>
          <a:xfrm>
            <a:off x="1143000" y="5135940"/>
            <a:ext cx="5410200" cy="1569660"/>
          </a:xfrm>
          <a:prstGeom prst="rect">
            <a:avLst/>
          </a:prstGeom>
          <a:noFill/>
        </p:spPr>
        <p:txBody>
          <a:bodyPr wrap="square" rtlCol="0">
            <a:spAutoFit/>
          </a:bodyPr>
          <a:lstStyle/>
          <a:p>
            <a:pPr algn="ctr">
              <a:lnSpc>
                <a:spcPct val="80000"/>
              </a:lnSpc>
            </a:pPr>
            <a:r>
              <a:rPr lang="en-US" sz="4000" b="1" dirty="0" smtClean="0">
                <a:ln>
                  <a:solidFill>
                    <a:sysClr val="windowText" lastClr="000000"/>
                  </a:solidFill>
                </a:ln>
                <a:solidFill>
                  <a:srgbClr val="9B7640"/>
                </a:solidFill>
              </a:rPr>
              <a:t>Conversion creates $1MM in immediate taxable income</a:t>
            </a:r>
            <a:endParaRPr lang="en-US" sz="4000" b="1" dirty="0">
              <a:ln>
                <a:solidFill>
                  <a:sysClr val="windowText" lastClr="000000"/>
                </a:solidFill>
              </a:ln>
              <a:solidFill>
                <a:srgbClr val="9B7640"/>
              </a:solidFill>
            </a:endParaRPr>
          </a:p>
        </p:txBody>
      </p:sp>
      <p:sp>
        <p:nvSpPr>
          <p:cNvPr id="8" name="Rectangular Callout 7"/>
          <p:cNvSpPr/>
          <p:nvPr/>
        </p:nvSpPr>
        <p:spPr>
          <a:xfrm>
            <a:off x="1447800" y="5105400"/>
            <a:ext cx="4876800" cy="1600200"/>
          </a:xfrm>
          <a:prstGeom prst="wedgeRectCallout">
            <a:avLst>
              <a:gd name="adj1" fmla="val 19022"/>
              <a:gd name="adj2" fmla="val -194139"/>
            </a:avLst>
          </a:prstGeom>
          <a:noFill/>
          <a:ln w="76200">
            <a:solidFill>
              <a:srgbClr val="9B7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2047625"/>
            <a:ext cx="1828800" cy="695575"/>
          </a:xfrm>
          <a:prstGeom prst="rect">
            <a:avLst/>
          </a:prstGeom>
          <a:noFill/>
        </p:spPr>
        <p:txBody>
          <a:bodyPr wrap="square" rtlCol="0">
            <a:spAutoFit/>
          </a:bodyPr>
          <a:lstStyle/>
          <a:p>
            <a:pPr algn="ctr">
              <a:lnSpc>
                <a:spcPct val="70000"/>
              </a:lnSpc>
            </a:pPr>
            <a:r>
              <a:rPr lang="en-US" sz="2800" b="1" dirty="0" smtClean="0">
                <a:solidFill>
                  <a:schemeClr val="bg1"/>
                </a:solidFill>
              </a:rPr>
              <a:t>Roth Conversion</a:t>
            </a:r>
            <a:endParaRPr lang="en-US" sz="2800" b="1" dirty="0">
              <a:solidFill>
                <a:schemeClr val="bg1"/>
              </a:solidFill>
            </a:endParaRPr>
          </a:p>
        </p:txBody>
      </p:sp>
      <p:sp>
        <p:nvSpPr>
          <p:cNvPr id="12" name="TextBox 11"/>
          <p:cNvSpPr txBox="1"/>
          <p:nvPr/>
        </p:nvSpPr>
        <p:spPr>
          <a:xfrm>
            <a:off x="6248400" y="3352800"/>
            <a:ext cx="2895600" cy="1274195"/>
          </a:xfrm>
          <a:prstGeom prst="rect">
            <a:avLst/>
          </a:prstGeom>
          <a:noFill/>
        </p:spPr>
        <p:txBody>
          <a:bodyPr wrap="square" rtlCol="0">
            <a:spAutoFit/>
          </a:bodyPr>
          <a:lstStyle/>
          <a:p>
            <a:pPr algn="ctr">
              <a:lnSpc>
                <a:spcPct val="80000"/>
              </a:lnSpc>
            </a:pPr>
            <a:r>
              <a:rPr lang="en-US" sz="3200" dirty="0" smtClean="0"/>
              <a:t>$1MM in Roth IRA (withdraws are tax free)</a:t>
            </a:r>
            <a:endParaRPr lang="en-US" sz="3200" dirty="0"/>
          </a:p>
        </p:txBody>
      </p:sp>
      <p:sp>
        <p:nvSpPr>
          <p:cNvPr id="13" name="TextBox 12"/>
          <p:cNvSpPr txBox="1"/>
          <p:nvPr/>
        </p:nvSpPr>
        <p:spPr>
          <a:xfrm rot="615721">
            <a:off x="650717" y="2362200"/>
            <a:ext cx="2057400" cy="646331"/>
          </a:xfrm>
          <a:prstGeom prst="rect">
            <a:avLst/>
          </a:prstGeom>
          <a:noFill/>
          <a:scene3d>
            <a:camera prst="orthographicFront"/>
            <a:lightRig rig="threePt" dir="t"/>
          </a:scene3d>
          <a:sp3d>
            <a:bevelT/>
          </a:sp3d>
        </p:spPr>
        <p:txBody>
          <a:bodyPr wrap="square" rtlCol="0">
            <a:spAutoFit/>
          </a:bodyPr>
          <a:lstStyle/>
          <a:p>
            <a:r>
              <a:rPr lang="en-US" sz="3600" b="1" spc="-150" dirty="0" smtClean="0">
                <a:ln>
                  <a:solidFill>
                    <a:sysClr val="windowText" lastClr="000000"/>
                  </a:solidFill>
                </a:ln>
                <a:solidFill>
                  <a:schemeClr val="bg1"/>
                </a:solidFill>
                <a:effectLst>
                  <a:glow rad="101600">
                    <a:schemeClr val="accent6">
                      <a:lumMod val="50000"/>
                      <a:alpha val="60000"/>
                    </a:schemeClr>
                  </a:glow>
                </a:effectLst>
              </a:rPr>
              <a:t>Taxable</a:t>
            </a:r>
            <a:endParaRPr lang="en-US" sz="3600" b="1" spc="-150" dirty="0">
              <a:ln>
                <a:solidFill>
                  <a:sysClr val="windowText" lastClr="000000"/>
                </a:solidFill>
              </a:ln>
              <a:solidFill>
                <a:schemeClr val="bg1"/>
              </a:solidFill>
              <a:effectLst>
                <a:glow rad="101600">
                  <a:schemeClr val="accent6">
                    <a:lumMod val="50000"/>
                    <a:alpha val="60000"/>
                  </a:schemeClr>
                </a:glow>
              </a:effectLst>
            </a:endParaRPr>
          </a:p>
        </p:txBody>
      </p:sp>
      <p:sp>
        <p:nvSpPr>
          <p:cNvPr id="14" name="TextBox 13"/>
          <p:cNvSpPr txBox="1"/>
          <p:nvPr/>
        </p:nvSpPr>
        <p:spPr>
          <a:xfrm>
            <a:off x="6324600" y="1981200"/>
            <a:ext cx="2743165" cy="546625"/>
          </a:xfrm>
          <a:prstGeom prst="rect">
            <a:avLst/>
          </a:prstGeom>
          <a:noFill/>
          <a:scene3d>
            <a:camera prst="orthographicFront"/>
            <a:lightRig rig="threePt" dir="t"/>
          </a:scene3d>
          <a:sp3d>
            <a:bevelT/>
          </a:sp3d>
        </p:spPr>
        <p:txBody>
          <a:bodyPr wrap="square" rtlCol="0">
            <a:spAutoFit/>
          </a:bodyPr>
          <a:lstStyle/>
          <a:p>
            <a:pPr algn="ctr">
              <a:lnSpc>
                <a:spcPct val="80000"/>
              </a:lnSpc>
            </a:pPr>
            <a:r>
              <a:rPr lang="en-US" sz="3600" b="1" spc="-150" dirty="0" smtClean="0">
                <a:ln>
                  <a:solidFill>
                    <a:sysClr val="windowText" lastClr="000000"/>
                  </a:solidFill>
                </a:ln>
                <a:solidFill>
                  <a:schemeClr val="bg1"/>
                </a:solidFill>
                <a:effectLst>
                  <a:glow rad="101600">
                    <a:schemeClr val="tx1">
                      <a:alpha val="60000"/>
                    </a:schemeClr>
                  </a:glow>
                </a:effectLst>
              </a:rPr>
              <a:t>Tax Free</a:t>
            </a:r>
            <a:endParaRPr lang="en-US" sz="3600" b="1" spc="-150" dirty="0">
              <a:ln>
                <a:solidFill>
                  <a:sysClr val="windowText" lastClr="000000"/>
                </a:solidFill>
              </a:ln>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684041XSmall.jpg"/>
          <p:cNvPicPr>
            <a:picLocks noChangeAspect="1"/>
          </p:cNvPicPr>
          <p:nvPr/>
        </p:nvPicPr>
        <p:blipFill>
          <a:blip r:embed="rId2" cstate="print"/>
          <a:srcRect/>
          <a:stretch>
            <a:fillRect/>
          </a:stretch>
        </p:blipFill>
        <p:spPr>
          <a:xfrm>
            <a:off x="4213952" y="228600"/>
            <a:ext cx="4472848" cy="6629400"/>
          </a:xfrm>
          <a:prstGeom prst="rect">
            <a:avLst/>
          </a:prstGeom>
        </p:spPr>
      </p:pic>
      <p:sp>
        <p:nvSpPr>
          <p:cNvPr id="3" name="Content Placeholder 2"/>
          <p:cNvSpPr>
            <a:spLocks noGrp="1"/>
          </p:cNvSpPr>
          <p:nvPr>
            <p:ph idx="1"/>
          </p:nvPr>
        </p:nvSpPr>
        <p:spPr>
          <a:xfrm>
            <a:off x="0" y="4038600"/>
            <a:ext cx="4419600" cy="2286000"/>
          </a:xfrm>
        </p:spPr>
        <p:txBody>
          <a:bodyPr/>
          <a:lstStyle/>
          <a:p>
            <a:pPr marL="0" indent="0">
              <a:buNone/>
            </a:pPr>
            <a:r>
              <a:rPr lang="en-US" b="1" dirty="0" smtClean="0"/>
              <a:t>36% of all household financial assets ($16.5 trillion) were retirement assets</a:t>
            </a:r>
            <a:endParaRPr lang="en-US" b="1" dirty="0"/>
          </a:p>
        </p:txBody>
      </p:sp>
      <p:sp>
        <p:nvSpPr>
          <p:cNvPr id="4" name="TextBox 3"/>
          <p:cNvSpPr txBox="1"/>
          <p:nvPr/>
        </p:nvSpPr>
        <p:spPr>
          <a:xfrm>
            <a:off x="0" y="6596390"/>
            <a:ext cx="4800600" cy="261610"/>
          </a:xfrm>
          <a:prstGeom prst="rect">
            <a:avLst/>
          </a:prstGeom>
          <a:noFill/>
        </p:spPr>
        <p:txBody>
          <a:bodyPr wrap="square" rtlCol="0">
            <a:spAutoFit/>
          </a:bodyPr>
          <a:lstStyle/>
          <a:p>
            <a:r>
              <a:rPr lang="en-US" sz="1100" dirty="0" smtClean="0"/>
              <a:t>Source: Investment Company Institute (2010) </a:t>
            </a:r>
            <a:r>
              <a:rPr lang="en-US" sz="1100" i="1" dirty="0" smtClean="0"/>
              <a:t>Research Fundamentals</a:t>
            </a:r>
            <a:r>
              <a:rPr lang="en-US" sz="1100" dirty="0" smtClean="0"/>
              <a:t>, 19, 3-Q1.</a:t>
            </a:r>
            <a:endParaRPr lang="en-US" sz="1100" dirty="0"/>
          </a:p>
        </p:txBody>
      </p:sp>
      <p:sp>
        <p:nvSpPr>
          <p:cNvPr id="5" name="TextBox 4"/>
          <p:cNvSpPr txBox="1"/>
          <p:nvPr/>
        </p:nvSpPr>
        <p:spPr>
          <a:xfrm>
            <a:off x="0" y="152400"/>
            <a:ext cx="4953000" cy="2529923"/>
          </a:xfrm>
          <a:prstGeom prst="rect">
            <a:avLst/>
          </a:prstGeom>
          <a:noFill/>
        </p:spPr>
        <p:txBody>
          <a:bodyPr wrap="square" rtlCol="0">
            <a:spAutoFit/>
          </a:bodyPr>
          <a:lstStyle/>
          <a:p>
            <a:pPr algn="ctr">
              <a:lnSpc>
                <a:spcPct val="80000"/>
              </a:lnSpc>
            </a:pPr>
            <a:r>
              <a:rPr lang="en-US" sz="6600" b="1" dirty="0" smtClean="0"/>
              <a:t>Because that’s where the money 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597087"/>
          </a:xfrm>
          <a:prstGeom prst="rect">
            <a:avLst/>
          </a:prstGeom>
          <a:noFill/>
        </p:spPr>
        <p:txBody>
          <a:bodyPr wrap="square" rtlCol="0">
            <a:spAutoFit/>
          </a:bodyPr>
          <a:lstStyle/>
          <a:p>
            <a:pPr algn="ctr">
              <a:lnSpc>
                <a:spcPct val="80000"/>
              </a:lnSpc>
            </a:pPr>
            <a:r>
              <a:rPr lang="en-US" sz="4000" dirty="0" smtClean="0"/>
              <a:t>Where can I find offsetting deductions?</a:t>
            </a:r>
            <a:endParaRPr lang="en-US" sz="4000" dirty="0"/>
          </a:p>
        </p:txBody>
      </p:sp>
      <p:pic>
        <p:nvPicPr>
          <p:cNvPr id="4" name="Picture 3" descr="iStock_000003354516XSmall.jpg"/>
          <p:cNvPicPr>
            <a:picLocks noChangeAspect="1"/>
          </p:cNvPicPr>
          <p:nvPr/>
        </p:nvPicPr>
        <p:blipFill>
          <a:blip r:embed="rId2" cstate="print"/>
          <a:stretch>
            <a:fillRect/>
          </a:stretch>
        </p:blipFill>
        <p:spPr>
          <a:xfrm>
            <a:off x="0" y="502276"/>
            <a:ext cx="4267200" cy="63557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tock_000003439257XSmall.jpg"/>
          <p:cNvPicPr>
            <a:picLocks noChangeAspect="1"/>
          </p:cNvPicPr>
          <p:nvPr/>
        </p:nvPicPr>
        <p:blipFill>
          <a:blip r:embed="rId2" cstate="print"/>
          <a:srcRect/>
          <a:stretch>
            <a:fillRect/>
          </a:stretch>
        </p:blipFill>
        <p:spPr>
          <a:xfrm>
            <a:off x="0" y="513184"/>
            <a:ext cx="4114800" cy="6344816"/>
          </a:xfrm>
          <a:prstGeom prst="rect">
            <a:avLst/>
          </a:prstGeom>
        </p:spPr>
      </p:pic>
      <p:sp>
        <p:nvSpPr>
          <p:cNvPr id="3" name="TextBox 2"/>
          <p:cNvSpPr txBox="1"/>
          <p:nvPr/>
        </p:nvSpPr>
        <p:spPr>
          <a:xfrm>
            <a:off x="0" y="0"/>
            <a:ext cx="9144000" cy="597087"/>
          </a:xfrm>
          <a:prstGeom prst="rect">
            <a:avLst/>
          </a:prstGeom>
          <a:noFill/>
        </p:spPr>
        <p:txBody>
          <a:bodyPr wrap="square" rtlCol="0">
            <a:spAutoFit/>
          </a:bodyPr>
          <a:lstStyle/>
          <a:p>
            <a:pPr algn="ctr">
              <a:lnSpc>
                <a:spcPct val="80000"/>
              </a:lnSpc>
            </a:pPr>
            <a:r>
              <a:rPr lang="en-US" sz="4000" dirty="0" smtClean="0"/>
              <a:t>Where can I find offsetting deductions?</a:t>
            </a:r>
            <a:endParaRPr lang="en-US" sz="4000" dirty="0"/>
          </a:p>
        </p:txBody>
      </p:sp>
      <p:sp>
        <p:nvSpPr>
          <p:cNvPr id="5" name="Content Placeholder 4"/>
          <p:cNvSpPr txBox="1">
            <a:spLocks/>
          </p:cNvSpPr>
          <p:nvPr/>
        </p:nvSpPr>
        <p:spPr>
          <a:xfrm>
            <a:off x="4038600" y="838200"/>
            <a:ext cx="5105400" cy="6019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Put money into 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Charitable remainder trust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Charitable lead trust (grantor)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Charitable gift annuity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Donor advised fund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Private foundation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Or give a remainder interest in a residence or farmland to a charity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2510318XSmall.jpg"/>
          <p:cNvPicPr>
            <a:picLocks noChangeAspect="1"/>
          </p:cNvPicPr>
          <p:nvPr/>
        </p:nvPicPr>
        <p:blipFill>
          <a:blip r:embed="rId2" cstate="print"/>
          <a:srcRect/>
          <a:stretch>
            <a:fillRect/>
          </a:stretch>
        </p:blipFill>
        <p:spPr>
          <a:xfrm>
            <a:off x="3886200" y="0"/>
            <a:ext cx="5257800" cy="6865814"/>
          </a:xfrm>
          <a:prstGeom prst="rect">
            <a:avLst/>
          </a:prstGeom>
        </p:spPr>
      </p:pic>
      <p:sp>
        <p:nvSpPr>
          <p:cNvPr id="2" name="TextBox 1"/>
          <p:cNvSpPr txBox="1"/>
          <p:nvPr/>
        </p:nvSpPr>
        <p:spPr>
          <a:xfrm>
            <a:off x="0" y="0"/>
            <a:ext cx="5867400" cy="3662541"/>
          </a:xfrm>
          <a:prstGeom prst="rect">
            <a:avLst/>
          </a:prstGeom>
          <a:noFill/>
        </p:spPr>
        <p:txBody>
          <a:bodyPr wrap="square" rtlCol="0">
            <a:spAutoFit/>
          </a:bodyPr>
          <a:lstStyle/>
          <a:p>
            <a:r>
              <a:rPr lang="en-US" sz="4000" dirty="0" smtClean="0"/>
              <a:t>Charitable deductions may be limited (with five year carryover) to 20%, 30%, or 50% of income depending on gift and recipient</a:t>
            </a:r>
          </a:p>
          <a:p>
            <a:endParaRPr lang="en-US" sz="32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1124091XSmall.jpg"/>
          <p:cNvPicPr>
            <a:picLocks noChangeAspect="1"/>
          </p:cNvPicPr>
          <p:nvPr/>
        </p:nvPicPr>
        <p:blipFill>
          <a:blip r:embed="rId2" cstate="print"/>
          <a:stretch>
            <a:fillRect/>
          </a:stretch>
        </p:blipFill>
        <p:spPr>
          <a:xfrm>
            <a:off x="4572000" y="48296"/>
            <a:ext cx="4572000" cy="6809704"/>
          </a:xfrm>
          <a:prstGeom prst="rect">
            <a:avLst/>
          </a:prstGeom>
        </p:spPr>
      </p:pic>
      <p:sp>
        <p:nvSpPr>
          <p:cNvPr id="2" name="TextBox 1"/>
          <p:cNvSpPr txBox="1"/>
          <p:nvPr/>
        </p:nvSpPr>
        <p:spPr>
          <a:xfrm>
            <a:off x="0" y="0"/>
            <a:ext cx="5105400" cy="3046988"/>
          </a:xfrm>
          <a:prstGeom prst="rect">
            <a:avLst/>
          </a:prstGeom>
          <a:noFill/>
        </p:spPr>
        <p:txBody>
          <a:bodyPr wrap="square" rtlCol="0">
            <a:spAutoFit/>
          </a:bodyPr>
          <a:lstStyle/>
          <a:p>
            <a:r>
              <a:rPr lang="en-US" sz="4000" dirty="0" smtClean="0"/>
              <a:t>If I have unused deductions, how can I pull future income into current year?</a:t>
            </a:r>
          </a:p>
          <a:p>
            <a:endParaRPr lang="en-US" sz="32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1124091XSmall.jpg"/>
          <p:cNvPicPr>
            <a:picLocks noChangeAspect="1"/>
          </p:cNvPicPr>
          <p:nvPr/>
        </p:nvPicPr>
        <p:blipFill>
          <a:blip r:embed="rId2" cstate="print"/>
          <a:stretch>
            <a:fillRect/>
          </a:stretch>
        </p:blipFill>
        <p:spPr>
          <a:xfrm>
            <a:off x="4572000" y="48296"/>
            <a:ext cx="4572000" cy="6809704"/>
          </a:xfrm>
          <a:prstGeom prst="rect">
            <a:avLst/>
          </a:prstGeom>
        </p:spPr>
      </p:pic>
      <p:sp>
        <p:nvSpPr>
          <p:cNvPr id="2" name="TextBox 1"/>
          <p:cNvSpPr txBox="1"/>
          <p:nvPr/>
        </p:nvSpPr>
        <p:spPr>
          <a:xfrm>
            <a:off x="0" y="0"/>
            <a:ext cx="5105400" cy="4278094"/>
          </a:xfrm>
          <a:prstGeom prst="rect">
            <a:avLst/>
          </a:prstGeom>
          <a:noFill/>
        </p:spPr>
        <p:txBody>
          <a:bodyPr wrap="square" rtlCol="0">
            <a:spAutoFit/>
          </a:bodyPr>
          <a:lstStyle/>
          <a:p>
            <a:r>
              <a:rPr lang="en-US" sz="4000" dirty="0" smtClean="0"/>
              <a:t>If I have unused deductions, how can I pull future income into current year?</a:t>
            </a:r>
          </a:p>
          <a:p>
            <a:endParaRPr lang="en-US" sz="4000" dirty="0" smtClean="0"/>
          </a:p>
          <a:p>
            <a:r>
              <a:rPr lang="en-US" sz="4000" dirty="0" smtClean="0"/>
              <a:t>With a Roth conversion</a:t>
            </a:r>
          </a:p>
          <a:p>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Stock_000006695951XSmall.jpg"/>
          <p:cNvPicPr>
            <a:picLocks noChangeAspect="1"/>
          </p:cNvPicPr>
          <p:nvPr/>
        </p:nvPicPr>
        <p:blipFill>
          <a:blip r:embed="rId2" cstate="print"/>
          <a:srcRect/>
          <a:stretch>
            <a:fillRect/>
          </a:stretch>
        </p:blipFill>
        <p:spPr>
          <a:xfrm>
            <a:off x="5867400" y="304800"/>
            <a:ext cx="3276600" cy="3038764"/>
          </a:xfrm>
          <a:prstGeom prst="rect">
            <a:avLst/>
          </a:prstGeom>
        </p:spPr>
      </p:pic>
      <p:pic>
        <p:nvPicPr>
          <p:cNvPr id="11" name="Picture 10" descr="iStock_000007909890XSmall.jpg"/>
          <p:cNvPicPr>
            <a:picLocks noChangeAspect="1"/>
          </p:cNvPicPr>
          <p:nvPr/>
        </p:nvPicPr>
        <p:blipFill>
          <a:blip r:embed="rId3" cstate="print"/>
          <a:srcRect/>
          <a:stretch>
            <a:fillRect/>
          </a:stretch>
        </p:blipFill>
        <p:spPr>
          <a:xfrm>
            <a:off x="0" y="0"/>
            <a:ext cx="3733800" cy="3330146"/>
          </a:xfrm>
          <a:prstGeom prst="rect">
            <a:avLst/>
          </a:prstGeom>
        </p:spPr>
      </p:pic>
      <p:sp>
        <p:nvSpPr>
          <p:cNvPr id="3" name="TextBox 2"/>
          <p:cNvSpPr txBox="1"/>
          <p:nvPr/>
        </p:nvSpPr>
        <p:spPr>
          <a:xfrm>
            <a:off x="0" y="3200400"/>
            <a:ext cx="3276600" cy="1274195"/>
          </a:xfrm>
          <a:prstGeom prst="rect">
            <a:avLst/>
          </a:prstGeom>
          <a:noFill/>
        </p:spPr>
        <p:txBody>
          <a:bodyPr wrap="square" rtlCol="0">
            <a:spAutoFit/>
          </a:bodyPr>
          <a:lstStyle/>
          <a:p>
            <a:pPr algn="ctr">
              <a:lnSpc>
                <a:spcPct val="80000"/>
              </a:lnSpc>
            </a:pPr>
            <a:r>
              <a:rPr lang="en-US" sz="3200" dirty="0" smtClean="0"/>
              <a:t>$1MM in standard IRA (withdraws are taxable)</a:t>
            </a:r>
            <a:endParaRPr lang="en-US" sz="3200" dirty="0"/>
          </a:p>
        </p:txBody>
      </p:sp>
      <p:sp>
        <p:nvSpPr>
          <p:cNvPr id="6" name="Right Arrow 5"/>
          <p:cNvSpPr/>
          <p:nvPr/>
        </p:nvSpPr>
        <p:spPr>
          <a:xfrm>
            <a:off x="3733800" y="1676400"/>
            <a:ext cx="2438400" cy="1371600"/>
          </a:xfrm>
          <a:prstGeom prst="rightArrow">
            <a:avLst/>
          </a:prstGeom>
          <a:solidFill>
            <a:srgbClr val="9B764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en-US" dirty="0" smtClean="0"/>
              <a:t> </a:t>
            </a:r>
            <a:endParaRPr lang="en-US" sz="2400" dirty="0"/>
          </a:p>
        </p:txBody>
      </p:sp>
      <p:sp>
        <p:nvSpPr>
          <p:cNvPr id="7" name="TextBox 6"/>
          <p:cNvSpPr txBox="1"/>
          <p:nvPr/>
        </p:nvSpPr>
        <p:spPr>
          <a:xfrm>
            <a:off x="1143000" y="5135940"/>
            <a:ext cx="5410200" cy="1569660"/>
          </a:xfrm>
          <a:prstGeom prst="rect">
            <a:avLst/>
          </a:prstGeom>
          <a:noFill/>
        </p:spPr>
        <p:txBody>
          <a:bodyPr wrap="square" rtlCol="0">
            <a:spAutoFit/>
          </a:bodyPr>
          <a:lstStyle/>
          <a:p>
            <a:pPr algn="ctr">
              <a:lnSpc>
                <a:spcPct val="80000"/>
              </a:lnSpc>
            </a:pPr>
            <a:r>
              <a:rPr lang="en-US" sz="4000" b="1" dirty="0" smtClean="0">
                <a:ln>
                  <a:solidFill>
                    <a:sysClr val="windowText" lastClr="000000"/>
                  </a:solidFill>
                </a:ln>
                <a:solidFill>
                  <a:srgbClr val="9B7640"/>
                </a:solidFill>
              </a:rPr>
              <a:t>Conversion creates $1MM in immediate taxable income</a:t>
            </a:r>
            <a:endParaRPr lang="en-US" sz="4000" b="1" dirty="0">
              <a:ln>
                <a:solidFill>
                  <a:sysClr val="windowText" lastClr="000000"/>
                </a:solidFill>
              </a:ln>
              <a:solidFill>
                <a:srgbClr val="9B7640"/>
              </a:solidFill>
            </a:endParaRPr>
          </a:p>
        </p:txBody>
      </p:sp>
      <p:sp>
        <p:nvSpPr>
          <p:cNvPr id="8" name="Rectangular Callout 7"/>
          <p:cNvSpPr/>
          <p:nvPr/>
        </p:nvSpPr>
        <p:spPr>
          <a:xfrm>
            <a:off x="1447800" y="5105400"/>
            <a:ext cx="4876800" cy="1600200"/>
          </a:xfrm>
          <a:prstGeom prst="wedgeRectCallout">
            <a:avLst>
              <a:gd name="adj1" fmla="val 19022"/>
              <a:gd name="adj2" fmla="val -194139"/>
            </a:avLst>
          </a:prstGeom>
          <a:noFill/>
          <a:ln w="76200">
            <a:solidFill>
              <a:srgbClr val="9B7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86200" y="2047625"/>
            <a:ext cx="1828800" cy="695575"/>
          </a:xfrm>
          <a:prstGeom prst="rect">
            <a:avLst/>
          </a:prstGeom>
          <a:noFill/>
        </p:spPr>
        <p:txBody>
          <a:bodyPr wrap="square" rtlCol="0">
            <a:spAutoFit/>
          </a:bodyPr>
          <a:lstStyle/>
          <a:p>
            <a:pPr algn="ctr">
              <a:lnSpc>
                <a:spcPct val="70000"/>
              </a:lnSpc>
            </a:pPr>
            <a:r>
              <a:rPr lang="en-US" sz="2800" b="1" dirty="0" smtClean="0">
                <a:solidFill>
                  <a:schemeClr val="bg1"/>
                </a:solidFill>
              </a:rPr>
              <a:t>Roth Conversion</a:t>
            </a:r>
            <a:endParaRPr lang="en-US" sz="2800" b="1" dirty="0">
              <a:solidFill>
                <a:schemeClr val="bg1"/>
              </a:solidFill>
            </a:endParaRPr>
          </a:p>
        </p:txBody>
      </p:sp>
      <p:sp>
        <p:nvSpPr>
          <p:cNvPr id="12" name="TextBox 11"/>
          <p:cNvSpPr txBox="1"/>
          <p:nvPr/>
        </p:nvSpPr>
        <p:spPr>
          <a:xfrm>
            <a:off x="6248400" y="3352800"/>
            <a:ext cx="2895600" cy="1274195"/>
          </a:xfrm>
          <a:prstGeom prst="rect">
            <a:avLst/>
          </a:prstGeom>
          <a:noFill/>
        </p:spPr>
        <p:txBody>
          <a:bodyPr wrap="square" rtlCol="0">
            <a:spAutoFit/>
          </a:bodyPr>
          <a:lstStyle/>
          <a:p>
            <a:pPr algn="ctr">
              <a:lnSpc>
                <a:spcPct val="80000"/>
              </a:lnSpc>
            </a:pPr>
            <a:r>
              <a:rPr lang="en-US" sz="3200" dirty="0" smtClean="0"/>
              <a:t>$1MM in Roth IRA (withdraws are tax free)</a:t>
            </a:r>
            <a:endParaRPr lang="en-US" sz="3200" dirty="0"/>
          </a:p>
        </p:txBody>
      </p:sp>
      <p:sp>
        <p:nvSpPr>
          <p:cNvPr id="13" name="TextBox 12"/>
          <p:cNvSpPr txBox="1"/>
          <p:nvPr/>
        </p:nvSpPr>
        <p:spPr>
          <a:xfrm rot="615721">
            <a:off x="650717" y="2362200"/>
            <a:ext cx="2057400" cy="646331"/>
          </a:xfrm>
          <a:prstGeom prst="rect">
            <a:avLst/>
          </a:prstGeom>
          <a:noFill/>
          <a:scene3d>
            <a:camera prst="orthographicFront"/>
            <a:lightRig rig="threePt" dir="t"/>
          </a:scene3d>
          <a:sp3d>
            <a:bevelT/>
          </a:sp3d>
        </p:spPr>
        <p:txBody>
          <a:bodyPr wrap="square" rtlCol="0">
            <a:spAutoFit/>
          </a:bodyPr>
          <a:lstStyle/>
          <a:p>
            <a:r>
              <a:rPr lang="en-US" sz="3600" b="1" spc="-150" dirty="0" smtClean="0">
                <a:ln>
                  <a:solidFill>
                    <a:sysClr val="windowText" lastClr="000000"/>
                  </a:solidFill>
                </a:ln>
                <a:solidFill>
                  <a:schemeClr val="bg1"/>
                </a:solidFill>
                <a:effectLst>
                  <a:glow rad="101600">
                    <a:schemeClr val="accent6">
                      <a:lumMod val="50000"/>
                      <a:alpha val="60000"/>
                    </a:schemeClr>
                  </a:glow>
                </a:effectLst>
              </a:rPr>
              <a:t>Taxable</a:t>
            </a:r>
            <a:endParaRPr lang="en-US" sz="3600" b="1" spc="-150" dirty="0">
              <a:ln>
                <a:solidFill>
                  <a:sysClr val="windowText" lastClr="000000"/>
                </a:solidFill>
              </a:ln>
              <a:solidFill>
                <a:schemeClr val="bg1"/>
              </a:solidFill>
              <a:effectLst>
                <a:glow rad="101600">
                  <a:schemeClr val="accent6">
                    <a:lumMod val="50000"/>
                    <a:alpha val="60000"/>
                  </a:schemeClr>
                </a:glow>
              </a:effectLst>
            </a:endParaRPr>
          </a:p>
        </p:txBody>
      </p:sp>
      <p:sp>
        <p:nvSpPr>
          <p:cNvPr id="14" name="TextBox 13"/>
          <p:cNvSpPr txBox="1"/>
          <p:nvPr/>
        </p:nvSpPr>
        <p:spPr>
          <a:xfrm>
            <a:off x="6324600" y="1981200"/>
            <a:ext cx="2743165" cy="546625"/>
          </a:xfrm>
          <a:prstGeom prst="rect">
            <a:avLst/>
          </a:prstGeom>
          <a:noFill/>
          <a:scene3d>
            <a:camera prst="orthographicFront"/>
            <a:lightRig rig="threePt" dir="t"/>
          </a:scene3d>
          <a:sp3d>
            <a:bevelT/>
          </a:sp3d>
        </p:spPr>
        <p:txBody>
          <a:bodyPr wrap="square" rtlCol="0">
            <a:spAutoFit/>
          </a:bodyPr>
          <a:lstStyle/>
          <a:p>
            <a:pPr algn="ctr">
              <a:lnSpc>
                <a:spcPct val="80000"/>
              </a:lnSpc>
            </a:pPr>
            <a:r>
              <a:rPr lang="en-US" sz="3600" b="1" spc="-150" dirty="0" smtClean="0">
                <a:ln>
                  <a:solidFill>
                    <a:sysClr val="windowText" lastClr="000000"/>
                  </a:solidFill>
                </a:ln>
                <a:solidFill>
                  <a:schemeClr val="bg1"/>
                </a:solidFill>
                <a:effectLst>
                  <a:glow rad="101600">
                    <a:schemeClr val="tx1">
                      <a:alpha val="60000"/>
                    </a:schemeClr>
                  </a:glow>
                </a:effectLst>
              </a:rPr>
              <a:t>Tax Free</a:t>
            </a:r>
            <a:endParaRPr lang="en-US" sz="3600" b="1" spc="-150" dirty="0">
              <a:ln>
                <a:solidFill>
                  <a:sysClr val="windowText" lastClr="000000"/>
                </a:solidFill>
              </a:ln>
              <a:solidFill>
                <a:schemeClr val="bg1"/>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Stock_000008361492XSmall.jpg"/>
          <p:cNvPicPr>
            <a:picLocks noChangeAspect="1"/>
          </p:cNvPicPr>
          <p:nvPr/>
        </p:nvPicPr>
        <p:blipFill>
          <a:blip r:embed="rId2" cstate="print"/>
          <a:stretch>
            <a:fillRect/>
          </a:stretch>
        </p:blipFill>
        <p:spPr>
          <a:xfrm>
            <a:off x="0" y="1"/>
            <a:ext cx="9144000" cy="6858000"/>
          </a:xfrm>
          <a:prstGeom prst="rect">
            <a:avLst/>
          </a:prstGeom>
        </p:spPr>
      </p:pic>
      <p:sp>
        <p:nvSpPr>
          <p:cNvPr id="5" name="TextBox 4"/>
          <p:cNvSpPr txBox="1"/>
          <p:nvPr/>
        </p:nvSpPr>
        <p:spPr>
          <a:xfrm>
            <a:off x="0" y="0"/>
            <a:ext cx="9144000" cy="1089529"/>
          </a:xfrm>
          <a:prstGeom prst="rect">
            <a:avLst/>
          </a:prstGeom>
          <a:noFill/>
        </p:spPr>
        <p:txBody>
          <a:bodyPr wrap="square" rtlCol="0">
            <a:spAutoFit/>
          </a:bodyPr>
          <a:lstStyle/>
          <a:p>
            <a:pPr algn="ctr">
              <a:lnSpc>
                <a:spcPct val="80000"/>
              </a:lnSpc>
            </a:pPr>
            <a:r>
              <a:rPr lang="en-US" sz="4000" dirty="0" smtClean="0"/>
              <a:t>Roth conversions and charitable planning can work together to match</a:t>
            </a:r>
            <a:endParaRPr lang="en-US" sz="4000" dirty="0"/>
          </a:p>
        </p:txBody>
      </p:sp>
      <p:sp>
        <p:nvSpPr>
          <p:cNvPr id="7" name="TextBox 6"/>
          <p:cNvSpPr txBox="1"/>
          <p:nvPr/>
        </p:nvSpPr>
        <p:spPr>
          <a:xfrm>
            <a:off x="0" y="2743200"/>
            <a:ext cx="1676400" cy="646331"/>
          </a:xfrm>
          <a:prstGeom prst="rect">
            <a:avLst/>
          </a:prstGeom>
          <a:noFill/>
        </p:spPr>
        <p:txBody>
          <a:bodyPr wrap="square" rtlCol="0">
            <a:spAutoFit/>
          </a:bodyPr>
          <a:lstStyle/>
          <a:p>
            <a:pPr algn="ctr"/>
            <a:r>
              <a:rPr lang="en-US" sz="3600" b="1" spc="-150" dirty="0" smtClean="0"/>
              <a:t>Income</a:t>
            </a:r>
            <a:endParaRPr lang="en-US" sz="3600" b="1" spc="-150" dirty="0"/>
          </a:p>
        </p:txBody>
      </p:sp>
      <p:sp>
        <p:nvSpPr>
          <p:cNvPr id="8" name="TextBox 7"/>
          <p:cNvSpPr txBox="1"/>
          <p:nvPr/>
        </p:nvSpPr>
        <p:spPr>
          <a:xfrm>
            <a:off x="7010400" y="2667000"/>
            <a:ext cx="2209800" cy="646331"/>
          </a:xfrm>
          <a:prstGeom prst="rect">
            <a:avLst/>
          </a:prstGeom>
          <a:noFill/>
        </p:spPr>
        <p:txBody>
          <a:bodyPr wrap="square" rtlCol="0">
            <a:spAutoFit/>
          </a:bodyPr>
          <a:lstStyle/>
          <a:p>
            <a:pPr algn="ctr"/>
            <a:r>
              <a:rPr lang="en-US" sz="3600" b="1" spc="-150" dirty="0" smtClean="0"/>
              <a:t>Deductions</a:t>
            </a:r>
            <a:endParaRPr lang="en-US" sz="3600" b="1" spc="-15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7492305XSmall.jpg"/>
          <p:cNvPicPr>
            <a:picLocks noChangeAspect="1"/>
          </p:cNvPicPr>
          <p:nvPr/>
        </p:nvPicPr>
        <p:blipFill>
          <a:blip r:embed="rId2" cstate="print"/>
          <a:srcRect/>
          <a:stretch>
            <a:fillRect/>
          </a:stretch>
        </p:blipFill>
        <p:spPr>
          <a:xfrm>
            <a:off x="0" y="0"/>
            <a:ext cx="9144000" cy="6876288"/>
          </a:xfrm>
          <a:prstGeom prst="rect">
            <a:avLst/>
          </a:prstGeom>
        </p:spPr>
      </p:pic>
      <p:pic>
        <p:nvPicPr>
          <p:cNvPr id="4" name="Picture 3" descr="iStock_000011705545XSmall.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rot="5400000">
            <a:off x="4000500" y="-4000500"/>
            <a:ext cx="1143000" cy="9144000"/>
          </a:xfrm>
          <a:prstGeom prst="rect">
            <a:avLst/>
          </a:prstGeom>
        </p:spPr>
      </p:pic>
      <p:sp>
        <p:nvSpPr>
          <p:cNvPr id="2" name="Title 1"/>
          <p:cNvSpPr>
            <a:spLocks noGrp="1"/>
          </p:cNvSpPr>
          <p:nvPr>
            <p:ph type="ctrTitle"/>
          </p:nvPr>
        </p:nvSpPr>
        <p:spPr>
          <a:xfrm>
            <a:off x="-76200" y="152401"/>
            <a:ext cx="9144000" cy="838199"/>
          </a:xfrm>
        </p:spPr>
        <p:txBody>
          <a:bodyPr>
            <a:noAutofit/>
          </a:bodyPr>
          <a:lstStyle/>
          <a:p>
            <a:r>
              <a:rPr lang="en-US" sz="6400" b="1" spc="-150" dirty="0" smtClean="0">
                <a:effectLst>
                  <a:glow rad="101600">
                    <a:schemeClr val="bg1">
                      <a:alpha val="60000"/>
                    </a:schemeClr>
                  </a:glow>
                </a:effectLst>
              </a:rPr>
              <a:t>Donating Retirement Assets</a:t>
            </a:r>
            <a:endParaRPr lang="en-US" sz="6400" b="1" spc="-150" dirty="0">
              <a:effectLst>
                <a:glow rad="101600">
                  <a:schemeClr val="bg1">
                    <a:alpha val="60000"/>
                  </a:schemeClr>
                </a:glow>
              </a:effectLst>
            </a:endParaRPr>
          </a:p>
        </p:txBody>
      </p:sp>
      <p:sp>
        <p:nvSpPr>
          <p:cNvPr id="6" name="TextBox 5"/>
          <p:cNvSpPr txBox="1"/>
          <p:nvPr/>
        </p:nvSpPr>
        <p:spPr>
          <a:xfrm>
            <a:off x="4267200" y="6589016"/>
            <a:ext cx="4876800" cy="268984"/>
          </a:xfrm>
          <a:prstGeom prst="rect">
            <a:avLst/>
          </a:prstGeom>
          <a:noFill/>
        </p:spPr>
        <p:txBody>
          <a:bodyPr wrap="square" rtlCol="0">
            <a:spAutoFit/>
          </a:bodyPr>
          <a:lstStyle/>
          <a:p>
            <a:pPr algn="r">
              <a:lnSpc>
                <a:spcPct val="80000"/>
              </a:lnSpc>
            </a:pPr>
            <a:r>
              <a:rPr lang="en-US" sz="1400" dirty="0" smtClean="0"/>
              <a:t>Photos from www.istockphoto.com</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and you 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341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algn="ctr">
              <a:buNone/>
            </a:pPr>
            <a:r>
              <a:rPr lang="en-US" sz="8800" b="1" dirty="0" smtClean="0">
                <a:solidFill>
                  <a:schemeClr val="bg1"/>
                </a:solidFill>
              </a:rPr>
              <a:t>Part I:</a:t>
            </a:r>
          </a:p>
          <a:p>
            <a:pPr algn="ctr">
              <a:buNone/>
            </a:pPr>
            <a:r>
              <a:rPr lang="en-US" sz="8800" b="1" dirty="0" smtClean="0">
                <a:solidFill>
                  <a:schemeClr val="bg1"/>
                </a:solidFill>
              </a:rPr>
              <a:t>Giving During Life</a:t>
            </a:r>
            <a:endParaRPr lang="en-US" sz="88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p>
          <a:p>
            <a:pPr>
              <a:buNone/>
            </a:pPr>
            <a:r>
              <a:rPr lang="en-US" sz="2800" dirty="0" smtClean="0"/>
              <a:t>			</a:t>
            </a:r>
          </a:p>
          <a:p>
            <a:pPr>
              <a:buNone/>
            </a:pPr>
            <a:r>
              <a:rPr lang="en-US" sz="4800" dirty="0" smtClean="0"/>
              <a:t>				</a:t>
            </a:r>
            <a:r>
              <a:rPr lang="en-US" sz="6600" b="1" dirty="0" smtClean="0"/>
              <a:t>Prove 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James, J.D., Ph.D., CFP</a:t>
            </a:r>
            <a:r>
              <a:rPr lang="en-US" sz="2000" baseline="30000" dirty="0" smtClean="0"/>
              <a:t>®</a:t>
            </a:r>
            <a:r>
              <a:rPr lang="en-US" sz="2000" dirty="0" smtClean="0"/>
              <a:t> is an Associate </a:t>
            </a:r>
          </a:p>
          <a:p>
            <a:pPr marL="0" indent="0">
              <a:lnSpc>
                <a:spcPct val="80000"/>
              </a:lnSpc>
              <a:spcBef>
                <a:spcPts val="0"/>
              </a:spcBef>
              <a:buNone/>
            </a:pPr>
            <a:r>
              <a:rPr lang="en-US" sz="2000" dirty="0" smtClean="0"/>
              <a:t>Professor and the Director of Graduate </a:t>
            </a:r>
          </a:p>
          <a:p>
            <a:pPr marL="0" indent="0">
              <a:lnSpc>
                <a:spcPct val="80000"/>
              </a:lnSpc>
              <a:spcBef>
                <a:spcPts val="0"/>
              </a:spcBef>
              <a:buNone/>
            </a:pPr>
            <a:r>
              <a:rPr lang="en-US" sz="2000" dirty="0" smtClean="0"/>
              <a:t>Studies in Charitable Planning in the Division </a:t>
            </a:r>
          </a:p>
          <a:p>
            <a:pPr marL="0" indent="0">
              <a:lnSpc>
                <a:spcPct val="80000"/>
              </a:lnSpc>
              <a:spcBef>
                <a:spcPts val="0"/>
              </a:spcBef>
              <a:buNone/>
            </a:pPr>
            <a:r>
              <a:rPr lang="en-US" sz="2000" dirty="0" smtClean="0"/>
              <a:t>of Personal Financial Planning at Texas Tech </a:t>
            </a:r>
          </a:p>
          <a:p>
            <a:pPr marL="0" indent="0">
              <a:lnSpc>
                <a:spcPct val="80000"/>
              </a:lnSpc>
              <a:spcBef>
                <a:spcPts val="0"/>
              </a:spcBef>
              <a:buNone/>
            </a:pPr>
            <a:r>
              <a:rPr lang="en-US" sz="2000" dirty="0" smtClean="0"/>
              <a:t>University.  He graduated, </a:t>
            </a:r>
            <a:r>
              <a:rPr lang="en-US" sz="2000" i="1" dirty="0" smtClean="0"/>
              <a:t>cum laude</a:t>
            </a:r>
            <a:r>
              <a:rPr lang="en-US" sz="2000" dirty="0" smtClean="0"/>
              <a:t>, from </a:t>
            </a:r>
          </a:p>
          <a:p>
            <a:pPr marL="0" indent="0">
              <a:lnSpc>
                <a:spcPct val="80000"/>
              </a:lnSpc>
              <a:spcBef>
                <a:spcPts val="0"/>
              </a:spcBef>
              <a:buNone/>
            </a:pPr>
            <a:r>
              <a:rPr lang="en-US" sz="2000" dirty="0" smtClean="0"/>
              <a:t>the University of Missouri School of Law </a:t>
            </a:r>
          </a:p>
          <a:p>
            <a:pPr marL="0" indent="0">
              <a:lnSpc>
                <a:spcPct val="80000"/>
              </a:lnSpc>
              <a:spcBef>
                <a:spcPts val="0"/>
              </a:spcBef>
              <a:buNone/>
            </a:pPr>
            <a:r>
              <a:rPr lang="en-US" sz="2000" dirty="0" smtClean="0"/>
              <a:t>where he was a member of the Missouri Law </a:t>
            </a:r>
          </a:p>
          <a:p>
            <a:pPr marL="0" indent="0">
              <a:lnSpc>
                <a:spcPct val="80000"/>
              </a:lnSpc>
              <a:spcBef>
                <a:spcPts val="0"/>
              </a:spcBef>
              <a:buNone/>
            </a:pPr>
            <a:r>
              <a:rPr lang="en-US" sz="2000" dirty="0" smtClean="0"/>
              <a:t>Review. While in law school he received the </a:t>
            </a:r>
          </a:p>
          <a:p>
            <a:pPr marL="0" indent="0">
              <a:lnSpc>
                <a:spcPct val="80000"/>
              </a:lnSpc>
              <a:spcBef>
                <a:spcPts val="0"/>
              </a:spcBef>
              <a:buNone/>
            </a:pPr>
            <a:r>
              <a:rPr lang="en-US" sz="2000" dirty="0" smtClean="0"/>
              <a:t>United Missouri Bank Award for Most </a:t>
            </a:r>
          </a:p>
          <a:p>
            <a:pPr marL="0" indent="0">
              <a:lnSpc>
                <a:spcPct val="80000"/>
              </a:lnSpc>
              <a:spcBef>
                <a:spcPts val="0"/>
              </a:spcBef>
              <a:buNone/>
            </a:pPr>
            <a:r>
              <a:rPr lang="en-US" sz="2000" dirty="0" smtClean="0"/>
              <a:t>Outstanding Work in Gift and Estate Taxation </a:t>
            </a:r>
          </a:p>
          <a:p>
            <a:pPr marL="0" indent="0">
              <a:lnSpc>
                <a:spcPct val="80000"/>
              </a:lnSpc>
              <a:spcBef>
                <a:spcPts val="0"/>
              </a:spcBef>
              <a:buNone/>
            </a:pPr>
            <a:r>
              <a:rPr lang="en-US" sz="2000" dirty="0" smtClean="0"/>
              <a:t>and Planning and the American Jurisprudence </a:t>
            </a:r>
          </a:p>
          <a:p>
            <a:pPr marL="0" indent="0">
              <a:lnSpc>
                <a:spcPct val="80000"/>
              </a:lnSpc>
              <a:spcBef>
                <a:spcPts val="0"/>
              </a:spcBef>
              <a:buNone/>
            </a:pPr>
            <a:r>
              <a:rPr lang="en-US" sz="2000" dirty="0" smtClean="0"/>
              <a:t>Award for Most Outstanding Work in Federal </a:t>
            </a:r>
          </a:p>
          <a:p>
            <a:pPr marL="0" indent="0">
              <a:lnSpc>
                <a:spcPct val="80000"/>
              </a:lnSpc>
              <a:spcBef>
                <a:spcPts val="0"/>
              </a:spcBef>
              <a:buNone/>
            </a:pPr>
            <a:r>
              <a:rPr lang="en-US" sz="2000" dirty="0" smtClean="0"/>
              <a:t>Income Taxation. After graduation, he worked </a:t>
            </a:r>
          </a:p>
          <a:p>
            <a:pPr marL="0" indent="0">
              <a:lnSpc>
                <a:spcPct val="80000"/>
              </a:lnSpc>
              <a:spcBef>
                <a:spcPts val="0"/>
              </a:spcBef>
              <a:buNone/>
            </a:pPr>
            <a:r>
              <a:rPr lang="en-US" sz="2000" dirty="0" smtClean="0"/>
              <a:t>as the Director of Planned Giving for Central </a:t>
            </a:r>
          </a:p>
          <a:p>
            <a:pPr marL="0" indent="0">
              <a:lnSpc>
                <a:spcPct val="80000"/>
              </a:lnSpc>
              <a:spcBef>
                <a:spcPts val="0"/>
              </a:spcBef>
              <a:buNone/>
            </a:pPr>
            <a:r>
              <a:rPr lang="en-US" sz="2000" dirty="0" smtClean="0"/>
              <a:t>Christian College, Moberly, Missouri for six </a:t>
            </a:r>
          </a:p>
          <a:p>
            <a:pPr marL="0" indent="0">
              <a:lnSpc>
                <a:spcPct val="80000"/>
              </a:lnSpc>
              <a:spcBef>
                <a:spcPts val="0"/>
              </a:spcBef>
              <a:buNone/>
            </a:pPr>
            <a:r>
              <a:rPr lang="en-US" sz="2000" dirty="0" smtClean="0"/>
              <a:t>years and also built a successful law practice </a:t>
            </a:r>
          </a:p>
          <a:p>
            <a:pPr marL="0" indent="0">
              <a:lnSpc>
                <a:spcPct val="80000"/>
              </a:lnSpc>
              <a:spcBef>
                <a:spcPts val="0"/>
              </a:spcBef>
              <a:buNone/>
            </a:pPr>
            <a:r>
              <a:rPr lang="en-US" sz="2000" dirty="0" smtClean="0"/>
              <a:t>limited to estate and gift planning. He later </a:t>
            </a:r>
          </a:p>
          <a:p>
            <a:pPr marL="0" indent="0">
              <a:lnSpc>
                <a:spcPct val="80000"/>
              </a:lnSpc>
              <a:spcBef>
                <a:spcPts val="0"/>
              </a:spcBef>
              <a:buNone/>
            </a:pPr>
            <a:r>
              <a:rPr lang="en-US" sz="2000" dirty="0" smtClean="0"/>
              <a:t>served as president of the college for more </a:t>
            </a:r>
          </a:p>
          <a:p>
            <a:pPr marL="0" indent="0">
              <a:lnSpc>
                <a:spcPct val="80000"/>
              </a:lnSpc>
              <a:spcBef>
                <a:spcPts val="0"/>
              </a:spcBef>
              <a:buNone/>
            </a:pPr>
            <a:r>
              <a:rPr lang="en-US" sz="2000" dirty="0" smtClean="0"/>
              <a:t>than five years, where he had direct and </a:t>
            </a:r>
          </a:p>
          <a:p>
            <a:pPr marL="0" indent="0">
              <a:lnSpc>
                <a:spcPct val="80000"/>
              </a:lnSpc>
              <a:spcBef>
                <a:spcPts val="0"/>
              </a:spcBef>
              <a:buNone/>
            </a:pPr>
            <a:r>
              <a:rPr lang="en-US" sz="2000" dirty="0" smtClean="0"/>
              <a:t>supervisory responsibility for all fundraising. Dr. James received his Ph.D. in Consumer &amp; Family Economics from the University of Missouri where his dissertation was on the topic of charitable giving.  Dr. James has over 100 publications in print or in press in academic journals, conference proceedings, professional periodicals, and books.  He writes regularly for Advancing Philanthropy, the magazine of the Association of Fundraising Professionals.  He has presented his research in the U.S. and across the world including as an invited speaker in Ireland, Scotland, England, The Netherlands, Spain, Germany, and South Korea.  </a:t>
            </a:r>
            <a:r>
              <a:rPr lang="en-US" sz="2000" dirty="0" smtClean="0">
                <a:hlinkClick r:id="rId2"/>
              </a:rPr>
              <a:t>(click 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9898778XSmall.jpg"/>
          <p:cNvPicPr>
            <a:picLocks noChangeAspect="1"/>
          </p:cNvPicPr>
          <p:nvPr/>
        </p:nvPicPr>
        <p:blipFill>
          <a:blip r:embed="rId2" cstate="print"/>
          <a:srcRect/>
          <a:stretch>
            <a:fillRect/>
          </a:stretch>
        </p:blipFill>
        <p:spPr>
          <a:xfrm>
            <a:off x="228600" y="800255"/>
            <a:ext cx="1371600" cy="1790545"/>
          </a:xfrm>
          <a:prstGeom prst="rect">
            <a:avLst/>
          </a:prstGeom>
        </p:spPr>
      </p:pic>
      <p:pic>
        <p:nvPicPr>
          <p:cNvPr id="4" name="Picture 3" descr="iStock_000001437079XSmall.jpg"/>
          <p:cNvPicPr>
            <a:picLocks noChangeAspect="1"/>
          </p:cNvPicPr>
          <p:nvPr/>
        </p:nvPicPr>
        <p:blipFill>
          <a:blip r:embed="rId3" cstate="print"/>
          <a:srcRect/>
          <a:stretch>
            <a:fillRect/>
          </a:stretch>
        </p:blipFill>
        <p:spPr>
          <a:xfrm>
            <a:off x="304800" y="2688771"/>
            <a:ext cx="1295400" cy="2035629"/>
          </a:xfrm>
          <a:prstGeom prst="rect">
            <a:avLst/>
          </a:prstGeom>
        </p:spPr>
      </p:pic>
      <p:pic>
        <p:nvPicPr>
          <p:cNvPr id="6" name="Picture 5" descr="iStock_000009954858XSmall.jpg"/>
          <p:cNvPicPr>
            <a:picLocks noChangeAspect="1"/>
          </p:cNvPicPr>
          <p:nvPr/>
        </p:nvPicPr>
        <p:blipFill>
          <a:blip r:embed="rId4" cstate="print"/>
          <a:srcRect/>
          <a:stretch>
            <a:fillRect/>
          </a:stretch>
        </p:blipFill>
        <p:spPr>
          <a:xfrm>
            <a:off x="0" y="4592695"/>
            <a:ext cx="2057400" cy="2265306"/>
          </a:xfrm>
          <a:prstGeom prst="rect">
            <a:avLst/>
          </a:prstGeom>
        </p:spPr>
      </p:pic>
      <p:sp>
        <p:nvSpPr>
          <p:cNvPr id="2" name="Title 1"/>
          <p:cNvSpPr>
            <a:spLocks noGrp="1"/>
          </p:cNvSpPr>
          <p:nvPr>
            <p:ph type="title"/>
          </p:nvPr>
        </p:nvSpPr>
        <p:spPr>
          <a:xfrm>
            <a:off x="0" y="0"/>
            <a:ext cx="9144000" cy="1143000"/>
          </a:xfrm>
        </p:spPr>
        <p:txBody>
          <a:bodyPr>
            <a:normAutofit/>
          </a:bodyPr>
          <a:lstStyle/>
          <a:p>
            <a:r>
              <a:rPr lang="en-US" dirty="0" smtClean="0"/>
              <a:t>Life stages of a retirement account</a:t>
            </a:r>
            <a:endParaRPr lang="en-US" dirty="0"/>
          </a:p>
        </p:txBody>
      </p:sp>
      <p:sp>
        <p:nvSpPr>
          <p:cNvPr id="3" name="Content Placeholder 2"/>
          <p:cNvSpPr>
            <a:spLocks noGrp="1"/>
          </p:cNvSpPr>
          <p:nvPr>
            <p:ph idx="1"/>
          </p:nvPr>
        </p:nvSpPr>
        <p:spPr>
          <a:xfrm>
            <a:off x="1676400" y="1295400"/>
            <a:ext cx="7467600" cy="5181600"/>
          </a:xfrm>
        </p:spPr>
        <p:txBody>
          <a:bodyPr>
            <a:noAutofit/>
          </a:bodyPr>
          <a:lstStyle/>
          <a:p>
            <a:pPr>
              <a:buNone/>
            </a:pPr>
            <a:r>
              <a:rPr lang="en-US" sz="3600" spc="-150" dirty="0" smtClean="0"/>
              <a:t>Early distribution (before 59 ½)</a:t>
            </a:r>
          </a:p>
          <a:p>
            <a:pPr>
              <a:buNone/>
            </a:pPr>
            <a:endParaRPr lang="en-US" sz="3600" spc="-150" dirty="0" smtClean="0"/>
          </a:p>
          <a:p>
            <a:pPr>
              <a:buNone/>
            </a:pPr>
            <a:endParaRPr lang="en-US" sz="3600" spc="-150" dirty="0" smtClean="0"/>
          </a:p>
          <a:p>
            <a:pPr>
              <a:buNone/>
            </a:pPr>
            <a:r>
              <a:rPr lang="en-US" sz="3600" spc="-150" dirty="0" smtClean="0"/>
              <a:t>Regular distribution (59 ½ to 70 ½)</a:t>
            </a:r>
          </a:p>
          <a:p>
            <a:pPr>
              <a:buNone/>
            </a:pPr>
            <a:endParaRPr lang="en-US" sz="3600" spc="-150" dirty="0" smtClean="0"/>
          </a:p>
          <a:p>
            <a:pPr>
              <a:buNone/>
            </a:pPr>
            <a:endParaRPr lang="en-US" sz="3600" spc="-150" dirty="0" smtClean="0"/>
          </a:p>
          <a:p>
            <a:pPr>
              <a:buNone/>
            </a:pPr>
            <a:r>
              <a:rPr lang="en-US" sz="3600" spc="-150" dirty="0" smtClean="0"/>
              <a:t>Required minimum distribution (after 70 ½) </a:t>
            </a:r>
          </a:p>
          <a:p>
            <a:pPr>
              <a:buNone/>
            </a:pPr>
            <a:endParaRPr lang="en-US" sz="3600" spc="-15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9898778XSmall.jpg"/>
          <p:cNvPicPr>
            <a:picLocks noChangeAspect="1"/>
          </p:cNvPicPr>
          <p:nvPr/>
        </p:nvPicPr>
        <p:blipFill>
          <a:blip r:embed="rId2" cstate="print"/>
          <a:srcRect/>
          <a:stretch>
            <a:fillRect/>
          </a:stretch>
        </p:blipFill>
        <p:spPr>
          <a:xfrm>
            <a:off x="304800" y="3505200"/>
            <a:ext cx="1828800" cy="2387392"/>
          </a:xfrm>
          <a:prstGeom prst="rect">
            <a:avLst/>
          </a:prstGeom>
        </p:spPr>
      </p:pic>
      <p:sp>
        <p:nvSpPr>
          <p:cNvPr id="2" name="Title 1"/>
          <p:cNvSpPr>
            <a:spLocks noGrp="1"/>
          </p:cNvSpPr>
          <p:nvPr>
            <p:ph type="title"/>
          </p:nvPr>
        </p:nvSpPr>
        <p:spPr/>
        <p:txBody>
          <a:bodyPr/>
          <a:lstStyle/>
          <a:p>
            <a:r>
              <a:rPr lang="en-US" dirty="0" smtClean="0"/>
              <a:t>Giving before 59 ½ </a:t>
            </a:r>
            <a:endParaRPr lang="en-US" dirty="0"/>
          </a:p>
        </p:txBody>
      </p:sp>
      <p:sp>
        <p:nvSpPr>
          <p:cNvPr id="3" name="Content Placeholder 2"/>
          <p:cNvSpPr>
            <a:spLocks noGrp="1"/>
          </p:cNvSpPr>
          <p:nvPr>
            <p:ph idx="1"/>
          </p:nvPr>
        </p:nvSpPr>
        <p:spPr/>
        <p:txBody>
          <a:bodyPr/>
          <a:lstStyle/>
          <a:p>
            <a:pPr marL="0" indent="0">
              <a:buNone/>
            </a:pPr>
            <a:r>
              <a:rPr lang="en-US" dirty="0" smtClean="0"/>
              <a:t>Normally, withdrawing retirement plan assets before age 59 ½ creates taxable income plus a 10% penalty</a:t>
            </a:r>
          </a:p>
          <a:p>
            <a:pPr marL="0" indent="0">
              <a:buNone/>
            </a:pPr>
            <a:endParaRPr lang="en-US" dirty="0"/>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pic>
        <p:nvPicPr>
          <p:cNvPr id="8"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0" name="TextBox 9"/>
          <p:cNvSpPr txBox="1"/>
          <p:nvPr/>
        </p:nvSpPr>
        <p:spPr>
          <a:xfrm>
            <a:off x="762000" y="4495800"/>
            <a:ext cx="914400" cy="584775"/>
          </a:xfrm>
          <a:prstGeom prst="rect">
            <a:avLst/>
          </a:prstGeom>
          <a:noFill/>
        </p:spPr>
        <p:txBody>
          <a:bodyPr wrap="square" rtlCol="0">
            <a:spAutoFit/>
          </a:bodyPr>
          <a:lstStyle/>
          <a:p>
            <a:pPr algn="ctr"/>
            <a:r>
              <a:rPr lang="en-US" sz="3200" b="1" dirty="0" smtClean="0">
                <a:solidFill>
                  <a:srgbClr val="3E2E22"/>
                </a:solidFill>
              </a:rPr>
              <a:t>IRA</a:t>
            </a:r>
            <a:endParaRPr lang="en-US" sz="3200" b="1" dirty="0">
              <a:solidFill>
                <a:srgbClr val="3E2E22"/>
              </a:solidFill>
            </a:endParaRPr>
          </a:p>
        </p:txBody>
      </p:sp>
      <p:sp>
        <p:nvSpPr>
          <p:cNvPr id="13" name="Right Arrow 12"/>
          <p:cNvSpPr/>
          <p:nvPr/>
        </p:nvSpPr>
        <p:spPr>
          <a:xfrm>
            <a:off x="21336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133600" y="4876800"/>
            <a:ext cx="2286000" cy="954107"/>
          </a:xfrm>
          <a:prstGeom prst="rect">
            <a:avLst/>
          </a:prstGeom>
          <a:noFill/>
        </p:spPr>
        <p:txBody>
          <a:bodyPr wrap="square" rtlCol="0">
            <a:spAutoFit/>
          </a:bodyPr>
          <a:lstStyle/>
          <a:p>
            <a:r>
              <a:rPr lang="en-US" sz="2800" b="1" spc="-150" dirty="0" smtClean="0"/>
              <a:t>$10,000 income</a:t>
            </a:r>
          </a:p>
          <a:p>
            <a:r>
              <a:rPr lang="en-US" sz="2800" b="1" spc="-150" dirty="0" smtClean="0"/>
              <a:t>+$1,000 penalty</a:t>
            </a:r>
            <a:endParaRPr lang="en-US" sz="2800" b="1" spc="-150" dirty="0"/>
          </a:p>
        </p:txBody>
      </p:sp>
      <p:sp>
        <p:nvSpPr>
          <p:cNvPr id="17" name="TextBox 16"/>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8" name="TextBox 17"/>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iStock_000009898778XSmall.jpg"/>
          <p:cNvPicPr>
            <a:picLocks noChangeAspect="1"/>
          </p:cNvPicPr>
          <p:nvPr/>
        </p:nvPicPr>
        <p:blipFill>
          <a:blip r:embed="rId2" cstate="print"/>
          <a:srcRect/>
          <a:stretch>
            <a:fillRect/>
          </a:stretch>
        </p:blipFill>
        <p:spPr>
          <a:xfrm>
            <a:off x="304800" y="3505200"/>
            <a:ext cx="1828800" cy="2387392"/>
          </a:xfrm>
          <a:prstGeom prst="rect">
            <a:avLst/>
          </a:prstGeom>
        </p:spPr>
      </p:pic>
      <p:sp>
        <p:nvSpPr>
          <p:cNvPr id="2" name="Title 1"/>
          <p:cNvSpPr>
            <a:spLocks noGrp="1"/>
          </p:cNvSpPr>
          <p:nvPr>
            <p:ph type="title"/>
          </p:nvPr>
        </p:nvSpPr>
        <p:spPr/>
        <p:txBody>
          <a:bodyPr/>
          <a:lstStyle/>
          <a:p>
            <a:r>
              <a:rPr lang="en-US" dirty="0" smtClean="0"/>
              <a:t>Giving before 59 ½ </a:t>
            </a:r>
            <a:endParaRPr lang="en-US" dirty="0"/>
          </a:p>
        </p:txBody>
      </p:sp>
      <p:sp>
        <p:nvSpPr>
          <p:cNvPr id="3" name="Content Placeholder 2"/>
          <p:cNvSpPr>
            <a:spLocks noGrp="1"/>
          </p:cNvSpPr>
          <p:nvPr>
            <p:ph idx="1"/>
          </p:nvPr>
        </p:nvSpPr>
        <p:spPr/>
        <p:txBody>
          <a:bodyPr/>
          <a:lstStyle/>
          <a:p>
            <a:pPr marL="0" indent="0">
              <a:buNone/>
            </a:pPr>
            <a:r>
              <a:rPr lang="en-US" dirty="0" smtClean="0"/>
              <a:t>A charitable gift deduction may offset up to 100% of the taxable income from the withdraw, but will not offset the penalty</a:t>
            </a:r>
          </a:p>
          <a:p>
            <a:pPr marL="0" indent="0">
              <a:buNone/>
            </a:pPr>
            <a:endParaRPr lang="en-US" dirty="0"/>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pic>
        <p:nvPicPr>
          <p:cNvPr id="8"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3" name="Right Arrow 12"/>
          <p:cNvSpPr/>
          <p:nvPr/>
        </p:nvSpPr>
        <p:spPr>
          <a:xfrm>
            <a:off x="21336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133600" y="4876800"/>
            <a:ext cx="2286000" cy="954107"/>
          </a:xfrm>
          <a:prstGeom prst="rect">
            <a:avLst/>
          </a:prstGeom>
          <a:noFill/>
        </p:spPr>
        <p:txBody>
          <a:bodyPr wrap="square" rtlCol="0">
            <a:spAutoFit/>
          </a:bodyPr>
          <a:lstStyle/>
          <a:p>
            <a:r>
              <a:rPr lang="en-US" sz="2800" b="1" spc="-150" dirty="0" smtClean="0"/>
              <a:t>$10,000 income</a:t>
            </a:r>
          </a:p>
          <a:p>
            <a:r>
              <a:rPr lang="en-US" sz="2800" b="1" spc="-150" dirty="0" smtClean="0"/>
              <a:t>+$1,000 penalty</a:t>
            </a:r>
            <a:endParaRPr lang="en-US" sz="2800" b="1" spc="-150" dirty="0"/>
          </a:p>
        </p:txBody>
      </p:sp>
      <p:sp>
        <p:nvSpPr>
          <p:cNvPr id="17" name="TextBox 16"/>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8" name="TextBox 17"/>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cxnSp>
        <p:nvCxnSpPr>
          <p:cNvPr id="20" name="Straight Connector 19"/>
          <p:cNvCxnSpPr/>
          <p:nvPr/>
        </p:nvCxnSpPr>
        <p:spPr>
          <a:xfrm>
            <a:off x="2133600" y="5181600"/>
            <a:ext cx="22098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1600" y="5181600"/>
            <a:ext cx="23622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0" y="4495800"/>
            <a:ext cx="914400" cy="584775"/>
          </a:xfrm>
          <a:prstGeom prst="rect">
            <a:avLst/>
          </a:prstGeom>
          <a:noFill/>
        </p:spPr>
        <p:txBody>
          <a:bodyPr wrap="square" rtlCol="0">
            <a:spAutoFit/>
          </a:bodyPr>
          <a:lstStyle/>
          <a:p>
            <a:pPr algn="ctr"/>
            <a:r>
              <a:rPr lang="en-US" sz="3200" b="1" dirty="0" smtClean="0">
                <a:solidFill>
                  <a:srgbClr val="3E2E22"/>
                </a:solidFill>
              </a:rPr>
              <a:t>IRA</a:t>
            </a:r>
            <a:endParaRPr lang="en-US" sz="3200" b="1" dirty="0">
              <a:solidFill>
                <a:srgbClr val="3E2E2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before 59 ½ </a:t>
            </a:r>
            <a:endParaRPr lang="en-US" dirty="0"/>
          </a:p>
        </p:txBody>
      </p:sp>
      <p:sp>
        <p:nvSpPr>
          <p:cNvPr id="3" name="Content Placeholder 2"/>
          <p:cNvSpPr>
            <a:spLocks noGrp="1"/>
          </p:cNvSpPr>
          <p:nvPr>
            <p:ph idx="1"/>
          </p:nvPr>
        </p:nvSpPr>
        <p:spPr/>
        <p:txBody>
          <a:bodyPr/>
          <a:lstStyle/>
          <a:p>
            <a:pPr marL="0" indent="0">
              <a:buNone/>
            </a:pPr>
            <a:r>
              <a:rPr lang="en-US" dirty="0" smtClean="0"/>
              <a:t>A charitable gift deduction may offset up to 100% of the taxable income from the withdraw, but will not offset the penalty</a:t>
            </a:r>
          </a:p>
          <a:p>
            <a:pPr marL="0" indent="0">
              <a:buNone/>
            </a:pPr>
            <a:endParaRPr lang="en-US" dirty="0"/>
          </a:p>
        </p:txBody>
      </p:sp>
      <p:pic>
        <p:nvPicPr>
          <p:cNvPr id="6" name="Picture 5" descr="iStock_000006488111XSmall.jpg"/>
          <p:cNvPicPr>
            <a:picLocks noChangeAspect="1"/>
          </p:cNvPicPr>
          <p:nvPr/>
        </p:nvPicPr>
        <p:blipFill>
          <a:blip r:embed="rId2" cstate="print"/>
          <a:stretch>
            <a:fillRect/>
          </a:stretch>
        </p:blipFill>
        <p:spPr>
          <a:xfrm>
            <a:off x="3276600" y="3657600"/>
            <a:ext cx="3073400" cy="2305050"/>
          </a:xfrm>
          <a:prstGeom prst="rect">
            <a:avLst/>
          </a:prstGeom>
        </p:spPr>
      </p:pic>
      <p:pic>
        <p:nvPicPr>
          <p:cNvPr id="8" name="Picture 4" descr="http://www.creditcardchaser.com/wp-content/uploads/2009/11/salvation-army-kettle.jpg"/>
          <p:cNvPicPr>
            <a:picLocks noChangeAspect="1" noChangeArrowheads="1"/>
          </p:cNvPicPr>
          <p:nvPr/>
        </p:nvPicPr>
        <p:blipFill>
          <a:blip r:embed="rId3" cstate="print"/>
          <a:srcRect/>
          <a:stretch>
            <a:fillRect/>
          </a:stretch>
        </p:blipFill>
        <p:spPr bwMode="auto">
          <a:xfrm>
            <a:off x="7467600" y="3657599"/>
            <a:ext cx="1524000" cy="1981853"/>
          </a:xfrm>
          <a:prstGeom prst="rect">
            <a:avLst/>
          </a:prstGeom>
          <a:noFill/>
        </p:spPr>
      </p:pic>
      <p:sp>
        <p:nvSpPr>
          <p:cNvPr id="13" name="Right Arrow 12"/>
          <p:cNvSpPr/>
          <p:nvPr/>
        </p:nvSpPr>
        <p:spPr>
          <a:xfrm>
            <a:off x="21336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133600" y="4876800"/>
            <a:ext cx="2286000" cy="954107"/>
          </a:xfrm>
          <a:prstGeom prst="rect">
            <a:avLst/>
          </a:prstGeom>
          <a:noFill/>
        </p:spPr>
        <p:txBody>
          <a:bodyPr wrap="square" rtlCol="0">
            <a:spAutoFit/>
          </a:bodyPr>
          <a:lstStyle/>
          <a:p>
            <a:r>
              <a:rPr lang="en-US" sz="2800" b="1" spc="-150" dirty="0" smtClean="0"/>
              <a:t>$10,000 income</a:t>
            </a:r>
          </a:p>
          <a:p>
            <a:r>
              <a:rPr lang="en-US" sz="2800" b="1" spc="-150" dirty="0" smtClean="0"/>
              <a:t>+$1,000 penalty</a:t>
            </a:r>
            <a:endParaRPr lang="en-US" sz="2800" b="1" spc="-150" dirty="0"/>
          </a:p>
        </p:txBody>
      </p:sp>
      <p:sp>
        <p:nvSpPr>
          <p:cNvPr id="17" name="TextBox 16"/>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8" name="TextBox 17"/>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cxnSp>
        <p:nvCxnSpPr>
          <p:cNvPr id="20" name="Straight Connector 19"/>
          <p:cNvCxnSpPr/>
          <p:nvPr/>
        </p:nvCxnSpPr>
        <p:spPr>
          <a:xfrm>
            <a:off x="2133600" y="5181600"/>
            <a:ext cx="22098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81600" y="5181600"/>
            <a:ext cx="2362200" cy="0"/>
          </a:xfrm>
          <a:prstGeom prst="line">
            <a:avLst/>
          </a:prstGeom>
          <a:ln w="57150">
            <a:solidFill>
              <a:srgbClr val="851B25"/>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133600" y="5334000"/>
            <a:ext cx="2362200" cy="533400"/>
          </a:xfrm>
          <a:prstGeom prst="ellipse">
            <a:avLst/>
          </a:prstGeom>
          <a:noFill/>
          <a:ln w="5715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ular Callout 20"/>
          <p:cNvSpPr/>
          <p:nvPr/>
        </p:nvSpPr>
        <p:spPr>
          <a:xfrm>
            <a:off x="4572000" y="6096000"/>
            <a:ext cx="2133600" cy="609600"/>
          </a:xfrm>
          <a:prstGeom prst="wedgeRectCallout">
            <a:avLst>
              <a:gd name="adj1" fmla="val -95386"/>
              <a:gd name="adj2" fmla="val -83096"/>
            </a:avLst>
          </a:prstGeom>
          <a:noFill/>
          <a:ln w="57150">
            <a:solidFill>
              <a:srgbClr val="851B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Bad Idea!</a:t>
            </a:r>
            <a:endParaRPr lang="en-US" sz="3600" b="1" dirty="0">
              <a:solidFill>
                <a:schemeClr val="tx1"/>
              </a:solidFill>
            </a:endParaRPr>
          </a:p>
        </p:txBody>
      </p:sp>
      <p:pic>
        <p:nvPicPr>
          <p:cNvPr id="25" name="Picture 24" descr="iStock_000009898778XSmall.jpg"/>
          <p:cNvPicPr>
            <a:picLocks noChangeAspect="1"/>
          </p:cNvPicPr>
          <p:nvPr/>
        </p:nvPicPr>
        <p:blipFill>
          <a:blip r:embed="rId4" cstate="print"/>
          <a:srcRect/>
          <a:stretch>
            <a:fillRect/>
          </a:stretch>
        </p:blipFill>
        <p:spPr>
          <a:xfrm>
            <a:off x="304800" y="3505200"/>
            <a:ext cx="1828800" cy="2387392"/>
          </a:xfrm>
          <a:prstGeom prst="rect">
            <a:avLst/>
          </a:prstGeom>
        </p:spPr>
      </p:pic>
      <p:sp>
        <p:nvSpPr>
          <p:cNvPr id="26" name="TextBox 25"/>
          <p:cNvSpPr txBox="1"/>
          <p:nvPr/>
        </p:nvSpPr>
        <p:spPr>
          <a:xfrm>
            <a:off x="762000" y="4495800"/>
            <a:ext cx="914400" cy="584775"/>
          </a:xfrm>
          <a:prstGeom prst="rect">
            <a:avLst/>
          </a:prstGeom>
          <a:noFill/>
        </p:spPr>
        <p:txBody>
          <a:bodyPr wrap="square" rtlCol="0">
            <a:spAutoFit/>
          </a:bodyPr>
          <a:lstStyle/>
          <a:p>
            <a:pPr algn="ctr"/>
            <a:r>
              <a:rPr lang="en-US" sz="3200" b="1" dirty="0" smtClean="0">
                <a:solidFill>
                  <a:srgbClr val="3E2E22"/>
                </a:solidFill>
              </a:rPr>
              <a:t>IRA</a:t>
            </a:r>
            <a:endParaRPr lang="en-US" sz="3200" b="1" dirty="0">
              <a:solidFill>
                <a:srgbClr val="3E2E2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Stock_000001437079XSmall.jpg"/>
          <p:cNvPicPr>
            <a:picLocks noChangeAspect="1"/>
          </p:cNvPicPr>
          <p:nvPr/>
        </p:nvPicPr>
        <p:blipFill>
          <a:blip r:embed="rId2" cstate="print"/>
          <a:srcRect/>
          <a:stretch>
            <a:fillRect/>
          </a:stretch>
        </p:blipFill>
        <p:spPr>
          <a:xfrm>
            <a:off x="381000" y="3657600"/>
            <a:ext cx="1683327" cy="2645229"/>
          </a:xfrm>
          <a:prstGeom prst="rect">
            <a:avLst/>
          </a:prstGeom>
        </p:spPr>
      </p:pic>
      <p:sp>
        <p:nvSpPr>
          <p:cNvPr id="2" name="Title 1"/>
          <p:cNvSpPr>
            <a:spLocks noGrp="1"/>
          </p:cNvSpPr>
          <p:nvPr>
            <p:ph type="title"/>
          </p:nvPr>
        </p:nvSpPr>
        <p:spPr/>
        <p:txBody>
          <a:bodyPr/>
          <a:lstStyle/>
          <a:p>
            <a:r>
              <a:rPr lang="en-US" dirty="0" smtClean="0"/>
              <a:t>Giving 59 ½ to 70 ½ </a:t>
            </a:r>
            <a:endParaRPr lang="en-US" dirty="0"/>
          </a:p>
        </p:txBody>
      </p:sp>
      <p:sp>
        <p:nvSpPr>
          <p:cNvPr id="3" name="Content Placeholder 2"/>
          <p:cNvSpPr>
            <a:spLocks noGrp="1"/>
          </p:cNvSpPr>
          <p:nvPr>
            <p:ph idx="1"/>
          </p:nvPr>
        </p:nvSpPr>
        <p:spPr/>
        <p:txBody>
          <a:bodyPr/>
          <a:lstStyle/>
          <a:p>
            <a:pPr marL="0" indent="0">
              <a:buNone/>
            </a:pPr>
            <a:r>
              <a:rPr lang="en-US" dirty="0" smtClean="0"/>
              <a:t>After 59 ½ withdraws are taxable, but create no penalty. </a:t>
            </a:r>
          </a:p>
          <a:p>
            <a:pPr marL="0" indent="0">
              <a:buNone/>
            </a:pPr>
            <a:endParaRPr lang="en-US" dirty="0"/>
          </a:p>
        </p:txBody>
      </p:sp>
      <p:pic>
        <p:nvPicPr>
          <p:cNvPr id="6" name="Picture 5" descr="iStock_000006488111XSmall.jpg"/>
          <p:cNvPicPr>
            <a:picLocks noChangeAspect="1"/>
          </p:cNvPicPr>
          <p:nvPr/>
        </p:nvPicPr>
        <p:blipFill>
          <a:blip r:embed="rId3" cstate="print"/>
          <a:stretch>
            <a:fillRect/>
          </a:stretch>
        </p:blipFill>
        <p:spPr>
          <a:xfrm>
            <a:off x="3276600" y="3657600"/>
            <a:ext cx="3073400" cy="2305050"/>
          </a:xfrm>
          <a:prstGeom prst="rect">
            <a:avLst/>
          </a:prstGeom>
        </p:spPr>
      </p:pic>
      <p:pic>
        <p:nvPicPr>
          <p:cNvPr id="8" name="Picture 4" descr="http://www.creditcardchaser.com/wp-content/uploads/2009/11/salvation-army-kettle.jpg"/>
          <p:cNvPicPr>
            <a:picLocks noChangeAspect="1" noChangeArrowheads="1"/>
          </p:cNvPicPr>
          <p:nvPr/>
        </p:nvPicPr>
        <p:blipFill>
          <a:blip r:embed="rId4" cstate="print"/>
          <a:srcRect/>
          <a:stretch>
            <a:fillRect/>
          </a:stretch>
        </p:blipFill>
        <p:spPr bwMode="auto">
          <a:xfrm>
            <a:off x="7467600" y="3657599"/>
            <a:ext cx="1524000" cy="1981853"/>
          </a:xfrm>
          <a:prstGeom prst="rect">
            <a:avLst/>
          </a:prstGeom>
          <a:noFill/>
        </p:spPr>
      </p:pic>
      <p:sp>
        <p:nvSpPr>
          <p:cNvPr id="13" name="Right Arrow 12"/>
          <p:cNvSpPr/>
          <p:nvPr/>
        </p:nvSpPr>
        <p:spPr>
          <a:xfrm>
            <a:off x="21336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257800" y="4419600"/>
            <a:ext cx="1981200" cy="609600"/>
          </a:xfrm>
          <a:prstGeom prst="rightArrow">
            <a:avLst/>
          </a:prstGeom>
          <a:solidFill>
            <a:srgbClr val="3E2E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0" y="411480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16" name="TextBox 15"/>
          <p:cNvSpPr txBox="1"/>
          <p:nvPr/>
        </p:nvSpPr>
        <p:spPr>
          <a:xfrm>
            <a:off x="2133600" y="4876800"/>
            <a:ext cx="2286000" cy="523220"/>
          </a:xfrm>
          <a:prstGeom prst="rect">
            <a:avLst/>
          </a:prstGeom>
          <a:noFill/>
        </p:spPr>
        <p:txBody>
          <a:bodyPr wrap="square" rtlCol="0">
            <a:spAutoFit/>
          </a:bodyPr>
          <a:lstStyle/>
          <a:p>
            <a:r>
              <a:rPr lang="en-US" sz="2800" b="1" spc="-150" dirty="0" smtClean="0"/>
              <a:t>$10,000 income</a:t>
            </a:r>
          </a:p>
        </p:txBody>
      </p:sp>
      <p:sp>
        <p:nvSpPr>
          <p:cNvPr id="17" name="TextBox 16"/>
          <p:cNvSpPr txBox="1"/>
          <p:nvPr/>
        </p:nvSpPr>
        <p:spPr>
          <a:xfrm>
            <a:off x="5029200" y="4886980"/>
            <a:ext cx="2819400" cy="523220"/>
          </a:xfrm>
          <a:prstGeom prst="rect">
            <a:avLst/>
          </a:prstGeom>
          <a:noFill/>
        </p:spPr>
        <p:txBody>
          <a:bodyPr wrap="square" rtlCol="0">
            <a:spAutoFit/>
          </a:bodyPr>
          <a:lstStyle/>
          <a:p>
            <a:r>
              <a:rPr lang="en-US" sz="2800" b="1" spc="-150" dirty="0" smtClean="0"/>
              <a:t>$10,000 deduction</a:t>
            </a:r>
            <a:endParaRPr lang="en-US" sz="2800" b="1" spc="-150" dirty="0"/>
          </a:p>
        </p:txBody>
      </p:sp>
      <p:sp>
        <p:nvSpPr>
          <p:cNvPr id="18" name="TextBox 17"/>
          <p:cNvSpPr txBox="1"/>
          <p:nvPr/>
        </p:nvSpPr>
        <p:spPr>
          <a:xfrm>
            <a:off x="5486400" y="4124980"/>
            <a:ext cx="1676400" cy="523220"/>
          </a:xfrm>
          <a:prstGeom prst="rect">
            <a:avLst/>
          </a:prstGeom>
          <a:noFill/>
        </p:spPr>
        <p:txBody>
          <a:bodyPr wrap="square" rtlCol="0">
            <a:spAutoFit/>
          </a:bodyPr>
          <a:lstStyle/>
          <a:p>
            <a:r>
              <a:rPr lang="en-US" sz="2800" b="1" spc="-150" dirty="0" smtClean="0"/>
              <a:t>$10,000</a:t>
            </a:r>
            <a:endParaRPr lang="en-US" sz="2800" b="1" spc="-150" dirty="0"/>
          </a:p>
        </p:txBody>
      </p:sp>
      <p:sp>
        <p:nvSpPr>
          <p:cNvPr id="21" name="TextBox 20"/>
          <p:cNvSpPr txBox="1"/>
          <p:nvPr/>
        </p:nvSpPr>
        <p:spPr>
          <a:xfrm>
            <a:off x="762000" y="4495800"/>
            <a:ext cx="914400" cy="584775"/>
          </a:xfrm>
          <a:prstGeom prst="rect">
            <a:avLst/>
          </a:prstGeom>
          <a:noFill/>
        </p:spPr>
        <p:txBody>
          <a:bodyPr wrap="square" rtlCol="0">
            <a:spAutoFit/>
          </a:bodyPr>
          <a:lstStyle/>
          <a:p>
            <a:pPr algn="ctr"/>
            <a:r>
              <a:rPr lang="en-US" sz="3200" b="1" dirty="0" smtClean="0"/>
              <a:t>IRA</a:t>
            </a:r>
            <a:endParaRPr lang="en-US" sz="32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05&quot;&gt;&lt;/object&gt;&lt;object type=&quot;2&quot; unique_id=&quot;10106&quot;&gt;&lt;object type=&quot;3&quot; unique_id=&quot;10108&quot;&gt;&lt;property id=&quot;20148&quot; value=&quot;5&quot;/&gt;&lt;property id=&quot;20300&quot; value=&quot;Slide 5 - &amp;quot;Life stages of a retirement account&amp;quot;&quot;/&gt;&lt;property id=&quot;20307&quot; value=&quot;259&quot;/&gt;&lt;/object&gt;&lt;object type=&quot;3&quot; unique_id=&quot;10109&quot;&gt;&lt;property id=&quot;20148&quot; value=&quot;5&quot;/&gt;&lt;property id=&quot;20300&quot; value=&quot;Slide 6 - &amp;quot;Giving before 59 ½ &amp;quot;&quot;/&gt;&lt;property id=&quot;20307&quot; value=&quot;260&quot;/&gt;&lt;/object&gt;&lt;object type=&quot;3&quot; unique_id=&quot;10110&quot;&gt;&lt;property id=&quot;20148&quot; value=&quot;5&quot;/&gt;&lt;property id=&quot;20300&quot; value=&quot;Slide 7 - &amp;quot;Giving before 59 ½ &amp;quot;&quot;/&gt;&lt;property id=&quot;20307&quot; value=&quot;262&quot;/&gt;&lt;/object&gt;&lt;object type=&quot;3&quot; unique_id=&quot;10111&quot;&gt;&lt;property id=&quot;20148&quot; value=&quot;5&quot;/&gt;&lt;property id=&quot;20300&quot; value=&quot;Slide 8 - &amp;quot;Giving before 59 ½ &amp;quot;&quot;/&gt;&lt;property id=&quot;20307&quot; value=&quot;263&quot;/&gt;&lt;/object&gt;&lt;object type=&quot;3&quot; unique_id=&quot;10112&quot;&gt;&lt;property id=&quot;20148&quot; value=&quot;5&quot;/&gt;&lt;property id=&quot;20300&quot; value=&quot;Slide 9 - &amp;quot;Giving 59 ½ to 70 ½ &amp;quot;&quot;/&gt;&lt;property id=&quot;20307&quot; value=&quot;264&quot;/&gt;&lt;/object&gt;&lt;object type=&quot;3&quot; unique_id=&quot;10113&quot;&gt;&lt;property id=&quot;20148&quot; value=&quot;5&quot;/&gt;&lt;property id=&quot;20300&quot; value=&quot;Slide 10 - &amp;quot;Giving 59 ½ to 70 ½ &amp;quot;&quot;/&gt;&lt;property id=&quot;20307&quot; value=&quot;265&quot;/&gt;&lt;/object&gt;&lt;object type=&quot;3&quot; unique_id=&quot;10114&quot;&gt;&lt;property id=&quot;20148&quot; value=&quot;5&quot;/&gt;&lt;property id=&quot;20300&quot; value=&quot;Slide 11 - &amp;quot;Giving after 70 ½ &amp;quot;&quot;/&gt;&lt;property id=&quot;20307&quot; value=&quot;267&quot;/&gt;&lt;/object&gt;&lt;object type=&quot;3&quot; unique_id=&quot;10115&quot;&gt;&lt;property id=&quot;20148&quot; value=&quot;5&quot;/&gt;&lt;property id=&quot;20300&quot; value=&quot;Slide 12 - &amp;quot;Giving after 70 ½ &amp;quot;&quot;/&gt;&lt;property id=&quot;20307&quot; value=&quot;268&quot;/&gt;&lt;/object&gt;&lt;object type=&quot;3&quot; unique_id=&quot;10116&quot;&gt;&lt;property id=&quot;20148&quot; value=&quot;5&quot;/&gt;&lt;property id=&quot;20300&quot; value=&quot;Slide 13 - &amp;quot;Giving after 70 ½ &amp;quot;&quot;/&gt;&lt;property id=&quot;20307&quot; value=&quot;269&quot;/&gt;&lt;/object&gt;&lt;object type=&quot;3&quot; unique_id=&quot;10117&quot;&gt;&lt;property id=&quot;20148&quot; value=&quot;5&quot;/&gt;&lt;property id=&quot;20300&quot; value=&quot;Slide 14 - &amp;quot;Qualified Charitable Distribution (QCD)&amp;quot;&quot;/&gt;&lt;property id=&quot;20307&quot; value=&quot;270&quot;/&gt;&lt;/object&gt;&lt;object type=&quot;3&quot; unique_id=&quot;10118&quot;&gt;&lt;property id=&quot;20148&quot; value=&quot;5&quot;/&gt;&lt;property id=&quot;20300&quot; value=&quot;Slide 15&quot;/&gt;&lt;property id=&quot;20307&quot; value=&quot;272&quot;/&gt;&lt;/object&gt;&lt;object type=&quot;3&quot; unique_id=&quot;10119&quot;&gt;&lt;property id=&quot;20148&quot; value=&quot;5&quot;/&gt;&lt;property id=&quot;20300&quot; value=&quot;Slide 20&quot;/&gt;&lt;property id=&quot;20307&quot; value=&quot;271&quot;/&gt;&lt;/object&gt;&lt;object type=&quot;3&quot; unique_id=&quot;10240&quot;&gt;&lt;property id=&quot;20148&quot; value=&quot;5&quot;/&gt;&lt;property id=&quot;20300&quot; value=&quot;Slide 17&quot;/&gt;&lt;property id=&quot;20307&quot; value=&quot;273&quot;/&gt;&lt;/object&gt;&lt;object type=&quot;3&quot; unique_id=&quot;10328&quot;&gt;&lt;property id=&quot;20148&quot; value=&quot;5&quot;/&gt;&lt;property id=&quot;20300&quot; value=&quot;Slide 19&quot;/&gt;&lt;property id=&quot;20307&quot; value=&quot;276&quot;/&gt;&lt;/object&gt;&lt;object type=&quot;3&quot; unique_id=&quot;10370&quot;&gt;&lt;property id=&quot;20148&quot; value=&quot;5&quot;/&gt;&lt;property id=&quot;20300&quot; value=&quot;Slide 18&quot;/&gt;&lt;property id=&quot;20307&quot; value=&quot;278&quot;/&gt;&lt;/object&gt;&lt;object type=&quot;3&quot; unique_id=&quot;10658&quot;&gt;&lt;property id=&quot;20148&quot; value=&quot;5&quot;/&gt;&lt;property id=&quot;20300&quot; value=&quot;Slide 1 - &amp;quot;Donating Retirement Assets&amp;quot;&quot;/&gt;&lt;property id=&quot;20307&quot; value=&quot;284&quot;/&gt;&lt;/object&gt;&lt;object type=&quot;3&quot; unique_id=&quot;10659&quot;&gt;&lt;property id=&quot;20148&quot; value=&quot;5&quot;/&gt;&lt;property id=&quot;20300&quot; value=&quot;Slide 2&quot;/&gt;&lt;property id=&quot;20307&quot; value=&quot;281&quot;/&gt;&lt;/object&gt;&lt;object type=&quot;3&quot; unique_id=&quot;10660&quot;&gt;&lt;property id=&quot;20148&quot; value=&quot;5&quot;/&gt;&lt;property id=&quot;20300&quot; value=&quot;Slide 3&quot;/&gt;&lt;property id=&quot;20307&quot; value=&quot;280&quot;/&gt;&lt;/object&gt;&lt;object type=&quot;3&quot; unique_id=&quot;10661&quot;&gt;&lt;property id=&quot;20148&quot; value=&quot;5&quot;/&gt;&lt;property id=&quot;20300&quot; value=&quot;Slide 4&quot;/&gt;&lt;property id=&quot;20307&quot; value=&quot;282&quot;/&gt;&lt;/object&gt;&lt;object type=&quot;3&quot; unique_id=&quot;10662&quot;&gt;&lt;property id=&quot;20148&quot; value=&quot;5&quot;/&gt;&lt;property id=&quot;20300&quot; value=&quot;Slide 16&quot;/&gt;&lt;property id=&quot;20307&quot; value=&quot;283&quot;/&gt;&lt;/object&gt;&lt;object type=&quot;3&quot; unique_id=&quot;10782&quot;&gt;&lt;property id=&quot;20148&quot; value=&quot;5&quot;/&gt;&lt;property id=&quot;20300&quot; value=&quot;Slide 23&quot;/&gt;&lt;property id=&quot;20307&quot; value=&quot;285&quot;/&gt;&lt;/object&gt;&lt;object type=&quot;3&quot; unique_id=&quot;10915&quot;&gt;&lt;property id=&quot;20148&quot; value=&quot;5&quot;/&gt;&lt;property id=&quot;20300&quot; value=&quot;Slide 21&quot;/&gt;&lt;property id=&quot;20307&quot; value=&quot;289&quot;/&gt;&lt;/object&gt;&lt;object type=&quot;3&quot; unique_id=&quot;10916&quot;&gt;&lt;property id=&quot;20148&quot; value=&quot;5&quot;/&gt;&lt;property id=&quot;20300&quot; value=&quot;Slide 22&quot;/&gt;&lt;property id=&quot;20307&quot; value=&quot;290&quot;/&gt;&lt;/object&gt;&lt;object type=&quot;3&quot; unique_id=&quot;11326&quot;&gt;&lt;property id=&quot;20148&quot; value=&quot;5&quot;/&gt;&lt;property id=&quot;20300&quot; value=&quot;Slide 25&quot;/&gt;&lt;property id=&quot;20307&quot; value=&quot;291&quot;/&gt;&lt;/object&gt;&lt;object type=&quot;3&quot; unique_id=&quot;11551&quot;&gt;&lt;property id=&quot;20148&quot; value=&quot;5&quot;/&gt;&lt;property id=&quot;20300&quot; value=&quot;Slide 24&quot;/&gt;&lt;property id=&quot;20307&quot; value=&quot;292&quot;/&gt;&lt;/object&gt;&lt;object type=&quot;3&quot; unique_id=&quot;11552&quot;&gt;&lt;property id=&quot;20148&quot; value=&quot;5&quot;/&gt;&lt;property id=&quot;20300&quot; value=&quot;Slide 26&quot;/&gt;&lt;property id=&quot;20307&quot; value=&quot;293&quot;/&gt;&lt;/object&gt;&lt;object type=&quot;3&quot; unique_id=&quot;12018&quot;&gt;&lt;property id=&quot;20148&quot; value=&quot;5&quot;/&gt;&lt;property id=&quot;20300&quot; value=&quot;Slide 27&quot;/&gt;&lt;property id=&quot;20307&quot; value=&quot;295&quot;/&gt;&lt;/object&gt;&lt;object type=&quot;3&quot; unique_id=&quot;12019&quot;&gt;&lt;property id=&quot;20148&quot; value=&quot;5&quot;/&gt;&lt;property id=&quot;20300&quot; value=&quot;Slide 28&quot;/&gt;&lt;property id=&quot;20307&quot; value=&quot;309&quot;/&gt;&lt;/object&gt;&lt;object type=&quot;3&quot; unique_id=&quot;12020&quot;&gt;&lt;property id=&quot;20148&quot; value=&quot;5&quot;/&gt;&lt;property id=&quot;20300&quot; value=&quot;Slide 29&quot;/&gt;&lt;property id=&quot;20307&quot; value=&quot;300&quot;/&gt;&lt;/object&gt;&lt;object type=&quot;3&quot; unique_id=&quot;12021&quot;&gt;&lt;property id=&quot;20148&quot; value=&quot;5&quot;/&gt;&lt;property id=&quot;20300&quot; value=&quot;Slide 30&quot;/&gt;&lt;property id=&quot;20307&quot; value=&quot;304&quot;/&gt;&lt;/object&gt;&lt;object type=&quot;3&quot; unique_id=&quot;12022&quot;&gt;&lt;property id=&quot;20148&quot; value=&quot;5&quot;/&gt;&lt;property id=&quot;20300&quot; value=&quot;Slide 31&quot;/&gt;&lt;property id=&quot;20307&quot; value=&quot;308&quot;/&gt;&lt;/object&gt;&lt;object type=&quot;3&quot; unique_id=&quot;12979&quot;&gt;&lt;property id=&quot;20148&quot; value=&quot;5&quot;/&gt;&lt;property id=&quot;20300&quot; value=&quot;Slide 32&quot;/&gt;&lt;property id=&quot;20307&quot; value=&quot;310&quot;/&gt;&lt;/object&gt;&lt;object type=&quot;3&quot; unique_id=&quot;12980&quot;&gt;&lt;property id=&quot;20148&quot; value=&quot;5&quot;/&gt;&lt;property id=&quot;20300&quot; value=&quot;Slide 33&quot;/&gt;&lt;property id=&quot;20307&quot; value=&quot;311&quot;/&gt;&lt;/object&gt;&lt;object type=&quot;3&quot; unique_id=&quot;12981&quot;&gt;&lt;property id=&quot;20148&quot; value=&quot;5&quot;/&gt;&lt;property id=&quot;20300&quot; value=&quot;Slide 34&quot;/&gt;&lt;property id=&quot;20307&quot; value=&quot;312&quot;/&gt;&lt;/object&gt;&lt;object type=&quot;3&quot; unique_id=&quot;12982&quot;&gt;&lt;property id=&quot;20148&quot; value=&quot;5&quot;/&gt;&lt;property id=&quot;20300&quot; value=&quot;Slide 35&quot;/&gt;&lt;property id=&quot;20307&quot; value=&quot;313&quot;/&gt;&lt;/object&gt;&lt;object type=&quot;3&quot; unique_id=&quot;12983&quot;&gt;&lt;property id=&quot;20148&quot; value=&quot;5&quot;/&gt;&lt;property id=&quot;20300&quot; value=&quot;Slide 36&quot;/&gt;&lt;property id=&quot;20307&quot; value=&quot;314&quot;/&gt;&lt;/object&gt;&lt;object type=&quot;3&quot; unique_id=&quot;35166&quot;&gt;&lt;property id=&quot;20148&quot; value=&quot;5&quot;/&gt;&lt;property id=&quot;20300&quot; value=&quot;Slide 37 - &amp;quot;Donating Retirement Assets&amp;quot;&quot;/&gt;&lt;property id=&quot;20307&quot; value=&quot;315&quot;/&gt;&lt;/object&gt;&lt;object type=&quot;3&quot; unique_id=&quot;35167&quot;&gt;&lt;property id=&quot;20148&quot; value=&quot;5&quot;/&gt;&lt;property id=&quot;20300&quot; value=&quot;Slide 38&quot;/&gt;&lt;property id=&quot;20307&quot; value=&quot;316&quot;/&gt;&lt;/object&gt;&lt;object type=&quot;3&quot; unique_id=&quot;35168&quot;&gt;&lt;property id=&quot;20148&quot; value=&quot;5&quot;/&gt;&lt;property id=&quot;20300&quot; value=&quot;Slide 39&quot;/&gt;&lt;property id=&quot;20307&quot; value=&quot;317&quot;/&gt;&lt;/object&gt;&lt;object type=&quot;3&quot; unique_id=&quot;35169&quot;&gt;&lt;property id=&quot;20148&quot; value=&quot;5&quot;/&gt;&lt;property id=&quot;20300&quot; value=&quot;Slide 40&quot;/&gt;&lt;property id=&quot;20307&quot; value=&quot;318&quot;/&gt;&lt;/object&gt;&lt;object type=&quot;3&quot; unique_id=&quot;35170&quot;&gt;&lt;property id=&quot;20148&quot; value=&quot;5&quot;/&gt;&lt;property id=&quot;20300&quot; value=&quot;Slide 41&quot;/&gt;&lt;property id=&quot;20307&quot; value=&quot;319&quot;/&gt;&lt;/object&gt;&lt;object type=&quot;3&quot; unique_id=&quot;35171&quot;&gt;&lt;property id=&quot;20148&quot; value=&quot;5&quot;/&gt;&lt;property id=&quot;20300&quot; value=&quot;Slide 42&quot;/&gt;&lt;property id=&quot;20307&quot; value=&quot;320&quot;/&gt;&lt;/object&gt;&lt;object type=&quot;3&quot; unique_id=&quot;35172&quot;&gt;&lt;property id=&quot;20148&quot; value=&quot;5&quot;/&gt;&lt;property id=&quot;20300&quot; value=&quot;Slide 43&quot;/&gt;&lt;property id=&quot;20307&quot; value=&quot;32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2427</TotalTime>
  <Words>1364</Words>
  <Application>Microsoft Office PowerPoint</Application>
  <PresentationFormat>On-screen Show (4:3)</PresentationFormat>
  <Paragraphs>266</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Donating Retirement Assets</vt:lpstr>
      <vt:lpstr>Slide 2</vt:lpstr>
      <vt:lpstr>Slide 3</vt:lpstr>
      <vt:lpstr>Slide 4</vt:lpstr>
      <vt:lpstr>Life stages of a retirement account</vt:lpstr>
      <vt:lpstr>Giving before 59 ½ </vt:lpstr>
      <vt:lpstr>Giving before 59 ½ </vt:lpstr>
      <vt:lpstr>Giving before 59 ½ </vt:lpstr>
      <vt:lpstr>Giving 59 ½ to 70 ½ </vt:lpstr>
      <vt:lpstr>Giving 59 ½ to 70 ½ </vt:lpstr>
      <vt:lpstr>Giving after 70 ½ </vt:lpstr>
      <vt:lpstr>Giving after 70 ½ </vt:lpstr>
      <vt:lpstr>Giving after 70 ½ </vt:lpstr>
      <vt:lpstr>Qualified Charitable Distribution (QCD)</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Donating Retirement Assets</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Donating Retirement Plan Assets</dc:title>
  <dc:creator>rujames</dc:creator>
  <cp:lastModifiedBy>rujames</cp:lastModifiedBy>
  <cp:revision>122</cp:revision>
  <dcterms:created xsi:type="dcterms:W3CDTF">2010-11-22T14:24:48Z</dcterms:created>
  <dcterms:modified xsi:type="dcterms:W3CDTF">2010-12-11T03:15:46Z</dcterms:modified>
</cp:coreProperties>
</file>