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78" r:id="rId7"/>
    <p:sldId id="279" r:id="rId8"/>
    <p:sldId id="280" r:id="rId9"/>
    <p:sldId id="277" r:id="rId10"/>
    <p:sldId id="269" r:id="rId11"/>
    <p:sldId id="270" r:id="rId12"/>
    <p:sldId id="271" r:id="rId13"/>
    <p:sldId id="272" r:id="rId14"/>
    <p:sldId id="266" r:id="rId15"/>
    <p:sldId id="275" r:id="rId16"/>
    <p:sldId id="265" r:id="rId17"/>
    <p:sldId id="267" r:id="rId18"/>
    <p:sldId id="286" r:id="rId19"/>
    <p:sldId id="276" r:id="rId20"/>
    <p:sldId id="281" r:id="rId21"/>
    <p:sldId id="284" r:id="rId22"/>
    <p:sldId id="282" r:id="rId23"/>
    <p:sldId id="283" r:id="rId24"/>
    <p:sldId id="285" r:id="rId25"/>
    <p:sldId id="287" r:id="rId26"/>
    <p:sldId id="288" r:id="rId27"/>
    <p:sldId id="289" r:id="rId28"/>
    <p:sldId id="290" r:id="rId29"/>
    <p:sldId id="291" r:id="rId30"/>
    <p:sldId id="292" r:id="rId31"/>
    <p:sldId id="293" r:id="rId32"/>
  </p:sldIdLst>
  <p:sldSz cx="9144000" cy="6858000" type="screen4x3"/>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5" d="100"/>
          <a:sy n="85" d="100"/>
        </p:scale>
        <p:origin x="-1301"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5C7AA6-9641-4827-B715-4588C5CE736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C7AA6-9641-4827-B715-4588C5CE736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C7AA6-9641-4827-B715-4588C5CE736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5C7AA6-9641-4827-B715-4588C5CE736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5C7AA6-9641-4827-B715-4588C5CE736B}" type="datetimeFigureOut">
              <a:rPr lang="en-US" smtClean="0"/>
              <a:pPr/>
              <a:t>12/7/2010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5C7AA6-9641-4827-B715-4588C5CE736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5C7AA6-9641-4827-B715-4588C5CE736B}" type="datetimeFigureOut">
              <a:rPr lang="en-US" smtClean="0"/>
              <a:pPr/>
              <a:t>12/7/2010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5C7AA6-9641-4827-B715-4588C5CE736B}" type="datetimeFigureOut">
              <a:rPr lang="en-US" smtClean="0"/>
              <a:pPr/>
              <a:t>12/7/2010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5C7AA6-9641-4827-B715-4588C5CE736B}" type="datetimeFigureOut">
              <a:rPr lang="en-US" smtClean="0"/>
              <a:pPr/>
              <a:t>12/7/2010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C7AA6-9641-4827-B715-4588C5CE736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5C7AA6-9641-4827-B715-4588C5CE736B}" type="datetimeFigureOut">
              <a:rPr lang="en-US" smtClean="0"/>
              <a:pPr/>
              <a:t>12/7/2010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0F9BC-9DB4-4DC1-A67C-EF29F57648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5C7AA6-9641-4827-B715-4588C5CE736B}" type="datetimeFigureOut">
              <a:rPr lang="en-US" smtClean="0"/>
              <a:pPr/>
              <a:t>12/7/2010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A0F9BC-9DB4-4DC1-A67C-EF29F57648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9.jpeg"/><Relationship Id="rId4" Type="http://schemas.openxmlformats.org/officeDocument/2006/relationships/image" Target="../media/image15.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5.png"/><Relationship Id="rId10" Type="http://schemas.openxmlformats.org/officeDocument/2006/relationships/image" Target="../media/image25.jpeg"/><Relationship Id="rId4" Type="http://schemas.openxmlformats.org/officeDocument/2006/relationships/image" Target="../media/image4.png"/><Relationship Id="rId9" Type="http://schemas.openxmlformats.org/officeDocument/2006/relationships/image" Target="../media/image19.jpeg"/></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5.png"/><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ttuhumansciences.qualtrics.com/SE/?SID=SV_dj2ZHFWMKKsBWv2"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encouragegenerosity.com/" TargetMode="External"/><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depts.ttu.edu/pfp/" TargetMode="External"/><Relationship Id="rId2" Type="http://schemas.openxmlformats.org/officeDocument/2006/relationships/hyperlink" Target="http://www.encouragegenerosity.com/"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encouragegenerosity.com/CV.pdf" TargetMode="Externa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495237XSmall.jpg"/>
          <p:cNvPicPr>
            <a:picLocks noChangeAspect="1"/>
          </p:cNvPicPr>
          <p:nvPr/>
        </p:nvPicPr>
        <p:blipFill>
          <a:blip r:embed="rId2" cstate="print"/>
          <a:srcRect/>
          <a:stretch>
            <a:fillRect/>
          </a:stretch>
        </p:blipFill>
        <p:spPr>
          <a:xfrm>
            <a:off x="762000" y="0"/>
            <a:ext cx="8382000" cy="6861345"/>
          </a:xfrm>
          <a:prstGeom prst="rect">
            <a:avLst/>
          </a:prstGeom>
        </p:spPr>
      </p:pic>
      <p:sp>
        <p:nvSpPr>
          <p:cNvPr id="2" name="Title 1"/>
          <p:cNvSpPr>
            <a:spLocks noGrp="1"/>
          </p:cNvSpPr>
          <p:nvPr>
            <p:ph type="ctrTitle"/>
          </p:nvPr>
        </p:nvSpPr>
        <p:spPr>
          <a:xfrm>
            <a:off x="0" y="590550"/>
            <a:ext cx="5791200" cy="2762250"/>
          </a:xfrm>
        </p:spPr>
        <p:txBody>
          <a:bodyPr>
            <a:noAutofit/>
          </a:bodyPr>
          <a:lstStyle/>
          <a:p>
            <a:pPr>
              <a:lnSpc>
                <a:spcPct val="80000"/>
              </a:lnSpc>
            </a:pPr>
            <a:r>
              <a:rPr lang="en-US" sz="6600" dirty="0" smtClean="0">
                <a:latin typeface="Arial Rounded MT Bold" pitchFamily="34" charset="0"/>
              </a:rPr>
              <a:t>How to Document Charitable Contributions</a:t>
            </a:r>
            <a:endParaRPr lang="en-US" sz="6600" dirty="0">
              <a:latin typeface="Arial Rounded MT Bold" pitchFamily="34" charset="0"/>
            </a:endParaRPr>
          </a:p>
        </p:txBody>
      </p:sp>
      <p:sp>
        <p:nvSpPr>
          <p:cNvPr id="6" name="TextBox 5"/>
          <p:cNvSpPr txBox="1"/>
          <p:nvPr/>
        </p:nvSpPr>
        <p:spPr>
          <a:xfrm>
            <a:off x="4267200" y="6248602"/>
            <a:ext cx="4876800" cy="609398"/>
          </a:xfrm>
          <a:prstGeom prst="rect">
            <a:avLst/>
          </a:prstGeom>
          <a:noFill/>
        </p:spPr>
        <p:txBody>
          <a:bodyPr wrap="square" rtlCol="0">
            <a:spAutoFit/>
          </a:bodyPr>
          <a:lstStyle/>
          <a:p>
            <a:pPr algn="r">
              <a:lnSpc>
                <a:spcPct val="80000"/>
              </a:lnSpc>
            </a:pPr>
            <a:r>
              <a:rPr lang="en-US" sz="1400" dirty="0" smtClean="0"/>
              <a:t>Russell James, J.D., Ph.D., CFP®</a:t>
            </a:r>
          </a:p>
          <a:p>
            <a:pPr algn="r">
              <a:lnSpc>
                <a:spcPct val="80000"/>
              </a:lnSpc>
            </a:pPr>
            <a:r>
              <a:rPr lang="en-US" sz="1400" dirty="0" smtClean="0"/>
              <a:t>Director of Graduate Studies in Charitable Planning</a:t>
            </a:r>
          </a:p>
          <a:p>
            <a:pPr algn="r">
              <a:lnSpc>
                <a:spcPct val="80000"/>
              </a:lnSpc>
            </a:pPr>
            <a:r>
              <a:rPr lang="en-US" sz="1400" dirty="0" smtClean="0"/>
              <a:t>Texas Tech University</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1555082XSmall.jpg"/>
          <p:cNvPicPr>
            <a:picLocks noGrp="1" noChangeAspect="1"/>
          </p:cNvPicPr>
          <p:nvPr>
            <p:ph idx="1"/>
          </p:nvPr>
        </p:nvPicPr>
        <p:blipFill>
          <a:blip r:embed="rId2" cstate="print"/>
          <a:stretch>
            <a:fillRect/>
          </a:stretch>
        </p:blipFill>
        <p:spPr>
          <a:xfrm>
            <a:off x="0" y="-19050"/>
            <a:ext cx="9144000" cy="6881032"/>
          </a:xfrm>
        </p:spPr>
      </p:pic>
      <p:pic>
        <p:nvPicPr>
          <p:cNvPr id="6" name="Picture 5" descr="iStock_000002108493Large.jpg"/>
          <p:cNvPicPr>
            <a:picLocks noChangeAspect="1"/>
          </p:cNvPicPr>
          <p:nvPr/>
        </p:nvPicPr>
        <p:blipFill>
          <a:blip r:embed="rId3" cstate="print">
            <a:clrChange>
              <a:clrFrom>
                <a:srgbClr val="000000"/>
              </a:clrFrom>
              <a:clrTo>
                <a:srgbClr val="000000">
                  <a:alpha val="0"/>
                </a:srgbClr>
              </a:clrTo>
            </a:clrChange>
          </a:blip>
          <a:srcRect/>
          <a:stretch>
            <a:fillRect/>
          </a:stretch>
        </p:blipFill>
        <p:spPr>
          <a:xfrm rot="378486">
            <a:off x="-211141" y="2857684"/>
            <a:ext cx="2943116" cy="3905664"/>
          </a:xfrm>
          <a:prstGeom prst="rect">
            <a:avLst/>
          </a:prstGeom>
        </p:spPr>
      </p:pic>
      <p:sp>
        <p:nvSpPr>
          <p:cNvPr id="7" name="TextBox 6"/>
          <p:cNvSpPr txBox="1"/>
          <p:nvPr/>
        </p:nvSpPr>
        <p:spPr>
          <a:xfrm>
            <a:off x="381000" y="3657600"/>
            <a:ext cx="1828800" cy="3154710"/>
          </a:xfrm>
          <a:prstGeom prst="rect">
            <a:avLst/>
          </a:prstGeom>
          <a:noFill/>
        </p:spPr>
        <p:txBody>
          <a:bodyPr wrap="square" rtlCol="0">
            <a:spAutoFit/>
          </a:bodyPr>
          <a:lstStyle/>
          <a:p>
            <a:pPr>
              <a:lnSpc>
                <a:spcPct val="70000"/>
              </a:lnSpc>
            </a:pPr>
            <a:r>
              <a:rPr lang="en-US" sz="4000" b="1" dirty="0" smtClean="0">
                <a:latin typeface="Bradley Hand ITC" pitchFamily="66" charset="0"/>
              </a:rPr>
              <a:t>So then, how exactly would this work?</a:t>
            </a:r>
            <a:endParaRPr lang="en-US" sz="4000" b="1" dirty="0">
              <a:latin typeface="Bradley Hand ITC" pitchFamily="66"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Stock_000001555082XSmall.jpg"/>
          <p:cNvPicPr>
            <a:picLocks noGrp="1" noChangeAspect="1"/>
          </p:cNvPicPr>
          <p:nvPr>
            <p:ph idx="1"/>
          </p:nvPr>
        </p:nvPicPr>
        <p:blipFill>
          <a:blip r:embed="rId2" cstate="print"/>
          <a:stretch>
            <a:fillRect/>
          </a:stretch>
        </p:blipFill>
        <p:spPr>
          <a:xfrm>
            <a:off x="0" y="-19050"/>
            <a:ext cx="9144000" cy="6877050"/>
          </a:xfrm>
        </p:spPr>
      </p:pic>
      <p:sp>
        <p:nvSpPr>
          <p:cNvPr id="5" name="Rectangle 4"/>
          <p:cNvSpPr/>
          <p:nvPr/>
        </p:nvSpPr>
        <p:spPr>
          <a:xfrm>
            <a:off x="0" y="5638800"/>
            <a:ext cx="9144000" cy="1219200"/>
          </a:xfrm>
          <a:prstGeom prst="rect">
            <a:avLst/>
          </a:prstGeom>
          <a:solidFill>
            <a:srgbClr val="FFFFFF">
              <a:alpha val="4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glow rad="101600">
                  <a:schemeClr val="bg1">
                    <a:alpha val="60000"/>
                  </a:schemeClr>
                </a:glow>
              </a:effectLst>
            </a:endParaRPr>
          </a:p>
        </p:txBody>
      </p:sp>
      <p:sp>
        <p:nvSpPr>
          <p:cNvPr id="8" name="TextBox 7"/>
          <p:cNvSpPr txBox="1"/>
          <p:nvPr/>
        </p:nvSpPr>
        <p:spPr>
          <a:xfrm>
            <a:off x="0" y="5657671"/>
            <a:ext cx="9144000" cy="1200329"/>
          </a:xfrm>
          <a:prstGeom prst="rect">
            <a:avLst/>
          </a:prstGeom>
          <a:noFill/>
        </p:spPr>
        <p:txBody>
          <a:bodyPr wrap="square" rtlCol="0">
            <a:spAutoFit/>
          </a:bodyPr>
          <a:lstStyle/>
          <a:p>
            <a:pPr algn="ctr"/>
            <a:r>
              <a:rPr lang="en-US" sz="3600" b="1" dirty="0" smtClean="0">
                <a:effectLst>
                  <a:glow rad="228600">
                    <a:schemeClr val="bg1">
                      <a:alpha val="40000"/>
                    </a:schemeClr>
                  </a:glow>
                </a:effectLst>
              </a:rPr>
              <a:t>For property gifts under $250, a receipt is not required where it is impractical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533400"/>
            <a:ext cx="4194618" cy="4169871"/>
          </a:xfrm>
          <a:prstGeom prst="rect">
            <a:avLst/>
          </a:prstGeom>
        </p:spPr>
      </p:pic>
      <p:sp>
        <p:nvSpPr>
          <p:cNvPr id="2" name="Title 1"/>
          <p:cNvSpPr>
            <a:spLocks noGrp="1"/>
          </p:cNvSpPr>
          <p:nvPr>
            <p:ph type="title"/>
          </p:nvPr>
        </p:nvSpPr>
        <p:spPr>
          <a:xfrm>
            <a:off x="0" y="1066800"/>
            <a:ext cx="43434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Property </a:t>
            </a:r>
            <a:br>
              <a:rPr lang="en-US" b="1" spc="150" dirty="0" smtClean="0">
                <a:ln w="11430"/>
                <a:effectLst>
                  <a:outerShdw blurRad="25400" algn="tl" rotWithShape="0">
                    <a:srgbClr val="000000">
                      <a:alpha val="43000"/>
                    </a:srgbClr>
                  </a:outerShdw>
                </a:effectLst>
                <a:latin typeface="+mn-lt"/>
              </a:rPr>
            </a:br>
            <a:r>
              <a:rPr lang="en-US" b="1" spc="150" dirty="0" smtClean="0">
                <a:ln w="11430"/>
                <a:effectLst>
                  <a:outerShdw blurRad="25400" algn="tl" rotWithShape="0">
                    <a:srgbClr val="000000">
                      <a:alpha val="43000"/>
                    </a:srgbClr>
                  </a:outerShdw>
                </a:effectLst>
                <a:latin typeface="+mn-lt"/>
              </a:rPr>
              <a:t> &lt;$250 where receipt is impractical</a:t>
            </a:r>
            <a:endParaRPr lang="en-US" b="1" spc="150" dirty="0">
              <a:ln w="11430"/>
              <a:effectLst>
                <a:outerShdw blurRad="25400" algn="tl" rotWithShape="0">
                  <a:srgbClr val="000000">
                    <a:alpha val="43000"/>
                  </a:srgbClr>
                </a:outerShdw>
              </a:effectLst>
              <a:latin typeface="+mn-lt"/>
            </a:endParaRPr>
          </a:p>
        </p:txBody>
      </p:sp>
      <p:pic>
        <p:nvPicPr>
          <p:cNvPr id="12" name="Picture 11" descr="Sticky Note A-New Top.bmp"/>
          <p:cNvPicPr>
            <a:picLocks noChangeAspect="1"/>
          </p:cNvPicPr>
          <p:nvPr/>
        </p:nvPicPr>
        <p:blipFill>
          <a:blip r:embed="rId5" cstate="print"/>
          <a:stretch>
            <a:fillRect/>
          </a:stretch>
        </p:blipFill>
        <p:spPr>
          <a:xfrm rot="20883307">
            <a:off x="7153331" y="4816079"/>
            <a:ext cx="963930" cy="745682"/>
          </a:xfrm>
          <a:prstGeom prst="rect">
            <a:avLst/>
          </a:prstGeom>
        </p:spPr>
      </p:pic>
      <p:pic>
        <p:nvPicPr>
          <p:cNvPr id="13" name="Picture 12" descr="Sticky Note A.bmp"/>
          <p:cNvPicPr>
            <a:picLocks noChangeAspect="1"/>
          </p:cNvPicPr>
          <p:nvPr/>
        </p:nvPicPr>
        <p:blipFill>
          <a:blip r:embed="rId6" cstate="print"/>
          <a:stretch>
            <a:fillRect/>
          </a:stretch>
        </p:blipFill>
        <p:spPr>
          <a:xfrm>
            <a:off x="6172200" y="5105400"/>
            <a:ext cx="2819400" cy="1617749"/>
          </a:xfrm>
          <a:prstGeom prst="rect">
            <a:avLst/>
          </a:prstGeom>
        </p:spPr>
      </p:pic>
      <p:sp>
        <p:nvSpPr>
          <p:cNvPr id="17" name="Content Placeholder 2"/>
          <p:cNvSpPr txBox="1">
            <a:spLocks/>
          </p:cNvSpPr>
          <p:nvPr/>
        </p:nvSpPr>
        <p:spPr>
          <a:xfrm>
            <a:off x="4419600" y="1143000"/>
            <a:ext cx="4343400" cy="35052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800" b="1" i="0" u="none" strike="noStrike" kern="1200" cap="none" spc="-150" normalizeH="0" baseline="0" noProof="0" dirty="0" smtClean="0">
                <a:ln>
                  <a:noFill/>
                </a:ln>
                <a:solidFill>
                  <a:schemeClr val="tx1"/>
                </a:solidFill>
                <a:effectLst/>
                <a:uLnTx/>
                <a:uFillTx/>
                <a:ea typeface="+mn-ea"/>
                <a:cs typeface="Vijaya" pitchFamily="34" charset="0"/>
              </a:rPr>
              <a:t>Note from charity before taxes filed or due </a:t>
            </a:r>
          </a:p>
          <a:p>
            <a:pPr marL="514350" marR="0" lvl="0" indent="-514350" algn="l" defTabSz="914400" rtl="0" eaLnBrk="1" fontAlgn="auto" latinLnBrk="0" hangingPunct="1">
              <a:lnSpc>
                <a:spcPct val="90000"/>
              </a:lnSpc>
              <a:spcBef>
                <a:spcPct val="20000"/>
              </a:spcBef>
              <a:spcAft>
                <a:spcPts val="0"/>
              </a:spcAft>
              <a:buClrTx/>
              <a:buSzTx/>
              <a:buFont typeface="Arial" pitchFamily="34" charset="0"/>
              <a:buAutoNum type="arabicParenBoth"/>
              <a:tabLst/>
              <a:defRPr/>
            </a:pPr>
            <a:r>
              <a:rPr kumimoji="0" lang="en-US" sz="2800" b="1" i="0" u="none" strike="noStrike" kern="1200" cap="none" spc="-150" normalizeH="0" baseline="0" noProof="0" dirty="0" smtClean="0">
                <a:ln>
                  <a:noFill/>
                </a:ln>
                <a:solidFill>
                  <a:schemeClr val="tx1"/>
                </a:solidFill>
                <a:effectLst/>
                <a:uLnTx/>
                <a:uFillTx/>
                <a:ea typeface="+mn-ea"/>
                <a:cs typeface="Vijaya" pitchFamily="34" charset="0"/>
              </a:rPr>
              <a:t>Donor and date, location &amp; description of property</a:t>
            </a:r>
          </a:p>
          <a:p>
            <a:pPr marL="514350" marR="0" lvl="0" indent="-514350" algn="l" defTabSz="914400" rtl="0" eaLnBrk="1" fontAlgn="auto" latinLnBrk="0" hangingPunct="1">
              <a:lnSpc>
                <a:spcPct val="90000"/>
              </a:lnSpc>
              <a:spcBef>
                <a:spcPts val="0"/>
              </a:spcBef>
              <a:spcAft>
                <a:spcPts val="0"/>
              </a:spcAft>
              <a:buClrTx/>
              <a:buSzTx/>
              <a:buFont typeface="Arial" pitchFamily="34" charset="0"/>
              <a:buAutoNum type="arabicParenBoth"/>
              <a:tabLst/>
              <a:defRPr/>
            </a:pPr>
            <a:r>
              <a:rPr kumimoji="0" lang="en-US" sz="2800" b="1" i="0" u="none" strike="noStrike" kern="1200" cap="none" spc="-150" normalizeH="0" baseline="0" noProof="0" dirty="0" smtClean="0">
                <a:ln>
                  <a:noFill/>
                </a:ln>
                <a:solidFill>
                  <a:schemeClr val="tx1"/>
                </a:solidFill>
                <a:effectLst/>
                <a:uLnTx/>
                <a:uFillTx/>
                <a:ea typeface="+mn-ea"/>
                <a:cs typeface="Vijaya" pitchFamily="34" charset="0"/>
              </a:rPr>
              <a:t>“No goods or services were provided in exchange for these gifts.” [or describe and value items provided] * </a:t>
            </a:r>
          </a:p>
          <a:p>
            <a:pPr marL="514350" marR="0" lvl="0" indent="-514350" algn="l" defTabSz="914400" rtl="0" eaLnBrk="1" fontAlgn="auto" latinLnBrk="0" hangingPunct="1">
              <a:lnSpc>
                <a:spcPct val="90000"/>
              </a:lnSpc>
              <a:spcBef>
                <a:spcPts val="0"/>
              </a:spcBef>
              <a:spcAft>
                <a:spcPts val="0"/>
              </a:spcAft>
              <a:buClrTx/>
              <a:buSzTx/>
              <a:buFont typeface="Arial" pitchFamily="34" charset="0"/>
              <a:buNone/>
              <a:tabLst/>
              <a:defRPr/>
            </a:pPr>
            <a:r>
              <a:rPr kumimoji="0" lang="en-US" sz="2800" b="1" i="0" u="none" strike="noStrike" kern="1200" cap="none" spc="-150" normalizeH="0" baseline="0" noProof="0" dirty="0" smtClean="0">
                <a:ln>
                  <a:noFill/>
                </a:ln>
                <a:solidFill>
                  <a:schemeClr val="tx1"/>
                </a:solidFill>
                <a:effectLst/>
                <a:uLnTx/>
                <a:uFillTx/>
                <a:ea typeface="+mn-ea"/>
                <a:cs typeface="Vijaya" pitchFamily="34" charset="0"/>
              </a:rPr>
              <a:t>		 </a:t>
            </a:r>
            <a:r>
              <a:rPr kumimoji="0" lang="en-US" sz="2000" b="1" i="0" u="none" strike="noStrike" kern="1200" cap="none" spc="-150" normalizeH="0" baseline="0" noProof="0" dirty="0" smtClean="0">
                <a:ln>
                  <a:noFill/>
                </a:ln>
                <a:solidFill>
                  <a:schemeClr val="tx1"/>
                </a:solidFill>
                <a:effectLst/>
                <a:uLnTx/>
                <a:uFillTx/>
                <a:ea typeface="+mn-ea"/>
                <a:cs typeface="Vijaya" pitchFamily="34" charset="0"/>
              </a:rPr>
              <a:t>*Part (2) not required for gifts &lt;$250   </a:t>
            </a:r>
            <a:endParaRPr kumimoji="0" lang="en-US" sz="2000" b="1" i="0" u="none" strike="noStrike" kern="1200" cap="none" spc="-150" normalizeH="0" baseline="0" noProof="0" dirty="0">
              <a:ln>
                <a:noFill/>
              </a:ln>
              <a:solidFill>
                <a:schemeClr val="tx1"/>
              </a:solidFill>
              <a:effectLst/>
              <a:uLnTx/>
              <a:uFillTx/>
              <a:ea typeface="+mn-ea"/>
              <a:cs typeface="Vijaya" pitchFamily="34" charset="0"/>
            </a:endParaRPr>
          </a:p>
        </p:txBody>
      </p:sp>
      <p:sp>
        <p:nvSpPr>
          <p:cNvPr id="9" name="TextBox 8"/>
          <p:cNvSpPr txBox="1"/>
          <p:nvPr/>
        </p:nvSpPr>
        <p:spPr>
          <a:xfrm>
            <a:off x="4343400" y="-1324392"/>
            <a:ext cx="4800600" cy="7725192"/>
          </a:xfrm>
          <a:prstGeom prst="rect">
            <a:avLst/>
          </a:prstGeom>
          <a:noFill/>
        </p:spPr>
        <p:txBody>
          <a:bodyPr wrap="square" rtlCol="0">
            <a:spAutoFit/>
          </a:bodyPr>
          <a:lstStyle/>
          <a:p>
            <a:pPr algn="ctr"/>
            <a:r>
              <a:rPr lang="en-US" sz="49600" b="1" dirty="0" smtClean="0">
                <a:solidFill>
                  <a:srgbClr val="C00000"/>
                </a:solidFill>
              </a:rPr>
              <a:t>X</a:t>
            </a:r>
            <a:endParaRPr lang="en-US" sz="49600" b="1" dirty="0">
              <a:solidFill>
                <a:srgbClr val="C00000"/>
              </a:solidFill>
            </a:endParaRPr>
          </a:p>
        </p:txBody>
      </p:sp>
      <p:sp>
        <p:nvSpPr>
          <p:cNvPr id="14" name="TextBox 13"/>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533400"/>
            <a:ext cx="4194618" cy="4169871"/>
          </a:xfrm>
          <a:prstGeom prst="rect">
            <a:avLst/>
          </a:prstGeom>
        </p:spPr>
      </p:pic>
      <p:pic>
        <p:nvPicPr>
          <p:cNvPr id="12" name="Picture 11" descr="Sticky Note A-New Top.bmp"/>
          <p:cNvPicPr>
            <a:picLocks noChangeAspect="1"/>
          </p:cNvPicPr>
          <p:nvPr/>
        </p:nvPicPr>
        <p:blipFill>
          <a:blip r:embed="rId5" cstate="print"/>
          <a:stretch>
            <a:fillRect/>
          </a:stretch>
        </p:blipFill>
        <p:spPr>
          <a:xfrm rot="20883307">
            <a:off x="7153331" y="4816079"/>
            <a:ext cx="963930" cy="745682"/>
          </a:xfrm>
          <a:prstGeom prst="rect">
            <a:avLst/>
          </a:prstGeom>
        </p:spPr>
      </p:pic>
      <p:pic>
        <p:nvPicPr>
          <p:cNvPr id="13" name="Picture 12" descr="Sticky Note A.bmp"/>
          <p:cNvPicPr>
            <a:picLocks noChangeAspect="1"/>
          </p:cNvPicPr>
          <p:nvPr/>
        </p:nvPicPr>
        <p:blipFill>
          <a:blip r:embed="rId6" cstate="print"/>
          <a:stretch>
            <a:fillRect/>
          </a:stretch>
        </p:blipFill>
        <p:spPr>
          <a:xfrm>
            <a:off x="6172200" y="5105400"/>
            <a:ext cx="2819400" cy="1617749"/>
          </a:xfrm>
          <a:prstGeom prst="rect">
            <a:avLst/>
          </a:prstGeom>
        </p:spPr>
      </p:pic>
      <p:sp>
        <p:nvSpPr>
          <p:cNvPr id="10" name="Title 1"/>
          <p:cNvSpPr txBox="1">
            <a:spLocks/>
          </p:cNvSpPr>
          <p:nvPr/>
        </p:nvSpPr>
        <p:spPr>
          <a:xfrm>
            <a:off x="0" y="457200"/>
            <a:ext cx="4495800" cy="762000"/>
          </a:xfrm>
          <a:prstGeom prst="rect">
            <a:avLst/>
          </a:prstGeom>
        </p:spPr>
        <p:txBody>
          <a:bodyPr vert="horz" lIns="91440" tIns="45720" rIns="91440" bIns="45720" rtlCol="0" anchor="ctr">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50" normalizeH="0" baseline="0" noProof="0" dirty="0" smtClean="0">
                <a:ln w="11430"/>
                <a:solidFill>
                  <a:schemeClr val="tx1"/>
                </a:solidFill>
                <a:effectLst>
                  <a:outerShdw blurRad="25400" algn="tl" rotWithShape="0">
                    <a:srgbClr val="000000">
                      <a:alpha val="43000"/>
                    </a:srgbClr>
                  </a:outerShdw>
                </a:effectLst>
                <a:uLnTx/>
                <a:uFillTx/>
                <a:ea typeface="+mj-ea"/>
                <a:cs typeface="+mj-cs"/>
              </a:rPr>
              <a:t>Otherwise, </a:t>
            </a:r>
          </a:p>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50" normalizeH="0" baseline="0" noProof="0" dirty="0" smtClean="0">
                <a:ln w="11430"/>
                <a:solidFill>
                  <a:schemeClr val="tx1"/>
                </a:solidFill>
                <a:effectLst>
                  <a:outerShdw blurRad="25400" algn="tl" rotWithShape="0">
                    <a:srgbClr val="000000">
                      <a:alpha val="43000"/>
                    </a:srgbClr>
                  </a:outerShdw>
                </a:effectLst>
                <a:uLnTx/>
                <a:uFillTx/>
                <a:ea typeface="+mj-ea"/>
                <a:cs typeface="+mj-cs"/>
              </a:rPr>
              <a:t>Property Gift Both</a:t>
            </a:r>
            <a:endParaRPr kumimoji="0" lang="en-US" sz="4400" b="1" i="0" u="none" strike="noStrike" kern="1200" cap="none" spc="150" normalizeH="0" baseline="0" noProof="0" dirty="0">
              <a:ln w="11430"/>
              <a:solidFill>
                <a:schemeClr val="tx1"/>
              </a:solidFill>
              <a:effectLst>
                <a:outerShdw blurRad="25400" algn="tl" rotWithShape="0">
                  <a:srgbClr val="000000">
                    <a:alpha val="43000"/>
                  </a:srgbClr>
                </a:outerShdw>
              </a:effectLst>
              <a:uLnTx/>
              <a:uFillTx/>
              <a:ea typeface="+mj-ea"/>
              <a:cs typeface="+mj-cs"/>
            </a:endParaRPr>
          </a:p>
        </p:txBody>
      </p:sp>
      <p:sp>
        <p:nvSpPr>
          <p:cNvPr id="16"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Donor and date, location &amp; description of property</a:t>
            </a:r>
          </a:p>
          <a:p>
            <a:pPr marL="514350" indent="-514350">
              <a:lnSpc>
                <a:spcPct val="90000"/>
              </a:lnSpc>
              <a:spcBef>
                <a:spcPts val="0"/>
              </a:spcBef>
              <a:buAutoNum type="arabicParenBoth"/>
            </a:pPr>
            <a:r>
              <a:rPr lang="en-US" sz="2800" b="1" spc="-150" dirty="0" smtClean="0">
                <a:cs typeface="Vijaya" pitchFamily="34" charset="0"/>
              </a:rPr>
              <a:t>“No goods or services were provided in exchange for these gifts.” [or describe and value items provided] * </a:t>
            </a:r>
          </a:p>
          <a:p>
            <a:pPr marL="514350" indent="-514350">
              <a:lnSpc>
                <a:spcPct val="90000"/>
              </a:lnSpc>
              <a:spcBef>
                <a:spcPts val="0"/>
              </a:spcBef>
              <a:buNone/>
            </a:pPr>
            <a:r>
              <a:rPr lang="en-US" sz="2800" b="1" spc="-150" dirty="0" smtClean="0">
                <a:cs typeface="Vijaya" pitchFamily="34" charset="0"/>
              </a:rPr>
              <a:t>		 </a:t>
            </a:r>
            <a:r>
              <a:rPr lang="en-US" sz="2000" b="1" spc="-150" dirty="0" smtClean="0">
                <a:cs typeface="Vijaya" pitchFamily="34" charset="0"/>
              </a:rPr>
              <a:t>*Part (2) not required for gifts &lt;$250   </a:t>
            </a:r>
            <a:endParaRPr lang="en-US" sz="2000" b="1" spc="-150" dirty="0">
              <a:cs typeface="Vijaya" pitchFamily="34" charset="0"/>
            </a:endParaRPr>
          </a:p>
        </p:txBody>
      </p:sp>
      <p:sp>
        <p:nvSpPr>
          <p:cNvPr id="14" name="TextBox 13"/>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533400"/>
            <a:ext cx="4194618" cy="4169871"/>
          </a:xfrm>
          <a:prstGeom prst="rect">
            <a:avLst/>
          </a:prstGeom>
        </p:spPr>
      </p:pic>
      <p:sp>
        <p:nvSpPr>
          <p:cNvPr id="2" name="Title 1"/>
          <p:cNvSpPr>
            <a:spLocks noGrp="1"/>
          </p:cNvSpPr>
          <p:nvPr>
            <p:ph type="title"/>
          </p:nvPr>
        </p:nvSpPr>
        <p:spPr>
          <a:xfrm>
            <a:off x="0" y="457200"/>
            <a:ext cx="43434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Property &gt;$500</a:t>
            </a:r>
            <a:endParaRPr lang="en-US" b="1" spc="150" dirty="0">
              <a:ln w="11430"/>
              <a:effectLst>
                <a:outerShdw blurRad="25400" algn="tl" rotWithShape="0">
                  <a:srgbClr val="000000">
                    <a:alpha val="43000"/>
                  </a:srgbClr>
                </a:outerShdw>
              </a:effectLst>
              <a:latin typeface="+mn-lt"/>
            </a:endParaRPr>
          </a:p>
        </p:txBody>
      </p:sp>
      <p:pic>
        <p:nvPicPr>
          <p:cNvPr id="15362" name="Picture 2"/>
          <p:cNvPicPr>
            <a:picLocks noChangeAspect="1" noChangeArrowheads="1"/>
          </p:cNvPicPr>
          <p:nvPr/>
        </p:nvPicPr>
        <p:blipFill>
          <a:blip r:embed="rId5" cstate="print"/>
          <a:srcRect/>
          <a:stretch>
            <a:fillRect/>
          </a:stretch>
        </p:blipFill>
        <p:spPr bwMode="auto">
          <a:xfrm>
            <a:off x="228600" y="1981200"/>
            <a:ext cx="3733800" cy="4814168"/>
          </a:xfrm>
          <a:prstGeom prst="rect">
            <a:avLst/>
          </a:prstGeom>
          <a:noFill/>
          <a:ln w="9525">
            <a:noFill/>
            <a:miter lim="800000"/>
            <a:headEnd/>
            <a:tailEnd/>
          </a:ln>
        </p:spPr>
      </p:pic>
      <p:pic>
        <p:nvPicPr>
          <p:cNvPr id="10" name="Picture 9" descr="Sticky Note A-New Top.bmp"/>
          <p:cNvPicPr>
            <a:picLocks noChangeAspect="1"/>
          </p:cNvPicPr>
          <p:nvPr/>
        </p:nvPicPr>
        <p:blipFill>
          <a:blip r:embed="rId6" cstate="print"/>
          <a:stretch>
            <a:fillRect/>
          </a:stretch>
        </p:blipFill>
        <p:spPr>
          <a:xfrm rot="20883307">
            <a:off x="7153331" y="4816079"/>
            <a:ext cx="963930" cy="745682"/>
          </a:xfrm>
          <a:prstGeom prst="rect">
            <a:avLst/>
          </a:prstGeom>
        </p:spPr>
      </p:pic>
      <p:pic>
        <p:nvPicPr>
          <p:cNvPr id="12" name="Picture 11" descr="Sticky Note A.bmp"/>
          <p:cNvPicPr>
            <a:picLocks noChangeAspect="1"/>
          </p:cNvPicPr>
          <p:nvPr/>
        </p:nvPicPr>
        <p:blipFill>
          <a:blip r:embed="rId7" cstate="print"/>
          <a:stretch>
            <a:fillRect/>
          </a:stretch>
        </p:blipFill>
        <p:spPr>
          <a:xfrm>
            <a:off x="6172200" y="5105400"/>
            <a:ext cx="2819400" cy="1617749"/>
          </a:xfrm>
          <a:prstGeom prst="rect">
            <a:avLst/>
          </a:prstGeom>
        </p:spPr>
      </p:pic>
      <p:pic>
        <p:nvPicPr>
          <p:cNvPr id="14" name="Picture 13" descr="Sticky Note A-New Top.bmp"/>
          <p:cNvPicPr>
            <a:picLocks noChangeAspect="1"/>
          </p:cNvPicPr>
          <p:nvPr/>
        </p:nvPicPr>
        <p:blipFill>
          <a:blip r:embed="rId8" cstate="print"/>
          <a:srcRect/>
          <a:stretch>
            <a:fillRect/>
          </a:stretch>
        </p:blipFill>
        <p:spPr>
          <a:xfrm rot="21000036">
            <a:off x="872347" y="1739717"/>
            <a:ext cx="769602" cy="460641"/>
          </a:xfrm>
          <a:prstGeom prst="rect">
            <a:avLst/>
          </a:prstGeom>
        </p:spPr>
      </p:pic>
      <p:pic>
        <p:nvPicPr>
          <p:cNvPr id="15" name="Picture 14" descr="Sticky Note A-New Top.bmp"/>
          <p:cNvPicPr>
            <a:picLocks noChangeAspect="1"/>
          </p:cNvPicPr>
          <p:nvPr/>
        </p:nvPicPr>
        <p:blipFill>
          <a:blip r:embed="rId9" cstate="print"/>
          <a:srcRect/>
          <a:stretch>
            <a:fillRect/>
          </a:stretch>
        </p:blipFill>
        <p:spPr>
          <a:xfrm rot="21000036">
            <a:off x="2782537" y="1739718"/>
            <a:ext cx="769602" cy="460641"/>
          </a:xfrm>
          <a:prstGeom prst="rect">
            <a:avLst/>
          </a:prstGeom>
        </p:spPr>
      </p:pic>
      <p:sp>
        <p:nvSpPr>
          <p:cNvPr id="16"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sp>
        <p:nvSpPr>
          <p:cNvPr id="13" name="TextBox 12"/>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 name="Picture 9" descr="Sticky Note A-New Top.bmp"/>
          <p:cNvPicPr>
            <a:picLocks noChangeAspect="1"/>
          </p:cNvPicPr>
          <p:nvPr/>
        </p:nvPicPr>
        <p:blipFill>
          <a:blip r:embed="rId3" cstate="print"/>
          <a:stretch>
            <a:fillRect/>
          </a:stretch>
        </p:blipFill>
        <p:spPr>
          <a:xfrm rot="20883307">
            <a:off x="7153331" y="4816079"/>
            <a:ext cx="963930" cy="745682"/>
          </a:xfrm>
          <a:prstGeom prst="rect">
            <a:avLst/>
          </a:prstGeom>
        </p:spPr>
      </p:pic>
      <p:pic>
        <p:nvPicPr>
          <p:cNvPr id="12" name="Picture 11" descr="Sticky Note A.bmp"/>
          <p:cNvPicPr>
            <a:picLocks noChangeAspect="1"/>
          </p:cNvPicPr>
          <p:nvPr/>
        </p:nvPicPr>
        <p:blipFill>
          <a:blip r:embed="rId4" cstate="print"/>
          <a:stretch>
            <a:fillRect/>
          </a:stretch>
        </p:blipFill>
        <p:spPr>
          <a:xfrm>
            <a:off x="6172200" y="5105400"/>
            <a:ext cx="2819400" cy="1617749"/>
          </a:xfrm>
          <a:prstGeom prst="rect">
            <a:avLst/>
          </a:prstGeom>
        </p:spPr>
      </p:pic>
      <p:pic>
        <p:nvPicPr>
          <p:cNvPr id="20" name="Picture 19" descr="Yellow Note Top.bmp"/>
          <p:cNvPicPr>
            <a:picLocks noChangeAspect="1"/>
          </p:cNvPicPr>
          <p:nvPr/>
        </p:nvPicPr>
        <p:blipFill>
          <a:blip r:embed="rId5"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6" cstate="print"/>
          <a:stretch>
            <a:fillRect/>
          </a:stretch>
        </p:blipFill>
        <p:spPr>
          <a:xfrm>
            <a:off x="4495800" y="533400"/>
            <a:ext cx="4194618" cy="4169871"/>
          </a:xfrm>
          <a:prstGeom prst="rect">
            <a:avLst/>
          </a:prstGeom>
        </p:spPr>
      </p:pic>
      <p:sp>
        <p:nvSpPr>
          <p:cNvPr id="21"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pic>
        <p:nvPicPr>
          <p:cNvPr id="16" name="Picture 15" descr="Sticky Note A-New Top.bmp"/>
          <p:cNvPicPr>
            <a:picLocks noChangeAspect="1"/>
          </p:cNvPicPr>
          <p:nvPr/>
        </p:nvPicPr>
        <p:blipFill>
          <a:blip r:embed="rId7" cstate="print">
            <a:clrChange>
              <a:clrFrom>
                <a:srgbClr val="EBECF1"/>
              </a:clrFrom>
              <a:clrTo>
                <a:srgbClr val="EBECF1">
                  <a:alpha val="0"/>
                </a:srgbClr>
              </a:clrTo>
            </a:clrChange>
          </a:blip>
          <a:srcRect/>
          <a:stretch>
            <a:fillRect/>
          </a:stretch>
        </p:blipFill>
        <p:spPr>
          <a:xfrm rot="20883307">
            <a:off x="4927408" y="1312567"/>
            <a:ext cx="963930" cy="589887"/>
          </a:xfrm>
          <a:prstGeom prst="rect">
            <a:avLst/>
          </a:prstGeom>
        </p:spPr>
      </p:pic>
      <p:pic>
        <p:nvPicPr>
          <p:cNvPr id="1026" name="Picture 2"/>
          <p:cNvPicPr>
            <a:picLocks noChangeAspect="1" noChangeArrowheads="1"/>
          </p:cNvPicPr>
          <p:nvPr/>
        </p:nvPicPr>
        <p:blipFill>
          <a:blip r:embed="rId8" cstate="print"/>
          <a:srcRect/>
          <a:stretch>
            <a:fillRect/>
          </a:stretch>
        </p:blipFill>
        <p:spPr bwMode="auto">
          <a:xfrm>
            <a:off x="4114800" y="1600202"/>
            <a:ext cx="3657600" cy="3657600"/>
          </a:xfrm>
          <a:prstGeom prst="rect">
            <a:avLst/>
          </a:prstGeom>
          <a:noFill/>
          <a:ln w="9525">
            <a:solidFill>
              <a:schemeClr val="tx1"/>
            </a:solidFill>
            <a:miter lim="800000"/>
            <a:headEnd/>
            <a:tailEnd/>
          </a:ln>
        </p:spPr>
      </p:pic>
      <p:sp>
        <p:nvSpPr>
          <p:cNvPr id="2" name="Title 1"/>
          <p:cNvSpPr>
            <a:spLocks noGrp="1"/>
          </p:cNvSpPr>
          <p:nvPr>
            <p:ph type="title"/>
          </p:nvPr>
        </p:nvSpPr>
        <p:spPr>
          <a:xfrm>
            <a:off x="0" y="533400"/>
            <a:ext cx="44196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Car/Plane/Boat &gt;$500</a:t>
            </a:r>
            <a:endParaRPr lang="en-US" b="1" spc="150" dirty="0">
              <a:ln w="11430"/>
              <a:effectLst>
                <a:outerShdw blurRad="25400" algn="tl" rotWithShape="0">
                  <a:srgbClr val="000000">
                    <a:alpha val="43000"/>
                  </a:srgbClr>
                </a:outerShdw>
              </a:effectLst>
              <a:latin typeface="+mn-lt"/>
            </a:endParaRPr>
          </a:p>
        </p:txBody>
      </p:sp>
      <p:pic>
        <p:nvPicPr>
          <p:cNvPr id="15362" name="Picture 2"/>
          <p:cNvPicPr>
            <a:picLocks noChangeAspect="1" noChangeArrowheads="1"/>
          </p:cNvPicPr>
          <p:nvPr/>
        </p:nvPicPr>
        <p:blipFill>
          <a:blip r:embed="rId9" cstate="print"/>
          <a:srcRect/>
          <a:stretch>
            <a:fillRect/>
          </a:stretch>
        </p:blipFill>
        <p:spPr bwMode="auto">
          <a:xfrm>
            <a:off x="228600" y="1981200"/>
            <a:ext cx="3733800" cy="4814168"/>
          </a:xfrm>
          <a:prstGeom prst="rect">
            <a:avLst/>
          </a:prstGeom>
          <a:noFill/>
          <a:ln w="9525">
            <a:noFill/>
            <a:miter lim="800000"/>
            <a:headEnd/>
            <a:tailEnd/>
          </a:ln>
        </p:spPr>
      </p:pic>
      <p:pic>
        <p:nvPicPr>
          <p:cNvPr id="14" name="Picture 13" descr="Sticky Note A-New Top.bmp"/>
          <p:cNvPicPr>
            <a:picLocks noChangeAspect="1"/>
          </p:cNvPicPr>
          <p:nvPr/>
        </p:nvPicPr>
        <p:blipFill>
          <a:blip r:embed="rId10" cstate="print"/>
          <a:srcRect/>
          <a:stretch>
            <a:fillRect/>
          </a:stretch>
        </p:blipFill>
        <p:spPr>
          <a:xfrm rot="21000036">
            <a:off x="872347" y="1739717"/>
            <a:ext cx="769602" cy="460641"/>
          </a:xfrm>
          <a:prstGeom prst="rect">
            <a:avLst/>
          </a:prstGeom>
        </p:spPr>
      </p:pic>
      <p:pic>
        <p:nvPicPr>
          <p:cNvPr id="15" name="Picture 14" descr="Sticky Note A-New Top.bmp"/>
          <p:cNvPicPr>
            <a:picLocks noChangeAspect="1"/>
          </p:cNvPicPr>
          <p:nvPr/>
        </p:nvPicPr>
        <p:blipFill>
          <a:blip r:embed="rId11" cstate="print"/>
          <a:srcRect/>
          <a:stretch>
            <a:fillRect/>
          </a:stretch>
        </p:blipFill>
        <p:spPr>
          <a:xfrm rot="21000036">
            <a:off x="2782537" y="1739718"/>
            <a:ext cx="769602" cy="460641"/>
          </a:xfrm>
          <a:prstGeom prst="rect">
            <a:avLst/>
          </a:prstGeom>
        </p:spPr>
      </p:pic>
      <p:sp>
        <p:nvSpPr>
          <p:cNvPr id="18" name="TextBox 17"/>
          <p:cNvSpPr txBox="1"/>
          <p:nvPr/>
        </p:nvSpPr>
        <p:spPr>
          <a:xfrm rot="19965009">
            <a:off x="4261434" y="2487959"/>
            <a:ext cx="3223887" cy="1421928"/>
          </a:xfrm>
          <a:prstGeom prst="rect">
            <a:avLst/>
          </a:prstGeom>
          <a:noFill/>
        </p:spPr>
        <p:txBody>
          <a:bodyPr wrap="square" rtlCol="0">
            <a:spAutoFit/>
          </a:bodyPr>
          <a:lstStyle/>
          <a:p>
            <a:pPr algn="ctr">
              <a:lnSpc>
                <a:spcPct val="80000"/>
              </a:lnSpc>
            </a:pPr>
            <a:r>
              <a:rPr lang="en-US" sz="3600" b="1" dirty="0" smtClean="0">
                <a:solidFill>
                  <a:srgbClr val="C00000"/>
                </a:solidFill>
                <a:effectLst>
                  <a:glow rad="101600">
                    <a:schemeClr val="bg1">
                      <a:alpha val="60000"/>
                    </a:schemeClr>
                  </a:glow>
                </a:effectLst>
              </a:rPr>
              <a:t>1098-C from charity 30 days after gift or sale</a:t>
            </a:r>
            <a:endParaRPr lang="en-US" sz="3600" b="1" dirty="0">
              <a:solidFill>
                <a:srgbClr val="C00000"/>
              </a:solidFill>
              <a:effectLst>
                <a:glow rad="101600">
                  <a:schemeClr val="bg1">
                    <a:alpha val="60000"/>
                  </a:schemeClr>
                </a:glow>
              </a:effectLst>
            </a:endParaRPr>
          </a:p>
        </p:txBody>
      </p:sp>
      <p:sp>
        <p:nvSpPr>
          <p:cNvPr id="19" name="TextBox 18"/>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 name="Picture 8" descr="Sticky Note A-New Top.bmp"/>
          <p:cNvPicPr>
            <a:picLocks noChangeAspect="1"/>
          </p:cNvPicPr>
          <p:nvPr/>
        </p:nvPicPr>
        <p:blipFill>
          <a:blip r:embed="rId3" cstate="print"/>
          <a:stretch>
            <a:fillRect/>
          </a:stretch>
        </p:blipFill>
        <p:spPr>
          <a:xfrm rot="20883307">
            <a:off x="7153331" y="4816079"/>
            <a:ext cx="963930" cy="745682"/>
          </a:xfrm>
          <a:prstGeom prst="rect">
            <a:avLst/>
          </a:prstGeom>
        </p:spPr>
      </p:pic>
      <p:pic>
        <p:nvPicPr>
          <p:cNvPr id="20" name="Picture 19" descr="Yellow Note Top.bmp"/>
          <p:cNvPicPr>
            <a:picLocks noChangeAspect="1"/>
          </p:cNvPicPr>
          <p:nvPr/>
        </p:nvPicPr>
        <p:blipFill>
          <a:blip r:embed="rId4"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5" cstate="print"/>
          <a:stretch>
            <a:fillRect/>
          </a:stretch>
        </p:blipFill>
        <p:spPr>
          <a:xfrm>
            <a:off x="4495800" y="533400"/>
            <a:ext cx="4194618" cy="4169871"/>
          </a:xfrm>
          <a:prstGeom prst="rect">
            <a:avLst/>
          </a:prstGeom>
        </p:spPr>
      </p:pic>
      <p:pic>
        <p:nvPicPr>
          <p:cNvPr id="15362" name="Picture 2"/>
          <p:cNvPicPr>
            <a:picLocks noChangeAspect="1" noChangeArrowheads="1"/>
          </p:cNvPicPr>
          <p:nvPr/>
        </p:nvPicPr>
        <p:blipFill>
          <a:blip r:embed="rId6" cstate="print"/>
          <a:srcRect/>
          <a:stretch>
            <a:fillRect/>
          </a:stretch>
        </p:blipFill>
        <p:spPr bwMode="auto">
          <a:xfrm>
            <a:off x="228600" y="1981200"/>
            <a:ext cx="3733800" cy="4814168"/>
          </a:xfrm>
          <a:prstGeom prst="rect">
            <a:avLst/>
          </a:prstGeom>
          <a:noFill/>
          <a:ln w="9525">
            <a:noFill/>
            <a:miter lim="800000"/>
            <a:headEnd/>
            <a:tailEnd/>
          </a:ln>
        </p:spPr>
      </p:pic>
      <p:pic>
        <p:nvPicPr>
          <p:cNvPr id="6" name="Picture 5" descr="Sticky Note A.bmp"/>
          <p:cNvPicPr>
            <a:picLocks noChangeAspect="1"/>
          </p:cNvPicPr>
          <p:nvPr/>
        </p:nvPicPr>
        <p:blipFill>
          <a:blip r:embed="rId7" cstate="print"/>
          <a:stretch>
            <a:fillRect/>
          </a:stretch>
        </p:blipFill>
        <p:spPr>
          <a:xfrm>
            <a:off x="6172200" y="5105400"/>
            <a:ext cx="2819400" cy="1617749"/>
          </a:xfrm>
          <a:prstGeom prst="rect">
            <a:avLst/>
          </a:prstGeom>
        </p:spPr>
      </p:pic>
      <p:pic>
        <p:nvPicPr>
          <p:cNvPr id="12" name="Picture 11" descr="iStock_000002937800XSmall.jpg"/>
          <p:cNvPicPr>
            <a:picLocks noChangeAspect="1"/>
          </p:cNvPicPr>
          <p:nvPr/>
        </p:nvPicPr>
        <p:blipFill>
          <a:blip r:embed="rId8" cstate="print"/>
          <a:stretch>
            <a:fillRect/>
          </a:stretch>
        </p:blipFill>
        <p:spPr>
          <a:xfrm>
            <a:off x="381000" y="4114800"/>
            <a:ext cx="3377023" cy="2562464"/>
          </a:xfrm>
          <a:prstGeom prst="rect">
            <a:avLst/>
          </a:prstGeom>
        </p:spPr>
      </p:pic>
      <p:sp>
        <p:nvSpPr>
          <p:cNvPr id="13" name="TextBox 12"/>
          <p:cNvSpPr txBox="1"/>
          <p:nvPr/>
        </p:nvSpPr>
        <p:spPr>
          <a:xfrm>
            <a:off x="609600" y="4495800"/>
            <a:ext cx="2819400" cy="1824474"/>
          </a:xfrm>
          <a:prstGeom prst="rect">
            <a:avLst/>
          </a:prstGeom>
          <a:noFill/>
        </p:spPr>
        <p:txBody>
          <a:bodyPr wrap="square" rtlCol="0">
            <a:spAutoFit/>
          </a:bodyPr>
          <a:lstStyle/>
          <a:p>
            <a:pPr>
              <a:lnSpc>
                <a:spcPct val="80000"/>
              </a:lnSpc>
            </a:pPr>
            <a:r>
              <a:rPr lang="en-US" sz="2800" dirty="0" smtClean="0"/>
              <a:t>Summary of qualified </a:t>
            </a:r>
            <a:r>
              <a:rPr lang="en-US" sz="2800" dirty="0"/>
              <a:t>a</a:t>
            </a:r>
            <a:r>
              <a:rPr lang="en-US" sz="2800" dirty="0" smtClean="0"/>
              <a:t>ppraisal </a:t>
            </a:r>
            <a:r>
              <a:rPr lang="en-US" sz="2800" dirty="0"/>
              <a:t>a</a:t>
            </a:r>
            <a:r>
              <a:rPr lang="en-US" sz="2800" dirty="0" smtClean="0"/>
              <a:t>ttached to </a:t>
            </a:r>
          </a:p>
          <a:p>
            <a:pPr>
              <a:lnSpc>
                <a:spcPct val="80000"/>
              </a:lnSpc>
            </a:pPr>
            <a:r>
              <a:rPr lang="en-US" sz="2800" dirty="0" smtClean="0"/>
              <a:t>tax return</a:t>
            </a:r>
            <a:endParaRPr lang="en-US" sz="2400" dirty="0"/>
          </a:p>
        </p:txBody>
      </p:sp>
      <p:pic>
        <p:nvPicPr>
          <p:cNvPr id="14" name="Picture 13" descr="Sticky Note A-New Top.bmp"/>
          <p:cNvPicPr>
            <a:picLocks noChangeAspect="1"/>
          </p:cNvPicPr>
          <p:nvPr/>
        </p:nvPicPr>
        <p:blipFill>
          <a:blip r:embed="rId9" cstate="print"/>
          <a:srcRect/>
          <a:stretch>
            <a:fillRect/>
          </a:stretch>
        </p:blipFill>
        <p:spPr>
          <a:xfrm rot="21000036">
            <a:off x="2782537" y="1739718"/>
            <a:ext cx="769602" cy="460641"/>
          </a:xfrm>
          <a:prstGeom prst="rect">
            <a:avLst/>
          </a:prstGeom>
        </p:spPr>
      </p:pic>
      <p:pic>
        <p:nvPicPr>
          <p:cNvPr id="15" name="Picture 14" descr="Sticky Note A-New Top.bmp"/>
          <p:cNvPicPr>
            <a:picLocks noChangeAspect="1"/>
          </p:cNvPicPr>
          <p:nvPr/>
        </p:nvPicPr>
        <p:blipFill>
          <a:blip r:embed="rId10" cstate="print"/>
          <a:srcRect/>
          <a:stretch>
            <a:fillRect/>
          </a:stretch>
        </p:blipFill>
        <p:spPr>
          <a:xfrm rot="21000036">
            <a:off x="872347" y="1739717"/>
            <a:ext cx="769602" cy="460641"/>
          </a:xfrm>
          <a:prstGeom prst="rect">
            <a:avLst/>
          </a:prstGeom>
        </p:spPr>
      </p:pic>
      <p:pic>
        <p:nvPicPr>
          <p:cNvPr id="19" name="Picture 18" descr="Sticky Note A-New Top.bmp"/>
          <p:cNvPicPr>
            <a:picLocks noChangeAspect="1"/>
          </p:cNvPicPr>
          <p:nvPr/>
        </p:nvPicPr>
        <p:blipFill>
          <a:blip r:embed="rId11" cstate="print"/>
          <a:srcRect/>
          <a:stretch>
            <a:fillRect/>
          </a:stretch>
        </p:blipFill>
        <p:spPr>
          <a:xfrm rot="20948319">
            <a:off x="1408447" y="4027222"/>
            <a:ext cx="731804" cy="460641"/>
          </a:xfrm>
          <a:prstGeom prst="rect">
            <a:avLst/>
          </a:prstGeom>
        </p:spPr>
      </p:pic>
      <p:sp>
        <p:nvSpPr>
          <p:cNvPr id="21" name="Rectangle 20"/>
          <p:cNvSpPr/>
          <p:nvPr/>
        </p:nvSpPr>
        <p:spPr>
          <a:xfrm>
            <a:off x="3733800" y="4014216"/>
            <a:ext cx="228600" cy="304800"/>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itle 1"/>
          <p:cNvSpPr>
            <a:spLocks noGrp="1"/>
          </p:cNvSpPr>
          <p:nvPr>
            <p:ph type="title"/>
          </p:nvPr>
        </p:nvSpPr>
        <p:spPr>
          <a:xfrm>
            <a:off x="0" y="457200"/>
            <a:ext cx="43434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Property $5,000+</a:t>
            </a:r>
            <a:endParaRPr lang="en-US" b="1" spc="150" dirty="0">
              <a:ln w="11430"/>
              <a:effectLst>
                <a:outerShdw blurRad="25400" algn="tl" rotWithShape="0">
                  <a:srgbClr val="000000">
                    <a:alpha val="43000"/>
                  </a:srgbClr>
                </a:outerShdw>
              </a:effectLst>
              <a:latin typeface="+mn-lt"/>
            </a:endParaRPr>
          </a:p>
        </p:txBody>
      </p:sp>
      <p:sp>
        <p:nvSpPr>
          <p:cNvPr id="28"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sp>
        <p:nvSpPr>
          <p:cNvPr id="17" name="TextBox 16"/>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9" name="Picture 8" descr="Sticky Note A-New Top.bmp"/>
          <p:cNvPicPr>
            <a:picLocks noChangeAspect="1"/>
          </p:cNvPicPr>
          <p:nvPr/>
        </p:nvPicPr>
        <p:blipFill>
          <a:blip r:embed="rId3" cstate="print"/>
          <a:stretch>
            <a:fillRect/>
          </a:stretch>
        </p:blipFill>
        <p:spPr>
          <a:xfrm rot="20883307">
            <a:off x="7153331" y="4816079"/>
            <a:ext cx="963930" cy="745682"/>
          </a:xfrm>
          <a:prstGeom prst="rect">
            <a:avLst/>
          </a:prstGeom>
        </p:spPr>
      </p:pic>
      <p:pic>
        <p:nvPicPr>
          <p:cNvPr id="20" name="Picture 19" descr="Yellow Note Top.bmp"/>
          <p:cNvPicPr>
            <a:picLocks noChangeAspect="1"/>
          </p:cNvPicPr>
          <p:nvPr/>
        </p:nvPicPr>
        <p:blipFill>
          <a:blip r:embed="rId4"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5" cstate="print"/>
          <a:stretch>
            <a:fillRect/>
          </a:stretch>
        </p:blipFill>
        <p:spPr>
          <a:xfrm>
            <a:off x="4495800" y="533400"/>
            <a:ext cx="4194618" cy="4169871"/>
          </a:xfrm>
          <a:prstGeom prst="rect">
            <a:avLst/>
          </a:prstGeom>
        </p:spPr>
      </p:pic>
      <p:sp>
        <p:nvSpPr>
          <p:cNvPr id="2" name="Title 1"/>
          <p:cNvSpPr>
            <a:spLocks noGrp="1"/>
          </p:cNvSpPr>
          <p:nvPr>
            <p:ph type="title"/>
          </p:nvPr>
        </p:nvSpPr>
        <p:spPr>
          <a:xfrm>
            <a:off x="0" y="533400"/>
            <a:ext cx="4648200" cy="762000"/>
          </a:xfrm>
        </p:spPr>
        <p:txBody>
          <a:bodyPr lIns="0">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Property </a:t>
            </a:r>
            <a:br>
              <a:rPr lang="en-US" b="1" spc="150" dirty="0" smtClean="0">
                <a:ln w="11430"/>
                <a:effectLst>
                  <a:outerShdw blurRad="25400" algn="tl" rotWithShape="0">
                    <a:srgbClr val="000000">
                      <a:alpha val="43000"/>
                    </a:srgbClr>
                  </a:outerShdw>
                </a:effectLst>
                <a:latin typeface="+mn-lt"/>
              </a:rPr>
            </a:br>
            <a:r>
              <a:rPr lang="en-US" b="1" spc="150" dirty="0" smtClean="0">
                <a:ln w="11430"/>
                <a:effectLst>
                  <a:outerShdw blurRad="25400" algn="tl" rotWithShape="0">
                    <a:srgbClr val="000000">
                      <a:alpha val="43000"/>
                    </a:srgbClr>
                  </a:outerShdw>
                </a:effectLst>
                <a:latin typeface="+mn-lt"/>
              </a:rPr>
              <a:t>&gt;$500,000 or Artwork &gt;$20,000</a:t>
            </a:r>
            <a:endParaRPr lang="en-US" b="1" spc="150" dirty="0">
              <a:ln w="11430"/>
              <a:effectLst>
                <a:outerShdw blurRad="25400" algn="tl" rotWithShape="0">
                  <a:srgbClr val="000000">
                    <a:alpha val="43000"/>
                  </a:srgbClr>
                </a:outerShdw>
              </a:effectLst>
              <a:latin typeface="+mn-lt"/>
            </a:endParaRPr>
          </a:p>
        </p:txBody>
      </p:sp>
      <p:pic>
        <p:nvPicPr>
          <p:cNvPr id="15362" name="Picture 2"/>
          <p:cNvPicPr>
            <a:picLocks noChangeAspect="1" noChangeArrowheads="1"/>
          </p:cNvPicPr>
          <p:nvPr/>
        </p:nvPicPr>
        <p:blipFill>
          <a:blip r:embed="rId6" cstate="print"/>
          <a:srcRect/>
          <a:stretch>
            <a:fillRect/>
          </a:stretch>
        </p:blipFill>
        <p:spPr bwMode="auto">
          <a:xfrm>
            <a:off x="228600" y="1981200"/>
            <a:ext cx="3733800" cy="4814168"/>
          </a:xfrm>
          <a:prstGeom prst="rect">
            <a:avLst/>
          </a:prstGeom>
          <a:noFill/>
          <a:ln w="9525">
            <a:noFill/>
            <a:miter lim="800000"/>
            <a:headEnd/>
            <a:tailEnd/>
          </a:ln>
        </p:spPr>
      </p:pic>
      <p:pic>
        <p:nvPicPr>
          <p:cNvPr id="6" name="Picture 5" descr="Sticky Note A.bmp"/>
          <p:cNvPicPr>
            <a:picLocks noChangeAspect="1"/>
          </p:cNvPicPr>
          <p:nvPr/>
        </p:nvPicPr>
        <p:blipFill>
          <a:blip r:embed="rId7" cstate="print"/>
          <a:stretch>
            <a:fillRect/>
          </a:stretch>
        </p:blipFill>
        <p:spPr>
          <a:xfrm>
            <a:off x="6172200" y="5105400"/>
            <a:ext cx="2819400" cy="1617749"/>
          </a:xfrm>
          <a:prstGeom prst="rect">
            <a:avLst/>
          </a:prstGeom>
        </p:spPr>
      </p:pic>
      <p:pic>
        <p:nvPicPr>
          <p:cNvPr id="14" name="Picture 13" descr="Sticky Note A-New Top.bmp"/>
          <p:cNvPicPr>
            <a:picLocks noChangeAspect="1"/>
          </p:cNvPicPr>
          <p:nvPr/>
        </p:nvPicPr>
        <p:blipFill>
          <a:blip r:embed="rId8" cstate="print"/>
          <a:srcRect/>
          <a:stretch>
            <a:fillRect/>
          </a:stretch>
        </p:blipFill>
        <p:spPr>
          <a:xfrm rot="21000036">
            <a:off x="2782537" y="1739718"/>
            <a:ext cx="769602" cy="460641"/>
          </a:xfrm>
          <a:prstGeom prst="rect">
            <a:avLst/>
          </a:prstGeom>
        </p:spPr>
      </p:pic>
      <p:pic>
        <p:nvPicPr>
          <p:cNvPr id="15" name="Picture 14" descr="Sticky Note A-New Top.bmp"/>
          <p:cNvPicPr>
            <a:picLocks noChangeAspect="1"/>
          </p:cNvPicPr>
          <p:nvPr/>
        </p:nvPicPr>
        <p:blipFill>
          <a:blip r:embed="rId9" cstate="print"/>
          <a:srcRect/>
          <a:stretch>
            <a:fillRect/>
          </a:stretch>
        </p:blipFill>
        <p:spPr>
          <a:xfrm rot="21000036">
            <a:off x="872347" y="1739717"/>
            <a:ext cx="769602" cy="460641"/>
          </a:xfrm>
          <a:prstGeom prst="rect">
            <a:avLst/>
          </a:prstGeom>
        </p:spPr>
      </p:pic>
      <p:sp>
        <p:nvSpPr>
          <p:cNvPr id="21" name="Rectangle 20"/>
          <p:cNvSpPr/>
          <p:nvPr/>
        </p:nvSpPr>
        <p:spPr>
          <a:xfrm>
            <a:off x="3733800" y="4014216"/>
            <a:ext cx="228600" cy="304800"/>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iStock_000013563923XSmall.jpg"/>
          <p:cNvPicPr>
            <a:picLocks noChangeAspect="1"/>
          </p:cNvPicPr>
          <p:nvPr/>
        </p:nvPicPr>
        <p:blipFill>
          <a:blip r:embed="rId10" cstate="print"/>
          <a:srcRect/>
          <a:stretch>
            <a:fillRect/>
          </a:stretch>
        </p:blipFill>
        <p:spPr>
          <a:xfrm>
            <a:off x="659008" y="2633897"/>
            <a:ext cx="3227192" cy="3995504"/>
          </a:xfrm>
          <a:prstGeom prst="rect">
            <a:avLst/>
          </a:prstGeom>
        </p:spPr>
      </p:pic>
      <p:sp>
        <p:nvSpPr>
          <p:cNvPr id="13" name="TextBox 12"/>
          <p:cNvSpPr txBox="1"/>
          <p:nvPr/>
        </p:nvSpPr>
        <p:spPr>
          <a:xfrm>
            <a:off x="762000" y="3886200"/>
            <a:ext cx="3124200" cy="2763834"/>
          </a:xfrm>
          <a:prstGeom prst="rect">
            <a:avLst/>
          </a:prstGeom>
          <a:noFill/>
        </p:spPr>
        <p:txBody>
          <a:bodyPr wrap="square" rtlCol="0">
            <a:spAutoFit/>
          </a:bodyPr>
          <a:lstStyle/>
          <a:p>
            <a:pPr algn="ctr">
              <a:lnSpc>
                <a:spcPct val="60000"/>
              </a:lnSpc>
              <a:spcAft>
                <a:spcPts val="1200"/>
              </a:spcAft>
            </a:pPr>
            <a:r>
              <a:rPr lang="en-US" sz="4400" dirty="0" smtClean="0">
                <a:solidFill>
                  <a:schemeClr val="bg1"/>
                </a:solidFill>
                <a:cs typeface="AngsanaUPC" pitchFamily="18" charset="-34"/>
              </a:rPr>
              <a:t>Qualified Appraisal</a:t>
            </a:r>
          </a:p>
          <a:p>
            <a:pPr algn="ctr">
              <a:lnSpc>
                <a:spcPct val="60000"/>
              </a:lnSpc>
              <a:spcAft>
                <a:spcPts val="1200"/>
              </a:spcAft>
            </a:pPr>
            <a:endParaRPr lang="en-US" dirty="0" smtClean="0">
              <a:solidFill>
                <a:schemeClr val="bg1"/>
              </a:solidFill>
              <a:cs typeface="AngsanaUPC" pitchFamily="18" charset="-34"/>
            </a:endParaRPr>
          </a:p>
          <a:p>
            <a:pPr algn="ctr">
              <a:lnSpc>
                <a:spcPct val="60000"/>
              </a:lnSpc>
              <a:spcAft>
                <a:spcPts val="1200"/>
              </a:spcAft>
            </a:pPr>
            <a:r>
              <a:rPr lang="en-US" sz="3600" dirty="0" smtClean="0">
                <a:solidFill>
                  <a:schemeClr val="bg1"/>
                </a:solidFill>
                <a:cs typeface="AngsanaUPC" pitchFamily="18" charset="-34"/>
              </a:rPr>
              <a:t>(attach the entire appraisal report to the tax return)</a:t>
            </a:r>
            <a:endParaRPr lang="en-US" sz="3600" dirty="0">
              <a:solidFill>
                <a:schemeClr val="bg1"/>
              </a:solidFill>
              <a:cs typeface="AngsanaUPC" pitchFamily="18" charset="-34"/>
            </a:endParaRPr>
          </a:p>
        </p:txBody>
      </p:sp>
      <p:pic>
        <p:nvPicPr>
          <p:cNvPr id="19" name="Picture 18" descr="Sticky Note A-New Top.bmp"/>
          <p:cNvPicPr>
            <a:picLocks noChangeAspect="1"/>
          </p:cNvPicPr>
          <p:nvPr/>
        </p:nvPicPr>
        <p:blipFill>
          <a:blip r:embed="rId11" cstate="print"/>
          <a:srcRect/>
          <a:stretch>
            <a:fillRect/>
          </a:stretch>
        </p:blipFill>
        <p:spPr>
          <a:xfrm rot="20948319">
            <a:off x="1637045" y="2427022"/>
            <a:ext cx="731804" cy="460641"/>
          </a:xfrm>
          <a:prstGeom prst="rect">
            <a:avLst/>
          </a:prstGeom>
        </p:spPr>
      </p:pic>
      <p:sp>
        <p:nvSpPr>
          <p:cNvPr id="24"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sp>
        <p:nvSpPr>
          <p:cNvPr id="17" name="TextBox 16"/>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533400"/>
            <a:ext cx="4194618" cy="4169871"/>
          </a:xfrm>
          <a:prstGeom prst="rect">
            <a:avLst/>
          </a:prstGeom>
        </p:spPr>
      </p:pic>
      <p:sp>
        <p:nvSpPr>
          <p:cNvPr id="24"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pic>
        <p:nvPicPr>
          <p:cNvPr id="9" name="Picture 8" descr="Sticky Note A-New Top.bmp"/>
          <p:cNvPicPr>
            <a:picLocks noChangeAspect="1"/>
          </p:cNvPicPr>
          <p:nvPr/>
        </p:nvPicPr>
        <p:blipFill>
          <a:blip r:embed="rId5" cstate="print"/>
          <a:stretch>
            <a:fillRect/>
          </a:stretch>
        </p:blipFill>
        <p:spPr>
          <a:xfrm rot="20883307">
            <a:off x="7153331" y="4816079"/>
            <a:ext cx="963930" cy="745682"/>
          </a:xfrm>
          <a:prstGeom prst="rect">
            <a:avLst/>
          </a:prstGeom>
        </p:spPr>
      </p:pic>
      <p:pic>
        <p:nvPicPr>
          <p:cNvPr id="15362" name="Picture 2"/>
          <p:cNvPicPr>
            <a:picLocks noChangeAspect="1" noChangeArrowheads="1"/>
          </p:cNvPicPr>
          <p:nvPr/>
        </p:nvPicPr>
        <p:blipFill>
          <a:blip r:embed="rId6" cstate="print"/>
          <a:srcRect/>
          <a:stretch>
            <a:fillRect/>
          </a:stretch>
        </p:blipFill>
        <p:spPr bwMode="auto">
          <a:xfrm>
            <a:off x="228600" y="1981200"/>
            <a:ext cx="3733800" cy="4814168"/>
          </a:xfrm>
          <a:prstGeom prst="rect">
            <a:avLst/>
          </a:prstGeom>
          <a:noFill/>
          <a:ln w="9525">
            <a:noFill/>
            <a:miter lim="800000"/>
            <a:headEnd/>
            <a:tailEnd/>
          </a:ln>
        </p:spPr>
      </p:pic>
      <p:pic>
        <p:nvPicPr>
          <p:cNvPr id="6" name="Picture 5" descr="Sticky Note A.bmp"/>
          <p:cNvPicPr>
            <a:picLocks noChangeAspect="1"/>
          </p:cNvPicPr>
          <p:nvPr/>
        </p:nvPicPr>
        <p:blipFill>
          <a:blip r:embed="rId7" cstate="print"/>
          <a:stretch>
            <a:fillRect/>
          </a:stretch>
        </p:blipFill>
        <p:spPr>
          <a:xfrm>
            <a:off x="6172200" y="5105400"/>
            <a:ext cx="2819400" cy="1617749"/>
          </a:xfrm>
          <a:prstGeom prst="rect">
            <a:avLst/>
          </a:prstGeom>
        </p:spPr>
      </p:pic>
      <p:pic>
        <p:nvPicPr>
          <p:cNvPr id="14" name="Picture 13" descr="Sticky Note A-New Top.bmp"/>
          <p:cNvPicPr>
            <a:picLocks noChangeAspect="1"/>
          </p:cNvPicPr>
          <p:nvPr/>
        </p:nvPicPr>
        <p:blipFill>
          <a:blip r:embed="rId8" cstate="print"/>
          <a:srcRect/>
          <a:stretch>
            <a:fillRect/>
          </a:stretch>
        </p:blipFill>
        <p:spPr>
          <a:xfrm rot="21000036">
            <a:off x="2782537" y="1739718"/>
            <a:ext cx="769602" cy="460641"/>
          </a:xfrm>
          <a:prstGeom prst="rect">
            <a:avLst/>
          </a:prstGeom>
        </p:spPr>
      </p:pic>
      <p:pic>
        <p:nvPicPr>
          <p:cNvPr id="15" name="Picture 14" descr="Sticky Note A-New Top.bmp"/>
          <p:cNvPicPr>
            <a:picLocks noChangeAspect="1"/>
          </p:cNvPicPr>
          <p:nvPr/>
        </p:nvPicPr>
        <p:blipFill>
          <a:blip r:embed="rId9" cstate="print"/>
          <a:srcRect/>
          <a:stretch>
            <a:fillRect/>
          </a:stretch>
        </p:blipFill>
        <p:spPr>
          <a:xfrm rot="21000036">
            <a:off x="872347" y="1739717"/>
            <a:ext cx="769602" cy="460641"/>
          </a:xfrm>
          <a:prstGeom prst="rect">
            <a:avLst/>
          </a:prstGeom>
        </p:spPr>
      </p:pic>
      <p:sp>
        <p:nvSpPr>
          <p:cNvPr id="21" name="Rectangle 20"/>
          <p:cNvSpPr/>
          <p:nvPr/>
        </p:nvSpPr>
        <p:spPr>
          <a:xfrm>
            <a:off x="4419600" y="4285912"/>
            <a:ext cx="228600" cy="304800"/>
          </a:xfrm>
          <a:prstGeom prst="rect">
            <a:avLst/>
          </a:prstGeom>
          <a:solidFill>
            <a:srgbClr val="FFFFFF">
              <a:alpha val="3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p:cNvSpPr txBox="1">
            <a:spLocks/>
          </p:cNvSpPr>
          <p:nvPr/>
        </p:nvSpPr>
        <p:spPr>
          <a:xfrm>
            <a:off x="0" y="533400"/>
            <a:ext cx="4648200" cy="762000"/>
          </a:xfrm>
          <a:prstGeom prst="rect">
            <a:avLst/>
          </a:prstGeom>
        </p:spPr>
        <p:txBody>
          <a:bodyPr vert="horz" lIns="0" tIns="45720" rIns="91440" bIns="45720" rtlCol="0" anchor="ctr">
            <a:noAutofit/>
            <a:scene3d>
              <a:camera prst="orthographicFront"/>
              <a:lightRig rig="soft" dir="t">
                <a:rot lat="0" lon="0" rev="10800000"/>
              </a:lightRig>
            </a:scene3d>
            <a:sp3d>
              <a:bevelT w="27940" h="12700"/>
              <a:contourClr>
                <a:srgbClr val="DDDDDD"/>
              </a:contourClr>
            </a:sp3d>
          </a:body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sz="4400" b="1" i="0" u="none" strike="noStrike" kern="1200" cap="none" spc="150" normalizeH="0" baseline="0" noProof="0" dirty="0" smtClean="0">
                <a:ln w="11430"/>
                <a:solidFill>
                  <a:schemeClr val="tx1"/>
                </a:solidFill>
                <a:effectLst>
                  <a:outerShdw blurRad="25400" algn="tl" rotWithShape="0">
                    <a:srgbClr val="000000">
                      <a:alpha val="43000"/>
                    </a:srgbClr>
                  </a:outerShdw>
                </a:effectLst>
                <a:uLnTx/>
                <a:uFillTx/>
                <a:ea typeface="+mj-ea"/>
                <a:cs typeface="+mj-cs"/>
              </a:rPr>
              <a:t>No appraisal for any publicly traded securities</a:t>
            </a:r>
            <a:endParaRPr kumimoji="0" lang="en-US" sz="4400" b="1" i="0" u="none" strike="noStrike" kern="1200" cap="none" spc="150" normalizeH="0" baseline="0" noProof="0" dirty="0">
              <a:ln w="11430"/>
              <a:solidFill>
                <a:schemeClr val="tx1"/>
              </a:solidFill>
              <a:effectLst>
                <a:outerShdw blurRad="25400" algn="tl" rotWithShape="0">
                  <a:srgbClr val="000000">
                    <a:alpha val="43000"/>
                  </a:srgbClr>
                </a:outerShdw>
              </a:effectLst>
              <a:uLnTx/>
              <a:uFillTx/>
              <a:ea typeface="+mj-ea"/>
              <a:cs typeface="+mj-cs"/>
            </a:endParaRPr>
          </a:p>
        </p:txBody>
      </p:sp>
      <p:sp>
        <p:nvSpPr>
          <p:cNvPr id="26" name="TextBox 25"/>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5" name="Picture 34" descr="Sticky Note A-New Top.bmp"/>
          <p:cNvPicPr>
            <a:picLocks noChangeAspect="1"/>
          </p:cNvPicPr>
          <p:nvPr/>
        </p:nvPicPr>
        <p:blipFill>
          <a:blip r:embed="rId3" cstate="print">
            <a:clrChange>
              <a:clrFrom>
                <a:srgbClr val="000000"/>
              </a:clrFrom>
              <a:clrTo>
                <a:srgbClr val="000000">
                  <a:alpha val="0"/>
                </a:srgbClr>
              </a:clrTo>
            </a:clrChange>
          </a:blip>
          <a:stretch>
            <a:fillRect/>
          </a:stretch>
        </p:blipFill>
        <p:spPr>
          <a:xfrm rot="21101644">
            <a:off x="1540623" y="1774333"/>
            <a:ext cx="1431277" cy="867220"/>
          </a:xfrm>
          <a:prstGeom prst="rect">
            <a:avLst/>
          </a:prstGeom>
        </p:spPr>
      </p:pic>
      <p:pic>
        <p:nvPicPr>
          <p:cNvPr id="25" name="Picture 24" descr="Yellow Note Top.bmp"/>
          <p:cNvPicPr>
            <a:picLocks noChangeAspect="1"/>
          </p:cNvPicPr>
          <p:nvPr/>
        </p:nvPicPr>
        <p:blipFill>
          <a:blip r:embed="rId4" cstate="print"/>
          <a:stretch>
            <a:fillRect/>
          </a:stretch>
        </p:blipFill>
        <p:spPr>
          <a:xfrm rot="20890205">
            <a:off x="5640021" y="169903"/>
            <a:ext cx="1754630" cy="937085"/>
          </a:xfrm>
          <a:prstGeom prst="rect">
            <a:avLst/>
          </a:prstGeom>
        </p:spPr>
      </p:pic>
      <p:pic>
        <p:nvPicPr>
          <p:cNvPr id="26" name="Picture 25" descr="Yellow Note Bottom.bmp"/>
          <p:cNvPicPr>
            <a:picLocks noChangeAspect="1"/>
          </p:cNvPicPr>
          <p:nvPr/>
        </p:nvPicPr>
        <p:blipFill>
          <a:blip r:embed="rId5" cstate="print"/>
          <a:stretch>
            <a:fillRect/>
          </a:stretch>
        </p:blipFill>
        <p:spPr>
          <a:xfrm>
            <a:off x="4495800" y="533400"/>
            <a:ext cx="4194618" cy="4169871"/>
          </a:xfrm>
          <a:prstGeom prst="rect">
            <a:avLst/>
          </a:prstGeom>
        </p:spPr>
      </p:pic>
      <p:sp>
        <p:nvSpPr>
          <p:cNvPr id="34"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Date, location, and description of property</a:t>
            </a:r>
          </a:p>
          <a:p>
            <a:pPr marL="514350" indent="-514350">
              <a:lnSpc>
                <a:spcPct val="90000"/>
              </a:lnSpc>
              <a:buAutoNum type="arabicParenBoth"/>
            </a:pPr>
            <a:r>
              <a:rPr lang="en-US" sz="2800" b="1" spc="-150" dirty="0" smtClean="0">
                <a:cs typeface="Vijaya" pitchFamily="34" charset="0"/>
              </a:rPr>
              <a:t>“No goods or services were provided in exchange for these gifts.” [or describe and value items provided] </a:t>
            </a:r>
            <a:endParaRPr lang="en-US" sz="2800" b="1" spc="-150" dirty="0">
              <a:cs typeface="Vijaya" pitchFamily="34" charset="0"/>
            </a:endParaRPr>
          </a:p>
        </p:txBody>
      </p:sp>
      <p:pic>
        <p:nvPicPr>
          <p:cNvPr id="9" name="Picture 8" descr="Sticky Note A.bmp"/>
          <p:cNvPicPr>
            <a:picLocks noChangeAspect="1"/>
          </p:cNvPicPr>
          <p:nvPr/>
        </p:nvPicPr>
        <p:blipFill>
          <a:blip r:embed="rId6" cstate="print"/>
          <a:stretch>
            <a:fillRect/>
          </a:stretch>
        </p:blipFill>
        <p:spPr>
          <a:xfrm>
            <a:off x="152399" y="2091630"/>
            <a:ext cx="4116823" cy="2362200"/>
          </a:xfrm>
          <a:prstGeom prst="rect">
            <a:avLst/>
          </a:prstGeom>
        </p:spPr>
      </p:pic>
      <p:pic>
        <p:nvPicPr>
          <p:cNvPr id="10" name="Picture 9" descr="Sticky Note A.bmp"/>
          <p:cNvPicPr>
            <a:picLocks noChangeAspect="1"/>
          </p:cNvPicPr>
          <p:nvPr/>
        </p:nvPicPr>
        <p:blipFill>
          <a:blip r:embed="rId7" cstate="print"/>
          <a:srcRect/>
          <a:stretch>
            <a:fillRect/>
          </a:stretch>
        </p:blipFill>
        <p:spPr>
          <a:xfrm>
            <a:off x="152400" y="4377630"/>
            <a:ext cx="4116823" cy="2286000"/>
          </a:xfrm>
          <a:prstGeom prst="rect">
            <a:avLst/>
          </a:prstGeom>
        </p:spPr>
      </p:pic>
      <p:sp>
        <p:nvSpPr>
          <p:cNvPr id="8" name="TextBox 7"/>
          <p:cNvSpPr txBox="1"/>
          <p:nvPr/>
        </p:nvSpPr>
        <p:spPr>
          <a:xfrm>
            <a:off x="152400" y="2514600"/>
            <a:ext cx="4114800" cy="3853363"/>
          </a:xfrm>
          <a:prstGeom prst="rect">
            <a:avLst/>
          </a:prstGeom>
          <a:noFill/>
          <a:ln w="76200">
            <a:noFill/>
          </a:ln>
        </p:spPr>
        <p:txBody>
          <a:bodyPr wrap="square" rtlCol="0">
            <a:spAutoFit/>
          </a:bodyPr>
          <a:lstStyle/>
          <a:p>
            <a:pPr>
              <a:lnSpc>
                <a:spcPct val="80000"/>
              </a:lnSpc>
              <a:spcAft>
                <a:spcPts val="1200"/>
              </a:spcAft>
            </a:pPr>
            <a:r>
              <a:rPr lang="en-US" sz="2800" dirty="0" smtClean="0"/>
              <a:t>Don’t report small benefits</a:t>
            </a:r>
          </a:p>
          <a:p>
            <a:pPr marL="169863" indent="-169863">
              <a:lnSpc>
                <a:spcPct val="80000"/>
              </a:lnSpc>
              <a:spcAft>
                <a:spcPts val="1200"/>
              </a:spcAft>
              <a:buFont typeface="Arial" pitchFamily="34" charset="0"/>
              <a:buChar char="•"/>
            </a:pPr>
            <a:r>
              <a:rPr lang="en-US" sz="2800" dirty="0" smtClean="0"/>
              <a:t>≤2% of the donation ($96</a:t>
            </a:r>
            <a:r>
              <a:rPr lang="en-US" sz="2000" baseline="50000" dirty="0" smtClean="0"/>
              <a:t>*</a:t>
            </a:r>
            <a:r>
              <a:rPr lang="en-US" sz="2800" dirty="0" smtClean="0"/>
              <a:t> max benefit) </a:t>
            </a:r>
          </a:p>
          <a:p>
            <a:pPr marL="169863" indent="-169863">
              <a:lnSpc>
                <a:spcPct val="80000"/>
              </a:lnSpc>
              <a:spcAft>
                <a:spcPts val="1200"/>
              </a:spcAft>
              <a:buFont typeface="Arial" pitchFamily="34" charset="0"/>
              <a:buChar char="•"/>
            </a:pPr>
            <a:r>
              <a:rPr lang="en-US" sz="2800" dirty="0" smtClean="0"/>
              <a:t>≤$9.60</a:t>
            </a:r>
            <a:r>
              <a:rPr lang="en-US" sz="2000" baseline="50000" dirty="0" smtClean="0"/>
              <a:t>*</a:t>
            </a:r>
            <a:r>
              <a:rPr lang="en-US" sz="2800" dirty="0" smtClean="0"/>
              <a:t> if gift $48</a:t>
            </a:r>
            <a:r>
              <a:rPr lang="en-US" sz="2000" baseline="50000" dirty="0" smtClean="0"/>
              <a:t>*</a:t>
            </a:r>
            <a:r>
              <a:rPr lang="en-US" sz="2800" dirty="0" smtClean="0"/>
              <a:t>+</a:t>
            </a:r>
          </a:p>
          <a:p>
            <a:pPr marL="169863" indent="-169863">
              <a:lnSpc>
                <a:spcPct val="80000"/>
              </a:lnSpc>
              <a:buFont typeface="Arial" pitchFamily="34" charset="0"/>
              <a:buChar char="•"/>
            </a:pPr>
            <a:r>
              <a:rPr lang="en-US" sz="2800" dirty="0" smtClean="0"/>
              <a:t>Member events (≤$9.60</a:t>
            </a:r>
            <a:r>
              <a:rPr lang="en-US" sz="2000" baseline="50000" dirty="0" smtClean="0"/>
              <a:t>*</a:t>
            </a:r>
            <a:r>
              <a:rPr lang="en-US" sz="2800" dirty="0" smtClean="0"/>
              <a:t>), shop discounts, or entry to facilities and ongoing events given to members where membership ≤$75</a:t>
            </a:r>
          </a:p>
          <a:p>
            <a:pPr marL="169863" indent="-169863" algn="r">
              <a:lnSpc>
                <a:spcPct val="80000"/>
              </a:lnSpc>
            </a:pPr>
            <a:r>
              <a:rPr lang="en-US" sz="1600" dirty="0" smtClean="0"/>
              <a:t>*2010 numbers</a:t>
            </a:r>
            <a:endParaRPr lang="en-US" dirty="0"/>
          </a:p>
        </p:txBody>
      </p:sp>
      <p:pic>
        <p:nvPicPr>
          <p:cNvPr id="2050" name="Picture 2" descr="C:\Users\rujames\AppData\Local\Microsoft\Windows\Temporary Internet Files\Content.IE5\V30YHRQ9\MP900427836[1].jpg"/>
          <p:cNvPicPr>
            <a:picLocks noChangeAspect="1" noChangeArrowheads="1"/>
          </p:cNvPicPr>
          <p:nvPr/>
        </p:nvPicPr>
        <p:blipFill>
          <a:blip r:embed="rId8" cstate="print">
            <a:clrChange>
              <a:clrFrom>
                <a:srgbClr val="F7F9F8"/>
              </a:clrFrom>
              <a:clrTo>
                <a:srgbClr val="F7F9F8">
                  <a:alpha val="0"/>
                </a:srgbClr>
              </a:clrTo>
            </a:clrChange>
          </a:blip>
          <a:srcRect/>
          <a:stretch>
            <a:fillRect/>
          </a:stretch>
        </p:blipFill>
        <p:spPr bwMode="auto">
          <a:xfrm rot="7747256">
            <a:off x="2812734" y="2736786"/>
            <a:ext cx="1617928" cy="2381626"/>
          </a:xfrm>
          <a:prstGeom prst="rect">
            <a:avLst/>
          </a:prstGeom>
          <a:noFill/>
        </p:spPr>
      </p:pic>
      <p:pic>
        <p:nvPicPr>
          <p:cNvPr id="31" name="Picture 30" descr="iStock_000007263598XSmall.jpg"/>
          <p:cNvPicPr>
            <a:picLocks noChangeAspect="1"/>
          </p:cNvPicPr>
          <p:nvPr/>
        </p:nvPicPr>
        <p:blipFill>
          <a:blip r:embed="rId9" cstate="print">
            <a:clrChange>
              <a:clrFrom>
                <a:srgbClr val="FFFFFF"/>
              </a:clrFrom>
              <a:clrTo>
                <a:srgbClr val="FFFFFF">
                  <a:alpha val="0"/>
                </a:srgbClr>
              </a:clrTo>
            </a:clrChange>
          </a:blip>
          <a:srcRect/>
          <a:stretch>
            <a:fillRect/>
          </a:stretch>
        </p:blipFill>
        <p:spPr>
          <a:xfrm rot="5017651">
            <a:off x="4697427" y="3879887"/>
            <a:ext cx="379933" cy="438929"/>
          </a:xfrm>
          <a:prstGeom prst="rect">
            <a:avLst/>
          </a:prstGeom>
        </p:spPr>
      </p:pic>
      <p:pic>
        <p:nvPicPr>
          <p:cNvPr id="16" name="Picture 15" descr="iStock_000007263598XSmall.jpg"/>
          <p:cNvPicPr>
            <a:picLocks noChangeAspect="1"/>
          </p:cNvPicPr>
          <p:nvPr/>
        </p:nvPicPr>
        <p:blipFill>
          <a:blip r:embed="rId9" cstate="print">
            <a:clrChange>
              <a:clrFrom>
                <a:srgbClr val="FFFFFF"/>
              </a:clrFrom>
              <a:clrTo>
                <a:srgbClr val="FFFFFF">
                  <a:alpha val="0"/>
                </a:srgbClr>
              </a:clrTo>
            </a:clrChange>
          </a:blip>
          <a:srcRect/>
          <a:stretch>
            <a:fillRect/>
          </a:stretch>
        </p:blipFill>
        <p:spPr>
          <a:xfrm rot="21406523">
            <a:off x="2145644" y="3286937"/>
            <a:ext cx="379933" cy="438929"/>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rcRect/>
          <a:stretch>
            <a:fillRect/>
          </a:stretch>
        </p:blipFill>
        <p:spPr>
          <a:xfrm>
            <a:off x="533400" y="1524000"/>
            <a:ext cx="3058384" cy="1372671"/>
          </a:xfrm>
          <a:prstGeom prst="rect">
            <a:avLst/>
          </a:prstGeom>
        </p:spPr>
      </p:pic>
      <p:pic>
        <p:nvPicPr>
          <p:cNvPr id="20" name="Picture 19" descr="Yellow Note Top.bmp"/>
          <p:cNvPicPr>
            <a:picLocks noChangeAspect="1"/>
          </p:cNvPicPr>
          <p:nvPr/>
        </p:nvPicPr>
        <p:blipFill>
          <a:blip r:embed="rId4" cstate="print"/>
          <a:stretch>
            <a:fillRect/>
          </a:stretch>
        </p:blipFill>
        <p:spPr>
          <a:xfrm rot="20890205">
            <a:off x="5640021" y="1465304"/>
            <a:ext cx="1754630" cy="937085"/>
          </a:xfrm>
          <a:prstGeom prst="rect">
            <a:avLst/>
          </a:prstGeom>
        </p:spPr>
      </p:pic>
      <p:pic>
        <p:nvPicPr>
          <p:cNvPr id="11" name="Picture 10" descr="Yellow Note Bottom.bmp"/>
          <p:cNvPicPr>
            <a:picLocks noChangeAspect="1"/>
          </p:cNvPicPr>
          <p:nvPr/>
        </p:nvPicPr>
        <p:blipFill>
          <a:blip r:embed="rId5" cstate="print"/>
          <a:stretch>
            <a:fillRect/>
          </a:stretch>
        </p:blipFill>
        <p:spPr>
          <a:xfrm>
            <a:off x="4495800" y="1828800"/>
            <a:ext cx="4194618" cy="4169871"/>
          </a:xfrm>
          <a:prstGeom prst="rect">
            <a:avLst/>
          </a:prstGeom>
        </p:spPr>
      </p:pic>
      <p:sp>
        <p:nvSpPr>
          <p:cNvPr id="2" name="Title 1"/>
          <p:cNvSpPr>
            <a:spLocks noGrp="1"/>
          </p:cNvSpPr>
          <p:nvPr>
            <p:ph type="title"/>
          </p:nvPr>
        </p:nvSpPr>
        <p:spPr>
          <a:xfrm>
            <a:off x="533400" y="152400"/>
            <a:ext cx="8229600" cy="1143000"/>
          </a:xfrm>
        </p:spPr>
        <p:txBody>
          <a:bodyPr>
            <a:normAutofit fontScale="90000"/>
            <a:scene3d>
              <a:camera prst="orthographicFront"/>
              <a:lightRig rig="soft" dir="t">
                <a:rot lat="0" lon="0" rev="10800000"/>
              </a:lightRig>
            </a:scene3d>
            <a:sp3d>
              <a:bevelT w="27940" h="12700"/>
              <a:contourClr>
                <a:srgbClr val="DDDDDD"/>
              </a:contourClr>
            </a:sp3d>
          </a:bodyPr>
          <a:lstStyle/>
          <a:p>
            <a:pPr>
              <a:lnSpc>
                <a:spcPct val="80000"/>
              </a:lnSpc>
            </a:pPr>
            <a:r>
              <a:rPr lang="en-US" sz="6000" b="1" spc="150" dirty="0" smtClean="0">
                <a:ln w="11430"/>
                <a:effectLst>
                  <a:outerShdw blurRad="25400" algn="tl" rotWithShape="0">
                    <a:srgbClr val="000000">
                      <a:alpha val="43000"/>
                    </a:srgbClr>
                  </a:outerShdw>
                </a:effectLst>
                <a:latin typeface="+mn-lt"/>
              </a:rPr>
              <a:t>Cash &lt;$250 any of these</a:t>
            </a:r>
            <a:endParaRPr lang="en-US" sz="6000" b="1" spc="150" dirty="0">
              <a:ln w="11430"/>
              <a:effectLst>
                <a:outerShdw blurRad="25400" algn="tl" rotWithShape="0">
                  <a:srgbClr val="000000">
                    <a:alpha val="43000"/>
                  </a:srgbClr>
                </a:outerShdw>
              </a:effectLst>
              <a:latin typeface="+mn-lt"/>
            </a:endParaRPr>
          </a:p>
        </p:txBody>
      </p:sp>
      <p:sp>
        <p:nvSpPr>
          <p:cNvPr id="3" name="Content Placeholder 2"/>
          <p:cNvSpPr>
            <a:spLocks noGrp="1"/>
          </p:cNvSpPr>
          <p:nvPr>
            <p:ph idx="1"/>
          </p:nvPr>
        </p:nvSpPr>
        <p:spPr>
          <a:xfrm>
            <a:off x="4419600" y="2590800"/>
            <a:ext cx="4343400" cy="3352800"/>
          </a:xfrm>
        </p:spPr>
        <p:txBody>
          <a:bodyPr>
            <a:normAutofit/>
          </a:bodyPr>
          <a:lstStyle/>
          <a:p>
            <a:pPr algn="ctr">
              <a:buNone/>
            </a:pPr>
            <a:r>
              <a:rPr lang="en-US" sz="2800" b="1" dirty="0" smtClean="0">
                <a:cs typeface="Vijaya" pitchFamily="34" charset="0"/>
              </a:rPr>
              <a:t>Note from charity before taxes filed or due</a:t>
            </a:r>
          </a:p>
          <a:p>
            <a:pPr marL="514350" indent="-514350">
              <a:buAutoNum type="arabicParenBoth"/>
            </a:pPr>
            <a:r>
              <a:rPr lang="en-US" sz="2800" b="1" dirty="0" smtClean="0">
                <a:cs typeface="Vijaya" pitchFamily="34" charset="0"/>
              </a:rPr>
              <a:t>Amount(s), date(s) &amp; donor </a:t>
            </a:r>
          </a:p>
        </p:txBody>
      </p:sp>
      <p:pic>
        <p:nvPicPr>
          <p:cNvPr id="1031" name="Picture 7"/>
          <p:cNvPicPr>
            <a:picLocks noChangeAspect="1" noChangeArrowheads="1"/>
          </p:cNvPicPr>
          <p:nvPr/>
        </p:nvPicPr>
        <p:blipFill>
          <a:blip r:embed="rId6" cstate="print"/>
          <a:srcRect/>
          <a:stretch>
            <a:fillRect/>
          </a:stretch>
        </p:blipFill>
        <p:spPr bwMode="auto">
          <a:xfrm>
            <a:off x="381000" y="4038600"/>
            <a:ext cx="3143250" cy="1752600"/>
          </a:xfrm>
          <a:prstGeom prst="rect">
            <a:avLst/>
          </a:prstGeom>
          <a:noFill/>
          <a:ln w="9525">
            <a:noFill/>
            <a:miter lim="800000"/>
            <a:headEnd/>
            <a:tailEnd/>
          </a:ln>
        </p:spPr>
      </p:pic>
      <p:pic>
        <p:nvPicPr>
          <p:cNvPr id="1033" name="Picture 9" descr="http://www.usfst.com/media/news-images/Mastercard.jpg"/>
          <p:cNvPicPr>
            <a:picLocks noChangeAspect="1" noChangeArrowheads="1"/>
          </p:cNvPicPr>
          <p:nvPr/>
        </p:nvPicPr>
        <p:blipFill>
          <a:blip r:embed="rId7" cstate="print"/>
          <a:srcRect/>
          <a:stretch>
            <a:fillRect/>
          </a:stretch>
        </p:blipFill>
        <p:spPr bwMode="auto">
          <a:xfrm>
            <a:off x="381000" y="3474722"/>
            <a:ext cx="896112" cy="623779"/>
          </a:xfrm>
          <a:prstGeom prst="rect">
            <a:avLst/>
          </a:prstGeom>
          <a:noFill/>
        </p:spPr>
      </p:pic>
      <p:sp>
        <p:nvSpPr>
          <p:cNvPr id="16" name="Rectangle 15"/>
          <p:cNvSpPr/>
          <p:nvPr/>
        </p:nvSpPr>
        <p:spPr>
          <a:xfrm>
            <a:off x="1219200" y="3483864"/>
            <a:ext cx="2286000" cy="621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95400" y="3810000"/>
            <a:ext cx="2286000" cy="369332"/>
          </a:xfrm>
          <a:prstGeom prst="rect">
            <a:avLst/>
          </a:prstGeom>
          <a:noFill/>
        </p:spPr>
        <p:txBody>
          <a:bodyPr wrap="square" rtlCol="0">
            <a:spAutoFit/>
          </a:bodyPr>
          <a:lstStyle/>
          <a:p>
            <a:r>
              <a:rPr lang="en-US" dirty="0" smtClean="0">
                <a:cs typeface="Andalus" pitchFamily="18" charset="-78"/>
              </a:rPr>
              <a:t>Credit Card Statement</a:t>
            </a:r>
            <a:endParaRPr lang="en-US" dirty="0">
              <a:cs typeface="Andalus" pitchFamily="18" charset="-78"/>
            </a:endParaRPr>
          </a:p>
        </p:txBody>
      </p:sp>
      <p:pic>
        <p:nvPicPr>
          <p:cNvPr id="22" name="Picture 21" descr="Yellow Note Top.bmp"/>
          <p:cNvPicPr>
            <a:picLocks noChangeAspect="1"/>
          </p:cNvPicPr>
          <p:nvPr/>
        </p:nvPicPr>
        <p:blipFill>
          <a:blip r:embed="rId8" cstate="print"/>
          <a:srcRect/>
          <a:stretch>
            <a:fillRect/>
          </a:stretch>
        </p:blipFill>
        <p:spPr>
          <a:xfrm rot="20599857">
            <a:off x="1065134" y="1250793"/>
            <a:ext cx="845861" cy="643605"/>
          </a:xfrm>
          <a:prstGeom prst="rect">
            <a:avLst/>
          </a:prstGeom>
        </p:spPr>
      </p:pic>
      <p:pic>
        <p:nvPicPr>
          <p:cNvPr id="23" name="Picture 22" descr="Sticky Note A-New Top.bmp"/>
          <p:cNvPicPr>
            <a:picLocks noChangeAspect="1"/>
          </p:cNvPicPr>
          <p:nvPr/>
        </p:nvPicPr>
        <p:blipFill>
          <a:blip r:embed="rId9" cstate="print">
            <a:clrChange>
              <a:clrFrom>
                <a:srgbClr val="EBECF1"/>
              </a:clrFrom>
              <a:clrTo>
                <a:srgbClr val="EBECF1">
                  <a:alpha val="0"/>
                </a:srgbClr>
              </a:clrTo>
            </a:clrChange>
          </a:blip>
          <a:srcRect/>
          <a:stretch>
            <a:fillRect/>
          </a:stretch>
        </p:blipFill>
        <p:spPr>
          <a:xfrm rot="21002183">
            <a:off x="1785386" y="3245277"/>
            <a:ext cx="786765" cy="447550"/>
          </a:xfrm>
          <a:prstGeom prst="rect">
            <a:avLst/>
          </a:prstGeom>
        </p:spPr>
      </p:pic>
      <p:sp>
        <p:nvSpPr>
          <p:cNvPr id="24" name="TextBox 23"/>
          <p:cNvSpPr txBox="1"/>
          <p:nvPr/>
        </p:nvSpPr>
        <p:spPr>
          <a:xfrm>
            <a:off x="914400" y="1905000"/>
            <a:ext cx="838200" cy="338554"/>
          </a:xfrm>
          <a:prstGeom prst="rect">
            <a:avLst/>
          </a:prstGeom>
          <a:noFill/>
        </p:spPr>
        <p:txBody>
          <a:bodyPr wrap="square" rtlCol="0">
            <a:spAutoFit/>
          </a:bodyPr>
          <a:lstStyle/>
          <a:p>
            <a:r>
              <a:rPr lang="en-US" sz="1600" dirty="0" smtClean="0">
                <a:cs typeface="Vijaya" pitchFamily="34" charset="0"/>
              </a:rPr>
              <a:t>Charity</a:t>
            </a:r>
            <a:endParaRPr lang="en-US" sz="1600" dirty="0">
              <a:cs typeface="Vijaya" pitchFamily="34" charset="0"/>
            </a:endParaRPr>
          </a:p>
        </p:txBody>
      </p:sp>
      <p:sp>
        <p:nvSpPr>
          <p:cNvPr id="25" name="TextBox 24"/>
          <p:cNvSpPr txBox="1"/>
          <p:nvPr/>
        </p:nvSpPr>
        <p:spPr>
          <a:xfrm>
            <a:off x="2971800" y="1981200"/>
            <a:ext cx="685800" cy="184666"/>
          </a:xfrm>
          <a:prstGeom prst="rect">
            <a:avLst/>
          </a:prstGeom>
          <a:noFill/>
        </p:spPr>
        <p:txBody>
          <a:bodyPr wrap="square" lIns="0" tIns="0" rIns="0" bIns="0" rtlCol="0">
            <a:spAutoFit/>
          </a:bodyPr>
          <a:lstStyle/>
          <a:p>
            <a:r>
              <a:rPr lang="en-US" sz="1200" dirty="0" smtClean="0">
                <a:cs typeface="Vijaya" pitchFamily="34" charset="0"/>
              </a:rPr>
              <a:t>210.00</a:t>
            </a:r>
            <a:endParaRPr lang="en-US" sz="1200" dirty="0">
              <a:cs typeface="Vijaya" pitchFamily="34" charset="0"/>
            </a:endParaRPr>
          </a:p>
        </p:txBody>
      </p:sp>
      <p:sp>
        <p:nvSpPr>
          <p:cNvPr id="26" name="TextBox 25"/>
          <p:cNvSpPr txBox="1"/>
          <p:nvPr/>
        </p:nvSpPr>
        <p:spPr>
          <a:xfrm>
            <a:off x="609600" y="2057400"/>
            <a:ext cx="2362200" cy="307777"/>
          </a:xfrm>
          <a:prstGeom prst="rect">
            <a:avLst/>
          </a:prstGeom>
          <a:noFill/>
        </p:spPr>
        <p:txBody>
          <a:bodyPr wrap="square" rtlCol="0">
            <a:spAutoFit/>
          </a:bodyPr>
          <a:lstStyle/>
          <a:p>
            <a:r>
              <a:rPr lang="en-US" sz="1400" dirty="0" smtClean="0">
                <a:cs typeface="Vijaya" pitchFamily="34" charset="0"/>
              </a:rPr>
              <a:t>Two Hundred and No/100 </a:t>
            </a:r>
            <a:endParaRPr lang="en-US" sz="1400" dirty="0">
              <a:cs typeface="Vijaya" pitchFamily="34" charset="0"/>
            </a:endParaRPr>
          </a:p>
        </p:txBody>
      </p:sp>
      <p:sp>
        <p:nvSpPr>
          <p:cNvPr id="10" name="TextBox 9"/>
          <p:cNvSpPr txBox="1"/>
          <p:nvPr/>
        </p:nvSpPr>
        <p:spPr>
          <a:xfrm rot="19153626">
            <a:off x="1490800" y="1851145"/>
            <a:ext cx="1219200" cy="584775"/>
          </a:xfrm>
          <a:prstGeom prst="rect">
            <a:avLst/>
          </a:prstGeom>
          <a:noFill/>
          <a:ln w="31750" cmpd="dbl">
            <a:solidFill>
              <a:srgbClr val="C00000"/>
            </a:solidFill>
          </a:ln>
        </p:spPr>
        <p:txBody>
          <a:bodyPr wrap="square" lIns="0" tIns="0" rIns="0" bIns="0" rtlCol="0">
            <a:spAutoFit/>
          </a:bodyPr>
          <a:lstStyle/>
          <a:p>
            <a:pPr algn="ctr"/>
            <a:r>
              <a:rPr lang="en-US" b="1" dirty="0" smtClean="0">
                <a:solidFill>
                  <a:srgbClr val="C00000"/>
                </a:solidFill>
              </a:rPr>
              <a:t>P  A  I  D</a:t>
            </a:r>
          </a:p>
          <a:p>
            <a:pPr algn="ctr"/>
            <a:r>
              <a:rPr lang="en-US" sz="800" dirty="0">
                <a:solidFill>
                  <a:srgbClr val="C00000"/>
                </a:solidFill>
              </a:rPr>
              <a:t> </a:t>
            </a:r>
            <a:r>
              <a:rPr lang="en-US" sz="800" dirty="0" smtClean="0">
                <a:solidFill>
                  <a:srgbClr val="C00000"/>
                </a:solidFill>
              </a:rPr>
              <a:t>December 2010</a:t>
            </a:r>
          </a:p>
          <a:p>
            <a:pPr algn="ctr"/>
            <a:r>
              <a:rPr lang="en-US" sz="1200" dirty="0" smtClean="0">
                <a:solidFill>
                  <a:srgbClr val="C00000"/>
                </a:solidFill>
              </a:rPr>
              <a:t>Bank of America</a:t>
            </a:r>
            <a:endParaRPr lang="en-US" sz="1200" dirty="0">
              <a:solidFill>
                <a:srgbClr val="C00000"/>
              </a:solidFill>
            </a:endParaRPr>
          </a:p>
        </p:txBody>
      </p:sp>
      <p:sp>
        <p:nvSpPr>
          <p:cNvPr id="27" name="TextBox 26"/>
          <p:cNvSpPr txBox="1"/>
          <p:nvPr/>
        </p:nvSpPr>
        <p:spPr>
          <a:xfrm>
            <a:off x="2209800" y="2438400"/>
            <a:ext cx="1219200" cy="307777"/>
          </a:xfrm>
          <a:prstGeom prst="rect">
            <a:avLst/>
          </a:prstGeom>
          <a:noFill/>
        </p:spPr>
        <p:txBody>
          <a:bodyPr wrap="square" rtlCol="0">
            <a:spAutoFit/>
          </a:bodyPr>
          <a:lstStyle/>
          <a:p>
            <a:r>
              <a:rPr lang="en-US" sz="1400" dirty="0" smtClean="0">
                <a:cs typeface="Vijaya" pitchFamily="34" charset="0"/>
              </a:rPr>
              <a:t>A. Donor</a:t>
            </a:r>
            <a:endParaRPr lang="en-US" sz="1400" dirty="0">
              <a:cs typeface="Vijaya" pitchFamily="34" charset="0"/>
            </a:endParaRPr>
          </a:p>
        </p:txBody>
      </p:sp>
      <p:sp>
        <p:nvSpPr>
          <p:cNvPr id="28" name="TextBox 27"/>
          <p:cNvSpPr txBox="1"/>
          <p:nvPr/>
        </p:nvSpPr>
        <p:spPr>
          <a:xfrm>
            <a:off x="685800" y="2438400"/>
            <a:ext cx="1219200" cy="307777"/>
          </a:xfrm>
          <a:prstGeom prst="rect">
            <a:avLst/>
          </a:prstGeom>
          <a:noFill/>
        </p:spPr>
        <p:txBody>
          <a:bodyPr wrap="square" rtlCol="0">
            <a:spAutoFit/>
          </a:bodyPr>
          <a:lstStyle/>
          <a:p>
            <a:r>
              <a:rPr lang="en-US" sz="1400" dirty="0" smtClean="0">
                <a:cs typeface="Vijaya" pitchFamily="34" charset="0"/>
              </a:rPr>
              <a:t>Gift</a:t>
            </a:r>
            <a:endParaRPr lang="en-US" sz="1400" dirty="0">
              <a:cs typeface="Vijay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tock_000013124133XSmall.jpg"/>
          <p:cNvPicPr>
            <a:picLocks noChangeAspect="1"/>
          </p:cNvPicPr>
          <p:nvPr/>
        </p:nvPicPr>
        <p:blipFill>
          <a:blip r:embed="rId2" cstate="print"/>
          <a:srcRect/>
          <a:stretch>
            <a:fillRect/>
          </a:stretch>
        </p:blipFill>
        <p:spPr>
          <a:xfrm flipH="1">
            <a:off x="6857999" y="0"/>
            <a:ext cx="2286000" cy="6858000"/>
          </a:xfrm>
          <a:prstGeom prst="rect">
            <a:avLst/>
          </a:prstGeom>
        </p:spPr>
      </p:pic>
      <p:pic>
        <p:nvPicPr>
          <p:cNvPr id="8" name="Picture 7" descr="iStock_000013124133XSmall.jpg"/>
          <p:cNvPicPr>
            <a:picLocks noChangeAspect="1"/>
          </p:cNvPicPr>
          <p:nvPr/>
        </p:nvPicPr>
        <p:blipFill>
          <a:blip r:embed="rId3" cstate="print"/>
          <a:stretch>
            <a:fillRect/>
          </a:stretch>
        </p:blipFill>
        <p:spPr>
          <a:xfrm>
            <a:off x="0" y="0"/>
            <a:ext cx="6877821" cy="6858000"/>
          </a:xfrm>
          <a:prstGeom prst="rect">
            <a:avLst/>
          </a:prstGeom>
        </p:spPr>
      </p:pic>
      <p:sp>
        <p:nvSpPr>
          <p:cNvPr id="3" name="Content Placeholder 2"/>
          <p:cNvSpPr>
            <a:spLocks noGrp="1"/>
          </p:cNvSpPr>
          <p:nvPr>
            <p:ph idx="1"/>
          </p:nvPr>
        </p:nvSpPr>
        <p:spPr>
          <a:xfrm>
            <a:off x="5638800" y="1600200"/>
            <a:ext cx="3505200" cy="4038600"/>
          </a:xfrm>
        </p:spPr>
        <p:txBody>
          <a:bodyPr>
            <a:noAutofit/>
          </a:bodyPr>
          <a:lstStyle/>
          <a:p>
            <a:pPr marL="0" indent="0" algn="ctr">
              <a:lnSpc>
                <a:spcPct val="80000"/>
              </a:lnSpc>
              <a:buNone/>
            </a:pPr>
            <a:r>
              <a:rPr lang="en-US" sz="4000" b="1" dirty="0" smtClean="0">
                <a:ln>
                  <a:solidFill>
                    <a:sysClr val="windowText" lastClr="000000"/>
                  </a:solidFill>
                </a:ln>
                <a:solidFill>
                  <a:schemeClr val="bg1"/>
                </a:solidFill>
                <a:effectLst/>
              </a:rPr>
              <a:t>If I hit the target and actually deduct the right amount, is documentation really a big deal?</a:t>
            </a:r>
            <a:endParaRPr lang="en-US" sz="4000" b="1" dirty="0">
              <a:ln>
                <a:solidFill>
                  <a:sysClr val="windowText" lastClr="000000"/>
                </a:solidFill>
              </a:ln>
              <a:solidFill>
                <a:schemeClr val="bg1"/>
              </a:solidFill>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3344865XSmall.jpg"/>
          <p:cNvPicPr>
            <a:picLocks noChangeAspect="1"/>
          </p:cNvPicPr>
          <p:nvPr/>
        </p:nvPicPr>
        <p:blipFill>
          <a:blip r:embed="rId2" cstate="print"/>
          <a:stretch>
            <a:fillRect/>
          </a:stretch>
        </p:blipFill>
        <p:spPr>
          <a:xfrm>
            <a:off x="4566606" y="0"/>
            <a:ext cx="4577394" cy="6858000"/>
          </a:xfrm>
          <a:prstGeom prst="rect">
            <a:avLst/>
          </a:prstGeom>
        </p:spPr>
      </p:pic>
      <p:sp>
        <p:nvSpPr>
          <p:cNvPr id="3" name="Content Placeholder 2"/>
          <p:cNvSpPr>
            <a:spLocks noGrp="1"/>
          </p:cNvSpPr>
          <p:nvPr>
            <p:ph idx="1"/>
          </p:nvPr>
        </p:nvSpPr>
        <p:spPr>
          <a:xfrm>
            <a:off x="0" y="0"/>
            <a:ext cx="4572000" cy="5181600"/>
          </a:xfrm>
        </p:spPr>
        <p:txBody>
          <a:bodyPr>
            <a:noAutofit/>
          </a:bodyPr>
          <a:lstStyle/>
          <a:p>
            <a:pPr marL="0" indent="0">
              <a:lnSpc>
                <a:spcPct val="80000"/>
              </a:lnSpc>
              <a:buNone/>
            </a:pPr>
            <a:r>
              <a:rPr lang="en-US" sz="4000" dirty="0" smtClean="0"/>
              <a:t>Donor gives $80,000 of non-publicly traded stock ($3,700 basis) to charity. No qualified appraisal is completed, but the valuation is correct.</a:t>
            </a:r>
          </a:p>
          <a:p>
            <a:pPr marL="0" indent="0" algn="ctr">
              <a:lnSpc>
                <a:spcPct val="80000"/>
              </a:lnSpc>
              <a:buNone/>
            </a:pPr>
            <a:r>
              <a:rPr lang="en-US" sz="4000" dirty="0" smtClean="0"/>
              <a:t>Result?</a:t>
            </a:r>
          </a:p>
          <a:p>
            <a:pPr marL="0" indent="0">
              <a:lnSpc>
                <a:spcPct val="80000"/>
              </a:lnSpc>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Stock_000003380087XSmall.jpg"/>
          <p:cNvPicPr>
            <a:picLocks noChangeAspect="1"/>
          </p:cNvPicPr>
          <p:nvPr/>
        </p:nvPicPr>
        <p:blipFill>
          <a:blip r:embed="rId2" cstate="print"/>
          <a:stretch>
            <a:fillRect/>
          </a:stretch>
        </p:blipFill>
        <p:spPr>
          <a:xfrm>
            <a:off x="4566606" y="0"/>
            <a:ext cx="4577394" cy="6858000"/>
          </a:xfrm>
          <a:prstGeom prst="rect">
            <a:avLst/>
          </a:prstGeom>
        </p:spPr>
      </p:pic>
      <p:sp>
        <p:nvSpPr>
          <p:cNvPr id="4" name="TextBox 3"/>
          <p:cNvSpPr txBox="1"/>
          <p:nvPr/>
        </p:nvSpPr>
        <p:spPr>
          <a:xfrm>
            <a:off x="0" y="6614215"/>
            <a:ext cx="3352800" cy="243785"/>
          </a:xfrm>
          <a:prstGeom prst="rect">
            <a:avLst/>
          </a:prstGeom>
          <a:noFill/>
        </p:spPr>
        <p:txBody>
          <a:bodyPr wrap="square" rtlCol="0">
            <a:spAutoFit/>
          </a:bodyPr>
          <a:lstStyle/>
          <a:p>
            <a:pPr>
              <a:lnSpc>
                <a:spcPct val="80000"/>
              </a:lnSpc>
            </a:pPr>
            <a:r>
              <a:rPr lang="en-US" sz="1200" dirty="0" smtClean="0"/>
              <a:t>See Hewitt v. Commissioner, 109 T.C. 258 (1997) </a:t>
            </a:r>
            <a:endParaRPr lang="en-US" sz="1200" dirty="0"/>
          </a:p>
        </p:txBody>
      </p:sp>
      <p:sp>
        <p:nvSpPr>
          <p:cNvPr id="10" name="TextBox 9"/>
          <p:cNvSpPr txBox="1"/>
          <p:nvPr/>
        </p:nvSpPr>
        <p:spPr>
          <a:xfrm>
            <a:off x="0" y="4419600"/>
            <a:ext cx="4724400" cy="1938992"/>
          </a:xfrm>
          <a:prstGeom prst="rect">
            <a:avLst/>
          </a:prstGeom>
          <a:noFill/>
        </p:spPr>
        <p:txBody>
          <a:bodyPr wrap="square" rtlCol="0">
            <a:spAutoFit/>
          </a:bodyPr>
          <a:lstStyle/>
          <a:p>
            <a:r>
              <a:rPr lang="en-US" sz="4000" dirty="0" smtClean="0"/>
              <a:t>Deduction reduced to</a:t>
            </a:r>
          </a:p>
          <a:p>
            <a:pPr algn="ctr"/>
            <a:r>
              <a:rPr lang="en-US" sz="8000" dirty="0" smtClean="0"/>
              <a:t>$3,700</a:t>
            </a:r>
            <a:endParaRPr lang="en-US" sz="4000" dirty="0"/>
          </a:p>
        </p:txBody>
      </p:sp>
      <p:sp>
        <p:nvSpPr>
          <p:cNvPr id="14" name="Content Placeholder 2"/>
          <p:cNvSpPr>
            <a:spLocks noGrp="1"/>
          </p:cNvSpPr>
          <p:nvPr>
            <p:ph idx="1"/>
          </p:nvPr>
        </p:nvSpPr>
        <p:spPr>
          <a:xfrm>
            <a:off x="0" y="0"/>
            <a:ext cx="4572000" cy="4419600"/>
          </a:xfrm>
        </p:spPr>
        <p:txBody>
          <a:bodyPr>
            <a:noAutofit/>
          </a:bodyPr>
          <a:lstStyle/>
          <a:p>
            <a:pPr marL="0" indent="0">
              <a:lnSpc>
                <a:spcPct val="80000"/>
              </a:lnSpc>
              <a:buNone/>
            </a:pPr>
            <a:r>
              <a:rPr lang="en-US" sz="4000" dirty="0" smtClean="0"/>
              <a:t>Donor gives $80,000 of non-publicly traded stock ($3,700 basis) to charity. No qualified appraisal is completed, but the valuation is correct.</a:t>
            </a:r>
          </a:p>
          <a:p>
            <a:pPr marL="0" indent="0" algn="ctr">
              <a:lnSpc>
                <a:spcPct val="80000"/>
              </a:lnSpc>
              <a:buNone/>
            </a:pPr>
            <a:r>
              <a:rPr lang="en-US" sz="4000" dirty="0" smtClean="0"/>
              <a:t>Result?</a:t>
            </a:r>
          </a:p>
          <a:p>
            <a:pPr marL="0" indent="0">
              <a:lnSpc>
                <a:spcPct val="80000"/>
              </a:lnSpc>
              <a:buNone/>
            </a:pPr>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ujames\AppData\Local\Microsoft\Windows\Temporary Internet Files\Content.IE5\4TPZB9DD\MP900448422[1].jpg"/>
          <p:cNvPicPr>
            <a:picLocks noChangeAspect="1" noChangeArrowheads="1"/>
          </p:cNvPicPr>
          <p:nvPr/>
        </p:nvPicPr>
        <p:blipFill>
          <a:blip r:embed="rId2" cstate="print"/>
          <a:srcRect/>
          <a:stretch>
            <a:fillRect/>
          </a:stretch>
        </p:blipFill>
        <p:spPr bwMode="auto">
          <a:xfrm flipH="1">
            <a:off x="3656700" y="1905000"/>
            <a:ext cx="5487300" cy="4953000"/>
          </a:xfrm>
          <a:prstGeom prst="rect">
            <a:avLst/>
          </a:prstGeom>
          <a:noFill/>
        </p:spPr>
      </p:pic>
      <p:sp>
        <p:nvSpPr>
          <p:cNvPr id="6" name="Content Placeholder 2"/>
          <p:cNvSpPr txBox="1">
            <a:spLocks/>
          </p:cNvSpPr>
          <p:nvPr/>
        </p:nvSpPr>
        <p:spPr>
          <a:xfrm>
            <a:off x="76200" y="152400"/>
            <a:ext cx="68580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80000"/>
              </a:lnSpc>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Donor gives $435,000 of equipment to public charity, but appraisal reports and receipts omit required information.  Later, to prepare for the audit, donor gets qualified appraisals.  Result?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10980613XSmall.jpg"/>
          <p:cNvPicPr>
            <a:picLocks noChangeAspect="1"/>
          </p:cNvPicPr>
          <p:nvPr/>
        </p:nvPicPr>
        <p:blipFill>
          <a:blip r:embed="rId2" cstate="print"/>
          <a:srcRect/>
          <a:stretch>
            <a:fillRect/>
          </a:stretch>
        </p:blipFill>
        <p:spPr>
          <a:xfrm>
            <a:off x="2133600" y="542719"/>
            <a:ext cx="7010400" cy="6315281"/>
          </a:xfrm>
          <a:prstGeom prst="rect">
            <a:avLst/>
          </a:prstGeom>
        </p:spPr>
      </p:pic>
      <p:sp>
        <p:nvSpPr>
          <p:cNvPr id="3" name="Content Placeholder 2"/>
          <p:cNvSpPr>
            <a:spLocks noGrp="1"/>
          </p:cNvSpPr>
          <p:nvPr>
            <p:ph idx="1"/>
          </p:nvPr>
        </p:nvSpPr>
        <p:spPr>
          <a:xfrm>
            <a:off x="152400" y="3962400"/>
            <a:ext cx="4953000" cy="1020763"/>
          </a:xfrm>
        </p:spPr>
        <p:txBody>
          <a:bodyPr>
            <a:noAutofit/>
          </a:bodyPr>
          <a:lstStyle/>
          <a:p>
            <a:pPr marL="0" indent="0">
              <a:lnSpc>
                <a:spcPct val="80000"/>
              </a:lnSpc>
              <a:spcBef>
                <a:spcPts val="0"/>
              </a:spcBef>
              <a:buNone/>
            </a:pPr>
            <a:r>
              <a:rPr lang="en-US" sz="6000" dirty="0" smtClean="0"/>
              <a:t>No deduction</a:t>
            </a:r>
          </a:p>
          <a:p>
            <a:pPr marL="0" indent="0">
              <a:lnSpc>
                <a:spcPct val="80000"/>
              </a:lnSpc>
              <a:spcBef>
                <a:spcPts val="0"/>
              </a:spcBef>
              <a:buNone/>
            </a:pPr>
            <a:r>
              <a:rPr lang="en-US" sz="6000" dirty="0" smtClean="0"/>
              <a:t>+ 20% penalty </a:t>
            </a:r>
            <a:r>
              <a:rPr lang="en-US" sz="4000" dirty="0" smtClean="0"/>
              <a:t>for underpayment </a:t>
            </a:r>
          </a:p>
          <a:p>
            <a:pPr marL="0" indent="0">
              <a:lnSpc>
                <a:spcPct val="80000"/>
              </a:lnSpc>
              <a:spcBef>
                <a:spcPts val="0"/>
              </a:spcBef>
              <a:buNone/>
            </a:pPr>
            <a:r>
              <a:rPr lang="en-US" sz="4000" dirty="0" smtClean="0"/>
              <a:t>of taxes</a:t>
            </a:r>
          </a:p>
        </p:txBody>
      </p:sp>
      <p:sp>
        <p:nvSpPr>
          <p:cNvPr id="4" name="TextBox 3"/>
          <p:cNvSpPr txBox="1"/>
          <p:nvPr/>
        </p:nvSpPr>
        <p:spPr>
          <a:xfrm>
            <a:off x="0" y="6617934"/>
            <a:ext cx="3352800" cy="240066"/>
          </a:xfrm>
          <a:prstGeom prst="rect">
            <a:avLst/>
          </a:prstGeom>
          <a:noFill/>
        </p:spPr>
        <p:txBody>
          <a:bodyPr wrap="square" rtlCol="0">
            <a:spAutoFit/>
          </a:bodyPr>
          <a:lstStyle/>
          <a:p>
            <a:pPr>
              <a:lnSpc>
                <a:spcPct val="80000"/>
              </a:lnSpc>
            </a:pPr>
            <a:r>
              <a:rPr lang="en-US" sz="1200" dirty="0" smtClean="0"/>
              <a:t>See Friedman v. Commissioner, T.C. Memo 2010-45</a:t>
            </a:r>
            <a:endParaRPr lang="en-US" sz="1200" dirty="0"/>
          </a:p>
        </p:txBody>
      </p:sp>
      <p:sp>
        <p:nvSpPr>
          <p:cNvPr id="6" name="Content Placeholder 2"/>
          <p:cNvSpPr txBox="1">
            <a:spLocks/>
          </p:cNvSpPr>
          <p:nvPr/>
        </p:nvSpPr>
        <p:spPr>
          <a:xfrm>
            <a:off x="76200" y="152400"/>
            <a:ext cx="6858000" cy="45259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80000"/>
              </a:lnSpc>
              <a:spcAft>
                <a:spcPts val="0"/>
              </a:spcAft>
              <a:buClrTx/>
              <a:buSzTx/>
              <a:buFont typeface="Arial" pitchFamily="34" charset="0"/>
              <a:buNone/>
              <a:tabLst/>
              <a:defRPr/>
            </a:pPr>
            <a:r>
              <a:rPr kumimoji="0" lang="en-US" sz="4000" b="0" i="0" u="none" strike="noStrike" kern="1200" cap="none" spc="0" normalizeH="0" baseline="0" noProof="0" dirty="0" smtClean="0">
                <a:ln>
                  <a:noFill/>
                </a:ln>
                <a:solidFill>
                  <a:schemeClr val="tx1"/>
                </a:solidFill>
                <a:effectLst/>
                <a:uLnTx/>
                <a:uFillTx/>
                <a:latin typeface="+mn-lt"/>
                <a:ea typeface="+mn-ea"/>
                <a:cs typeface="+mn-cs"/>
              </a:rPr>
              <a:t>Donor gives $435,000 of equipment to public charity, but appraisal reports and receipts omit required information.  Later, to prepare for the audit, donor gets qualified appraisals.  Result?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495237XSmall.jpg"/>
          <p:cNvPicPr>
            <a:picLocks noChangeAspect="1"/>
          </p:cNvPicPr>
          <p:nvPr/>
        </p:nvPicPr>
        <p:blipFill>
          <a:blip r:embed="rId2" cstate="print"/>
          <a:srcRect/>
          <a:stretch>
            <a:fillRect/>
          </a:stretch>
        </p:blipFill>
        <p:spPr>
          <a:xfrm>
            <a:off x="762000" y="0"/>
            <a:ext cx="8382000" cy="6861345"/>
          </a:xfrm>
          <a:prstGeom prst="rect">
            <a:avLst/>
          </a:prstGeom>
        </p:spPr>
      </p:pic>
      <p:sp>
        <p:nvSpPr>
          <p:cNvPr id="2" name="Title 1"/>
          <p:cNvSpPr>
            <a:spLocks noGrp="1"/>
          </p:cNvSpPr>
          <p:nvPr>
            <p:ph type="ctrTitle"/>
          </p:nvPr>
        </p:nvSpPr>
        <p:spPr>
          <a:xfrm>
            <a:off x="0" y="590550"/>
            <a:ext cx="5791200" cy="2762250"/>
          </a:xfrm>
        </p:spPr>
        <p:txBody>
          <a:bodyPr>
            <a:noAutofit/>
          </a:bodyPr>
          <a:lstStyle/>
          <a:p>
            <a:pPr>
              <a:lnSpc>
                <a:spcPct val="80000"/>
              </a:lnSpc>
            </a:pPr>
            <a:r>
              <a:rPr lang="en-US" sz="6600" dirty="0" smtClean="0">
                <a:latin typeface="Arial Rounded MT Bold" pitchFamily="34" charset="0"/>
              </a:rPr>
              <a:t>How to Document Charitable Contributions</a:t>
            </a:r>
            <a:endParaRPr lang="en-US" sz="6600" dirty="0">
              <a:latin typeface="Arial Rounded MT Bold" pitchFamily="34" charset="0"/>
            </a:endParaRPr>
          </a:p>
        </p:txBody>
      </p:sp>
      <p:sp>
        <p:nvSpPr>
          <p:cNvPr id="6" name="TextBox 5"/>
          <p:cNvSpPr txBox="1"/>
          <p:nvPr/>
        </p:nvSpPr>
        <p:spPr>
          <a:xfrm>
            <a:off x="4267200" y="6248602"/>
            <a:ext cx="4876800" cy="268984"/>
          </a:xfrm>
          <a:prstGeom prst="rect">
            <a:avLst/>
          </a:prstGeom>
          <a:noFill/>
        </p:spPr>
        <p:txBody>
          <a:bodyPr wrap="square" rtlCol="0">
            <a:spAutoFit/>
          </a:bodyPr>
          <a:lstStyle/>
          <a:p>
            <a:pPr algn="r">
              <a:lnSpc>
                <a:spcPct val="80000"/>
              </a:lnSpc>
            </a:pPr>
            <a:r>
              <a:rPr lang="en-US" sz="1400" dirty="0" smtClean="0"/>
              <a:t>Pictures from www.istockphoto.com</a:t>
            </a:r>
            <a:endParaRPr lang="en-US" sz="1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ock_000001624654XSmall.jpg"/>
          <p:cNvPicPr>
            <a:picLocks noChangeAspect="1"/>
          </p:cNvPicPr>
          <p:nvPr/>
        </p:nvPicPr>
        <p:blipFill>
          <a:blip r:embed="rId2" cstate="print"/>
          <a:stretch>
            <a:fillRect/>
          </a:stretch>
        </p:blipFill>
        <p:spPr>
          <a:xfrm>
            <a:off x="-1" y="914400"/>
            <a:ext cx="8957553" cy="5943600"/>
          </a:xfrm>
          <a:prstGeom prst="rect">
            <a:avLst/>
          </a:prstGeom>
        </p:spPr>
      </p:pic>
      <p:sp>
        <p:nvSpPr>
          <p:cNvPr id="5" name="TextBox 4"/>
          <p:cNvSpPr txBox="1"/>
          <p:nvPr/>
        </p:nvSpPr>
        <p:spPr>
          <a:xfrm>
            <a:off x="0" y="0"/>
            <a:ext cx="9144000" cy="2948499"/>
          </a:xfrm>
          <a:prstGeom prst="rect">
            <a:avLst/>
          </a:prstGeom>
          <a:noFill/>
        </p:spPr>
        <p:txBody>
          <a:bodyPr wrap="square" rtlCol="0">
            <a:spAutoFit/>
          </a:bodyPr>
          <a:lstStyle/>
          <a:p>
            <a:pPr marL="3084513" indent="-3084513">
              <a:lnSpc>
                <a:spcPct val="80000"/>
              </a:lnSpc>
            </a:pPr>
            <a:r>
              <a:rPr lang="en-US" sz="8800" b="1" dirty="0" smtClean="0"/>
              <a:t>Help me</a:t>
            </a:r>
          </a:p>
          <a:p>
            <a:pPr marL="3084513" indent="-3084513">
              <a:lnSpc>
                <a:spcPct val="80000"/>
              </a:lnSpc>
            </a:pPr>
            <a:endParaRPr lang="en-US" sz="4400" b="1" dirty="0" smtClean="0"/>
          </a:p>
          <a:p>
            <a:pPr marL="3084513" indent="-3084513">
              <a:lnSpc>
                <a:spcPct val="80000"/>
              </a:lnSpc>
            </a:pPr>
            <a:r>
              <a:rPr lang="en-US" sz="3600" b="1" dirty="0" smtClean="0"/>
              <a:t> </a:t>
            </a:r>
            <a:r>
              <a:rPr lang="en-US" dirty="0" smtClean="0"/>
              <a:t>				</a:t>
            </a:r>
            <a:r>
              <a:rPr lang="en-US" sz="9600" b="1" dirty="0" smtClean="0">
                <a:solidFill>
                  <a:srgbClr val="FF0000"/>
                </a:solidFill>
                <a:hlinkClick r:id="rId3"/>
              </a:rPr>
              <a:t>HERE</a:t>
            </a:r>
            <a:endParaRPr lang="en-US" sz="9600" b="1" dirty="0" smtClean="0">
              <a:solidFill>
                <a:srgbClr val="FF0000"/>
              </a:solidFill>
            </a:endParaRPr>
          </a:p>
        </p:txBody>
      </p:sp>
      <p:sp>
        <p:nvSpPr>
          <p:cNvPr id="6" name="TextBox 5"/>
          <p:cNvSpPr txBox="1"/>
          <p:nvPr/>
        </p:nvSpPr>
        <p:spPr>
          <a:xfrm>
            <a:off x="4038600" y="346805"/>
            <a:ext cx="5181600" cy="1329595"/>
          </a:xfrm>
          <a:prstGeom prst="rect">
            <a:avLst/>
          </a:prstGeom>
          <a:noFill/>
        </p:spPr>
        <p:txBody>
          <a:bodyPr wrap="square" rtlCol="0">
            <a:spAutoFit/>
          </a:bodyPr>
          <a:lstStyle/>
          <a:p>
            <a:pPr>
              <a:lnSpc>
                <a:spcPct val="80000"/>
              </a:lnSpc>
            </a:pPr>
            <a:r>
              <a:rPr lang="en-US" sz="2000" dirty="0" smtClean="0"/>
              <a:t>convince my bosses that continuing to build and post these slide sets is not a waste of time.  If you work for a nonprofit or advise donors </a:t>
            </a:r>
            <a:r>
              <a:rPr lang="en-US" sz="2000" dirty="0" smtClean="0"/>
              <a:t>and you </a:t>
            </a:r>
            <a:r>
              <a:rPr lang="en-US" sz="2000" dirty="0" smtClean="0"/>
              <a:t>reviewed these slides, please let me know by clicking</a:t>
            </a:r>
            <a:endParaRPr lang="en-US" sz="2000" dirty="0"/>
          </a:p>
        </p:txBody>
      </p:sp>
      <p:sp>
        <p:nvSpPr>
          <p:cNvPr id="8" name="Rectangle 7">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4462525XSmall.jpg"/>
          <p:cNvPicPr>
            <a:picLocks noChangeAspect="1"/>
          </p:cNvPicPr>
          <p:nvPr/>
        </p:nvPicPr>
        <p:blipFill>
          <a:blip r:embed="rId2" cstate="print"/>
          <a:stretch>
            <a:fillRect/>
          </a:stretch>
        </p:blipFill>
        <p:spPr>
          <a:xfrm>
            <a:off x="-1" y="0"/>
            <a:ext cx="9220455" cy="6858000"/>
          </a:xfrm>
          <a:prstGeom prst="rect">
            <a:avLst/>
          </a:prstGeom>
        </p:spPr>
      </p:pic>
      <p:sp>
        <p:nvSpPr>
          <p:cNvPr id="3" name="Content Placeholder 2"/>
          <p:cNvSpPr>
            <a:spLocks noGrp="1"/>
          </p:cNvSpPr>
          <p:nvPr>
            <p:ph idx="1"/>
          </p:nvPr>
        </p:nvSpPr>
        <p:spPr>
          <a:xfrm>
            <a:off x="6248400" y="0"/>
            <a:ext cx="2971800" cy="6324600"/>
          </a:xfrm>
        </p:spPr>
        <p:txBody>
          <a:bodyPr>
            <a:normAutofit/>
          </a:bodyPr>
          <a:lstStyle/>
          <a:p>
            <a:pPr marL="0" indent="0">
              <a:buNone/>
            </a:pPr>
            <a:r>
              <a:rPr lang="en-US" dirty="0" smtClean="0"/>
              <a:t>If you clicked on the link to let me know you reviewed these slides…</a:t>
            </a:r>
          </a:p>
          <a:p>
            <a:pPr algn="ctr">
              <a:buNone/>
            </a:pPr>
            <a:r>
              <a:rPr lang="en-US" sz="8000" b="1" dirty="0" smtClean="0"/>
              <a:t>Thank You!</a:t>
            </a:r>
            <a:endParaRPr lang="en-US" sz="28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Stock_000005051437XSmall.jpg"/>
          <p:cNvPicPr>
            <a:picLocks noChangeAspect="1"/>
          </p:cNvPicPr>
          <p:nvPr/>
        </p:nvPicPr>
        <p:blipFill>
          <a:blip r:embed="rId2" cstate="print"/>
          <a:stretch>
            <a:fillRect/>
          </a:stretch>
        </p:blipFill>
        <p:spPr>
          <a:xfrm>
            <a:off x="3759330" y="0"/>
            <a:ext cx="5384670" cy="6858000"/>
          </a:xfrm>
          <a:prstGeom prst="rect">
            <a:avLst/>
          </a:prstGeom>
        </p:spPr>
      </p:pic>
      <p:sp>
        <p:nvSpPr>
          <p:cNvPr id="3" name="Content Placeholder 2"/>
          <p:cNvSpPr>
            <a:spLocks noGrp="1"/>
          </p:cNvSpPr>
          <p:nvPr>
            <p:ph idx="1"/>
          </p:nvPr>
        </p:nvSpPr>
        <p:spPr>
          <a:xfrm>
            <a:off x="0" y="0"/>
            <a:ext cx="5181600" cy="4525963"/>
          </a:xfrm>
        </p:spPr>
        <p:txBody>
          <a:bodyPr>
            <a:normAutofit/>
          </a:bodyPr>
          <a:lstStyle/>
          <a:p>
            <a:pPr marL="0" indent="0">
              <a:spcBef>
                <a:spcPts val="0"/>
              </a:spcBef>
              <a:buNone/>
            </a:pPr>
            <a:r>
              <a:rPr lang="en-US" sz="3600" dirty="0" smtClean="0"/>
              <a:t>For the audio lecture accompanying this </a:t>
            </a:r>
          </a:p>
          <a:p>
            <a:pPr marL="0" indent="0">
              <a:spcBef>
                <a:spcPts val="0"/>
              </a:spcBef>
              <a:buNone/>
            </a:pPr>
            <a:r>
              <a:rPr lang="en-US" sz="3600" dirty="0" smtClean="0"/>
              <a:t>slide set, go to</a:t>
            </a:r>
          </a:p>
          <a:p>
            <a:pPr marL="0" indent="0">
              <a:spcBef>
                <a:spcPts val="0"/>
              </a:spcBef>
              <a:buNone/>
            </a:pPr>
            <a:endParaRPr lang="en-US" sz="3600" dirty="0" smtClean="0"/>
          </a:p>
          <a:p>
            <a:pPr marL="0" indent="0">
              <a:spcBef>
                <a:spcPts val="0"/>
              </a:spcBef>
              <a:buNone/>
            </a:pPr>
            <a:r>
              <a:rPr lang="en-US" sz="3600" b="1" spc="-150" dirty="0" smtClean="0"/>
              <a:t>EncourageGenerosity.com</a:t>
            </a:r>
            <a:endParaRPr lang="en-US" sz="3600" b="1" spc="-150" dirty="0"/>
          </a:p>
        </p:txBody>
      </p:sp>
      <p:sp>
        <p:nvSpPr>
          <p:cNvPr id="6" name="Rectangle 5">
            <a:hlinkClick r:id="rId3"/>
          </p:cNvPr>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Stock_000008468877XSmall.jpg"/>
          <p:cNvPicPr>
            <a:picLocks noChangeAspect="1"/>
          </p:cNvPicPr>
          <p:nvPr/>
        </p:nvPicPr>
        <p:blipFill>
          <a:blip r:embed="rId2" cstate="print"/>
          <a:srcRect/>
          <a:stretch>
            <a:fillRect/>
          </a:stretch>
        </p:blipFill>
        <p:spPr>
          <a:xfrm>
            <a:off x="0" y="838200"/>
            <a:ext cx="6710195" cy="6019800"/>
          </a:xfrm>
          <a:prstGeom prst="rect">
            <a:avLst/>
          </a:prstGeom>
        </p:spPr>
      </p:pic>
      <p:sp>
        <p:nvSpPr>
          <p:cNvPr id="3" name="Content Placeholder 2"/>
          <p:cNvSpPr>
            <a:spLocks noGrp="1"/>
          </p:cNvSpPr>
          <p:nvPr>
            <p:ph idx="1"/>
          </p:nvPr>
        </p:nvSpPr>
        <p:spPr>
          <a:xfrm>
            <a:off x="2514600" y="0"/>
            <a:ext cx="6629400" cy="3200400"/>
          </a:xfrm>
        </p:spPr>
        <p:txBody>
          <a:bodyPr>
            <a:normAutofit/>
          </a:bodyPr>
          <a:lstStyle/>
          <a:p>
            <a:pPr>
              <a:buNone/>
            </a:pPr>
            <a:r>
              <a:rPr lang="en-US" sz="4800" b="1" dirty="0" smtClean="0"/>
              <a:t>Think you understand it</a:t>
            </a:r>
            <a:r>
              <a:rPr lang="en-US" sz="4800" b="1" dirty="0" smtClean="0"/>
              <a:t>?</a:t>
            </a:r>
            <a:endParaRPr lang="en-US" sz="4800" b="1" dirty="0" smtClean="0"/>
          </a:p>
          <a:p>
            <a:pPr>
              <a:buNone/>
            </a:pPr>
            <a:r>
              <a:rPr lang="en-US" sz="2800" dirty="0" smtClean="0"/>
              <a:t>			</a:t>
            </a:r>
          </a:p>
          <a:p>
            <a:pPr>
              <a:buNone/>
            </a:pPr>
            <a:r>
              <a:rPr lang="en-US" sz="4800" dirty="0" smtClean="0"/>
              <a:t>	</a:t>
            </a:r>
            <a:r>
              <a:rPr lang="en-US" sz="4800" dirty="0" smtClean="0"/>
              <a:t>			</a:t>
            </a:r>
            <a:r>
              <a:rPr lang="en-US" sz="6600" b="1" dirty="0" smtClean="0"/>
              <a:t>Prove </a:t>
            </a:r>
            <a:r>
              <a:rPr lang="en-US" sz="6600" b="1" dirty="0" smtClean="0"/>
              <a:t>it!</a:t>
            </a:r>
            <a:endParaRPr lang="en-US" sz="4800" b="1" dirty="0" smtClean="0"/>
          </a:p>
          <a:p>
            <a:pPr>
              <a:buNone/>
            </a:pPr>
            <a:endParaRPr lang="en-US" dirty="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p:txBody>
      </p:sp>
      <p:sp>
        <p:nvSpPr>
          <p:cNvPr id="5" name="TextBox 4"/>
          <p:cNvSpPr txBox="1"/>
          <p:nvPr/>
        </p:nvSpPr>
        <p:spPr>
          <a:xfrm>
            <a:off x="5181600" y="3657600"/>
            <a:ext cx="3962400" cy="3323987"/>
          </a:xfrm>
          <a:prstGeom prst="rect">
            <a:avLst/>
          </a:prstGeom>
          <a:noFill/>
        </p:spPr>
        <p:txBody>
          <a:bodyPr wrap="square" rtlCol="0">
            <a:spAutoFit/>
          </a:bodyPr>
          <a:lstStyle/>
          <a:p>
            <a:r>
              <a:rPr lang="en-US" sz="4800" b="1" dirty="0" smtClean="0">
                <a:hlinkClick r:id="rId3"/>
              </a:rPr>
              <a:t>Click here </a:t>
            </a:r>
            <a:r>
              <a:rPr lang="en-US" sz="2400" dirty="0" smtClean="0"/>
              <a:t>to go to EncourageGenerosity.com and take the free quiz on this slide set.  (Instantly graded with in depth explanations and a certificate of completion score report.)</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465304"/>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1828800"/>
            <a:ext cx="4194618" cy="4169871"/>
          </a:xfrm>
          <a:prstGeom prst="rect">
            <a:avLst/>
          </a:prstGeom>
        </p:spPr>
      </p:pic>
      <p:sp>
        <p:nvSpPr>
          <p:cNvPr id="2" name="Title 1"/>
          <p:cNvSpPr>
            <a:spLocks noGrp="1"/>
          </p:cNvSpPr>
          <p:nvPr>
            <p:ph type="title"/>
          </p:nvPr>
        </p:nvSpPr>
        <p:spPr>
          <a:xfrm>
            <a:off x="457200" y="0"/>
            <a:ext cx="8229600" cy="1143000"/>
          </a:xfrm>
        </p:spPr>
        <p:txBody>
          <a:bodyPr>
            <a:normAutofit/>
            <a:scene3d>
              <a:camera prst="orthographicFront"/>
              <a:lightRig rig="soft" dir="t">
                <a:rot lat="0" lon="0" rev="10800000"/>
              </a:lightRig>
            </a:scene3d>
            <a:sp3d>
              <a:bevelT w="27940" h="12700"/>
              <a:contourClr>
                <a:srgbClr val="DDDDDD"/>
              </a:contourClr>
            </a:sp3d>
          </a:bodyPr>
          <a:lstStyle/>
          <a:p>
            <a:r>
              <a:rPr lang="en-US" sz="6000" b="1" spc="150" dirty="0" smtClean="0">
                <a:ln w="11430"/>
                <a:effectLst>
                  <a:outerShdw blurRad="25400" algn="tl" rotWithShape="0">
                    <a:srgbClr val="000000">
                      <a:alpha val="43000"/>
                    </a:srgbClr>
                  </a:outerShdw>
                </a:effectLst>
                <a:latin typeface="+mn-lt"/>
              </a:rPr>
              <a:t>Cash $250+</a:t>
            </a:r>
            <a:endParaRPr lang="en-US" sz="6000" b="1" spc="150" dirty="0">
              <a:ln w="11430"/>
              <a:effectLst>
                <a:outerShdw blurRad="25400" algn="tl" rotWithShape="0">
                  <a:srgbClr val="000000">
                    <a:alpha val="43000"/>
                  </a:srgbClr>
                </a:outerShdw>
              </a:effectLst>
              <a:latin typeface="+mn-lt"/>
            </a:endParaRPr>
          </a:p>
        </p:txBody>
      </p:sp>
      <p:sp>
        <p:nvSpPr>
          <p:cNvPr id="7" name="Content Placeholder 2"/>
          <p:cNvSpPr txBox="1">
            <a:spLocks/>
          </p:cNvSpPr>
          <p:nvPr/>
        </p:nvSpPr>
        <p:spPr>
          <a:xfrm>
            <a:off x="4419600" y="2590800"/>
            <a:ext cx="4343400" cy="3352800"/>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ea typeface="+mn-ea"/>
                <a:cs typeface="Vijaya" pitchFamily="34" charset="0"/>
              </a:rPr>
              <a:t>Note from charity before taxes filed or due</a:t>
            </a:r>
          </a:p>
          <a:p>
            <a:pPr marL="514350" indent="-514350">
              <a:spcBef>
                <a:spcPct val="20000"/>
              </a:spcBef>
              <a:buFont typeface="Arial" pitchFamily="34" charset="0"/>
              <a:buAutoNum type="arabicParenBoth"/>
              <a:defRPr/>
            </a:pPr>
            <a:r>
              <a:rPr lang="en-US" sz="2800" b="1" dirty="0" smtClean="0">
                <a:cs typeface="Vijaya" pitchFamily="34" charset="0"/>
              </a:rPr>
              <a:t>Amount(s), date(s) &amp; donor </a:t>
            </a:r>
            <a:r>
              <a:rPr kumimoji="0" lang="en-US" sz="2800" b="1" i="0" u="none" strike="noStrike" kern="1200" cap="none" spc="0" normalizeH="0" baseline="0" noProof="0" dirty="0" smtClean="0">
                <a:ln>
                  <a:noFill/>
                </a:ln>
                <a:solidFill>
                  <a:schemeClr val="tx1"/>
                </a:solidFill>
                <a:effectLst/>
                <a:uLnTx/>
                <a:uFillTx/>
                <a:ea typeface="+mn-ea"/>
                <a:cs typeface="Vijaya" pitchFamily="34" charset="0"/>
              </a:rPr>
              <a:t>  </a:t>
            </a:r>
          </a:p>
          <a:p>
            <a:pPr marL="514350" marR="0" lvl="0" indent="-514350" algn="l" defTabSz="914400" rtl="0" eaLnBrk="1" fontAlgn="auto" latinLnBrk="0" hangingPunct="1">
              <a:lnSpc>
                <a:spcPct val="100000"/>
              </a:lnSpc>
              <a:spcBef>
                <a:spcPct val="20000"/>
              </a:spcBef>
              <a:spcAft>
                <a:spcPts val="0"/>
              </a:spcAft>
              <a:buClrTx/>
              <a:buSzTx/>
              <a:buFont typeface="Arial" pitchFamily="34" charset="0"/>
              <a:buAutoNum type="arabicParenBoth"/>
              <a:tabLst/>
              <a:defRPr/>
            </a:pPr>
            <a:r>
              <a:rPr kumimoji="0" lang="en-US" sz="2800" b="1" i="0" u="none" strike="noStrike" kern="1200" cap="none" spc="0" normalizeH="0" baseline="0" noProof="0" dirty="0" smtClean="0">
                <a:ln>
                  <a:noFill/>
                </a:ln>
                <a:solidFill>
                  <a:schemeClr val="tx1"/>
                </a:solidFill>
                <a:effectLst/>
                <a:uLnTx/>
                <a:uFillTx/>
                <a:ea typeface="+mn-ea"/>
                <a:cs typeface="Vijaya" pitchFamily="34" charset="0"/>
              </a:rPr>
              <a:t>“No goods or services were provided in exchange for these gifts.” [or describe and value items provided] </a:t>
            </a:r>
            <a:endParaRPr kumimoji="0" lang="en-US" sz="2800" b="1" i="0" u="none" strike="noStrike" kern="1200" cap="none" spc="0" normalizeH="0" baseline="0" noProof="0" dirty="0">
              <a:ln>
                <a:noFill/>
              </a:ln>
              <a:solidFill>
                <a:schemeClr val="tx1"/>
              </a:solidFill>
              <a:effectLst/>
              <a:uLnTx/>
              <a:uFillTx/>
              <a:ea typeface="+mn-ea"/>
              <a:cs typeface="Vijay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4724400" cy="5105400"/>
          </a:xfrm>
        </p:spPr>
        <p:txBody>
          <a:bodyPr>
            <a:normAutofit fontScale="70000" lnSpcReduction="20000"/>
          </a:bodyPr>
          <a:lstStyle/>
          <a:p>
            <a:pPr marL="0" indent="0">
              <a:buNone/>
            </a:pPr>
            <a:r>
              <a:rPr lang="en-US" dirty="0" smtClean="0"/>
              <a:t>This slide set is from the introductory curriculum for the Graduate Certificate in Charitable Financial Planning at Texas Tech University, home to the nation’s largest graduate program in personal financial planning.</a:t>
            </a:r>
          </a:p>
          <a:p>
            <a:pPr marL="0" indent="0">
              <a:buNone/>
            </a:pPr>
            <a:endParaRPr lang="en-US" dirty="0" smtClean="0"/>
          </a:p>
          <a:p>
            <a:pPr marL="0" indent="0">
              <a:buNone/>
            </a:pPr>
            <a:r>
              <a:rPr lang="en-US" dirty="0" smtClean="0"/>
              <a:t>To find out more about the online Graduate Certificate in Charitable Financial Planning go to </a:t>
            </a:r>
            <a:r>
              <a:rPr lang="en-US" dirty="0" smtClean="0">
                <a:hlinkClick r:id="rId2"/>
              </a:rPr>
              <a:t>www.EncourageGenerosity.com</a:t>
            </a:r>
            <a:endParaRPr lang="en-US" dirty="0" smtClean="0"/>
          </a:p>
          <a:p>
            <a:pPr marL="0" indent="0">
              <a:buNone/>
            </a:pPr>
            <a:endParaRPr lang="en-US" dirty="0" smtClean="0"/>
          </a:p>
          <a:p>
            <a:pPr marL="0" indent="0">
              <a:buNone/>
            </a:pPr>
            <a:r>
              <a:rPr lang="en-US" dirty="0" smtClean="0"/>
              <a:t>To find out more about the M.S. or Ph.D. in personal financial planning at Texas Tech University, go to </a:t>
            </a:r>
            <a:r>
              <a:rPr lang="en-US" dirty="0" smtClean="0">
                <a:hlinkClick r:id="rId3"/>
              </a:rPr>
              <a:t>www.depts.ttu.edu/pfp/</a:t>
            </a:r>
            <a:r>
              <a:rPr lang="en-US" dirty="0" smtClean="0"/>
              <a:t>    </a:t>
            </a:r>
            <a:endParaRPr lang="en-US" dirty="0"/>
          </a:p>
        </p:txBody>
      </p:sp>
      <p:sp>
        <p:nvSpPr>
          <p:cNvPr id="25604" name="Text Box 4"/>
          <p:cNvSpPr txBox="1">
            <a:spLocks noChangeArrowheads="1"/>
          </p:cNvSpPr>
          <p:nvPr/>
        </p:nvSpPr>
        <p:spPr bwMode="auto">
          <a:xfrm>
            <a:off x="0" y="0"/>
            <a:ext cx="4953000" cy="1295400"/>
          </a:xfrm>
          <a:prstGeom prst="rect">
            <a:avLst/>
          </a:prstGeom>
          <a:solidFill>
            <a:srgbClr val="000000"/>
          </a:solidFill>
          <a:ln w="9525" algn="ctr">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Graduate Studies in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FFFFFF"/>
                </a:solidFill>
                <a:effectLst/>
                <a:latin typeface="Arial" pitchFamily="34" charset="0"/>
                <a:cs typeface="Arial" pitchFamily="34" charset="0"/>
              </a:rPr>
              <a:t>Charitable Financial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DDDDDD"/>
                </a:solidFill>
                <a:effectLst/>
                <a:latin typeface="Arial" pitchFamily="34" charset="0"/>
                <a:cs typeface="Arial" pitchFamily="34" charset="0"/>
              </a:rPr>
              <a:t>at Texas Tech University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5602" name="Picture 2" descr="campus2"/>
          <p:cNvPicPr>
            <a:picLocks noChangeAspect="1" noChangeArrowheads="1"/>
          </p:cNvPicPr>
          <p:nvPr/>
        </p:nvPicPr>
        <p:blipFill>
          <a:blip r:embed="rId4" cstate="print"/>
          <a:srcRect r="3658"/>
          <a:stretch>
            <a:fillRect/>
          </a:stretch>
        </p:blipFill>
        <p:spPr bwMode="auto">
          <a:xfrm>
            <a:off x="4784703" y="0"/>
            <a:ext cx="4359298" cy="6858000"/>
          </a:xfrm>
          <a:prstGeom prst="rect">
            <a:avLst/>
          </a:prstGeom>
          <a:noFill/>
          <a:ln w="9525" algn="ctr">
            <a:noFill/>
            <a:miter lim="800000"/>
            <a:headEnd/>
            <a:tailEnd/>
          </a:ln>
          <a:effectLst/>
        </p:spPr>
      </p:pic>
      <p:pic>
        <p:nvPicPr>
          <p:cNvPr id="25603" name="Picture 3" descr="tech-logo[1]"/>
          <p:cNvPicPr>
            <a:picLocks noChangeAspect="1" noChangeArrowheads="1"/>
          </p:cNvPicPr>
          <p:nvPr/>
        </p:nvPicPr>
        <p:blipFill>
          <a:blip r:embed="rId5" cstate="print"/>
          <a:srcRect/>
          <a:stretch>
            <a:fillRect/>
          </a:stretch>
        </p:blipFill>
        <p:spPr bwMode="auto">
          <a:xfrm>
            <a:off x="4800600" y="0"/>
            <a:ext cx="1143000" cy="1250067"/>
          </a:xfrm>
          <a:prstGeom prst="rect">
            <a:avLst/>
          </a:prstGeom>
          <a:noFill/>
          <a:ln w="9525" algn="ctr">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marL="0" indent="0">
              <a:lnSpc>
                <a:spcPct val="80000"/>
              </a:lnSpc>
              <a:spcBef>
                <a:spcPts val="0"/>
              </a:spcBef>
              <a:buNone/>
            </a:pPr>
            <a:r>
              <a:rPr lang="en-US" sz="2000" b="1" dirty="0" smtClean="0"/>
              <a:t>	About the Author </a:t>
            </a:r>
          </a:p>
          <a:p>
            <a:pPr marL="0" indent="0">
              <a:lnSpc>
                <a:spcPct val="80000"/>
              </a:lnSpc>
              <a:spcBef>
                <a:spcPts val="0"/>
              </a:spcBef>
              <a:buNone/>
            </a:pPr>
            <a:r>
              <a:rPr lang="en-US" sz="2000" dirty="0" smtClean="0"/>
              <a:t>Russell </a:t>
            </a:r>
            <a:r>
              <a:rPr lang="en-US" sz="2000" dirty="0" smtClean="0"/>
              <a:t>James, J.D., Ph.D., </a:t>
            </a:r>
            <a:r>
              <a:rPr lang="en-US" sz="2000" dirty="0" smtClean="0"/>
              <a:t>CFP</a:t>
            </a:r>
            <a:r>
              <a:rPr lang="en-US" sz="2000" baseline="30000" dirty="0" smtClean="0"/>
              <a:t>®</a:t>
            </a:r>
            <a:r>
              <a:rPr lang="en-US" sz="2000" dirty="0" smtClean="0"/>
              <a:t> </a:t>
            </a:r>
            <a:r>
              <a:rPr lang="en-US" sz="2000" dirty="0" smtClean="0"/>
              <a:t>is an Associate </a:t>
            </a:r>
          </a:p>
          <a:p>
            <a:pPr marL="0" indent="0">
              <a:lnSpc>
                <a:spcPct val="80000"/>
              </a:lnSpc>
              <a:spcBef>
                <a:spcPts val="0"/>
              </a:spcBef>
              <a:buNone/>
            </a:pPr>
            <a:r>
              <a:rPr lang="en-US" sz="2000" dirty="0" smtClean="0"/>
              <a:t>Professor and the </a:t>
            </a:r>
            <a:r>
              <a:rPr lang="en-US" sz="2000" dirty="0" smtClean="0"/>
              <a:t>Director of Graduate </a:t>
            </a:r>
            <a:endParaRPr lang="en-US" sz="2000" dirty="0" smtClean="0"/>
          </a:p>
          <a:p>
            <a:pPr marL="0" indent="0">
              <a:lnSpc>
                <a:spcPct val="80000"/>
              </a:lnSpc>
              <a:spcBef>
                <a:spcPts val="0"/>
              </a:spcBef>
              <a:buNone/>
            </a:pPr>
            <a:r>
              <a:rPr lang="en-US" sz="2000" dirty="0" smtClean="0"/>
              <a:t>Studies </a:t>
            </a:r>
            <a:r>
              <a:rPr lang="en-US" sz="2000" dirty="0" smtClean="0"/>
              <a:t>in Charitable Planning in the Division </a:t>
            </a:r>
            <a:endParaRPr lang="en-US" sz="2000" dirty="0" smtClean="0"/>
          </a:p>
          <a:p>
            <a:pPr marL="0" indent="0">
              <a:lnSpc>
                <a:spcPct val="80000"/>
              </a:lnSpc>
              <a:spcBef>
                <a:spcPts val="0"/>
              </a:spcBef>
              <a:buNone/>
            </a:pPr>
            <a:r>
              <a:rPr lang="en-US" sz="2000" dirty="0" smtClean="0"/>
              <a:t>of </a:t>
            </a:r>
            <a:r>
              <a:rPr lang="en-US" sz="2000" dirty="0" smtClean="0"/>
              <a:t>Personal Financial Planning </a:t>
            </a:r>
            <a:r>
              <a:rPr lang="en-US" sz="2000" dirty="0" smtClean="0"/>
              <a:t>at Texas Tech </a:t>
            </a:r>
          </a:p>
          <a:p>
            <a:pPr marL="0" indent="0">
              <a:lnSpc>
                <a:spcPct val="80000"/>
              </a:lnSpc>
              <a:spcBef>
                <a:spcPts val="0"/>
              </a:spcBef>
              <a:buNone/>
            </a:pPr>
            <a:r>
              <a:rPr lang="en-US" sz="2000" dirty="0" smtClean="0"/>
              <a:t>University.  He </a:t>
            </a:r>
            <a:r>
              <a:rPr lang="en-US" sz="2000" dirty="0" smtClean="0"/>
              <a:t>graduated, </a:t>
            </a:r>
            <a:r>
              <a:rPr lang="en-US" sz="2000" i="1" dirty="0" smtClean="0"/>
              <a:t>cum laude</a:t>
            </a:r>
            <a:r>
              <a:rPr lang="en-US" sz="2000" dirty="0" smtClean="0"/>
              <a:t>, from </a:t>
            </a:r>
            <a:endParaRPr lang="en-US" sz="2000" dirty="0" smtClean="0"/>
          </a:p>
          <a:p>
            <a:pPr marL="0" indent="0">
              <a:lnSpc>
                <a:spcPct val="80000"/>
              </a:lnSpc>
              <a:spcBef>
                <a:spcPts val="0"/>
              </a:spcBef>
              <a:buNone/>
            </a:pPr>
            <a:r>
              <a:rPr lang="en-US" sz="2000" dirty="0" smtClean="0"/>
              <a:t>the </a:t>
            </a:r>
            <a:r>
              <a:rPr lang="en-US" sz="2000" dirty="0" smtClean="0"/>
              <a:t>University of Missouri School of Law </a:t>
            </a:r>
            <a:endParaRPr lang="en-US" sz="2000" dirty="0" smtClean="0"/>
          </a:p>
          <a:p>
            <a:pPr marL="0" indent="0">
              <a:lnSpc>
                <a:spcPct val="80000"/>
              </a:lnSpc>
              <a:spcBef>
                <a:spcPts val="0"/>
              </a:spcBef>
              <a:buNone/>
            </a:pPr>
            <a:r>
              <a:rPr lang="en-US" sz="2000" dirty="0" smtClean="0"/>
              <a:t>where </a:t>
            </a:r>
            <a:r>
              <a:rPr lang="en-US" sz="2000" dirty="0" smtClean="0"/>
              <a:t>he was a member of the Missouri Law </a:t>
            </a:r>
            <a:endParaRPr lang="en-US" sz="2000" dirty="0" smtClean="0"/>
          </a:p>
          <a:p>
            <a:pPr marL="0" indent="0">
              <a:lnSpc>
                <a:spcPct val="80000"/>
              </a:lnSpc>
              <a:spcBef>
                <a:spcPts val="0"/>
              </a:spcBef>
              <a:buNone/>
            </a:pPr>
            <a:r>
              <a:rPr lang="en-US" sz="2000" dirty="0" smtClean="0"/>
              <a:t>Review</a:t>
            </a:r>
            <a:r>
              <a:rPr lang="en-US" sz="2000" dirty="0" smtClean="0"/>
              <a:t>. While in law school he received the </a:t>
            </a:r>
            <a:endParaRPr lang="en-US" sz="2000" dirty="0" smtClean="0"/>
          </a:p>
          <a:p>
            <a:pPr marL="0" indent="0">
              <a:lnSpc>
                <a:spcPct val="80000"/>
              </a:lnSpc>
              <a:spcBef>
                <a:spcPts val="0"/>
              </a:spcBef>
              <a:buNone/>
            </a:pPr>
            <a:r>
              <a:rPr lang="en-US" sz="2000" dirty="0" smtClean="0"/>
              <a:t>United </a:t>
            </a:r>
            <a:r>
              <a:rPr lang="en-US" sz="2000" dirty="0" smtClean="0"/>
              <a:t>Missouri Bank Award for Most </a:t>
            </a:r>
            <a:endParaRPr lang="en-US" sz="2000" dirty="0" smtClean="0"/>
          </a:p>
          <a:p>
            <a:pPr marL="0" indent="0">
              <a:lnSpc>
                <a:spcPct val="80000"/>
              </a:lnSpc>
              <a:spcBef>
                <a:spcPts val="0"/>
              </a:spcBef>
              <a:buNone/>
            </a:pPr>
            <a:r>
              <a:rPr lang="en-US" sz="2000" dirty="0" smtClean="0"/>
              <a:t>Outstanding </a:t>
            </a:r>
            <a:r>
              <a:rPr lang="en-US" sz="2000" dirty="0" smtClean="0"/>
              <a:t>Work in Gift and Estate Taxation </a:t>
            </a:r>
            <a:endParaRPr lang="en-US" sz="2000" dirty="0" smtClean="0"/>
          </a:p>
          <a:p>
            <a:pPr marL="0" indent="0">
              <a:lnSpc>
                <a:spcPct val="80000"/>
              </a:lnSpc>
              <a:spcBef>
                <a:spcPts val="0"/>
              </a:spcBef>
              <a:buNone/>
            </a:pPr>
            <a:r>
              <a:rPr lang="en-US" sz="2000" dirty="0" smtClean="0"/>
              <a:t>and </a:t>
            </a:r>
            <a:r>
              <a:rPr lang="en-US" sz="2000" dirty="0" smtClean="0"/>
              <a:t>Planning and the American Jurisprudence </a:t>
            </a:r>
            <a:endParaRPr lang="en-US" sz="2000" dirty="0" smtClean="0"/>
          </a:p>
          <a:p>
            <a:pPr marL="0" indent="0">
              <a:lnSpc>
                <a:spcPct val="80000"/>
              </a:lnSpc>
              <a:spcBef>
                <a:spcPts val="0"/>
              </a:spcBef>
              <a:buNone/>
            </a:pPr>
            <a:r>
              <a:rPr lang="en-US" sz="2000" dirty="0" smtClean="0"/>
              <a:t>Award </a:t>
            </a:r>
            <a:r>
              <a:rPr lang="en-US" sz="2000" dirty="0" smtClean="0"/>
              <a:t>for Most Outstanding Work in Federal </a:t>
            </a:r>
            <a:endParaRPr lang="en-US" sz="2000" dirty="0" smtClean="0"/>
          </a:p>
          <a:p>
            <a:pPr marL="0" indent="0">
              <a:lnSpc>
                <a:spcPct val="80000"/>
              </a:lnSpc>
              <a:spcBef>
                <a:spcPts val="0"/>
              </a:spcBef>
              <a:buNone/>
            </a:pPr>
            <a:r>
              <a:rPr lang="en-US" sz="2000" dirty="0" smtClean="0"/>
              <a:t>Income </a:t>
            </a:r>
            <a:r>
              <a:rPr lang="en-US" sz="2000" dirty="0" smtClean="0"/>
              <a:t>Taxation. After graduation, he worked </a:t>
            </a:r>
            <a:endParaRPr lang="en-US" sz="2000" dirty="0" smtClean="0"/>
          </a:p>
          <a:p>
            <a:pPr marL="0" indent="0">
              <a:lnSpc>
                <a:spcPct val="80000"/>
              </a:lnSpc>
              <a:spcBef>
                <a:spcPts val="0"/>
              </a:spcBef>
              <a:buNone/>
            </a:pPr>
            <a:r>
              <a:rPr lang="en-US" sz="2000" dirty="0" smtClean="0"/>
              <a:t>as </a:t>
            </a:r>
            <a:r>
              <a:rPr lang="en-US" sz="2000" dirty="0" smtClean="0"/>
              <a:t>the Director of Planned Giving for Central </a:t>
            </a:r>
            <a:endParaRPr lang="en-US" sz="2000" dirty="0" smtClean="0"/>
          </a:p>
          <a:p>
            <a:pPr marL="0" indent="0">
              <a:lnSpc>
                <a:spcPct val="80000"/>
              </a:lnSpc>
              <a:spcBef>
                <a:spcPts val="0"/>
              </a:spcBef>
              <a:buNone/>
            </a:pPr>
            <a:r>
              <a:rPr lang="en-US" sz="2000" dirty="0" smtClean="0"/>
              <a:t>Christian </a:t>
            </a:r>
            <a:r>
              <a:rPr lang="en-US" sz="2000" dirty="0" smtClean="0"/>
              <a:t>College, Moberly, Missouri for six </a:t>
            </a:r>
            <a:endParaRPr lang="en-US" sz="2000" dirty="0" smtClean="0"/>
          </a:p>
          <a:p>
            <a:pPr marL="0" indent="0">
              <a:lnSpc>
                <a:spcPct val="80000"/>
              </a:lnSpc>
              <a:spcBef>
                <a:spcPts val="0"/>
              </a:spcBef>
              <a:buNone/>
            </a:pPr>
            <a:r>
              <a:rPr lang="en-US" sz="2000" dirty="0" smtClean="0"/>
              <a:t>years </a:t>
            </a:r>
            <a:r>
              <a:rPr lang="en-US" sz="2000" dirty="0" smtClean="0"/>
              <a:t>and also built a successful law practice </a:t>
            </a:r>
            <a:endParaRPr lang="en-US" sz="2000" dirty="0" smtClean="0"/>
          </a:p>
          <a:p>
            <a:pPr marL="0" indent="0">
              <a:lnSpc>
                <a:spcPct val="80000"/>
              </a:lnSpc>
              <a:spcBef>
                <a:spcPts val="0"/>
              </a:spcBef>
              <a:buNone/>
            </a:pPr>
            <a:r>
              <a:rPr lang="en-US" sz="2000" dirty="0" smtClean="0"/>
              <a:t>limited </a:t>
            </a:r>
            <a:r>
              <a:rPr lang="en-US" sz="2000" dirty="0" smtClean="0"/>
              <a:t>to estate and gift planning. He later </a:t>
            </a:r>
            <a:endParaRPr lang="en-US" sz="2000" dirty="0" smtClean="0"/>
          </a:p>
          <a:p>
            <a:pPr marL="0" indent="0">
              <a:lnSpc>
                <a:spcPct val="80000"/>
              </a:lnSpc>
              <a:spcBef>
                <a:spcPts val="0"/>
              </a:spcBef>
              <a:buNone/>
            </a:pPr>
            <a:r>
              <a:rPr lang="en-US" sz="2000" dirty="0" smtClean="0"/>
              <a:t>served </a:t>
            </a:r>
            <a:r>
              <a:rPr lang="en-US" sz="2000" dirty="0" smtClean="0"/>
              <a:t>as president of the college for more </a:t>
            </a:r>
            <a:endParaRPr lang="en-US" sz="2000" dirty="0" smtClean="0"/>
          </a:p>
          <a:p>
            <a:pPr marL="0" indent="0">
              <a:lnSpc>
                <a:spcPct val="80000"/>
              </a:lnSpc>
              <a:spcBef>
                <a:spcPts val="0"/>
              </a:spcBef>
              <a:buNone/>
            </a:pPr>
            <a:r>
              <a:rPr lang="en-US" sz="2000" dirty="0" smtClean="0"/>
              <a:t>than </a:t>
            </a:r>
            <a:r>
              <a:rPr lang="en-US" sz="2000" dirty="0" smtClean="0"/>
              <a:t>five years, where he had direct and </a:t>
            </a:r>
            <a:endParaRPr lang="en-US" sz="2000" dirty="0" smtClean="0"/>
          </a:p>
          <a:p>
            <a:pPr marL="0" indent="0">
              <a:lnSpc>
                <a:spcPct val="80000"/>
              </a:lnSpc>
              <a:spcBef>
                <a:spcPts val="0"/>
              </a:spcBef>
              <a:buNone/>
            </a:pPr>
            <a:r>
              <a:rPr lang="en-US" sz="2000" dirty="0" smtClean="0"/>
              <a:t>supervisory </a:t>
            </a:r>
            <a:r>
              <a:rPr lang="en-US" sz="2000" dirty="0" smtClean="0"/>
              <a:t>responsibility for all fundraising. </a:t>
            </a:r>
            <a:r>
              <a:rPr lang="en-US" sz="2000" dirty="0" smtClean="0"/>
              <a:t>Dr</a:t>
            </a:r>
            <a:r>
              <a:rPr lang="en-US" sz="2000" dirty="0" smtClean="0"/>
              <a:t>. James received his Ph.D. in Consumer &amp; Family Economics from the University of Missouri where his dissertation was </a:t>
            </a:r>
            <a:r>
              <a:rPr lang="en-US" sz="2000" dirty="0" smtClean="0"/>
              <a:t>on the topic of charitable giving.  Dr</a:t>
            </a:r>
            <a:r>
              <a:rPr lang="en-US" sz="2000" dirty="0" smtClean="0"/>
              <a:t>. James has over 100 publications in print or in press in academic journals, conference proceedings, professional periodicals, and books.  He writes regularly for Advancing Philanthropy, the magazine of the Association of Fundraising Professionals</a:t>
            </a:r>
            <a:r>
              <a:rPr lang="en-US" sz="2000" dirty="0" smtClean="0"/>
              <a:t>.  He has presented </a:t>
            </a:r>
            <a:r>
              <a:rPr lang="en-US" sz="2000" dirty="0" smtClean="0"/>
              <a:t>his research in the U.S. and across the world including as an invited speaker </a:t>
            </a:r>
            <a:r>
              <a:rPr lang="en-US" sz="2000" dirty="0" smtClean="0"/>
              <a:t>in Ireland, Scotland, England, The Netherlands, Spain, Germany, and South Korea.  </a:t>
            </a:r>
            <a:r>
              <a:rPr lang="en-US" sz="2000" dirty="0" smtClean="0">
                <a:hlinkClick r:id="rId2"/>
              </a:rPr>
              <a:t>(click </a:t>
            </a:r>
            <a:r>
              <a:rPr lang="en-US" sz="2000" dirty="0" smtClean="0">
                <a:hlinkClick r:id="rId2"/>
              </a:rPr>
              <a:t>here for complete CV)</a:t>
            </a:r>
            <a:endParaRPr lang="en-US" sz="2000" dirty="0" smtClean="0"/>
          </a:p>
          <a:p>
            <a:pPr>
              <a:lnSpc>
                <a:spcPct val="80000"/>
              </a:lnSpc>
              <a:spcBef>
                <a:spcPts val="0"/>
              </a:spcBef>
              <a:buNone/>
            </a:pPr>
            <a:r>
              <a:rPr lang="en-US" sz="2000" dirty="0" smtClean="0"/>
              <a:t> </a:t>
            </a:r>
          </a:p>
          <a:p>
            <a:pPr>
              <a:lnSpc>
                <a:spcPct val="80000"/>
              </a:lnSpc>
              <a:spcBef>
                <a:spcPts val="0"/>
              </a:spcBef>
              <a:buNone/>
            </a:pPr>
            <a:endParaRPr lang="en-US" sz="2000" dirty="0"/>
          </a:p>
        </p:txBody>
      </p:sp>
      <p:pic>
        <p:nvPicPr>
          <p:cNvPr id="4" name="Picture 3" descr="Final Publicity Headshot.jpg"/>
          <p:cNvPicPr>
            <a:picLocks noChangeAspect="1"/>
          </p:cNvPicPr>
          <p:nvPr/>
        </p:nvPicPr>
        <p:blipFill>
          <a:blip r:embed="rId3" cstate="print"/>
          <a:srcRect/>
          <a:stretch>
            <a:fillRect/>
          </a:stretch>
        </p:blipFill>
        <p:spPr>
          <a:xfrm>
            <a:off x="4953000" y="0"/>
            <a:ext cx="1676400" cy="2003503"/>
          </a:xfrm>
          <a:prstGeom prst="rect">
            <a:avLst/>
          </a:prstGeom>
        </p:spPr>
      </p:pic>
      <p:pic>
        <p:nvPicPr>
          <p:cNvPr id="5" name="Picture 4" descr="IMG_1527.JPG"/>
          <p:cNvPicPr>
            <a:picLocks noChangeAspect="1"/>
          </p:cNvPicPr>
          <p:nvPr/>
        </p:nvPicPr>
        <p:blipFill>
          <a:blip r:embed="rId4" cstate="print"/>
          <a:srcRect/>
          <a:stretch>
            <a:fillRect/>
          </a:stretch>
        </p:blipFill>
        <p:spPr>
          <a:xfrm>
            <a:off x="4953000" y="3124200"/>
            <a:ext cx="3086100" cy="1752600"/>
          </a:xfrm>
          <a:prstGeom prst="rect">
            <a:avLst/>
          </a:prstGeom>
        </p:spPr>
      </p:pic>
      <p:sp>
        <p:nvSpPr>
          <p:cNvPr id="6" name="TextBox 5"/>
          <p:cNvSpPr txBox="1"/>
          <p:nvPr/>
        </p:nvSpPr>
        <p:spPr>
          <a:xfrm>
            <a:off x="6248400" y="27801"/>
            <a:ext cx="2209800" cy="276999"/>
          </a:xfrm>
          <a:prstGeom prst="rect">
            <a:avLst/>
          </a:prstGeom>
          <a:solidFill>
            <a:schemeClr val="tx1"/>
          </a:solidFill>
        </p:spPr>
        <p:txBody>
          <a:bodyPr wrap="square" lIns="0" tIns="0" rIns="0" bIns="0" rtlCol="0">
            <a:spAutoFit/>
          </a:bodyPr>
          <a:lstStyle/>
          <a:p>
            <a:pPr algn="ctr"/>
            <a:r>
              <a:rPr lang="en-US" dirty="0" smtClean="0">
                <a:solidFill>
                  <a:schemeClr val="bg1"/>
                </a:solidFill>
              </a:rPr>
              <a:t>Me (about 5 years ago)</a:t>
            </a:r>
            <a:endParaRPr lang="en-US" dirty="0">
              <a:solidFill>
                <a:schemeClr val="bg1"/>
              </a:solidFill>
            </a:endParaRPr>
          </a:p>
        </p:txBody>
      </p:sp>
      <p:sp>
        <p:nvSpPr>
          <p:cNvPr id="7" name="TextBox 6"/>
          <p:cNvSpPr txBox="1"/>
          <p:nvPr/>
        </p:nvSpPr>
        <p:spPr>
          <a:xfrm>
            <a:off x="6705600" y="3276600"/>
            <a:ext cx="2438400" cy="1421928"/>
          </a:xfrm>
          <a:prstGeom prst="rect">
            <a:avLst/>
          </a:prstGeom>
          <a:solidFill>
            <a:schemeClr val="tx1"/>
          </a:solidFill>
        </p:spPr>
        <p:txBody>
          <a:bodyPr wrap="square" rtlCol="0">
            <a:spAutoFit/>
          </a:bodyPr>
          <a:lstStyle/>
          <a:p>
            <a:pPr>
              <a:lnSpc>
                <a:spcPct val="80000"/>
              </a:lnSpc>
            </a:pPr>
            <a:r>
              <a:rPr lang="en-US" dirty="0" smtClean="0">
                <a:solidFill>
                  <a:schemeClr val="bg1"/>
                </a:solidFill>
              </a:rPr>
              <a:t>A</a:t>
            </a:r>
            <a:r>
              <a:rPr lang="en-US" dirty="0" smtClean="0">
                <a:solidFill>
                  <a:schemeClr val="bg1"/>
                </a:solidFill>
              </a:rPr>
              <a:t>t Giving Korea 2010.  I didn’t notice until later the projector was shining on my head (inter-cultural height problems).</a:t>
            </a:r>
            <a:endParaRPr lang="en-US" dirty="0">
              <a:solidFill>
                <a:schemeClr val="bg1"/>
              </a:solidFill>
            </a:endParaRPr>
          </a:p>
        </p:txBody>
      </p:sp>
      <p:pic>
        <p:nvPicPr>
          <p:cNvPr id="3074" name="Picture 2" descr="http://farm3.static.flickr.com/2427/4071908108_8361e6518e_z.jpg"/>
          <p:cNvPicPr>
            <a:picLocks noChangeAspect="1" noChangeArrowheads="1"/>
          </p:cNvPicPr>
          <p:nvPr/>
        </p:nvPicPr>
        <p:blipFill>
          <a:blip r:embed="rId5" cstate="print"/>
          <a:srcRect/>
          <a:stretch>
            <a:fillRect/>
          </a:stretch>
        </p:blipFill>
        <p:spPr bwMode="auto">
          <a:xfrm>
            <a:off x="6934200" y="533400"/>
            <a:ext cx="2209800" cy="2438400"/>
          </a:xfrm>
          <a:prstGeom prst="rect">
            <a:avLst/>
          </a:prstGeom>
          <a:noFill/>
        </p:spPr>
      </p:pic>
      <p:sp>
        <p:nvSpPr>
          <p:cNvPr id="9" name="TextBox 8"/>
          <p:cNvSpPr txBox="1"/>
          <p:nvPr/>
        </p:nvSpPr>
        <p:spPr>
          <a:xfrm>
            <a:off x="5029200" y="2209800"/>
            <a:ext cx="4114800" cy="664797"/>
          </a:xfrm>
          <a:prstGeom prst="rect">
            <a:avLst/>
          </a:prstGeom>
          <a:solidFill>
            <a:schemeClr val="tx1"/>
          </a:solidFill>
        </p:spPr>
        <p:txBody>
          <a:bodyPr wrap="square" lIns="0" tIns="0" rIns="0" bIns="0" rtlCol="0">
            <a:spAutoFit/>
          </a:bodyPr>
          <a:lstStyle/>
          <a:p>
            <a:pPr>
              <a:lnSpc>
                <a:spcPct val="80000"/>
              </a:lnSpc>
            </a:pPr>
            <a:r>
              <a:rPr lang="en-US" dirty="0" smtClean="0">
                <a:solidFill>
                  <a:schemeClr val="bg1"/>
                </a:solidFill>
              </a:rPr>
              <a:t>Lecturing in Germany.  75 extra students showed up.  I thought it was for me until I found out there was free beer afterwards.</a:t>
            </a:r>
            <a:endParaRPr lang="en-US"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8" name="Picture 7" descr="Picture1.jpg"/>
          <p:cNvPicPr>
            <a:picLocks noChangeAspect="1"/>
          </p:cNvPicPr>
          <p:nvPr/>
        </p:nvPicPr>
        <p:blipFill>
          <a:blip r:embed="rId3" cstate="print"/>
          <a:srcRect/>
          <a:stretch>
            <a:fillRect/>
          </a:stretch>
        </p:blipFill>
        <p:spPr>
          <a:xfrm>
            <a:off x="152400" y="990600"/>
            <a:ext cx="4343400" cy="1949415"/>
          </a:xfrm>
          <a:prstGeom prst="rect">
            <a:avLst/>
          </a:prstGeom>
        </p:spPr>
      </p:pic>
      <p:sp>
        <p:nvSpPr>
          <p:cNvPr id="2" name="Title 1"/>
          <p:cNvSpPr>
            <a:spLocks noGrp="1"/>
          </p:cNvSpPr>
          <p:nvPr>
            <p:ph type="title"/>
          </p:nvPr>
        </p:nvSpPr>
        <p:spPr>
          <a:xfrm>
            <a:off x="3886200" y="-457200"/>
            <a:ext cx="5257800" cy="21336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4800" b="1" spc="150" dirty="0" smtClean="0">
                <a:ln w="11430"/>
                <a:effectLst>
                  <a:outerShdw blurRad="25400" algn="tl" rotWithShape="0">
                    <a:srgbClr val="000000">
                      <a:alpha val="43000"/>
                    </a:srgbClr>
                  </a:outerShdw>
                </a:effectLst>
                <a:latin typeface="+mn-lt"/>
              </a:rPr>
              <a:t>Based on individual gift amounts</a:t>
            </a:r>
            <a:endParaRPr lang="en-US" sz="4800" b="1" spc="150" dirty="0">
              <a:ln w="11430"/>
              <a:effectLst>
                <a:outerShdw blurRad="25400" algn="tl" rotWithShape="0">
                  <a:srgbClr val="000000">
                    <a:alpha val="43000"/>
                  </a:srgbClr>
                </a:outerShdw>
              </a:effectLst>
              <a:latin typeface="+mn-lt"/>
            </a:endParaRPr>
          </a:p>
        </p:txBody>
      </p:sp>
      <p:pic>
        <p:nvPicPr>
          <p:cNvPr id="22" name="Picture 21" descr="Yellow Note Top.bmp"/>
          <p:cNvPicPr>
            <a:picLocks noChangeAspect="1"/>
          </p:cNvPicPr>
          <p:nvPr/>
        </p:nvPicPr>
        <p:blipFill>
          <a:blip r:embed="rId4" cstate="print"/>
          <a:srcRect/>
          <a:stretch>
            <a:fillRect/>
          </a:stretch>
        </p:blipFill>
        <p:spPr>
          <a:xfrm rot="20599857">
            <a:off x="1477452" y="610281"/>
            <a:ext cx="1201259" cy="914023"/>
          </a:xfrm>
          <a:prstGeom prst="rect">
            <a:avLst/>
          </a:prstGeom>
        </p:spPr>
      </p:pic>
      <p:sp>
        <p:nvSpPr>
          <p:cNvPr id="24" name="TextBox 23"/>
          <p:cNvSpPr txBox="1"/>
          <p:nvPr/>
        </p:nvSpPr>
        <p:spPr>
          <a:xfrm>
            <a:off x="638420" y="1524000"/>
            <a:ext cx="1190380" cy="461665"/>
          </a:xfrm>
          <a:prstGeom prst="rect">
            <a:avLst/>
          </a:prstGeom>
          <a:noFill/>
        </p:spPr>
        <p:txBody>
          <a:bodyPr wrap="square" rtlCol="0">
            <a:spAutoFit/>
          </a:bodyPr>
          <a:lstStyle/>
          <a:p>
            <a:r>
              <a:rPr lang="en-US" sz="2400" dirty="0" smtClean="0">
                <a:cs typeface="Vijaya" pitchFamily="34" charset="0"/>
              </a:rPr>
              <a:t>Charity</a:t>
            </a:r>
            <a:endParaRPr lang="en-US" sz="2400" dirty="0">
              <a:cs typeface="Vijaya" pitchFamily="34" charset="0"/>
            </a:endParaRPr>
          </a:p>
        </p:txBody>
      </p:sp>
      <p:sp>
        <p:nvSpPr>
          <p:cNvPr id="25" name="TextBox 24"/>
          <p:cNvSpPr txBox="1"/>
          <p:nvPr/>
        </p:nvSpPr>
        <p:spPr>
          <a:xfrm>
            <a:off x="3598053" y="1600200"/>
            <a:ext cx="973947" cy="369332"/>
          </a:xfrm>
          <a:prstGeom prst="rect">
            <a:avLst/>
          </a:prstGeom>
          <a:noFill/>
        </p:spPr>
        <p:txBody>
          <a:bodyPr wrap="square" lIns="0" tIns="0" rIns="0" bIns="0" rtlCol="0">
            <a:spAutoFit/>
          </a:bodyPr>
          <a:lstStyle/>
          <a:p>
            <a:r>
              <a:rPr lang="en-US" sz="2400" dirty="0" smtClean="0">
                <a:cs typeface="Vijaya" pitchFamily="34" charset="0"/>
              </a:rPr>
              <a:t>210.00</a:t>
            </a:r>
            <a:endParaRPr lang="en-US" sz="2400" dirty="0">
              <a:cs typeface="Vijaya" pitchFamily="34" charset="0"/>
            </a:endParaRPr>
          </a:p>
        </p:txBody>
      </p:sp>
      <p:sp>
        <p:nvSpPr>
          <p:cNvPr id="26" name="TextBox 25"/>
          <p:cNvSpPr txBox="1"/>
          <p:nvPr/>
        </p:nvSpPr>
        <p:spPr>
          <a:xfrm>
            <a:off x="228600" y="1752600"/>
            <a:ext cx="3505200" cy="461665"/>
          </a:xfrm>
          <a:prstGeom prst="rect">
            <a:avLst/>
          </a:prstGeom>
          <a:noFill/>
        </p:spPr>
        <p:txBody>
          <a:bodyPr wrap="square" rtlCol="0">
            <a:spAutoFit/>
          </a:bodyPr>
          <a:lstStyle/>
          <a:p>
            <a:r>
              <a:rPr lang="en-US" sz="2400" spc="-150" dirty="0" smtClean="0">
                <a:cs typeface="Vijaya" pitchFamily="34" charset="0"/>
              </a:rPr>
              <a:t>Two Hundred Ten and No/100 </a:t>
            </a:r>
            <a:endParaRPr lang="en-US" sz="2400" spc="-150" dirty="0">
              <a:cs typeface="Vijaya" pitchFamily="34" charset="0"/>
            </a:endParaRPr>
          </a:p>
        </p:txBody>
      </p:sp>
      <p:sp>
        <p:nvSpPr>
          <p:cNvPr id="10" name="TextBox 9"/>
          <p:cNvSpPr txBox="1"/>
          <p:nvPr/>
        </p:nvSpPr>
        <p:spPr>
          <a:xfrm rot="19153626">
            <a:off x="994638" y="1665761"/>
            <a:ext cx="1731461" cy="584775"/>
          </a:xfrm>
          <a:prstGeom prst="rect">
            <a:avLst/>
          </a:prstGeom>
          <a:noFill/>
          <a:ln w="31750" cmpd="dbl">
            <a:solidFill>
              <a:srgbClr val="C00000"/>
            </a:solidFill>
          </a:ln>
        </p:spPr>
        <p:txBody>
          <a:bodyPr wrap="square" lIns="0" tIns="0" rIns="0" bIns="0" rtlCol="0">
            <a:spAutoFit/>
          </a:bodyPr>
          <a:lstStyle/>
          <a:p>
            <a:pPr algn="ctr"/>
            <a:r>
              <a:rPr lang="en-US" b="1" dirty="0" smtClean="0">
                <a:solidFill>
                  <a:srgbClr val="C00000"/>
                </a:solidFill>
              </a:rPr>
              <a:t>P  A  I  D</a:t>
            </a:r>
          </a:p>
          <a:p>
            <a:pPr algn="ctr"/>
            <a:r>
              <a:rPr lang="en-US" sz="800" dirty="0">
                <a:solidFill>
                  <a:srgbClr val="C00000"/>
                </a:solidFill>
              </a:rPr>
              <a:t> </a:t>
            </a:r>
            <a:r>
              <a:rPr lang="en-US" sz="800" dirty="0" smtClean="0">
                <a:solidFill>
                  <a:srgbClr val="C00000"/>
                </a:solidFill>
              </a:rPr>
              <a:t>December 2010</a:t>
            </a:r>
          </a:p>
          <a:p>
            <a:pPr algn="ctr"/>
            <a:r>
              <a:rPr lang="en-US" sz="1200" dirty="0" smtClean="0">
                <a:solidFill>
                  <a:srgbClr val="C00000"/>
                </a:solidFill>
              </a:rPr>
              <a:t>Bank of America</a:t>
            </a:r>
            <a:endParaRPr lang="en-US" sz="1200" dirty="0">
              <a:solidFill>
                <a:srgbClr val="C00000"/>
              </a:solidFill>
            </a:endParaRPr>
          </a:p>
        </p:txBody>
      </p:sp>
      <p:sp>
        <p:nvSpPr>
          <p:cNvPr id="27" name="TextBox 26"/>
          <p:cNvSpPr txBox="1"/>
          <p:nvPr/>
        </p:nvSpPr>
        <p:spPr>
          <a:xfrm>
            <a:off x="2459539" y="2209800"/>
            <a:ext cx="1731461" cy="523220"/>
          </a:xfrm>
          <a:prstGeom prst="rect">
            <a:avLst/>
          </a:prstGeom>
          <a:noFill/>
        </p:spPr>
        <p:txBody>
          <a:bodyPr wrap="square" rtlCol="0">
            <a:spAutoFit/>
          </a:bodyPr>
          <a:lstStyle/>
          <a:p>
            <a:r>
              <a:rPr lang="en-US" sz="2800" dirty="0" smtClean="0">
                <a:cs typeface="Vijaya" pitchFamily="34" charset="0"/>
              </a:rPr>
              <a:t>A. Donor</a:t>
            </a:r>
            <a:endParaRPr lang="en-US" sz="2800" dirty="0">
              <a:cs typeface="Vijaya" pitchFamily="34" charset="0"/>
            </a:endParaRPr>
          </a:p>
        </p:txBody>
      </p:sp>
      <p:sp>
        <p:nvSpPr>
          <p:cNvPr id="28" name="TextBox 27"/>
          <p:cNvSpPr txBox="1"/>
          <p:nvPr/>
        </p:nvSpPr>
        <p:spPr>
          <a:xfrm>
            <a:off x="554539" y="2209800"/>
            <a:ext cx="1731461" cy="523220"/>
          </a:xfrm>
          <a:prstGeom prst="rect">
            <a:avLst/>
          </a:prstGeom>
          <a:noFill/>
        </p:spPr>
        <p:txBody>
          <a:bodyPr wrap="square" rtlCol="0">
            <a:spAutoFit/>
          </a:bodyPr>
          <a:lstStyle/>
          <a:p>
            <a:r>
              <a:rPr lang="en-US" sz="2800" dirty="0" smtClean="0">
                <a:cs typeface="Vijaya" pitchFamily="34" charset="0"/>
              </a:rPr>
              <a:t>Gift</a:t>
            </a:r>
            <a:endParaRPr lang="en-US" sz="2800" dirty="0">
              <a:cs typeface="Vijaya" pitchFamily="34" charset="0"/>
            </a:endParaRPr>
          </a:p>
        </p:txBody>
      </p:sp>
      <p:sp>
        <p:nvSpPr>
          <p:cNvPr id="53" name="TextBox 52"/>
          <p:cNvSpPr txBox="1"/>
          <p:nvPr/>
        </p:nvSpPr>
        <p:spPr>
          <a:xfrm>
            <a:off x="4876800" y="0"/>
            <a:ext cx="4267200" cy="6447919"/>
          </a:xfrm>
          <a:prstGeom prst="rect">
            <a:avLst/>
          </a:prstGeom>
          <a:noFill/>
        </p:spPr>
        <p:txBody>
          <a:bodyPr wrap="square" rtlCol="0">
            <a:spAutoFit/>
          </a:bodyPr>
          <a:lstStyle/>
          <a:p>
            <a:r>
              <a:rPr lang="en-US" sz="41300" dirty="0" smtClean="0">
                <a:solidFill>
                  <a:srgbClr val="00B050"/>
                </a:solidFill>
                <a:sym typeface="Wingdings"/>
              </a:rPr>
              <a:t></a:t>
            </a:r>
            <a:endParaRPr lang="en-US" sz="41300" dirty="0">
              <a:solidFill>
                <a:srgbClr val="00B050"/>
              </a:solidFill>
            </a:endParaRPr>
          </a:p>
        </p:txBody>
      </p:sp>
      <p:pic>
        <p:nvPicPr>
          <p:cNvPr id="37" name="Picture 36" descr="Picture1.jpg"/>
          <p:cNvPicPr>
            <a:picLocks noChangeAspect="1"/>
          </p:cNvPicPr>
          <p:nvPr/>
        </p:nvPicPr>
        <p:blipFill>
          <a:blip r:embed="rId3" cstate="print"/>
          <a:srcRect/>
          <a:stretch>
            <a:fillRect/>
          </a:stretch>
        </p:blipFill>
        <p:spPr>
          <a:xfrm>
            <a:off x="131261" y="3505200"/>
            <a:ext cx="4343400" cy="1949415"/>
          </a:xfrm>
          <a:prstGeom prst="rect">
            <a:avLst/>
          </a:prstGeom>
        </p:spPr>
      </p:pic>
      <p:pic>
        <p:nvPicPr>
          <p:cNvPr id="38" name="Picture 37" descr="Yellow Note Top.bmp"/>
          <p:cNvPicPr>
            <a:picLocks noChangeAspect="1"/>
          </p:cNvPicPr>
          <p:nvPr/>
        </p:nvPicPr>
        <p:blipFill>
          <a:blip r:embed="rId4" cstate="print"/>
          <a:srcRect/>
          <a:stretch>
            <a:fillRect/>
          </a:stretch>
        </p:blipFill>
        <p:spPr>
          <a:xfrm rot="20599857">
            <a:off x="1456313" y="3124881"/>
            <a:ext cx="1201259" cy="914023"/>
          </a:xfrm>
          <a:prstGeom prst="rect">
            <a:avLst/>
          </a:prstGeom>
        </p:spPr>
      </p:pic>
      <p:sp>
        <p:nvSpPr>
          <p:cNvPr id="39" name="TextBox 38"/>
          <p:cNvSpPr txBox="1"/>
          <p:nvPr/>
        </p:nvSpPr>
        <p:spPr>
          <a:xfrm>
            <a:off x="617281" y="4038600"/>
            <a:ext cx="1190380" cy="461665"/>
          </a:xfrm>
          <a:prstGeom prst="rect">
            <a:avLst/>
          </a:prstGeom>
          <a:noFill/>
        </p:spPr>
        <p:txBody>
          <a:bodyPr wrap="square" rtlCol="0">
            <a:spAutoFit/>
          </a:bodyPr>
          <a:lstStyle/>
          <a:p>
            <a:r>
              <a:rPr lang="en-US" sz="2400" dirty="0" smtClean="0">
                <a:cs typeface="Vijaya" pitchFamily="34" charset="0"/>
              </a:rPr>
              <a:t>Charity</a:t>
            </a:r>
            <a:endParaRPr lang="en-US" sz="2400" dirty="0">
              <a:cs typeface="Vijaya" pitchFamily="34" charset="0"/>
            </a:endParaRPr>
          </a:p>
        </p:txBody>
      </p:sp>
      <p:sp>
        <p:nvSpPr>
          <p:cNvPr id="40" name="TextBox 39"/>
          <p:cNvSpPr txBox="1"/>
          <p:nvPr/>
        </p:nvSpPr>
        <p:spPr>
          <a:xfrm>
            <a:off x="3576914" y="4114800"/>
            <a:ext cx="973947" cy="369332"/>
          </a:xfrm>
          <a:prstGeom prst="rect">
            <a:avLst/>
          </a:prstGeom>
          <a:noFill/>
        </p:spPr>
        <p:txBody>
          <a:bodyPr wrap="square" lIns="0" tIns="0" rIns="0" bIns="0" rtlCol="0">
            <a:spAutoFit/>
          </a:bodyPr>
          <a:lstStyle/>
          <a:p>
            <a:r>
              <a:rPr lang="en-US" sz="2400" dirty="0" smtClean="0">
                <a:cs typeface="Vijaya" pitchFamily="34" charset="0"/>
              </a:rPr>
              <a:t>240.00</a:t>
            </a:r>
            <a:endParaRPr lang="en-US" sz="2400" dirty="0">
              <a:cs typeface="Vijaya" pitchFamily="34" charset="0"/>
            </a:endParaRPr>
          </a:p>
        </p:txBody>
      </p:sp>
      <p:sp>
        <p:nvSpPr>
          <p:cNvPr id="41" name="TextBox 40"/>
          <p:cNvSpPr txBox="1"/>
          <p:nvPr/>
        </p:nvSpPr>
        <p:spPr>
          <a:xfrm>
            <a:off x="152400" y="4267200"/>
            <a:ext cx="3886200" cy="461665"/>
          </a:xfrm>
          <a:prstGeom prst="rect">
            <a:avLst/>
          </a:prstGeom>
          <a:noFill/>
        </p:spPr>
        <p:txBody>
          <a:bodyPr wrap="square" rtlCol="0">
            <a:spAutoFit/>
          </a:bodyPr>
          <a:lstStyle/>
          <a:p>
            <a:r>
              <a:rPr lang="en-US" sz="2400" spc="-150" dirty="0" smtClean="0">
                <a:cs typeface="Vijaya" pitchFamily="34" charset="0"/>
              </a:rPr>
              <a:t>Two Hundred Forty and No/100 </a:t>
            </a:r>
            <a:endParaRPr lang="en-US" sz="2400" spc="-150" dirty="0">
              <a:cs typeface="Vijaya" pitchFamily="34" charset="0"/>
            </a:endParaRPr>
          </a:p>
        </p:txBody>
      </p:sp>
      <p:sp>
        <p:nvSpPr>
          <p:cNvPr id="42" name="TextBox 41"/>
          <p:cNvSpPr txBox="1"/>
          <p:nvPr/>
        </p:nvSpPr>
        <p:spPr>
          <a:xfrm rot="19153626">
            <a:off x="973499" y="4180361"/>
            <a:ext cx="1731461" cy="584775"/>
          </a:xfrm>
          <a:prstGeom prst="rect">
            <a:avLst/>
          </a:prstGeom>
          <a:noFill/>
          <a:ln w="31750" cmpd="dbl">
            <a:solidFill>
              <a:srgbClr val="C00000"/>
            </a:solidFill>
          </a:ln>
        </p:spPr>
        <p:txBody>
          <a:bodyPr wrap="square" lIns="0" tIns="0" rIns="0" bIns="0" rtlCol="0">
            <a:spAutoFit/>
          </a:bodyPr>
          <a:lstStyle/>
          <a:p>
            <a:pPr algn="ctr"/>
            <a:r>
              <a:rPr lang="en-US" b="1" dirty="0" smtClean="0">
                <a:solidFill>
                  <a:srgbClr val="C00000"/>
                </a:solidFill>
              </a:rPr>
              <a:t>P  A  I  D</a:t>
            </a:r>
          </a:p>
          <a:p>
            <a:pPr algn="ctr"/>
            <a:r>
              <a:rPr lang="en-US" sz="800" dirty="0">
                <a:solidFill>
                  <a:srgbClr val="C00000"/>
                </a:solidFill>
              </a:rPr>
              <a:t> </a:t>
            </a:r>
            <a:r>
              <a:rPr lang="en-US" sz="800" dirty="0" smtClean="0">
                <a:solidFill>
                  <a:srgbClr val="C00000"/>
                </a:solidFill>
              </a:rPr>
              <a:t>December 2010</a:t>
            </a:r>
          </a:p>
          <a:p>
            <a:pPr algn="ctr"/>
            <a:r>
              <a:rPr lang="en-US" sz="1200" dirty="0" smtClean="0">
                <a:solidFill>
                  <a:srgbClr val="C00000"/>
                </a:solidFill>
              </a:rPr>
              <a:t>Bank of America</a:t>
            </a:r>
            <a:endParaRPr lang="en-US" sz="1200" dirty="0">
              <a:solidFill>
                <a:srgbClr val="C00000"/>
              </a:solidFill>
            </a:endParaRPr>
          </a:p>
        </p:txBody>
      </p:sp>
      <p:sp>
        <p:nvSpPr>
          <p:cNvPr id="43" name="TextBox 42"/>
          <p:cNvSpPr txBox="1"/>
          <p:nvPr/>
        </p:nvSpPr>
        <p:spPr>
          <a:xfrm>
            <a:off x="2438400" y="4724400"/>
            <a:ext cx="1731461" cy="523220"/>
          </a:xfrm>
          <a:prstGeom prst="rect">
            <a:avLst/>
          </a:prstGeom>
          <a:noFill/>
        </p:spPr>
        <p:txBody>
          <a:bodyPr wrap="square" rtlCol="0">
            <a:spAutoFit/>
          </a:bodyPr>
          <a:lstStyle/>
          <a:p>
            <a:r>
              <a:rPr lang="en-US" sz="2800" dirty="0" smtClean="0">
                <a:cs typeface="Vijaya" pitchFamily="34" charset="0"/>
              </a:rPr>
              <a:t>A. Donor</a:t>
            </a:r>
            <a:endParaRPr lang="en-US" sz="2800" dirty="0">
              <a:cs typeface="Vijaya" pitchFamily="34" charset="0"/>
            </a:endParaRPr>
          </a:p>
        </p:txBody>
      </p:sp>
      <p:sp>
        <p:nvSpPr>
          <p:cNvPr id="44" name="TextBox 43"/>
          <p:cNvSpPr txBox="1"/>
          <p:nvPr/>
        </p:nvSpPr>
        <p:spPr>
          <a:xfrm>
            <a:off x="533400" y="4724400"/>
            <a:ext cx="1731461" cy="523220"/>
          </a:xfrm>
          <a:prstGeom prst="rect">
            <a:avLst/>
          </a:prstGeom>
          <a:noFill/>
        </p:spPr>
        <p:txBody>
          <a:bodyPr wrap="square" rtlCol="0">
            <a:spAutoFit/>
          </a:bodyPr>
          <a:lstStyle/>
          <a:p>
            <a:r>
              <a:rPr lang="en-US" sz="2800" dirty="0" smtClean="0">
                <a:cs typeface="Vijaya" pitchFamily="34" charset="0"/>
              </a:rPr>
              <a:t>Gift</a:t>
            </a:r>
            <a:endParaRPr lang="en-US" sz="2800" dirty="0">
              <a:cs typeface="Vijaya" pitchFamily="34" charset="0"/>
            </a:endParaRPr>
          </a:p>
        </p:txBody>
      </p:sp>
      <p:pic>
        <p:nvPicPr>
          <p:cNvPr id="62" name="Picture 61" descr="Picture1.jpg"/>
          <p:cNvPicPr>
            <a:picLocks noChangeAspect="1"/>
          </p:cNvPicPr>
          <p:nvPr/>
        </p:nvPicPr>
        <p:blipFill>
          <a:blip r:embed="rId3" cstate="print"/>
          <a:srcRect/>
          <a:stretch>
            <a:fillRect/>
          </a:stretch>
        </p:blipFill>
        <p:spPr>
          <a:xfrm>
            <a:off x="4800600" y="4908585"/>
            <a:ext cx="4343400" cy="1949415"/>
          </a:xfrm>
          <a:prstGeom prst="rect">
            <a:avLst/>
          </a:prstGeom>
        </p:spPr>
      </p:pic>
      <p:pic>
        <p:nvPicPr>
          <p:cNvPr id="63" name="Picture 62" descr="Yellow Note Top.bmp"/>
          <p:cNvPicPr>
            <a:picLocks noChangeAspect="1"/>
          </p:cNvPicPr>
          <p:nvPr/>
        </p:nvPicPr>
        <p:blipFill>
          <a:blip r:embed="rId4" cstate="print"/>
          <a:srcRect/>
          <a:stretch>
            <a:fillRect/>
          </a:stretch>
        </p:blipFill>
        <p:spPr>
          <a:xfrm rot="20599857">
            <a:off x="6125652" y="4528266"/>
            <a:ext cx="1201259" cy="914023"/>
          </a:xfrm>
          <a:prstGeom prst="rect">
            <a:avLst/>
          </a:prstGeom>
        </p:spPr>
      </p:pic>
      <p:sp>
        <p:nvSpPr>
          <p:cNvPr id="64" name="TextBox 63"/>
          <p:cNvSpPr txBox="1"/>
          <p:nvPr/>
        </p:nvSpPr>
        <p:spPr>
          <a:xfrm>
            <a:off x="5286620" y="5441985"/>
            <a:ext cx="1190380" cy="461665"/>
          </a:xfrm>
          <a:prstGeom prst="rect">
            <a:avLst/>
          </a:prstGeom>
          <a:noFill/>
        </p:spPr>
        <p:txBody>
          <a:bodyPr wrap="square" rtlCol="0">
            <a:spAutoFit/>
          </a:bodyPr>
          <a:lstStyle/>
          <a:p>
            <a:r>
              <a:rPr lang="en-US" sz="2400" dirty="0" smtClean="0">
                <a:cs typeface="Vijaya" pitchFamily="34" charset="0"/>
              </a:rPr>
              <a:t>Charity</a:t>
            </a:r>
            <a:endParaRPr lang="en-US" sz="2400" dirty="0">
              <a:cs typeface="Vijaya" pitchFamily="34" charset="0"/>
            </a:endParaRPr>
          </a:p>
        </p:txBody>
      </p:sp>
      <p:sp>
        <p:nvSpPr>
          <p:cNvPr id="65" name="TextBox 64"/>
          <p:cNvSpPr txBox="1"/>
          <p:nvPr/>
        </p:nvSpPr>
        <p:spPr>
          <a:xfrm>
            <a:off x="8246253" y="5518185"/>
            <a:ext cx="973947" cy="369332"/>
          </a:xfrm>
          <a:prstGeom prst="rect">
            <a:avLst/>
          </a:prstGeom>
          <a:noFill/>
        </p:spPr>
        <p:txBody>
          <a:bodyPr wrap="square" lIns="0" tIns="0" rIns="0" bIns="0" rtlCol="0">
            <a:spAutoFit/>
          </a:bodyPr>
          <a:lstStyle/>
          <a:p>
            <a:r>
              <a:rPr lang="en-US" sz="2400" dirty="0" smtClean="0">
                <a:cs typeface="Vijaya" pitchFamily="34" charset="0"/>
              </a:rPr>
              <a:t>230.00</a:t>
            </a:r>
            <a:endParaRPr lang="en-US" sz="2400" dirty="0">
              <a:cs typeface="Vijaya" pitchFamily="34" charset="0"/>
            </a:endParaRPr>
          </a:p>
        </p:txBody>
      </p:sp>
      <p:sp>
        <p:nvSpPr>
          <p:cNvPr id="66" name="TextBox 65"/>
          <p:cNvSpPr txBox="1"/>
          <p:nvPr/>
        </p:nvSpPr>
        <p:spPr>
          <a:xfrm>
            <a:off x="4800600" y="5670585"/>
            <a:ext cx="3733800" cy="461665"/>
          </a:xfrm>
          <a:prstGeom prst="rect">
            <a:avLst/>
          </a:prstGeom>
          <a:noFill/>
        </p:spPr>
        <p:txBody>
          <a:bodyPr wrap="square" rtlCol="0">
            <a:spAutoFit/>
          </a:bodyPr>
          <a:lstStyle/>
          <a:p>
            <a:r>
              <a:rPr lang="en-US" sz="2400" spc="-150" dirty="0" smtClean="0">
                <a:cs typeface="Vijaya" pitchFamily="34" charset="0"/>
              </a:rPr>
              <a:t>Two Hundred Thirty and No/100 </a:t>
            </a:r>
            <a:endParaRPr lang="en-US" sz="2400" spc="-150" dirty="0">
              <a:cs typeface="Vijaya" pitchFamily="34" charset="0"/>
            </a:endParaRPr>
          </a:p>
        </p:txBody>
      </p:sp>
      <p:sp>
        <p:nvSpPr>
          <p:cNvPr id="67" name="TextBox 66"/>
          <p:cNvSpPr txBox="1"/>
          <p:nvPr/>
        </p:nvSpPr>
        <p:spPr>
          <a:xfrm rot="19153626">
            <a:off x="5642838" y="5583746"/>
            <a:ext cx="1731461" cy="584775"/>
          </a:xfrm>
          <a:prstGeom prst="rect">
            <a:avLst/>
          </a:prstGeom>
          <a:noFill/>
          <a:ln w="31750" cmpd="dbl">
            <a:solidFill>
              <a:srgbClr val="C00000"/>
            </a:solidFill>
          </a:ln>
        </p:spPr>
        <p:txBody>
          <a:bodyPr wrap="square" lIns="0" tIns="0" rIns="0" bIns="0" rtlCol="0">
            <a:spAutoFit/>
          </a:bodyPr>
          <a:lstStyle/>
          <a:p>
            <a:pPr algn="ctr"/>
            <a:r>
              <a:rPr lang="en-US" b="1" dirty="0" smtClean="0">
                <a:solidFill>
                  <a:srgbClr val="C00000"/>
                </a:solidFill>
              </a:rPr>
              <a:t>P  A  I  D</a:t>
            </a:r>
          </a:p>
          <a:p>
            <a:pPr algn="ctr"/>
            <a:r>
              <a:rPr lang="en-US" sz="800" dirty="0">
                <a:solidFill>
                  <a:srgbClr val="C00000"/>
                </a:solidFill>
              </a:rPr>
              <a:t> </a:t>
            </a:r>
            <a:r>
              <a:rPr lang="en-US" sz="800" dirty="0" smtClean="0">
                <a:solidFill>
                  <a:srgbClr val="C00000"/>
                </a:solidFill>
              </a:rPr>
              <a:t>December 2010</a:t>
            </a:r>
          </a:p>
          <a:p>
            <a:pPr algn="ctr"/>
            <a:r>
              <a:rPr lang="en-US" sz="1200" dirty="0" smtClean="0">
                <a:solidFill>
                  <a:srgbClr val="C00000"/>
                </a:solidFill>
              </a:rPr>
              <a:t>Bank of America</a:t>
            </a:r>
            <a:endParaRPr lang="en-US" sz="1200" dirty="0">
              <a:solidFill>
                <a:srgbClr val="C00000"/>
              </a:solidFill>
            </a:endParaRPr>
          </a:p>
        </p:txBody>
      </p:sp>
      <p:sp>
        <p:nvSpPr>
          <p:cNvPr id="68" name="TextBox 67"/>
          <p:cNvSpPr txBox="1"/>
          <p:nvPr/>
        </p:nvSpPr>
        <p:spPr>
          <a:xfrm>
            <a:off x="7107739" y="6127785"/>
            <a:ext cx="1731461" cy="523220"/>
          </a:xfrm>
          <a:prstGeom prst="rect">
            <a:avLst/>
          </a:prstGeom>
          <a:noFill/>
        </p:spPr>
        <p:txBody>
          <a:bodyPr wrap="square" rtlCol="0">
            <a:spAutoFit/>
          </a:bodyPr>
          <a:lstStyle/>
          <a:p>
            <a:r>
              <a:rPr lang="en-US" sz="2800" dirty="0" smtClean="0">
                <a:cs typeface="Vijaya" pitchFamily="34" charset="0"/>
              </a:rPr>
              <a:t>A. Donor</a:t>
            </a:r>
            <a:endParaRPr lang="en-US" sz="2800" dirty="0">
              <a:cs typeface="Vijaya" pitchFamily="34" charset="0"/>
            </a:endParaRPr>
          </a:p>
        </p:txBody>
      </p:sp>
      <p:sp>
        <p:nvSpPr>
          <p:cNvPr id="69" name="TextBox 68"/>
          <p:cNvSpPr txBox="1"/>
          <p:nvPr/>
        </p:nvSpPr>
        <p:spPr>
          <a:xfrm>
            <a:off x="5202739" y="6127785"/>
            <a:ext cx="1731461" cy="523220"/>
          </a:xfrm>
          <a:prstGeom prst="rect">
            <a:avLst/>
          </a:prstGeom>
          <a:noFill/>
        </p:spPr>
        <p:txBody>
          <a:bodyPr wrap="square" rtlCol="0">
            <a:spAutoFit/>
          </a:bodyPr>
          <a:lstStyle/>
          <a:p>
            <a:r>
              <a:rPr lang="en-US" sz="2800" dirty="0" smtClean="0">
                <a:cs typeface="Vijaya" pitchFamily="34" charset="0"/>
              </a:rPr>
              <a:t>Gift</a:t>
            </a:r>
            <a:endParaRPr lang="en-US" sz="2800" dirty="0">
              <a:cs typeface="Vijay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37" name="Picture 36" descr="Picture1.jpg"/>
          <p:cNvPicPr>
            <a:picLocks noChangeAspect="1"/>
          </p:cNvPicPr>
          <p:nvPr/>
        </p:nvPicPr>
        <p:blipFill>
          <a:blip r:embed="rId3" cstate="print"/>
          <a:srcRect/>
          <a:stretch>
            <a:fillRect/>
          </a:stretch>
        </p:blipFill>
        <p:spPr>
          <a:xfrm>
            <a:off x="152400" y="2514600"/>
            <a:ext cx="4343400" cy="1949415"/>
          </a:xfrm>
          <a:prstGeom prst="rect">
            <a:avLst/>
          </a:prstGeom>
        </p:spPr>
      </p:pic>
      <p:pic>
        <p:nvPicPr>
          <p:cNvPr id="38" name="Picture 37" descr="Yellow Note Top.bmp"/>
          <p:cNvPicPr>
            <a:picLocks noChangeAspect="1"/>
          </p:cNvPicPr>
          <p:nvPr/>
        </p:nvPicPr>
        <p:blipFill>
          <a:blip r:embed="rId4" cstate="print"/>
          <a:srcRect/>
          <a:stretch>
            <a:fillRect/>
          </a:stretch>
        </p:blipFill>
        <p:spPr>
          <a:xfrm rot="20599857">
            <a:off x="1477452" y="2134281"/>
            <a:ext cx="1201259" cy="914023"/>
          </a:xfrm>
          <a:prstGeom prst="rect">
            <a:avLst/>
          </a:prstGeom>
        </p:spPr>
      </p:pic>
      <p:sp>
        <p:nvSpPr>
          <p:cNvPr id="39" name="TextBox 38"/>
          <p:cNvSpPr txBox="1"/>
          <p:nvPr/>
        </p:nvSpPr>
        <p:spPr>
          <a:xfrm>
            <a:off x="638420" y="3048000"/>
            <a:ext cx="1190380" cy="461665"/>
          </a:xfrm>
          <a:prstGeom prst="rect">
            <a:avLst/>
          </a:prstGeom>
          <a:noFill/>
        </p:spPr>
        <p:txBody>
          <a:bodyPr wrap="square" rtlCol="0">
            <a:spAutoFit/>
          </a:bodyPr>
          <a:lstStyle/>
          <a:p>
            <a:r>
              <a:rPr lang="en-US" sz="2400" dirty="0" smtClean="0">
                <a:cs typeface="Vijaya" pitchFamily="34" charset="0"/>
              </a:rPr>
              <a:t>Charity</a:t>
            </a:r>
            <a:endParaRPr lang="en-US" sz="2400" dirty="0">
              <a:cs typeface="Vijaya" pitchFamily="34" charset="0"/>
            </a:endParaRPr>
          </a:p>
        </p:txBody>
      </p:sp>
      <p:sp>
        <p:nvSpPr>
          <p:cNvPr id="40" name="TextBox 39"/>
          <p:cNvSpPr txBox="1"/>
          <p:nvPr/>
        </p:nvSpPr>
        <p:spPr>
          <a:xfrm>
            <a:off x="3598053" y="3124200"/>
            <a:ext cx="973947" cy="369332"/>
          </a:xfrm>
          <a:prstGeom prst="rect">
            <a:avLst/>
          </a:prstGeom>
          <a:noFill/>
        </p:spPr>
        <p:txBody>
          <a:bodyPr wrap="square" lIns="0" tIns="0" rIns="0" bIns="0" rtlCol="0">
            <a:spAutoFit/>
          </a:bodyPr>
          <a:lstStyle/>
          <a:p>
            <a:r>
              <a:rPr lang="en-US" sz="2400" dirty="0" smtClean="0">
                <a:cs typeface="Vijaya" pitchFamily="34" charset="0"/>
              </a:rPr>
              <a:t>260.00</a:t>
            </a:r>
            <a:endParaRPr lang="en-US" sz="2400" dirty="0">
              <a:cs typeface="Vijaya" pitchFamily="34" charset="0"/>
            </a:endParaRPr>
          </a:p>
        </p:txBody>
      </p:sp>
      <p:sp>
        <p:nvSpPr>
          <p:cNvPr id="41" name="TextBox 40"/>
          <p:cNvSpPr txBox="1"/>
          <p:nvPr/>
        </p:nvSpPr>
        <p:spPr>
          <a:xfrm>
            <a:off x="228601" y="3276600"/>
            <a:ext cx="3526338" cy="461665"/>
          </a:xfrm>
          <a:prstGeom prst="rect">
            <a:avLst/>
          </a:prstGeom>
          <a:noFill/>
        </p:spPr>
        <p:txBody>
          <a:bodyPr wrap="square" rtlCol="0">
            <a:spAutoFit/>
          </a:bodyPr>
          <a:lstStyle/>
          <a:p>
            <a:r>
              <a:rPr lang="en-US" sz="2400" spc="-150" dirty="0" smtClean="0">
                <a:cs typeface="Vijaya" pitchFamily="34" charset="0"/>
              </a:rPr>
              <a:t>Two Hundred Sixty and No/100 </a:t>
            </a:r>
            <a:endParaRPr lang="en-US" sz="2400" spc="-150" dirty="0">
              <a:cs typeface="Vijaya" pitchFamily="34" charset="0"/>
            </a:endParaRPr>
          </a:p>
        </p:txBody>
      </p:sp>
      <p:sp>
        <p:nvSpPr>
          <p:cNvPr id="42" name="TextBox 41"/>
          <p:cNvSpPr txBox="1"/>
          <p:nvPr/>
        </p:nvSpPr>
        <p:spPr>
          <a:xfrm rot="19153626">
            <a:off x="994638" y="3189761"/>
            <a:ext cx="1731461" cy="584775"/>
          </a:xfrm>
          <a:prstGeom prst="rect">
            <a:avLst/>
          </a:prstGeom>
          <a:noFill/>
          <a:ln w="31750" cmpd="dbl">
            <a:solidFill>
              <a:srgbClr val="C00000"/>
            </a:solidFill>
          </a:ln>
        </p:spPr>
        <p:txBody>
          <a:bodyPr wrap="square" lIns="0" tIns="0" rIns="0" bIns="0" rtlCol="0">
            <a:spAutoFit/>
          </a:bodyPr>
          <a:lstStyle/>
          <a:p>
            <a:pPr algn="ctr"/>
            <a:r>
              <a:rPr lang="en-US" b="1" dirty="0" smtClean="0">
                <a:solidFill>
                  <a:srgbClr val="C00000"/>
                </a:solidFill>
              </a:rPr>
              <a:t>P  A  I  D</a:t>
            </a:r>
          </a:p>
          <a:p>
            <a:pPr algn="ctr"/>
            <a:r>
              <a:rPr lang="en-US" sz="800" dirty="0">
                <a:solidFill>
                  <a:srgbClr val="C00000"/>
                </a:solidFill>
              </a:rPr>
              <a:t> </a:t>
            </a:r>
            <a:r>
              <a:rPr lang="en-US" sz="800" dirty="0" smtClean="0">
                <a:solidFill>
                  <a:srgbClr val="C00000"/>
                </a:solidFill>
              </a:rPr>
              <a:t>December 2010</a:t>
            </a:r>
          </a:p>
          <a:p>
            <a:pPr algn="ctr"/>
            <a:r>
              <a:rPr lang="en-US" sz="1200" dirty="0" smtClean="0">
                <a:solidFill>
                  <a:srgbClr val="C00000"/>
                </a:solidFill>
              </a:rPr>
              <a:t>Bank of America</a:t>
            </a:r>
            <a:endParaRPr lang="en-US" sz="1200" dirty="0">
              <a:solidFill>
                <a:srgbClr val="C00000"/>
              </a:solidFill>
            </a:endParaRPr>
          </a:p>
        </p:txBody>
      </p:sp>
      <p:sp>
        <p:nvSpPr>
          <p:cNvPr id="43" name="TextBox 42"/>
          <p:cNvSpPr txBox="1"/>
          <p:nvPr/>
        </p:nvSpPr>
        <p:spPr>
          <a:xfrm>
            <a:off x="2459539" y="3733800"/>
            <a:ext cx="1731461" cy="523220"/>
          </a:xfrm>
          <a:prstGeom prst="rect">
            <a:avLst/>
          </a:prstGeom>
          <a:noFill/>
        </p:spPr>
        <p:txBody>
          <a:bodyPr wrap="square" rtlCol="0">
            <a:spAutoFit/>
          </a:bodyPr>
          <a:lstStyle/>
          <a:p>
            <a:r>
              <a:rPr lang="en-US" sz="2800" dirty="0" smtClean="0">
                <a:cs typeface="Vijaya" pitchFamily="34" charset="0"/>
              </a:rPr>
              <a:t>A. Donor</a:t>
            </a:r>
            <a:endParaRPr lang="en-US" sz="2800" dirty="0">
              <a:cs typeface="Vijaya" pitchFamily="34" charset="0"/>
            </a:endParaRPr>
          </a:p>
        </p:txBody>
      </p:sp>
      <p:sp>
        <p:nvSpPr>
          <p:cNvPr id="44" name="TextBox 43"/>
          <p:cNvSpPr txBox="1"/>
          <p:nvPr/>
        </p:nvSpPr>
        <p:spPr>
          <a:xfrm>
            <a:off x="554539" y="3733800"/>
            <a:ext cx="1731461" cy="523220"/>
          </a:xfrm>
          <a:prstGeom prst="rect">
            <a:avLst/>
          </a:prstGeom>
          <a:noFill/>
        </p:spPr>
        <p:txBody>
          <a:bodyPr wrap="square" rtlCol="0">
            <a:spAutoFit/>
          </a:bodyPr>
          <a:lstStyle/>
          <a:p>
            <a:r>
              <a:rPr lang="en-US" sz="2800" dirty="0" smtClean="0">
                <a:cs typeface="Vijaya" pitchFamily="34" charset="0"/>
              </a:rPr>
              <a:t>Gift</a:t>
            </a:r>
            <a:endParaRPr lang="en-US" sz="2800" dirty="0">
              <a:cs typeface="Vijaya" pitchFamily="34" charset="0"/>
            </a:endParaRPr>
          </a:p>
        </p:txBody>
      </p:sp>
      <p:sp>
        <p:nvSpPr>
          <p:cNvPr id="53" name="TextBox 52"/>
          <p:cNvSpPr txBox="1"/>
          <p:nvPr/>
        </p:nvSpPr>
        <p:spPr>
          <a:xfrm>
            <a:off x="381000" y="152400"/>
            <a:ext cx="4267200" cy="6447919"/>
          </a:xfrm>
          <a:prstGeom prst="rect">
            <a:avLst/>
          </a:prstGeom>
          <a:noFill/>
        </p:spPr>
        <p:txBody>
          <a:bodyPr wrap="square" rtlCol="0">
            <a:spAutoFit/>
          </a:bodyPr>
          <a:lstStyle/>
          <a:p>
            <a:r>
              <a:rPr lang="en-US" sz="41300" dirty="0" smtClean="0">
                <a:solidFill>
                  <a:srgbClr val="FF0000"/>
                </a:solidFill>
              </a:rPr>
              <a:t>X</a:t>
            </a:r>
            <a:endParaRPr lang="en-US" sz="41300" dirty="0">
              <a:solidFill>
                <a:srgbClr val="FF0000"/>
              </a:solidFill>
            </a:endParaRPr>
          </a:p>
        </p:txBody>
      </p:sp>
      <p:sp>
        <p:nvSpPr>
          <p:cNvPr id="2" name="Title 1"/>
          <p:cNvSpPr>
            <a:spLocks noGrp="1"/>
          </p:cNvSpPr>
          <p:nvPr>
            <p:ph type="title"/>
          </p:nvPr>
        </p:nvSpPr>
        <p:spPr>
          <a:xfrm>
            <a:off x="3886200" y="-457200"/>
            <a:ext cx="5257800" cy="2133600"/>
          </a:xfrm>
        </p:spPr>
        <p:txBody>
          <a:bodyPr>
            <a:normAutofit fontScale="90000"/>
            <a:scene3d>
              <a:camera prst="orthographicFront"/>
              <a:lightRig rig="soft" dir="t">
                <a:rot lat="0" lon="0" rev="10800000"/>
              </a:lightRig>
            </a:scene3d>
            <a:sp3d>
              <a:bevelT w="27940" h="12700"/>
              <a:contourClr>
                <a:srgbClr val="DDDDDD"/>
              </a:contourClr>
            </a:sp3d>
          </a:bodyPr>
          <a:lstStyle/>
          <a:p>
            <a:r>
              <a:rPr lang="en-US" sz="4800" b="1" spc="150" dirty="0" smtClean="0">
                <a:ln w="11430"/>
                <a:effectLst>
                  <a:outerShdw blurRad="25400" algn="tl" rotWithShape="0">
                    <a:srgbClr val="000000">
                      <a:alpha val="43000"/>
                    </a:srgbClr>
                  </a:outerShdw>
                </a:effectLst>
                <a:latin typeface="+mn-lt"/>
              </a:rPr>
              <a:t>Based on individual gift amounts</a:t>
            </a:r>
            <a:endParaRPr lang="en-US" sz="4800" b="1" spc="150" dirty="0">
              <a:ln w="11430"/>
              <a:effectLst>
                <a:outerShdw blurRad="25400" algn="tl" rotWithShape="0">
                  <a:srgbClr val="000000">
                    <a:alpha val="43000"/>
                  </a:srgbClr>
                </a:outerShdw>
              </a:effectLst>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C:\Users\rujames\AppData\Local\Microsoft\Windows\Temporary Internet Files\Content.IE5\BWNQMCW8\MP900182818[1].jpg"/>
          <p:cNvPicPr>
            <a:picLocks noChangeAspect="1" noChangeArrowheads="1"/>
          </p:cNvPicPr>
          <p:nvPr/>
        </p:nvPicPr>
        <p:blipFill>
          <a:blip r:embed="rId2" cstate="print"/>
          <a:srcRect/>
          <a:stretch>
            <a:fillRect/>
          </a:stretch>
        </p:blipFill>
        <p:spPr bwMode="auto">
          <a:xfrm>
            <a:off x="0" y="0"/>
            <a:ext cx="4526280" cy="6858000"/>
          </a:xfrm>
          <a:prstGeom prst="rect">
            <a:avLst/>
          </a:prstGeom>
          <a:noFill/>
        </p:spPr>
      </p:pic>
      <p:pic>
        <p:nvPicPr>
          <p:cNvPr id="4" name="Picture 8" descr="C:\Users\rujames\AppData\Local\Microsoft\Windows\Temporary Internet Files\Content.IE5\BWNQMCW8\MP900182818[1].jpg"/>
          <p:cNvPicPr>
            <a:picLocks noChangeAspect="1" noChangeArrowheads="1"/>
          </p:cNvPicPr>
          <p:nvPr/>
        </p:nvPicPr>
        <p:blipFill>
          <a:blip r:embed="rId3" cstate="print"/>
          <a:srcRect/>
          <a:stretch>
            <a:fillRect/>
          </a:stretch>
        </p:blipFill>
        <p:spPr bwMode="auto">
          <a:xfrm flipH="1">
            <a:off x="4495800" y="0"/>
            <a:ext cx="4648200" cy="6858000"/>
          </a:xfrm>
          <a:prstGeom prst="rect">
            <a:avLst/>
          </a:prstGeom>
          <a:noFill/>
        </p:spPr>
      </p:pic>
      <p:sp>
        <p:nvSpPr>
          <p:cNvPr id="3" name="Content Placeholder 2"/>
          <p:cNvSpPr>
            <a:spLocks noGrp="1"/>
          </p:cNvSpPr>
          <p:nvPr>
            <p:ph idx="1"/>
          </p:nvPr>
        </p:nvSpPr>
        <p:spPr>
          <a:xfrm>
            <a:off x="4114800" y="0"/>
            <a:ext cx="4572000" cy="6126163"/>
          </a:xfrm>
        </p:spPr>
        <p:txBody>
          <a:bodyPr>
            <a:noAutofit/>
          </a:bodyPr>
          <a:lstStyle/>
          <a:p>
            <a:pPr marL="0" indent="0">
              <a:buNone/>
            </a:pPr>
            <a:r>
              <a:rPr lang="en-US" sz="4400" b="1" dirty="0" smtClean="0">
                <a:solidFill>
                  <a:schemeClr val="bg1"/>
                </a:solidFill>
              </a:rPr>
              <a:t>I give through payroll deduction at work to a united appeal, so, there isn’t a specific charity to get a receipt from.</a:t>
            </a:r>
          </a:p>
          <a:p>
            <a:pPr marL="0" indent="0">
              <a:buNone/>
            </a:pPr>
            <a:endParaRPr lang="en-US" sz="2400" b="1" dirty="0" smtClean="0">
              <a:solidFill>
                <a:schemeClr val="bg1"/>
              </a:solidFill>
            </a:endParaRPr>
          </a:p>
          <a:p>
            <a:pPr marL="0" indent="0" algn="ctr">
              <a:buNone/>
            </a:pPr>
            <a:r>
              <a:rPr lang="en-US" sz="4400" b="1" dirty="0" smtClean="0">
                <a:solidFill>
                  <a:schemeClr val="bg1"/>
                </a:solidFill>
              </a:rPr>
              <a:t>How do I substantiate?</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2" name="Picture 8" descr="C:\Users\rujames\AppData\Local\Microsoft\Windows\Temporary Internet Files\Content.IE5\BWNQMCW8\MP900182818[1].jpg"/>
          <p:cNvPicPr>
            <a:picLocks noChangeAspect="1" noChangeArrowheads="1"/>
          </p:cNvPicPr>
          <p:nvPr/>
        </p:nvPicPr>
        <p:blipFill>
          <a:blip r:embed="rId2" cstate="print"/>
          <a:srcRect/>
          <a:stretch>
            <a:fillRect/>
          </a:stretch>
        </p:blipFill>
        <p:spPr bwMode="auto">
          <a:xfrm>
            <a:off x="0" y="0"/>
            <a:ext cx="4526280" cy="6858000"/>
          </a:xfrm>
          <a:prstGeom prst="rect">
            <a:avLst/>
          </a:prstGeom>
          <a:noFill/>
        </p:spPr>
      </p:pic>
      <p:pic>
        <p:nvPicPr>
          <p:cNvPr id="4" name="Picture 8" descr="C:\Users\rujames\AppData\Local\Microsoft\Windows\Temporary Internet Files\Content.IE5\BWNQMCW8\MP900182818[1].jpg"/>
          <p:cNvPicPr>
            <a:picLocks noChangeAspect="1" noChangeArrowheads="1"/>
          </p:cNvPicPr>
          <p:nvPr/>
        </p:nvPicPr>
        <p:blipFill>
          <a:blip r:embed="rId3" cstate="print"/>
          <a:srcRect/>
          <a:stretch>
            <a:fillRect/>
          </a:stretch>
        </p:blipFill>
        <p:spPr bwMode="auto">
          <a:xfrm flipH="1">
            <a:off x="4495800" y="0"/>
            <a:ext cx="4648200" cy="6858000"/>
          </a:xfrm>
          <a:prstGeom prst="rect">
            <a:avLst/>
          </a:prstGeom>
          <a:noFill/>
        </p:spPr>
      </p:pic>
      <p:sp>
        <p:nvSpPr>
          <p:cNvPr id="3" name="Content Placeholder 2"/>
          <p:cNvSpPr>
            <a:spLocks noGrp="1"/>
          </p:cNvSpPr>
          <p:nvPr>
            <p:ph idx="1"/>
          </p:nvPr>
        </p:nvSpPr>
        <p:spPr>
          <a:xfrm>
            <a:off x="4572000" y="457200"/>
            <a:ext cx="4419600" cy="5668963"/>
          </a:xfrm>
        </p:spPr>
        <p:txBody>
          <a:bodyPr>
            <a:noAutofit/>
          </a:bodyPr>
          <a:lstStyle/>
          <a:p>
            <a:pPr marL="0" indent="0">
              <a:buNone/>
            </a:pPr>
            <a:r>
              <a:rPr lang="en-US" sz="4400" b="1" dirty="0" smtClean="0">
                <a:solidFill>
                  <a:schemeClr val="bg1"/>
                </a:solidFill>
              </a:rPr>
              <a:t>If any single gift is $250+, use a pledge card indicating no goods or services are given in exchange, and the W-2 or paystub.</a:t>
            </a:r>
            <a:endParaRPr lang="en-US" sz="44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rujames\AppData\Local\Microsoft\Windows\Temporary Internet Files\Content.IE5\WU72GFP2\MP900423097[1].jpg"/>
          <p:cNvPicPr>
            <a:picLocks noChangeAspect="1" noChangeArrowheads="1"/>
          </p:cNvPicPr>
          <p:nvPr/>
        </p:nvPicPr>
        <p:blipFill>
          <a:blip r:embed="rId2" cstate="print"/>
          <a:srcRect/>
          <a:stretch>
            <a:fillRect/>
          </a:stretch>
        </p:blipFill>
        <p:spPr bwMode="auto">
          <a:xfrm flipH="1">
            <a:off x="0" y="0"/>
            <a:ext cx="4572000" cy="6858000"/>
          </a:xfrm>
          <a:prstGeom prst="rect">
            <a:avLst/>
          </a:prstGeom>
          <a:noFill/>
        </p:spPr>
      </p:pic>
      <p:pic>
        <p:nvPicPr>
          <p:cNvPr id="32770" name="Picture 2" descr="C:\Users\rujames\AppData\Local\Microsoft\Windows\Temporary Internet Files\Content.IE5\WU72GFP2\MP900423097[1].jpg"/>
          <p:cNvPicPr>
            <a:picLocks noChangeAspect="1" noChangeArrowheads="1"/>
          </p:cNvPicPr>
          <p:nvPr/>
        </p:nvPicPr>
        <p:blipFill>
          <a:blip r:embed="rId3" cstate="print"/>
          <a:srcRect/>
          <a:stretch>
            <a:fillRect/>
          </a:stretch>
        </p:blipFill>
        <p:spPr bwMode="auto">
          <a:xfrm>
            <a:off x="4569768" y="0"/>
            <a:ext cx="4574232" cy="6858000"/>
          </a:xfrm>
          <a:prstGeom prst="rect">
            <a:avLst/>
          </a:prstGeom>
          <a:noFill/>
        </p:spPr>
      </p:pic>
      <p:sp>
        <p:nvSpPr>
          <p:cNvPr id="3" name="Content Placeholder 2"/>
          <p:cNvSpPr>
            <a:spLocks noGrp="1"/>
          </p:cNvSpPr>
          <p:nvPr>
            <p:ph idx="1"/>
          </p:nvPr>
        </p:nvSpPr>
        <p:spPr>
          <a:xfrm>
            <a:off x="0" y="1"/>
            <a:ext cx="4495800" cy="3352800"/>
          </a:xfrm>
        </p:spPr>
        <p:txBody>
          <a:bodyPr>
            <a:noAutofit/>
          </a:bodyPr>
          <a:lstStyle/>
          <a:p>
            <a:pPr marL="0" indent="0" algn="ctr">
              <a:buNone/>
            </a:pPr>
            <a:r>
              <a:rPr lang="en-US" sz="5400" dirty="0" smtClean="0"/>
              <a:t>What about documenting gifts of property?</a:t>
            </a:r>
            <a:endParaRPr lang="en-US" sz="5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0" name="Picture 19" descr="Yellow Note Top.bmp"/>
          <p:cNvPicPr>
            <a:picLocks noChangeAspect="1"/>
          </p:cNvPicPr>
          <p:nvPr/>
        </p:nvPicPr>
        <p:blipFill>
          <a:blip r:embed="rId3" cstate="print"/>
          <a:stretch>
            <a:fillRect/>
          </a:stretch>
        </p:blipFill>
        <p:spPr>
          <a:xfrm rot="20890205">
            <a:off x="5640021" y="169903"/>
            <a:ext cx="1754630" cy="937085"/>
          </a:xfrm>
          <a:prstGeom prst="rect">
            <a:avLst/>
          </a:prstGeom>
        </p:spPr>
      </p:pic>
      <p:pic>
        <p:nvPicPr>
          <p:cNvPr id="11" name="Picture 10" descr="Yellow Note Bottom.bmp"/>
          <p:cNvPicPr>
            <a:picLocks noChangeAspect="1"/>
          </p:cNvPicPr>
          <p:nvPr/>
        </p:nvPicPr>
        <p:blipFill>
          <a:blip r:embed="rId4" cstate="print"/>
          <a:stretch>
            <a:fillRect/>
          </a:stretch>
        </p:blipFill>
        <p:spPr>
          <a:xfrm>
            <a:off x="4495800" y="533400"/>
            <a:ext cx="4194618" cy="4169871"/>
          </a:xfrm>
          <a:prstGeom prst="rect">
            <a:avLst/>
          </a:prstGeom>
        </p:spPr>
      </p:pic>
      <p:sp>
        <p:nvSpPr>
          <p:cNvPr id="2" name="Title 1"/>
          <p:cNvSpPr>
            <a:spLocks noGrp="1"/>
          </p:cNvSpPr>
          <p:nvPr>
            <p:ph type="title"/>
          </p:nvPr>
        </p:nvSpPr>
        <p:spPr>
          <a:xfrm>
            <a:off x="0" y="609600"/>
            <a:ext cx="4343400" cy="762000"/>
          </a:xfrm>
        </p:spPr>
        <p:txBody>
          <a:bodyPr>
            <a:noAutofit/>
            <a:scene3d>
              <a:camera prst="orthographicFront"/>
              <a:lightRig rig="soft" dir="t">
                <a:rot lat="0" lon="0" rev="10800000"/>
              </a:lightRig>
            </a:scene3d>
            <a:sp3d>
              <a:bevelT w="27940" h="12700"/>
              <a:contourClr>
                <a:srgbClr val="DDDDDD"/>
              </a:contourClr>
            </a:sp3d>
          </a:bodyPr>
          <a:lstStyle/>
          <a:p>
            <a:pPr>
              <a:lnSpc>
                <a:spcPct val="80000"/>
              </a:lnSpc>
            </a:pPr>
            <a:r>
              <a:rPr lang="en-US" b="1" spc="150" dirty="0" smtClean="0">
                <a:ln w="11430"/>
                <a:effectLst>
                  <a:outerShdw blurRad="25400" algn="tl" rotWithShape="0">
                    <a:srgbClr val="000000">
                      <a:alpha val="43000"/>
                    </a:srgbClr>
                  </a:outerShdw>
                </a:effectLst>
                <a:latin typeface="+mn-lt"/>
              </a:rPr>
              <a:t>Property Gift Both</a:t>
            </a:r>
            <a:endParaRPr lang="en-US" b="1" spc="150" dirty="0">
              <a:ln w="11430"/>
              <a:effectLst>
                <a:outerShdw blurRad="25400" algn="tl" rotWithShape="0">
                  <a:srgbClr val="000000">
                    <a:alpha val="43000"/>
                  </a:srgbClr>
                </a:outerShdw>
              </a:effectLst>
              <a:latin typeface="+mn-lt"/>
            </a:endParaRPr>
          </a:p>
        </p:txBody>
      </p:sp>
      <p:sp>
        <p:nvSpPr>
          <p:cNvPr id="3" name="Content Placeholder 2"/>
          <p:cNvSpPr>
            <a:spLocks noGrp="1"/>
          </p:cNvSpPr>
          <p:nvPr>
            <p:ph idx="1"/>
          </p:nvPr>
        </p:nvSpPr>
        <p:spPr>
          <a:xfrm>
            <a:off x="4419600" y="1143000"/>
            <a:ext cx="4343400" cy="3505200"/>
          </a:xfrm>
        </p:spPr>
        <p:txBody>
          <a:bodyPr>
            <a:noAutofit/>
          </a:bodyPr>
          <a:lstStyle/>
          <a:p>
            <a:pPr algn="ctr">
              <a:lnSpc>
                <a:spcPct val="90000"/>
              </a:lnSpc>
              <a:buNone/>
            </a:pPr>
            <a:r>
              <a:rPr lang="en-US" sz="2800" b="1" spc="-150" dirty="0" smtClean="0">
                <a:cs typeface="Vijaya" pitchFamily="34" charset="0"/>
              </a:rPr>
              <a:t>Note from charity before taxes filed or due </a:t>
            </a:r>
          </a:p>
          <a:p>
            <a:pPr marL="514350" indent="-514350">
              <a:lnSpc>
                <a:spcPct val="90000"/>
              </a:lnSpc>
              <a:buAutoNum type="arabicParenBoth"/>
            </a:pPr>
            <a:r>
              <a:rPr lang="en-US" sz="2800" b="1" spc="-150" dirty="0" smtClean="0">
                <a:cs typeface="Vijaya" pitchFamily="34" charset="0"/>
              </a:rPr>
              <a:t>Donor and date, location &amp; description of property</a:t>
            </a:r>
          </a:p>
          <a:p>
            <a:pPr marL="514350" indent="-514350">
              <a:lnSpc>
                <a:spcPct val="90000"/>
              </a:lnSpc>
              <a:spcBef>
                <a:spcPts val="0"/>
              </a:spcBef>
              <a:buAutoNum type="arabicParenBoth"/>
            </a:pPr>
            <a:r>
              <a:rPr lang="en-US" sz="2800" b="1" spc="-150" dirty="0" smtClean="0">
                <a:cs typeface="Vijaya" pitchFamily="34" charset="0"/>
              </a:rPr>
              <a:t>“No goods or services were provided in exchange for these gifts.” [or describe and value items provided] * </a:t>
            </a:r>
          </a:p>
          <a:p>
            <a:pPr marL="514350" indent="-514350">
              <a:lnSpc>
                <a:spcPct val="90000"/>
              </a:lnSpc>
              <a:spcBef>
                <a:spcPts val="0"/>
              </a:spcBef>
              <a:buNone/>
            </a:pPr>
            <a:r>
              <a:rPr lang="en-US" sz="2800" b="1" spc="-150" dirty="0" smtClean="0">
                <a:cs typeface="Vijaya" pitchFamily="34" charset="0"/>
              </a:rPr>
              <a:t>		 </a:t>
            </a:r>
            <a:r>
              <a:rPr lang="en-US" sz="2000" b="1" spc="-150" dirty="0" smtClean="0">
                <a:cs typeface="Vijaya" pitchFamily="34" charset="0"/>
              </a:rPr>
              <a:t>*Part (2) not required for gifts &lt;$250   </a:t>
            </a:r>
            <a:endParaRPr lang="en-US" sz="2000" b="1" spc="-150" dirty="0">
              <a:cs typeface="Vijaya" pitchFamily="34" charset="0"/>
            </a:endParaRPr>
          </a:p>
        </p:txBody>
      </p:sp>
      <p:pic>
        <p:nvPicPr>
          <p:cNvPr id="12" name="Picture 11" descr="Sticky Note A-New Top.bmp"/>
          <p:cNvPicPr>
            <a:picLocks noChangeAspect="1"/>
          </p:cNvPicPr>
          <p:nvPr/>
        </p:nvPicPr>
        <p:blipFill>
          <a:blip r:embed="rId5" cstate="print"/>
          <a:stretch>
            <a:fillRect/>
          </a:stretch>
        </p:blipFill>
        <p:spPr>
          <a:xfrm rot="20883307">
            <a:off x="7153331" y="4816079"/>
            <a:ext cx="963930" cy="745682"/>
          </a:xfrm>
          <a:prstGeom prst="rect">
            <a:avLst/>
          </a:prstGeom>
        </p:spPr>
      </p:pic>
      <p:pic>
        <p:nvPicPr>
          <p:cNvPr id="13" name="Picture 12" descr="Sticky Note A.bmp"/>
          <p:cNvPicPr>
            <a:picLocks noChangeAspect="1"/>
          </p:cNvPicPr>
          <p:nvPr/>
        </p:nvPicPr>
        <p:blipFill>
          <a:blip r:embed="rId6" cstate="print"/>
          <a:stretch>
            <a:fillRect/>
          </a:stretch>
        </p:blipFill>
        <p:spPr>
          <a:xfrm>
            <a:off x="6172200" y="5105400"/>
            <a:ext cx="2819400" cy="1617749"/>
          </a:xfrm>
          <a:prstGeom prst="rect">
            <a:avLst/>
          </a:prstGeom>
        </p:spPr>
      </p:pic>
      <p:sp>
        <p:nvSpPr>
          <p:cNvPr id="14" name="TextBox 13"/>
          <p:cNvSpPr txBox="1"/>
          <p:nvPr/>
        </p:nvSpPr>
        <p:spPr>
          <a:xfrm>
            <a:off x="6096000" y="5410200"/>
            <a:ext cx="2971800" cy="1405769"/>
          </a:xfrm>
          <a:prstGeom prst="rect">
            <a:avLst/>
          </a:prstGeom>
          <a:noFill/>
        </p:spPr>
        <p:txBody>
          <a:bodyPr wrap="square" rtlCol="0">
            <a:spAutoFit/>
          </a:bodyPr>
          <a:lstStyle/>
          <a:p>
            <a:pPr algn="ctr">
              <a:lnSpc>
                <a:spcPct val="70000"/>
              </a:lnSpc>
            </a:pPr>
            <a:r>
              <a:rPr lang="en-US" sz="3000" b="1" spc="-300" dirty="0" smtClean="0"/>
              <a:t>Donor’s        reliable records of gift, charity, date, place, FMV (and cost basis if relevant) </a:t>
            </a:r>
            <a:endParaRPr lang="en-US" sz="3000" b="1" spc="-3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How to Document Charitable Contributions&amp;quot;&quot;/&gt;&lt;property id=&quot;20307&quot; value=&quot;256&quot;/&gt;&lt;/object&gt;&lt;object type=&quot;3&quot; unique_id=&quot;10005&quot;&gt;&lt;property id=&quot;20148&quot; value=&quot;5&quot;/&gt;&lt;property id=&quot;20300&quot; value=&quot;Slide 2 - &amp;quot;Cash &amp;lt;$250 any of these&amp;quot;&quot;/&gt;&lt;property id=&quot;20307&quot; value=&quot;257&quot;/&gt;&lt;/object&gt;&lt;object type=&quot;3&quot; unique_id=&quot;10006&quot;&gt;&lt;property id=&quot;20148&quot; value=&quot;5&quot;/&gt;&lt;property id=&quot;20300&quot; value=&quot;Slide 3 - &amp;quot;Cash $250+&amp;quot;&quot;/&gt;&lt;property id=&quot;20307&quot; value=&quot;258&quot;/&gt;&lt;/object&gt;&lt;object type=&quot;3&quot; unique_id=&quot;10007&quot;&gt;&lt;property id=&quot;20148&quot; value=&quot;5&quot;/&gt;&lt;property id=&quot;20300&quot; value=&quot;Slide 4 - &amp;quot;Based on individual gift amounts&amp;quot;&quot;/&gt;&lt;property id=&quot;20307&quot; value=&quot;260&quot;/&gt;&lt;/object&gt;&lt;object type=&quot;3&quot; unique_id=&quot;10008&quot;&gt;&lt;property id=&quot;20148&quot; value=&quot;5&quot;/&gt;&lt;property id=&quot;20300&quot; value=&quot;Slide 5 - &amp;quot;Based on individual gift amounts&amp;quot;&quot;/&gt;&lt;property id=&quot;20307&quot; value=&quot;261&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79&quot;/&gt;&lt;/object&gt;&lt;object type=&quot;3&quot; unique_id=&quot;10011&quot;&gt;&lt;property id=&quot;20148&quot; value=&quot;5&quot;/&gt;&lt;property id=&quot;20300&quot; value=&quot;Slide 8&quot;/&gt;&lt;property id=&quot;20307&quot; value=&quot;280&quot;/&gt;&lt;/object&gt;&lt;object type=&quot;3&quot; unique_id=&quot;10012&quot;&gt;&lt;property id=&quot;20148&quot; value=&quot;5&quot;/&gt;&lt;property id=&quot;20300&quot; value=&quot;Slide 9 - &amp;quot;Property Gift Both&amp;quot;&quot;/&gt;&lt;property id=&quot;20307&quot; value=&quot;277&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0&quot;/&gt;&lt;/object&gt;&lt;object type=&quot;3&quot; unique_id=&quot;10015&quot;&gt;&lt;property id=&quot;20148&quot; value=&quot;5&quot;/&gt;&lt;property id=&quot;20300&quot; value=&quot;Slide 12 - &amp;quot;Property &amp;#x0D;&amp;#x0A; &amp;lt;$250 where receipt is impractical&amp;quot;&quot;/&gt;&lt;property id=&quot;20307&quot; value=&quot;271&quot;/&gt;&lt;/object&gt;&lt;object type=&quot;3&quot; unique_id=&quot;10016&quot;&gt;&lt;property id=&quot;20148&quot; value=&quot;5&quot;/&gt;&lt;property id=&quot;20300&quot; value=&quot;Slide 13&quot;/&gt;&lt;property id=&quot;20307&quot; value=&quot;272&quot;/&gt;&lt;/object&gt;&lt;object type=&quot;3&quot; unique_id=&quot;10017&quot;&gt;&lt;property id=&quot;20148&quot; value=&quot;5&quot;/&gt;&lt;property id=&quot;20300&quot; value=&quot;Slide 14 - &amp;quot;Property &amp;gt;$500&amp;quot;&quot;/&gt;&lt;property id=&quot;20307&quot; value=&quot;266&quot;/&gt;&lt;/object&gt;&lt;object type=&quot;3&quot; unique_id=&quot;10018&quot;&gt;&lt;property id=&quot;20148&quot; value=&quot;5&quot;/&gt;&lt;property id=&quot;20300&quot; value=&quot;Slide 15 - &amp;quot;Car/Plane/Boat &amp;gt;$500&amp;quot;&quot;/&gt;&lt;property id=&quot;20307&quot; value=&quot;275&quot;/&gt;&lt;/object&gt;&lt;object type=&quot;3&quot; unique_id=&quot;10019&quot;&gt;&lt;property id=&quot;20148&quot; value=&quot;5&quot;/&gt;&lt;property id=&quot;20300&quot; value=&quot;Slide 16 - &amp;quot;Property $5,000+&amp;quot;&quot;/&gt;&lt;property id=&quot;20307&quot; value=&quot;265&quot;/&gt;&lt;/object&gt;&lt;object type=&quot;3&quot; unique_id=&quot;10020&quot;&gt;&lt;property id=&quot;20148&quot; value=&quot;5&quot;/&gt;&lt;property id=&quot;20300&quot; value=&quot;Slide 17 - &amp;quot;Property &amp;#x0D;&amp;#x0A;&amp;gt;$500,000 or Artwork &amp;gt;$20,000&amp;quot;&quot;/&gt;&lt;property id=&quot;20307&quot; value=&quot;267&quot;/&gt;&lt;/object&gt;&lt;object type=&quot;3&quot; unique_id=&quot;10021&quot;&gt;&lt;property id=&quot;20148&quot; value=&quot;5&quot;/&gt;&lt;property id=&quot;20300&quot; value=&quot;Slide 18&quot;/&gt;&lt;property id=&quot;20307&quot; value=&quot;286&quot;/&gt;&lt;/object&gt;&lt;object type=&quot;3&quot; unique_id=&quot;10022&quot;&gt;&lt;property id=&quot;20148&quot; value=&quot;5&quot;/&gt;&lt;property id=&quot;20300&quot; value=&quot;Slide 19&quot;/&gt;&lt;property id=&quot;20307&quot; value=&quot;276&quot;/&gt;&lt;/object&gt;&lt;object type=&quot;3&quot; unique_id=&quot;10023&quot;&gt;&lt;property id=&quot;20148&quot; value=&quot;5&quot;/&gt;&lt;property id=&quot;20300&quot; value=&quot;Slide 20&quot;/&gt;&lt;property id=&quot;20307&quot; value=&quot;281&quot;/&gt;&lt;/object&gt;&lt;object type=&quot;3&quot; unique_id=&quot;10024&quot;&gt;&lt;property id=&quot;20148&quot; value=&quot;5&quot;/&gt;&lt;property id=&quot;20300&quot; value=&quot;Slide 21&quot;/&gt;&lt;property id=&quot;20307&quot; value=&quot;284&quot;/&gt;&lt;/object&gt;&lt;object type=&quot;3&quot; unique_id=&quot;10025&quot;&gt;&lt;property id=&quot;20148&quot; value=&quot;5&quot;/&gt;&lt;property id=&quot;20300&quot; value=&quot;Slide 22&quot;/&gt;&lt;property id=&quot;20307&quot; value=&quot;282&quot;/&gt;&lt;/object&gt;&lt;object type=&quot;3&quot; unique_id=&quot;10026&quot;&gt;&lt;property id=&quot;20148&quot; value=&quot;5&quot;/&gt;&lt;property id=&quot;20300&quot; value=&quot;Slide 23&quot;/&gt;&lt;property id=&quot;20307&quot; value=&quot;283&quot;/&gt;&lt;/object&gt;&lt;object type=&quot;3&quot; unique_id=&quot;10027&quot;&gt;&lt;property id=&quot;20148&quot; value=&quot;5&quot;/&gt;&lt;property id=&quot;20300&quot; value=&quot;Slide 24&quot;/&gt;&lt;property id=&quot;20307&quot; value=&quot;285&quot;/&gt;&lt;/object&gt;&lt;object type=&quot;3&quot; unique_id=&quot;34616&quot;&gt;&lt;property id=&quot;20148&quot; value=&quot;5&quot;/&gt;&lt;property id=&quot;20300&quot; value=&quot;Slide 25 - &amp;quot;How to Document Charitable Contributions&amp;quot;&quot;/&gt;&lt;property id=&quot;20307&quot; value=&quot;287&quot;/&gt;&lt;/object&gt;&lt;object type=&quot;3&quot; unique_id=&quot;34617&quot;&gt;&lt;property id=&quot;20148&quot; value=&quot;5&quot;/&gt;&lt;property id=&quot;20300&quot; value=&quot;Slide 26&quot;/&gt;&lt;property id=&quot;20307&quot; value=&quot;288&quot;/&gt;&lt;/object&gt;&lt;object type=&quot;3&quot; unique_id=&quot;34618&quot;&gt;&lt;property id=&quot;20148&quot; value=&quot;5&quot;/&gt;&lt;property id=&quot;20300&quot; value=&quot;Slide 27&quot;/&gt;&lt;property id=&quot;20307&quot; value=&quot;289&quot;/&gt;&lt;/object&gt;&lt;object type=&quot;3&quot; unique_id=&quot;34619&quot;&gt;&lt;property id=&quot;20148&quot; value=&quot;5&quot;/&gt;&lt;property id=&quot;20300&quot; value=&quot;Slide 28&quot;/&gt;&lt;property id=&quot;20307&quot; value=&quot;290&quot;/&gt;&lt;/object&gt;&lt;object type=&quot;3&quot; unique_id=&quot;34620&quot;&gt;&lt;property id=&quot;20148&quot; value=&quot;5&quot;/&gt;&lt;property id=&quot;20300&quot; value=&quot;Slide 29&quot;/&gt;&lt;property id=&quot;20307&quot; value=&quot;291&quot;/&gt;&lt;/object&gt;&lt;object type=&quot;3&quot; unique_id=&quot;34621&quot;&gt;&lt;property id=&quot;20148&quot; value=&quot;5&quot;/&gt;&lt;property id=&quot;20300&quot; value=&quot;Slide 30&quot;/&gt;&lt;property id=&quot;20307&quot; value=&quot;292&quot;/&gt;&lt;/object&gt;&lt;object type=&quot;3&quot; unique_id=&quot;34622&quot;&gt;&lt;property id=&quot;20148&quot; value=&quot;5&quot;/&gt;&lt;property id=&quot;20300&quot; value=&quot;Slide 31&quot;/&gt;&lt;property id=&quot;20307&quot; value=&quot;29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1108</TotalTime>
  <Words>1340</Words>
  <Application>Microsoft Office PowerPoint</Application>
  <PresentationFormat>On-screen Show (4:3)</PresentationFormat>
  <Paragraphs>189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How to Document Charitable Contributions</vt:lpstr>
      <vt:lpstr>Cash &lt;$250 any of these</vt:lpstr>
      <vt:lpstr>Cash $250+</vt:lpstr>
      <vt:lpstr>Based on individual gift amounts</vt:lpstr>
      <vt:lpstr>Based on individual gift amounts</vt:lpstr>
      <vt:lpstr>Slide 6</vt:lpstr>
      <vt:lpstr>Slide 7</vt:lpstr>
      <vt:lpstr>Slide 8</vt:lpstr>
      <vt:lpstr>Property Gift Both</vt:lpstr>
      <vt:lpstr>Slide 10</vt:lpstr>
      <vt:lpstr>Slide 11</vt:lpstr>
      <vt:lpstr>Property   &lt;$250 where receipt is impractical</vt:lpstr>
      <vt:lpstr>Slide 13</vt:lpstr>
      <vt:lpstr>Property &gt;$500</vt:lpstr>
      <vt:lpstr>Car/Plane/Boat &gt;$500</vt:lpstr>
      <vt:lpstr>Property $5,000+</vt:lpstr>
      <vt:lpstr>Property  &gt;$500,000 or Artwork &gt;$20,000</vt:lpstr>
      <vt:lpstr>Slide 18</vt:lpstr>
      <vt:lpstr>Slide 19</vt:lpstr>
      <vt:lpstr>Slide 20</vt:lpstr>
      <vt:lpstr>Slide 21</vt:lpstr>
      <vt:lpstr>Slide 22</vt:lpstr>
      <vt:lpstr>Slide 23</vt:lpstr>
      <vt:lpstr>Slide 24</vt:lpstr>
      <vt:lpstr>How to Document Charitable Contributions</vt:lpstr>
      <vt:lpstr>Slide 26</vt:lpstr>
      <vt:lpstr>Slide 27</vt:lpstr>
      <vt:lpstr>Slide 28</vt:lpstr>
      <vt:lpstr>Slide 29</vt:lpstr>
      <vt:lpstr>Slide 30</vt:lpstr>
      <vt:lpstr>Slide 31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Charitable deductions: Documentation &amp; Timing</dc:title>
  <dc:creator>rujames</dc:creator>
  <cp:lastModifiedBy>rujames</cp:lastModifiedBy>
  <cp:revision>117</cp:revision>
  <dcterms:created xsi:type="dcterms:W3CDTF">2010-09-14T15:06:18Z</dcterms:created>
  <dcterms:modified xsi:type="dcterms:W3CDTF">2010-12-07T18:24:40Z</dcterms:modified>
</cp:coreProperties>
</file>