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8" r:id="rId2"/>
    <p:sldId id="263" r:id="rId3"/>
    <p:sldId id="314" r:id="rId4"/>
    <p:sldId id="345" r:id="rId5"/>
    <p:sldId id="269" r:id="rId6"/>
    <p:sldId id="267" r:id="rId7"/>
    <p:sldId id="268" r:id="rId8"/>
    <p:sldId id="280" r:id="rId9"/>
    <p:sldId id="315" r:id="rId10"/>
    <p:sldId id="281" r:id="rId11"/>
    <p:sldId id="316" r:id="rId12"/>
    <p:sldId id="282" r:id="rId13"/>
    <p:sldId id="317" r:id="rId14"/>
    <p:sldId id="283" r:id="rId15"/>
    <p:sldId id="265" r:id="rId16"/>
    <p:sldId id="271" r:id="rId17"/>
    <p:sldId id="272" r:id="rId18"/>
    <p:sldId id="276" r:id="rId19"/>
    <p:sldId id="273" r:id="rId20"/>
    <p:sldId id="286" r:id="rId21"/>
    <p:sldId id="288" r:id="rId22"/>
    <p:sldId id="274" r:id="rId23"/>
    <p:sldId id="293" r:id="rId24"/>
    <p:sldId id="292" r:id="rId25"/>
    <p:sldId id="306" r:id="rId26"/>
    <p:sldId id="304" r:id="rId27"/>
    <p:sldId id="307" r:id="rId28"/>
    <p:sldId id="318" r:id="rId29"/>
    <p:sldId id="305" r:id="rId30"/>
    <p:sldId id="312" r:id="rId31"/>
    <p:sldId id="319" r:id="rId32"/>
    <p:sldId id="320" r:id="rId33"/>
    <p:sldId id="285" r:id="rId34"/>
    <p:sldId id="321" r:id="rId35"/>
    <p:sldId id="322" r:id="rId36"/>
    <p:sldId id="313" r:id="rId37"/>
    <p:sldId id="325" r:id="rId38"/>
    <p:sldId id="324" r:id="rId39"/>
    <p:sldId id="326" r:id="rId40"/>
    <p:sldId id="323" r:id="rId41"/>
    <p:sldId id="327" r:id="rId42"/>
    <p:sldId id="362" r:id="rId43"/>
    <p:sldId id="259" r:id="rId44"/>
    <p:sldId id="330" r:id="rId45"/>
    <p:sldId id="331" r:id="rId46"/>
    <p:sldId id="332" r:id="rId47"/>
    <p:sldId id="289" r:id="rId48"/>
    <p:sldId id="291" r:id="rId49"/>
    <p:sldId id="290" r:id="rId50"/>
    <p:sldId id="294" r:id="rId51"/>
    <p:sldId id="296" r:id="rId52"/>
    <p:sldId id="297" r:id="rId53"/>
    <p:sldId id="329" r:id="rId54"/>
    <p:sldId id="298" r:id="rId55"/>
    <p:sldId id="299" r:id="rId56"/>
    <p:sldId id="333" r:id="rId57"/>
    <p:sldId id="334" r:id="rId58"/>
    <p:sldId id="337" r:id="rId59"/>
    <p:sldId id="338" r:id="rId60"/>
    <p:sldId id="339" r:id="rId61"/>
    <p:sldId id="340" r:id="rId62"/>
    <p:sldId id="341" r:id="rId63"/>
    <p:sldId id="342" r:id="rId64"/>
    <p:sldId id="343" r:id="rId65"/>
    <p:sldId id="344" r:id="rId66"/>
    <p:sldId id="335" r:id="rId67"/>
    <p:sldId id="346" r:id="rId68"/>
    <p:sldId id="354" r:id="rId69"/>
    <p:sldId id="355" r:id="rId70"/>
    <p:sldId id="349" r:id="rId71"/>
    <p:sldId id="351" r:id="rId72"/>
    <p:sldId id="356" r:id="rId73"/>
    <p:sldId id="357" r:id="rId74"/>
    <p:sldId id="358" r:id="rId75"/>
    <p:sldId id="359" r:id="rId76"/>
    <p:sldId id="360" r:id="rId77"/>
    <p:sldId id="361" r:id="rId78"/>
    <p:sldId id="363" r:id="rId79"/>
    <p:sldId id="364" r:id="rId80"/>
    <p:sldId id="365" r:id="rId81"/>
    <p:sldId id="366" r:id="rId82"/>
    <p:sldId id="367" r:id="rId83"/>
    <p:sldId id="368" r:id="rId84"/>
    <p:sldId id="369" r:id="rId85"/>
  </p:sldIdLst>
  <p:sldSz cx="9144000" cy="6858000" type="screen4x3"/>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1B0"/>
    <a:srgbClr val="000000"/>
    <a:srgbClr val="922231"/>
    <a:srgbClr val="F49615"/>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17" autoAdjust="0"/>
  </p:normalViewPr>
  <p:slideViewPr>
    <p:cSldViewPr>
      <p:cViewPr varScale="1">
        <p:scale>
          <a:sx n="85" d="100"/>
          <a:sy n="85" d="100"/>
        </p:scale>
        <p:origin x="-1301"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endParaRPr lang="en-US" sz="2800" b="1" dirty="0"/>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508BB31F-E825-4F36-B461-5A65820068E5}" type="presOf" srcId="{0656BB18-7EEB-4013-B647-B62E33ABF1F1}" destId="{5F6BFAE9-B23E-420D-AAD9-1D7C310A9DD4}"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58162FA6-B118-45AF-B310-2FBF30247630}" type="presOf" srcId="{9BF655C9-192F-4D97-A64E-A53366BAC895}" destId="{72AFD9B0-2FE9-4D5D-B926-7F88DD41DBDE}" srcOrd="0" destOrd="0" presId="urn:microsoft.com/office/officeart/2005/8/layout/vList5"/>
    <dgm:cxn modelId="{BB86A8F0-015E-4C52-A84C-90C640A9BAF3}" srcId="{9BF655C9-192F-4D97-A64E-A53366BAC895}" destId="{0656BB18-7EEB-4013-B647-B62E33ABF1F1}" srcOrd="0" destOrd="0" parTransId="{370A75C1-8535-4061-A76C-7BA1424DC1BD}" sibTransId="{98BDDF0C-B2F3-449B-BA70-FB8A19117F81}"/>
    <dgm:cxn modelId="{4D3AAE0E-CE29-4ECE-9275-12120FA4A539}" type="presOf" srcId="{F59FD160-43D4-42B4-BF6C-6788361714B8}" destId="{666E9D99-D287-4377-8A48-794C445D00FB}"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C4F7C97F-3ABB-4EDC-A13F-708C8DE2BF86}" type="presOf" srcId="{7E681F7E-57D0-4E58-BC5F-1DB4E74E6E6D}" destId="{F6F7B513-AEC5-483A-BA8A-A5B6622506F5}" srcOrd="0" destOrd="0" presId="urn:microsoft.com/office/officeart/2005/8/layout/vList5"/>
    <dgm:cxn modelId="{6F7220B5-8B34-4540-B225-F267B13E6BCF}" type="presOf" srcId="{AE41DB07-ABF3-481D-B931-EA9AD5377E2F}" destId="{7EC3A9BB-14D3-4F51-A5EF-DBF3F0A68A01}" srcOrd="0" destOrd="0" presId="urn:microsoft.com/office/officeart/2005/8/layout/vList5"/>
    <dgm:cxn modelId="{50183D76-77AB-4003-9BCE-9740923249C9}" type="presParOf" srcId="{72AFD9B0-2FE9-4D5D-B926-7F88DD41DBDE}" destId="{7B3BF901-C96C-45AC-B5A9-ACD9696F5D0E}" srcOrd="0" destOrd="0" presId="urn:microsoft.com/office/officeart/2005/8/layout/vList5"/>
    <dgm:cxn modelId="{0B41B348-BC4B-4BBD-85FA-1F202FB5784B}" type="presParOf" srcId="{7B3BF901-C96C-45AC-B5A9-ACD9696F5D0E}" destId="{5F6BFAE9-B23E-420D-AAD9-1D7C310A9DD4}" srcOrd="0" destOrd="0" presId="urn:microsoft.com/office/officeart/2005/8/layout/vList5"/>
    <dgm:cxn modelId="{BB043288-E991-42AF-82D6-834EE1846590}" type="presParOf" srcId="{72AFD9B0-2FE9-4D5D-B926-7F88DD41DBDE}" destId="{744B8DF6-F306-43AA-9F84-5FB06F3298B5}" srcOrd="1" destOrd="0" presId="urn:microsoft.com/office/officeart/2005/8/layout/vList5"/>
    <dgm:cxn modelId="{9134B8F1-E1F6-4B0B-8637-883059E04AA0}" type="presParOf" srcId="{72AFD9B0-2FE9-4D5D-B926-7F88DD41DBDE}" destId="{F7DDA60C-0340-4A1D-B679-28091D621289}" srcOrd="2" destOrd="0" presId="urn:microsoft.com/office/officeart/2005/8/layout/vList5"/>
    <dgm:cxn modelId="{29FF1917-CA6C-4EE9-AD5A-008A2CA42B9E}" type="presParOf" srcId="{F7DDA60C-0340-4A1D-B679-28091D621289}" destId="{7EC3A9BB-14D3-4F51-A5EF-DBF3F0A68A01}" srcOrd="0" destOrd="0" presId="urn:microsoft.com/office/officeart/2005/8/layout/vList5"/>
    <dgm:cxn modelId="{4539880B-3E02-4BE1-AD8B-194792996E4C}" type="presParOf" srcId="{72AFD9B0-2FE9-4D5D-B926-7F88DD41DBDE}" destId="{C2AA177C-3111-49B2-ADB0-DC6061D3C781}" srcOrd="3" destOrd="0" presId="urn:microsoft.com/office/officeart/2005/8/layout/vList5"/>
    <dgm:cxn modelId="{7D5AA1A0-CADD-491F-B836-3B887E83CDDD}" type="presParOf" srcId="{72AFD9B0-2FE9-4D5D-B926-7F88DD41DBDE}" destId="{4F857681-8978-4DBF-B224-B17CB500E994}" srcOrd="4" destOrd="0" presId="urn:microsoft.com/office/officeart/2005/8/layout/vList5"/>
    <dgm:cxn modelId="{946BC7CF-0D71-4598-AE84-D640EBF3403A}" type="presParOf" srcId="{4F857681-8978-4DBF-B224-B17CB500E994}" destId="{F6F7B513-AEC5-483A-BA8A-A5B6622506F5}" srcOrd="0" destOrd="0" presId="urn:microsoft.com/office/officeart/2005/8/layout/vList5"/>
    <dgm:cxn modelId="{205A0669-0DE9-41BB-8AE2-D0E6566F2CB5}" type="presParOf" srcId="{72AFD9B0-2FE9-4D5D-B926-7F88DD41DBDE}" destId="{837A2B2E-B10D-4246-A8F9-34CE72AE8E19}" srcOrd="5" destOrd="0" presId="urn:microsoft.com/office/officeart/2005/8/layout/vList5"/>
    <dgm:cxn modelId="{3D3C5D7C-E008-4A2C-8089-BB7ECB2DF1F2}" type="presParOf" srcId="{72AFD9B0-2FE9-4D5D-B926-7F88DD41DBDE}" destId="{7B49F5D2-937E-48B5-B0F4-FC0C26A5FE1D}" srcOrd="6" destOrd="0" presId="urn:microsoft.com/office/officeart/2005/8/layout/vList5"/>
    <dgm:cxn modelId="{3A0B408B-6CAB-46AE-89AA-BA7E9395B2BB}"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endParaRPr lang="en-US" sz="2800" b="1" dirty="0"/>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7F13830A-E8AD-4E4D-9165-50E7796D87D5}" type="presOf" srcId="{F59FD160-43D4-42B4-BF6C-6788361714B8}" destId="{666E9D99-D287-4377-8A48-794C445D00FB}"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FCD169BB-42BB-47C3-854E-E1645D180D6B}" type="presOf" srcId="{7E681F7E-57D0-4E58-BC5F-1DB4E74E6E6D}" destId="{F6F7B513-AEC5-483A-BA8A-A5B6622506F5}"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D56DAA26-9668-4738-BC4D-7FA43C4D28B9}" type="presOf" srcId="{9BF655C9-192F-4D97-A64E-A53366BAC895}" destId="{72AFD9B0-2FE9-4D5D-B926-7F88DD41DBDE}" srcOrd="0" destOrd="0" presId="urn:microsoft.com/office/officeart/2005/8/layout/vList5"/>
    <dgm:cxn modelId="{F044E7A9-68A4-41C2-89C6-991852F43CD6}" type="presOf" srcId="{0656BB18-7EEB-4013-B647-B62E33ABF1F1}" destId="{5F6BFAE9-B23E-420D-AAD9-1D7C310A9DD4}" srcOrd="0" destOrd="0" presId="urn:microsoft.com/office/officeart/2005/8/layout/vList5"/>
    <dgm:cxn modelId="{2D8BB6B5-F53B-4D79-97D6-B1FD11FAC574}" type="presOf" srcId="{AE41DB07-ABF3-481D-B931-EA9AD5377E2F}" destId="{7EC3A9BB-14D3-4F51-A5EF-DBF3F0A68A01}" srcOrd="0" destOrd="0" presId="urn:microsoft.com/office/officeart/2005/8/layout/vList5"/>
    <dgm:cxn modelId="{BD563964-CD7C-4432-8821-0D9A8B960F79}" type="presParOf" srcId="{72AFD9B0-2FE9-4D5D-B926-7F88DD41DBDE}" destId="{7B3BF901-C96C-45AC-B5A9-ACD9696F5D0E}" srcOrd="0" destOrd="0" presId="urn:microsoft.com/office/officeart/2005/8/layout/vList5"/>
    <dgm:cxn modelId="{D5185F04-C880-479F-8738-78A1BA931679}" type="presParOf" srcId="{7B3BF901-C96C-45AC-B5A9-ACD9696F5D0E}" destId="{5F6BFAE9-B23E-420D-AAD9-1D7C310A9DD4}" srcOrd="0" destOrd="0" presId="urn:microsoft.com/office/officeart/2005/8/layout/vList5"/>
    <dgm:cxn modelId="{5BE7DC50-5A75-463F-93DC-D2F0AAF9998E}" type="presParOf" srcId="{72AFD9B0-2FE9-4D5D-B926-7F88DD41DBDE}" destId="{744B8DF6-F306-43AA-9F84-5FB06F3298B5}" srcOrd="1" destOrd="0" presId="urn:microsoft.com/office/officeart/2005/8/layout/vList5"/>
    <dgm:cxn modelId="{B6F62BE3-7007-480F-8C6B-6EC98F2D9269}" type="presParOf" srcId="{72AFD9B0-2FE9-4D5D-B926-7F88DD41DBDE}" destId="{F7DDA60C-0340-4A1D-B679-28091D621289}" srcOrd="2" destOrd="0" presId="urn:microsoft.com/office/officeart/2005/8/layout/vList5"/>
    <dgm:cxn modelId="{3E4E33A0-DFD1-4EE5-94B3-E624B1549C5E}" type="presParOf" srcId="{F7DDA60C-0340-4A1D-B679-28091D621289}" destId="{7EC3A9BB-14D3-4F51-A5EF-DBF3F0A68A01}" srcOrd="0" destOrd="0" presId="urn:microsoft.com/office/officeart/2005/8/layout/vList5"/>
    <dgm:cxn modelId="{2C4374B7-EDCC-44E2-A889-AF81D3AE0832}" type="presParOf" srcId="{72AFD9B0-2FE9-4D5D-B926-7F88DD41DBDE}" destId="{C2AA177C-3111-49B2-ADB0-DC6061D3C781}" srcOrd="3" destOrd="0" presId="urn:microsoft.com/office/officeart/2005/8/layout/vList5"/>
    <dgm:cxn modelId="{1CCC4A36-60C8-4530-897B-487E36AAB451}" type="presParOf" srcId="{72AFD9B0-2FE9-4D5D-B926-7F88DD41DBDE}" destId="{4F857681-8978-4DBF-B224-B17CB500E994}" srcOrd="4" destOrd="0" presId="urn:microsoft.com/office/officeart/2005/8/layout/vList5"/>
    <dgm:cxn modelId="{6843EC69-E728-4A19-BD01-57B8AE841E90}" type="presParOf" srcId="{4F857681-8978-4DBF-B224-B17CB500E994}" destId="{F6F7B513-AEC5-483A-BA8A-A5B6622506F5}" srcOrd="0" destOrd="0" presId="urn:microsoft.com/office/officeart/2005/8/layout/vList5"/>
    <dgm:cxn modelId="{6DFB02DE-C692-400B-A275-090D46CE3C00}" type="presParOf" srcId="{72AFD9B0-2FE9-4D5D-B926-7F88DD41DBDE}" destId="{837A2B2E-B10D-4246-A8F9-34CE72AE8E19}" srcOrd="5" destOrd="0" presId="urn:microsoft.com/office/officeart/2005/8/layout/vList5"/>
    <dgm:cxn modelId="{CBE05A6A-477D-4010-AB1A-02CE01D6505E}" type="presParOf" srcId="{72AFD9B0-2FE9-4D5D-B926-7F88DD41DBDE}" destId="{7B49F5D2-937E-48B5-B0F4-FC0C26A5FE1D}" srcOrd="6" destOrd="0" presId="urn:microsoft.com/office/officeart/2005/8/layout/vList5"/>
    <dgm:cxn modelId="{6BCE1712-0662-429C-B615-D929D4495D29}"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endParaRPr lang="en-US" sz="2800" b="1" dirty="0"/>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CA763E81-C770-4719-AE0A-B05349AF33A5}" type="presOf" srcId="{9BF655C9-192F-4D97-A64E-A53366BAC895}" destId="{72AFD9B0-2FE9-4D5D-B926-7F88DD41DBDE}"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ED2F6AE5-542B-4749-AB48-A7376631BE35}" type="presOf" srcId="{F59FD160-43D4-42B4-BF6C-6788361714B8}" destId="{666E9D99-D287-4377-8A48-794C445D00FB}"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2827AE25-3C04-4962-97A8-17E958142186}" type="presOf" srcId="{0656BB18-7EEB-4013-B647-B62E33ABF1F1}" destId="{5F6BFAE9-B23E-420D-AAD9-1D7C310A9DD4}" srcOrd="0" destOrd="0" presId="urn:microsoft.com/office/officeart/2005/8/layout/vList5"/>
    <dgm:cxn modelId="{4374D232-A7B2-4D3A-A7B4-3E7E97E522C0}" type="presOf" srcId="{AE41DB07-ABF3-481D-B931-EA9AD5377E2F}" destId="{7EC3A9BB-14D3-4F51-A5EF-DBF3F0A68A01}" srcOrd="0" destOrd="0" presId="urn:microsoft.com/office/officeart/2005/8/layout/vList5"/>
    <dgm:cxn modelId="{21AE39A9-DBBC-48AE-BD72-DEDC8BAEB4E0}" type="presOf" srcId="{7E681F7E-57D0-4E58-BC5F-1DB4E74E6E6D}" destId="{F6F7B513-AEC5-483A-BA8A-A5B6622506F5}" srcOrd="0" destOrd="0" presId="urn:microsoft.com/office/officeart/2005/8/layout/vList5"/>
    <dgm:cxn modelId="{34F0A5B7-9F67-4C4A-A8C6-3F91CEC3AEE2}" type="presParOf" srcId="{72AFD9B0-2FE9-4D5D-B926-7F88DD41DBDE}" destId="{7B3BF901-C96C-45AC-B5A9-ACD9696F5D0E}" srcOrd="0" destOrd="0" presId="urn:microsoft.com/office/officeart/2005/8/layout/vList5"/>
    <dgm:cxn modelId="{F00536A6-D988-4672-9473-0268C5EF9A3D}" type="presParOf" srcId="{7B3BF901-C96C-45AC-B5A9-ACD9696F5D0E}" destId="{5F6BFAE9-B23E-420D-AAD9-1D7C310A9DD4}" srcOrd="0" destOrd="0" presId="urn:microsoft.com/office/officeart/2005/8/layout/vList5"/>
    <dgm:cxn modelId="{36B76EC5-B72F-4C14-86E1-905D16EB4C35}" type="presParOf" srcId="{72AFD9B0-2FE9-4D5D-B926-7F88DD41DBDE}" destId="{744B8DF6-F306-43AA-9F84-5FB06F3298B5}" srcOrd="1" destOrd="0" presId="urn:microsoft.com/office/officeart/2005/8/layout/vList5"/>
    <dgm:cxn modelId="{B74083B5-DF0B-4C49-8E25-5BEF58B1180F}" type="presParOf" srcId="{72AFD9B0-2FE9-4D5D-B926-7F88DD41DBDE}" destId="{F7DDA60C-0340-4A1D-B679-28091D621289}" srcOrd="2" destOrd="0" presId="urn:microsoft.com/office/officeart/2005/8/layout/vList5"/>
    <dgm:cxn modelId="{063BD92F-A30A-4A20-97DF-D23EAC5B48DC}" type="presParOf" srcId="{F7DDA60C-0340-4A1D-B679-28091D621289}" destId="{7EC3A9BB-14D3-4F51-A5EF-DBF3F0A68A01}" srcOrd="0" destOrd="0" presId="urn:microsoft.com/office/officeart/2005/8/layout/vList5"/>
    <dgm:cxn modelId="{DEC513AC-746D-40D9-9232-18F5A8B19AB6}" type="presParOf" srcId="{72AFD9B0-2FE9-4D5D-B926-7F88DD41DBDE}" destId="{C2AA177C-3111-49B2-ADB0-DC6061D3C781}" srcOrd="3" destOrd="0" presId="urn:microsoft.com/office/officeart/2005/8/layout/vList5"/>
    <dgm:cxn modelId="{666E3EF8-6864-4DB6-96C6-D131F7B32A9D}" type="presParOf" srcId="{72AFD9B0-2FE9-4D5D-B926-7F88DD41DBDE}" destId="{4F857681-8978-4DBF-B224-B17CB500E994}" srcOrd="4" destOrd="0" presId="urn:microsoft.com/office/officeart/2005/8/layout/vList5"/>
    <dgm:cxn modelId="{54DBF399-BABF-43B3-B9E8-C2BEB1D68C5B}" type="presParOf" srcId="{4F857681-8978-4DBF-B224-B17CB500E994}" destId="{F6F7B513-AEC5-483A-BA8A-A5B6622506F5}" srcOrd="0" destOrd="0" presId="urn:microsoft.com/office/officeart/2005/8/layout/vList5"/>
    <dgm:cxn modelId="{B26DA2BD-6F3E-414F-9819-E8D558B094D1}" type="presParOf" srcId="{72AFD9B0-2FE9-4D5D-B926-7F88DD41DBDE}" destId="{837A2B2E-B10D-4246-A8F9-34CE72AE8E19}" srcOrd="5" destOrd="0" presId="urn:microsoft.com/office/officeart/2005/8/layout/vList5"/>
    <dgm:cxn modelId="{3B47FAB4-5EAF-4255-8B1C-12A6FA052B81}" type="presParOf" srcId="{72AFD9B0-2FE9-4D5D-B926-7F88DD41DBDE}" destId="{7B49F5D2-937E-48B5-B0F4-FC0C26A5FE1D}" srcOrd="6" destOrd="0" presId="urn:microsoft.com/office/officeart/2005/8/layout/vList5"/>
    <dgm:cxn modelId="{B701C248-B74A-4324-8151-1FBDF91ED915}"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EDAE09AD-9B15-425A-8776-7FC5B78756B3}" type="presOf" srcId="{9BF655C9-192F-4D97-A64E-A53366BAC895}" destId="{72AFD9B0-2FE9-4D5D-B926-7F88DD41DBDE}"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9F31281F-D7C2-4FA5-9482-E69183C2EEBD}" type="presOf" srcId="{7E681F7E-57D0-4E58-BC5F-1DB4E74E6E6D}" destId="{F6F7B513-AEC5-483A-BA8A-A5B6622506F5}" srcOrd="0" destOrd="0" presId="urn:microsoft.com/office/officeart/2005/8/layout/vList5"/>
    <dgm:cxn modelId="{C2C66DCE-7066-4C40-AF21-F26D12941CD6}" type="presOf" srcId="{F59FD160-43D4-42B4-BF6C-6788361714B8}" destId="{666E9D99-D287-4377-8A48-794C445D00FB}"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57559E3C-A2FE-4F60-8B14-EDB62E15F6BA}" type="presOf" srcId="{AE41DB07-ABF3-481D-B931-EA9AD5377E2F}" destId="{7EC3A9BB-14D3-4F51-A5EF-DBF3F0A68A01}" srcOrd="0" destOrd="0" presId="urn:microsoft.com/office/officeart/2005/8/layout/vList5"/>
    <dgm:cxn modelId="{3B6F3436-8E82-47DA-809E-18112AC65372}" type="presOf" srcId="{0656BB18-7EEB-4013-B647-B62E33ABF1F1}" destId="{5F6BFAE9-B23E-420D-AAD9-1D7C310A9DD4}" srcOrd="0" destOrd="0" presId="urn:microsoft.com/office/officeart/2005/8/layout/vList5"/>
    <dgm:cxn modelId="{95612F2C-C580-497B-9BBA-10658D7B5BE0}" type="presParOf" srcId="{72AFD9B0-2FE9-4D5D-B926-7F88DD41DBDE}" destId="{7B3BF901-C96C-45AC-B5A9-ACD9696F5D0E}" srcOrd="0" destOrd="0" presId="urn:microsoft.com/office/officeart/2005/8/layout/vList5"/>
    <dgm:cxn modelId="{5C55ADD3-F3F6-495B-AF5C-3A81CDDECC1B}" type="presParOf" srcId="{7B3BF901-C96C-45AC-B5A9-ACD9696F5D0E}" destId="{5F6BFAE9-B23E-420D-AAD9-1D7C310A9DD4}" srcOrd="0" destOrd="0" presId="urn:microsoft.com/office/officeart/2005/8/layout/vList5"/>
    <dgm:cxn modelId="{99A48E7B-C561-494B-BB9C-1138A4A3962C}" type="presParOf" srcId="{72AFD9B0-2FE9-4D5D-B926-7F88DD41DBDE}" destId="{744B8DF6-F306-43AA-9F84-5FB06F3298B5}" srcOrd="1" destOrd="0" presId="urn:microsoft.com/office/officeart/2005/8/layout/vList5"/>
    <dgm:cxn modelId="{DD781A44-1F5F-4D64-8B00-6CFB0C626A42}" type="presParOf" srcId="{72AFD9B0-2FE9-4D5D-B926-7F88DD41DBDE}" destId="{F7DDA60C-0340-4A1D-B679-28091D621289}" srcOrd="2" destOrd="0" presId="urn:microsoft.com/office/officeart/2005/8/layout/vList5"/>
    <dgm:cxn modelId="{D4166140-EAF2-4B06-9FCC-D007664F9E12}" type="presParOf" srcId="{F7DDA60C-0340-4A1D-B679-28091D621289}" destId="{7EC3A9BB-14D3-4F51-A5EF-DBF3F0A68A01}" srcOrd="0" destOrd="0" presId="urn:microsoft.com/office/officeart/2005/8/layout/vList5"/>
    <dgm:cxn modelId="{BA7473E2-5C43-42E5-AF37-402F2C57D884}" type="presParOf" srcId="{72AFD9B0-2FE9-4D5D-B926-7F88DD41DBDE}" destId="{C2AA177C-3111-49B2-ADB0-DC6061D3C781}" srcOrd="3" destOrd="0" presId="urn:microsoft.com/office/officeart/2005/8/layout/vList5"/>
    <dgm:cxn modelId="{56A911E0-A64C-41ED-A075-6AA71E21C316}" type="presParOf" srcId="{72AFD9B0-2FE9-4D5D-B926-7F88DD41DBDE}" destId="{4F857681-8978-4DBF-B224-B17CB500E994}" srcOrd="4" destOrd="0" presId="urn:microsoft.com/office/officeart/2005/8/layout/vList5"/>
    <dgm:cxn modelId="{AD059A1F-BF1A-4433-87D9-AB10D4FE410E}" type="presParOf" srcId="{4F857681-8978-4DBF-B224-B17CB500E994}" destId="{F6F7B513-AEC5-483A-BA8A-A5B6622506F5}" srcOrd="0" destOrd="0" presId="urn:microsoft.com/office/officeart/2005/8/layout/vList5"/>
    <dgm:cxn modelId="{0317BDCB-0621-404F-BD2D-DC0A2B159064}" type="presParOf" srcId="{72AFD9B0-2FE9-4D5D-B926-7F88DD41DBDE}" destId="{837A2B2E-B10D-4246-A8F9-34CE72AE8E19}" srcOrd="5" destOrd="0" presId="urn:microsoft.com/office/officeart/2005/8/layout/vList5"/>
    <dgm:cxn modelId="{46F91C84-D601-4E10-9F95-EA0634E260BE}" type="presParOf" srcId="{72AFD9B0-2FE9-4D5D-B926-7F88DD41DBDE}" destId="{7B49F5D2-937E-48B5-B0F4-FC0C26A5FE1D}" srcOrd="6" destOrd="0" presId="urn:microsoft.com/office/officeart/2005/8/layout/vList5"/>
    <dgm:cxn modelId="{C535FDD6-5EFB-40E6-9537-4751B722675E}"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7D6246F8-3D25-45FE-9E25-AD664E76285A}" type="presOf" srcId="{7E681F7E-57D0-4E58-BC5F-1DB4E74E6E6D}" destId="{F6F7B513-AEC5-483A-BA8A-A5B6622506F5}" srcOrd="0" destOrd="0" presId="urn:microsoft.com/office/officeart/2005/8/layout/vList5"/>
    <dgm:cxn modelId="{56203680-EBDA-41E6-914D-0FB52A0BAEAA}" type="presOf" srcId="{0656BB18-7EEB-4013-B647-B62E33ABF1F1}" destId="{5F6BFAE9-B23E-420D-AAD9-1D7C310A9DD4}" srcOrd="0" destOrd="0" presId="urn:microsoft.com/office/officeart/2005/8/layout/vList5"/>
    <dgm:cxn modelId="{4158308C-4483-45BE-8116-7D40B9A5A6E1}" type="presOf" srcId="{AE41DB07-ABF3-481D-B931-EA9AD5377E2F}" destId="{7EC3A9BB-14D3-4F51-A5EF-DBF3F0A68A01}"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3A8D8BB5-84C2-4127-97BB-52A31CF182B1}" type="presOf" srcId="{9BF655C9-192F-4D97-A64E-A53366BAC895}" destId="{72AFD9B0-2FE9-4D5D-B926-7F88DD41DBDE}" srcOrd="0" destOrd="0" presId="urn:microsoft.com/office/officeart/2005/8/layout/vList5"/>
    <dgm:cxn modelId="{BB86A8F0-015E-4C52-A84C-90C640A9BAF3}" srcId="{9BF655C9-192F-4D97-A64E-A53366BAC895}" destId="{0656BB18-7EEB-4013-B647-B62E33ABF1F1}" srcOrd="0" destOrd="0" parTransId="{370A75C1-8535-4061-A76C-7BA1424DC1BD}" sibTransId="{98BDDF0C-B2F3-449B-BA70-FB8A19117F81}"/>
    <dgm:cxn modelId="{AAD80F21-CEBB-4E4A-800A-2166AF9386B6}" srcId="{9BF655C9-192F-4D97-A64E-A53366BAC895}" destId="{7E681F7E-57D0-4E58-BC5F-1DB4E74E6E6D}" srcOrd="2" destOrd="0" parTransId="{36583D75-0EA2-4D0F-86B6-47B040BD1555}" sibTransId="{1F49170B-9CC7-4E31-B5A7-8945834DF392}"/>
    <dgm:cxn modelId="{47F1F295-6A92-401D-968A-034837F46E28}" type="presOf" srcId="{F59FD160-43D4-42B4-BF6C-6788361714B8}" destId="{666E9D99-D287-4377-8A48-794C445D00FB}" srcOrd="0" destOrd="0" presId="urn:microsoft.com/office/officeart/2005/8/layout/vList5"/>
    <dgm:cxn modelId="{29B6E554-9541-4569-A9E9-4743E7D9D382}" type="presParOf" srcId="{72AFD9B0-2FE9-4D5D-B926-7F88DD41DBDE}" destId="{7B3BF901-C96C-45AC-B5A9-ACD9696F5D0E}" srcOrd="0" destOrd="0" presId="urn:microsoft.com/office/officeart/2005/8/layout/vList5"/>
    <dgm:cxn modelId="{875900F0-772B-48AC-8A14-13CBF967604D}" type="presParOf" srcId="{7B3BF901-C96C-45AC-B5A9-ACD9696F5D0E}" destId="{5F6BFAE9-B23E-420D-AAD9-1D7C310A9DD4}" srcOrd="0" destOrd="0" presId="urn:microsoft.com/office/officeart/2005/8/layout/vList5"/>
    <dgm:cxn modelId="{18442C1E-4967-48B4-9B9E-BD3850D0D9F8}" type="presParOf" srcId="{72AFD9B0-2FE9-4D5D-B926-7F88DD41DBDE}" destId="{744B8DF6-F306-43AA-9F84-5FB06F3298B5}" srcOrd="1" destOrd="0" presId="urn:microsoft.com/office/officeart/2005/8/layout/vList5"/>
    <dgm:cxn modelId="{F1FFA56C-7FAD-44EC-87F1-CFCB0BC137FB}" type="presParOf" srcId="{72AFD9B0-2FE9-4D5D-B926-7F88DD41DBDE}" destId="{F7DDA60C-0340-4A1D-B679-28091D621289}" srcOrd="2" destOrd="0" presId="urn:microsoft.com/office/officeart/2005/8/layout/vList5"/>
    <dgm:cxn modelId="{1C7ADA46-88A1-464E-85D9-9B900358F5EF}" type="presParOf" srcId="{F7DDA60C-0340-4A1D-B679-28091D621289}" destId="{7EC3A9BB-14D3-4F51-A5EF-DBF3F0A68A01}" srcOrd="0" destOrd="0" presId="urn:microsoft.com/office/officeart/2005/8/layout/vList5"/>
    <dgm:cxn modelId="{0CFC6345-2A2B-4E0C-8C42-AD93C03BA349}" type="presParOf" srcId="{72AFD9B0-2FE9-4D5D-B926-7F88DD41DBDE}" destId="{C2AA177C-3111-49B2-ADB0-DC6061D3C781}" srcOrd="3" destOrd="0" presId="urn:microsoft.com/office/officeart/2005/8/layout/vList5"/>
    <dgm:cxn modelId="{32AB4F5D-E9E9-46C5-AC2D-18C7E9478207}" type="presParOf" srcId="{72AFD9B0-2FE9-4D5D-B926-7F88DD41DBDE}" destId="{4F857681-8978-4DBF-B224-B17CB500E994}" srcOrd="4" destOrd="0" presId="urn:microsoft.com/office/officeart/2005/8/layout/vList5"/>
    <dgm:cxn modelId="{75696421-025F-4850-83F5-F7962C3682C7}" type="presParOf" srcId="{4F857681-8978-4DBF-B224-B17CB500E994}" destId="{F6F7B513-AEC5-483A-BA8A-A5B6622506F5}" srcOrd="0" destOrd="0" presId="urn:microsoft.com/office/officeart/2005/8/layout/vList5"/>
    <dgm:cxn modelId="{4A5A175C-8364-43AF-9115-94A71AAC5F18}" type="presParOf" srcId="{72AFD9B0-2FE9-4D5D-B926-7F88DD41DBDE}" destId="{837A2B2E-B10D-4246-A8F9-34CE72AE8E19}" srcOrd="5" destOrd="0" presId="urn:microsoft.com/office/officeart/2005/8/layout/vList5"/>
    <dgm:cxn modelId="{64BDA5DA-FA3D-4ACC-9377-58FF386C6136}" type="presParOf" srcId="{72AFD9B0-2FE9-4D5D-B926-7F88DD41DBDE}" destId="{7B49F5D2-937E-48B5-B0F4-FC0C26A5FE1D}" srcOrd="6" destOrd="0" presId="urn:microsoft.com/office/officeart/2005/8/layout/vList5"/>
    <dgm:cxn modelId="{C1A02FAF-1574-4703-8DD5-B6D1550093FA}"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971B76FB-4570-4616-B272-5630FC44837F}" srcId="{9BF655C9-192F-4D97-A64E-A53366BAC895}" destId="{AE41DB07-ABF3-481D-B931-EA9AD5377E2F}" srcOrd="1" destOrd="0" parTransId="{2B631B46-463C-4C43-89E3-0F4209E92F23}" sibTransId="{9F1E9711-378A-49AF-8D52-85FEA91F08F1}"/>
    <dgm:cxn modelId="{E45E4961-7BCB-44BF-8DF4-F6953DD88D57}" type="presOf" srcId="{F59FD160-43D4-42B4-BF6C-6788361714B8}" destId="{666E9D99-D287-4377-8A48-794C445D00FB}" srcOrd="0" destOrd="0" presId="urn:microsoft.com/office/officeart/2005/8/layout/vList5"/>
    <dgm:cxn modelId="{80FA26A6-A33E-40B0-96D6-78A96CFEF325}" srcId="{9BF655C9-192F-4D97-A64E-A53366BAC895}" destId="{F59FD160-43D4-42B4-BF6C-6788361714B8}" srcOrd="3" destOrd="0" parTransId="{8F3C2392-691B-4D46-B2A5-A011CE18899B}" sibTransId="{5948594D-0A5C-4AB7-A3A2-25EADBA15037}"/>
    <dgm:cxn modelId="{7318E026-B445-4F0D-9B20-3241DE5342F0}" type="presOf" srcId="{9BF655C9-192F-4D97-A64E-A53366BAC895}" destId="{72AFD9B0-2FE9-4D5D-B926-7F88DD41DBDE}" srcOrd="0" destOrd="0" presId="urn:microsoft.com/office/officeart/2005/8/layout/vList5"/>
    <dgm:cxn modelId="{BB86A8F0-015E-4C52-A84C-90C640A9BAF3}" srcId="{9BF655C9-192F-4D97-A64E-A53366BAC895}" destId="{0656BB18-7EEB-4013-B647-B62E33ABF1F1}" srcOrd="0" destOrd="0" parTransId="{370A75C1-8535-4061-A76C-7BA1424DC1BD}" sibTransId="{98BDDF0C-B2F3-449B-BA70-FB8A19117F81}"/>
    <dgm:cxn modelId="{7D3841BD-0CE7-475F-BF33-56EB511039F0}" type="presOf" srcId="{7E681F7E-57D0-4E58-BC5F-1DB4E74E6E6D}" destId="{F6F7B513-AEC5-483A-BA8A-A5B6622506F5}" srcOrd="0" destOrd="0" presId="urn:microsoft.com/office/officeart/2005/8/layout/vList5"/>
    <dgm:cxn modelId="{53415B27-0982-422A-84FF-B68FF5C845CF}" type="presOf" srcId="{0656BB18-7EEB-4013-B647-B62E33ABF1F1}" destId="{5F6BFAE9-B23E-420D-AAD9-1D7C310A9DD4}"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20259F5B-1C7C-48DC-9175-52163DB0EC87}" type="presOf" srcId="{AE41DB07-ABF3-481D-B931-EA9AD5377E2F}" destId="{7EC3A9BB-14D3-4F51-A5EF-DBF3F0A68A01}" srcOrd="0" destOrd="0" presId="urn:microsoft.com/office/officeart/2005/8/layout/vList5"/>
    <dgm:cxn modelId="{4B30CDD6-1830-48BE-BDC0-AD9C1763A638}" type="presParOf" srcId="{72AFD9B0-2FE9-4D5D-B926-7F88DD41DBDE}" destId="{7B3BF901-C96C-45AC-B5A9-ACD9696F5D0E}" srcOrd="0" destOrd="0" presId="urn:microsoft.com/office/officeart/2005/8/layout/vList5"/>
    <dgm:cxn modelId="{BA9735D6-4C18-4B5A-A6BA-43D48F92D35C}" type="presParOf" srcId="{7B3BF901-C96C-45AC-B5A9-ACD9696F5D0E}" destId="{5F6BFAE9-B23E-420D-AAD9-1D7C310A9DD4}" srcOrd="0" destOrd="0" presId="urn:microsoft.com/office/officeart/2005/8/layout/vList5"/>
    <dgm:cxn modelId="{1E70AF40-78CD-4248-8844-FB99641F7B0C}" type="presParOf" srcId="{72AFD9B0-2FE9-4D5D-B926-7F88DD41DBDE}" destId="{744B8DF6-F306-43AA-9F84-5FB06F3298B5}" srcOrd="1" destOrd="0" presId="urn:microsoft.com/office/officeart/2005/8/layout/vList5"/>
    <dgm:cxn modelId="{1CC0C834-3F54-4E2D-A9FE-8A013728971E}" type="presParOf" srcId="{72AFD9B0-2FE9-4D5D-B926-7F88DD41DBDE}" destId="{F7DDA60C-0340-4A1D-B679-28091D621289}" srcOrd="2" destOrd="0" presId="urn:microsoft.com/office/officeart/2005/8/layout/vList5"/>
    <dgm:cxn modelId="{28BAF75D-672D-4F23-B130-3BE8195E3BCD}" type="presParOf" srcId="{F7DDA60C-0340-4A1D-B679-28091D621289}" destId="{7EC3A9BB-14D3-4F51-A5EF-DBF3F0A68A01}" srcOrd="0" destOrd="0" presId="urn:microsoft.com/office/officeart/2005/8/layout/vList5"/>
    <dgm:cxn modelId="{B5E74EA7-F443-4DD3-9092-2C1426F9D454}" type="presParOf" srcId="{72AFD9B0-2FE9-4D5D-B926-7F88DD41DBDE}" destId="{C2AA177C-3111-49B2-ADB0-DC6061D3C781}" srcOrd="3" destOrd="0" presId="urn:microsoft.com/office/officeart/2005/8/layout/vList5"/>
    <dgm:cxn modelId="{4714D8CD-FE0B-48CF-80B5-A83201B9FEE1}" type="presParOf" srcId="{72AFD9B0-2FE9-4D5D-B926-7F88DD41DBDE}" destId="{4F857681-8978-4DBF-B224-B17CB500E994}" srcOrd="4" destOrd="0" presId="urn:microsoft.com/office/officeart/2005/8/layout/vList5"/>
    <dgm:cxn modelId="{0472BECF-8737-471E-926C-9528114515BA}" type="presParOf" srcId="{4F857681-8978-4DBF-B224-B17CB500E994}" destId="{F6F7B513-AEC5-483A-BA8A-A5B6622506F5}" srcOrd="0" destOrd="0" presId="urn:microsoft.com/office/officeart/2005/8/layout/vList5"/>
    <dgm:cxn modelId="{438CF9AC-2F06-4181-A603-69E758CEDD5B}" type="presParOf" srcId="{72AFD9B0-2FE9-4D5D-B926-7F88DD41DBDE}" destId="{837A2B2E-B10D-4246-A8F9-34CE72AE8E19}" srcOrd="5" destOrd="0" presId="urn:microsoft.com/office/officeart/2005/8/layout/vList5"/>
    <dgm:cxn modelId="{4C3B9967-A1BE-44B1-AE48-5EAAC09B233B}" type="presParOf" srcId="{72AFD9B0-2FE9-4D5D-B926-7F88DD41DBDE}" destId="{7B49F5D2-937E-48B5-B0F4-FC0C26A5FE1D}" srcOrd="6" destOrd="0" presId="urn:microsoft.com/office/officeart/2005/8/layout/vList5"/>
    <dgm:cxn modelId="{A772D8AC-0568-4EC3-AF9B-6119A49A6FE4}"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CFB48A26-454D-4E04-AB1D-8B43CB89C913}" type="presOf" srcId="{AE41DB07-ABF3-481D-B931-EA9AD5377E2F}" destId="{7EC3A9BB-14D3-4F51-A5EF-DBF3F0A68A01}"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55EFE123-B7B0-49D0-9BE6-BA30CED5EDB3}" type="presOf" srcId="{7E681F7E-57D0-4E58-BC5F-1DB4E74E6E6D}" destId="{F6F7B513-AEC5-483A-BA8A-A5B6622506F5}" srcOrd="0" destOrd="0" presId="urn:microsoft.com/office/officeart/2005/8/layout/vList5"/>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AAD80F21-CEBB-4E4A-800A-2166AF9386B6}" srcId="{9BF655C9-192F-4D97-A64E-A53366BAC895}" destId="{7E681F7E-57D0-4E58-BC5F-1DB4E74E6E6D}" srcOrd="2" destOrd="0" parTransId="{36583D75-0EA2-4D0F-86B6-47B040BD1555}" sibTransId="{1F49170B-9CC7-4E31-B5A7-8945834DF392}"/>
    <dgm:cxn modelId="{7C0447C1-35ED-45B7-B166-DD84940F95CE}" type="presOf" srcId="{0656BB18-7EEB-4013-B647-B62E33ABF1F1}" destId="{5F6BFAE9-B23E-420D-AAD9-1D7C310A9DD4}" srcOrd="0" destOrd="0" presId="urn:microsoft.com/office/officeart/2005/8/layout/vList5"/>
    <dgm:cxn modelId="{1AA74401-B0CC-4F2B-987F-90D02CC358C5}" type="presOf" srcId="{F59FD160-43D4-42B4-BF6C-6788361714B8}" destId="{666E9D99-D287-4377-8A48-794C445D00FB}" srcOrd="0" destOrd="0" presId="urn:microsoft.com/office/officeart/2005/8/layout/vList5"/>
    <dgm:cxn modelId="{84920EA0-D5E3-482E-9DFF-4DB0E1D15396}" type="presOf" srcId="{9BF655C9-192F-4D97-A64E-A53366BAC895}" destId="{72AFD9B0-2FE9-4D5D-B926-7F88DD41DBDE}" srcOrd="0" destOrd="0" presId="urn:microsoft.com/office/officeart/2005/8/layout/vList5"/>
    <dgm:cxn modelId="{67B7FE40-5D20-4217-8B7D-5AC1C0740C9E}" type="presParOf" srcId="{72AFD9B0-2FE9-4D5D-B926-7F88DD41DBDE}" destId="{7B3BF901-C96C-45AC-B5A9-ACD9696F5D0E}" srcOrd="0" destOrd="0" presId="urn:microsoft.com/office/officeart/2005/8/layout/vList5"/>
    <dgm:cxn modelId="{9396F92B-4572-4358-9017-635543E0A450}" type="presParOf" srcId="{7B3BF901-C96C-45AC-B5A9-ACD9696F5D0E}" destId="{5F6BFAE9-B23E-420D-AAD9-1D7C310A9DD4}" srcOrd="0" destOrd="0" presId="urn:microsoft.com/office/officeart/2005/8/layout/vList5"/>
    <dgm:cxn modelId="{3FE87CF5-AE43-4595-A92F-41AA3BACEFAB}" type="presParOf" srcId="{72AFD9B0-2FE9-4D5D-B926-7F88DD41DBDE}" destId="{744B8DF6-F306-43AA-9F84-5FB06F3298B5}" srcOrd="1" destOrd="0" presId="urn:microsoft.com/office/officeart/2005/8/layout/vList5"/>
    <dgm:cxn modelId="{C376AB83-E73C-48EC-AC5A-8F6C309F663E}" type="presParOf" srcId="{72AFD9B0-2FE9-4D5D-B926-7F88DD41DBDE}" destId="{F7DDA60C-0340-4A1D-B679-28091D621289}" srcOrd="2" destOrd="0" presId="urn:microsoft.com/office/officeart/2005/8/layout/vList5"/>
    <dgm:cxn modelId="{765A1FEC-1BE4-4C06-8085-7A2A557FB527}" type="presParOf" srcId="{F7DDA60C-0340-4A1D-B679-28091D621289}" destId="{7EC3A9BB-14D3-4F51-A5EF-DBF3F0A68A01}" srcOrd="0" destOrd="0" presId="urn:microsoft.com/office/officeart/2005/8/layout/vList5"/>
    <dgm:cxn modelId="{F4C251B0-3B5D-4DE0-A4F8-8C7594E52D67}" type="presParOf" srcId="{72AFD9B0-2FE9-4D5D-B926-7F88DD41DBDE}" destId="{C2AA177C-3111-49B2-ADB0-DC6061D3C781}" srcOrd="3" destOrd="0" presId="urn:microsoft.com/office/officeart/2005/8/layout/vList5"/>
    <dgm:cxn modelId="{A79E4458-42AC-4648-8455-C740AA68070E}" type="presParOf" srcId="{72AFD9B0-2FE9-4D5D-B926-7F88DD41DBDE}" destId="{4F857681-8978-4DBF-B224-B17CB500E994}" srcOrd="4" destOrd="0" presId="urn:microsoft.com/office/officeart/2005/8/layout/vList5"/>
    <dgm:cxn modelId="{EFF186C1-4D31-4B1C-B21A-C2A7E84FC66D}" type="presParOf" srcId="{4F857681-8978-4DBF-B224-B17CB500E994}" destId="{F6F7B513-AEC5-483A-BA8A-A5B6622506F5}" srcOrd="0" destOrd="0" presId="urn:microsoft.com/office/officeart/2005/8/layout/vList5"/>
    <dgm:cxn modelId="{32D3D274-10A1-4F02-A997-08B06AEF8B02}" type="presParOf" srcId="{72AFD9B0-2FE9-4D5D-B926-7F88DD41DBDE}" destId="{837A2B2E-B10D-4246-A8F9-34CE72AE8E19}" srcOrd="5" destOrd="0" presId="urn:microsoft.com/office/officeart/2005/8/layout/vList5"/>
    <dgm:cxn modelId="{3F34A6F9-9AA8-4FF3-812C-5D54A7DDB4D5}" type="presParOf" srcId="{72AFD9B0-2FE9-4D5D-B926-7F88DD41DBDE}" destId="{7B49F5D2-937E-48B5-B0F4-FC0C26A5FE1D}" srcOrd="6" destOrd="0" presId="urn:microsoft.com/office/officeart/2005/8/layout/vList5"/>
    <dgm:cxn modelId="{F555BF9B-9D3B-44AD-AB0B-811F92295370}"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971B76FB-4570-4616-B272-5630FC44837F}" srcId="{9BF655C9-192F-4D97-A64E-A53366BAC895}" destId="{AE41DB07-ABF3-481D-B931-EA9AD5377E2F}" srcOrd="1" destOrd="0" parTransId="{2B631B46-463C-4C43-89E3-0F4209E92F23}" sibTransId="{9F1E9711-378A-49AF-8D52-85FEA91F08F1}"/>
    <dgm:cxn modelId="{3F92C6BE-27C2-4594-87C5-0994F22C8B2C}" type="presOf" srcId="{AE41DB07-ABF3-481D-B931-EA9AD5377E2F}" destId="{7EC3A9BB-14D3-4F51-A5EF-DBF3F0A68A01}" srcOrd="0" destOrd="0" presId="urn:microsoft.com/office/officeart/2005/8/layout/vList5"/>
    <dgm:cxn modelId="{B90F7F0D-36F4-42B4-9A57-67F8361E22AE}" type="presOf" srcId="{0656BB18-7EEB-4013-B647-B62E33ABF1F1}" destId="{5F6BFAE9-B23E-420D-AAD9-1D7C310A9DD4}" srcOrd="0" destOrd="0" presId="urn:microsoft.com/office/officeart/2005/8/layout/vList5"/>
    <dgm:cxn modelId="{26270F7C-39E1-48F2-AD43-DC2EDC6E2244}" type="presOf" srcId="{F59FD160-43D4-42B4-BF6C-6788361714B8}" destId="{666E9D99-D287-4377-8A48-794C445D00FB}" srcOrd="0" destOrd="0" presId="urn:microsoft.com/office/officeart/2005/8/layout/vList5"/>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8D66A12E-D053-43B2-9201-226C3A984A14}" type="presOf" srcId="{9BF655C9-192F-4D97-A64E-A53366BAC895}" destId="{72AFD9B0-2FE9-4D5D-B926-7F88DD41DBDE}"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65FB047D-06F8-4901-9E86-0284BB34BF50}" type="presOf" srcId="{7E681F7E-57D0-4E58-BC5F-1DB4E74E6E6D}" destId="{F6F7B513-AEC5-483A-BA8A-A5B6622506F5}" srcOrd="0" destOrd="0" presId="urn:microsoft.com/office/officeart/2005/8/layout/vList5"/>
    <dgm:cxn modelId="{C8D17ACA-CE18-409B-BB09-7EAC4ECF047A}" type="presParOf" srcId="{72AFD9B0-2FE9-4D5D-B926-7F88DD41DBDE}" destId="{7B3BF901-C96C-45AC-B5A9-ACD9696F5D0E}" srcOrd="0" destOrd="0" presId="urn:microsoft.com/office/officeart/2005/8/layout/vList5"/>
    <dgm:cxn modelId="{3ED56DFE-175D-4B3C-ADC7-0BB7DE1D880C}" type="presParOf" srcId="{7B3BF901-C96C-45AC-B5A9-ACD9696F5D0E}" destId="{5F6BFAE9-B23E-420D-AAD9-1D7C310A9DD4}" srcOrd="0" destOrd="0" presId="urn:microsoft.com/office/officeart/2005/8/layout/vList5"/>
    <dgm:cxn modelId="{ACFB3EDA-AD10-4B65-87C3-AAF3E29FDE47}" type="presParOf" srcId="{72AFD9B0-2FE9-4D5D-B926-7F88DD41DBDE}" destId="{744B8DF6-F306-43AA-9F84-5FB06F3298B5}" srcOrd="1" destOrd="0" presId="urn:microsoft.com/office/officeart/2005/8/layout/vList5"/>
    <dgm:cxn modelId="{BE250150-D1B8-4E69-8C46-584F58CD5CEE}" type="presParOf" srcId="{72AFD9B0-2FE9-4D5D-B926-7F88DD41DBDE}" destId="{F7DDA60C-0340-4A1D-B679-28091D621289}" srcOrd="2" destOrd="0" presId="urn:microsoft.com/office/officeart/2005/8/layout/vList5"/>
    <dgm:cxn modelId="{87EF9B6A-51FA-47CE-BEFC-165C7DAAD14A}" type="presParOf" srcId="{F7DDA60C-0340-4A1D-B679-28091D621289}" destId="{7EC3A9BB-14D3-4F51-A5EF-DBF3F0A68A01}" srcOrd="0" destOrd="0" presId="urn:microsoft.com/office/officeart/2005/8/layout/vList5"/>
    <dgm:cxn modelId="{B0040348-F003-44E5-9F05-2C819869218F}" type="presParOf" srcId="{72AFD9B0-2FE9-4D5D-B926-7F88DD41DBDE}" destId="{C2AA177C-3111-49B2-ADB0-DC6061D3C781}" srcOrd="3" destOrd="0" presId="urn:microsoft.com/office/officeart/2005/8/layout/vList5"/>
    <dgm:cxn modelId="{F5020E0B-BBF6-4D15-8228-FB678F7C1039}" type="presParOf" srcId="{72AFD9B0-2FE9-4D5D-B926-7F88DD41DBDE}" destId="{4F857681-8978-4DBF-B224-B17CB500E994}" srcOrd="4" destOrd="0" presId="urn:microsoft.com/office/officeart/2005/8/layout/vList5"/>
    <dgm:cxn modelId="{2641C673-EF15-4B0F-A6AE-CC97774F8867}" type="presParOf" srcId="{4F857681-8978-4DBF-B224-B17CB500E994}" destId="{F6F7B513-AEC5-483A-BA8A-A5B6622506F5}" srcOrd="0" destOrd="0" presId="urn:microsoft.com/office/officeart/2005/8/layout/vList5"/>
    <dgm:cxn modelId="{A24F9509-5ACC-49B8-8BB0-BF9108C48D53}" type="presParOf" srcId="{72AFD9B0-2FE9-4D5D-B926-7F88DD41DBDE}" destId="{837A2B2E-B10D-4246-A8F9-34CE72AE8E19}" srcOrd="5" destOrd="0" presId="urn:microsoft.com/office/officeart/2005/8/layout/vList5"/>
    <dgm:cxn modelId="{4B5AFF5D-294E-4E9A-92DB-53C930B444A2}" type="presParOf" srcId="{72AFD9B0-2FE9-4D5D-B926-7F88DD41DBDE}" destId="{7B49F5D2-937E-48B5-B0F4-FC0C26A5FE1D}" srcOrd="6" destOrd="0" presId="urn:microsoft.com/office/officeart/2005/8/layout/vList5"/>
    <dgm:cxn modelId="{2552E71F-6183-4B44-9212-4F525C3AD214}"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7C9D1F30-B0F0-44B2-A0DB-D30278071AAB}" type="presOf" srcId="{9BF655C9-192F-4D97-A64E-A53366BAC895}" destId="{72AFD9B0-2FE9-4D5D-B926-7F88DD41DBDE}" srcOrd="0" destOrd="0" presId="urn:microsoft.com/office/officeart/2005/8/layout/vList5"/>
    <dgm:cxn modelId="{971B76FB-4570-4616-B272-5630FC44837F}" srcId="{9BF655C9-192F-4D97-A64E-A53366BAC895}" destId="{AE41DB07-ABF3-481D-B931-EA9AD5377E2F}" srcOrd="1" destOrd="0" parTransId="{2B631B46-463C-4C43-89E3-0F4209E92F23}" sibTransId="{9F1E9711-378A-49AF-8D52-85FEA91F08F1}"/>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C4F1F5CE-5ACD-4597-B145-F33F062D0002}" type="presOf" srcId="{AE41DB07-ABF3-481D-B931-EA9AD5377E2F}" destId="{7EC3A9BB-14D3-4F51-A5EF-DBF3F0A68A01}" srcOrd="0" destOrd="0" presId="urn:microsoft.com/office/officeart/2005/8/layout/vList5"/>
    <dgm:cxn modelId="{C54AF2C5-CB00-4E1F-B9E2-EB2FA1F1EECD}" type="presOf" srcId="{7E681F7E-57D0-4E58-BC5F-1DB4E74E6E6D}" destId="{F6F7B513-AEC5-483A-BA8A-A5B6622506F5}"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0A8D6037-D18C-4722-9190-7C73477A03A9}" type="presOf" srcId="{F59FD160-43D4-42B4-BF6C-6788361714B8}" destId="{666E9D99-D287-4377-8A48-794C445D00FB}" srcOrd="0" destOrd="0" presId="urn:microsoft.com/office/officeart/2005/8/layout/vList5"/>
    <dgm:cxn modelId="{FAB7FABC-B15B-42E1-BF9B-A8B5A3423032}" type="presOf" srcId="{0656BB18-7EEB-4013-B647-B62E33ABF1F1}" destId="{5F6BFAE9-B23E-420D-AAD9-1D7C310A9DD4}" srcOrd="0" destOrd="0" presId="urn:microsoft.com/office/officeart/2005/8/layout/vList5"/>
    <dgm:cxn modelId="{F08CAF47-FD6B-4DA3-88D7-D6B4A28EDDAF}" type="presParOf" srcId="{72AFD9B0-2FE9-4D5D-B926-7F88DD41DBDE}" destId="{7B3BF901-C96C-45AC-B5A9-ACD9696F5D0E}" srcOrd="0" destOrd="0" presId="urn:microsoft.com/office/officeart/2005/8/layout/vList5"/>
    <dgm:cxn modelId="{88856A87-67D1-40A1-8F1F-425023BB2D40}" type="presParOf" srcId="{7B3BF901-C96C-45AC-B5A9-ACD9696F5D0E}" destId="{5F6BFAE9-B23E-420D-AAD9-1D7C310A9DD4}" srcOrd="0" destOrd="0" presId="urn:microsoft.com/office/officeart/2005/8/layout/vList5"/>
    <dgm:cxn modelId="{8CF77CCE-896A-4C0D-ADA0-4556FDD694A2}" type="presParOf" srcId="{72AFD9B0-2FE9-4D5D-B926-7F88DD41DBDE}" destId="{744B8DF6-F306-43AA-9F84-5FB06F3298B5}" srcOrd="1" destOrd="0" presId="urn:microsoft.com/office/officeart/2005/8/layout/vList5"/>
    <dgm:cxn modelId="{5781DB83-0AF2-4D5E-ACBA-878BC1AC5C65}" type="presParOf" srcId="{72AFD9B0-2FE9-4D5D-B926-7F88DD41DBDE}" destId="{F7DDA60C-0340-4A1D-B679-28091D621289}" srcOrd="2" destOrd="0" presId="urn:microsoft.com/office/officeart/2005/8/layout/vList5"/>
    <dgm:cxn modelId="{D123F683-5B40-4A7F-AFB8-38C8012DBAB9}" type="presParOf" srcId="{F7DDA60C-0340-4A1D-B679-28091D621289}" destId="{7EC3A9BB-14D3-4F51-A5EF-DBF3F0A68A01}" srcOrd="0" destOrd="0" presId="urn:microsoft.com/office/officeart/2005/8/layout/vList5"/>
    <dgm:cxn modelId="{B738A5D2-63CA-4619-AE72-F9DED5C22A06}" type="presParOf" srcId="{72AFD9B0-2FE9-4D5D-B926-7F88DD41DBDE}" destId="{C2AA177C-3111-49B2-ADB0-DC6061D3C781}" srcOrd="3" destOrd="0" presId="urn:microsoft.com/office/officeart/2005/8/layout/vList5"/>
    <dgm:cxn modelId="{A1044358-A6E6-485A-A8D8-D015A03C2CA4}" type="presParOf" srcId="{72AFD9B0-2FE9-4D5D-B926-7F88DD41DBDE}" destId="{4F857681-8978-4DBF-B224-B17CB500E994}" srcOrd="4" destOrd="0" presId="urn:microsoft.com/office/officeart/2005/8/layout/vList5"/>
    <dgm:cxn modelId="{81AACE28-6A35-4FE7-97E5-5B0156B9A30B}" type="presParOf" srcId="{4F857681-8978-4DBF-B224-B17CB500E994}" destId="{F6F7B513-AEC5-483A-BA8A-A5B6622506F5}" srcOrd="0" destOrd="0" presId="urn:microsoft.com/office/officeart/2005/8/layout/vList5"/>
    <dgm:cxn modelId="{4CD55CA1-F3E0-41BF-9EDF-5051508AD582}" type="presParOf" srcId="{72AFD9B0-2FE9-4D5D-B926-7F88DD41DBDE}" destId="{837A2B2E-B10D-4246-A8F9-34CE72AE8E19}" srcOrd="5" destOrd="0" presId="urn:microsoft.com/office/officeart/2005/8/layout/vList5"/>
    <dgm:cxn modelId="{5EB1C974-00AB-4BA2-9B49-6F0711E4D0B9}" type="presParOf" srcId="{72AFD9B0-2FE9-4D5D-B926-7F88DD41DBDE}" destId="{7B49F5D2-937E-48B5-B0F4-FC0C26A5FE1D}" srcOrd="6" destOrd="0" presId="urn:microsoft.com/office/officeart/2005/8/layout/vList5"/>
    <dgm:cxn modelId="{315C46D0-BE24-44E7-9BAE-BD79DE816306}"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F655C9-192F-4D97-A64E-A53366BAC89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656BB18-7EEB-4013-B647-B62E33ABF1F1}">
      <dgm:prSet custT="1"/>
      <dgm:spPr/>
      <dgm:t>
        <a:bodyPr/>
        <a:lstStyle/>
        <a:p>
          <a:pPr rtl="0">
            <a:lnSpc>
              <a:spcPct val="70000"/>
            </a:lnSpc>
          </a:pPr>
          <a:r>
            <a:rPr lang="en-US" sz="2800" b="1" dirty="0" smtClean="0"/>
            <a:t>Return of Principal</a:t>
          </a:r>
        </a:p>
      </dgm:t>
    </dgm:pt>
    <dgm:pt modelId="{370A75C1-8535-4061-A76C-7BA1424DC1BD}" type="parTrans" cxnId="{BB86A8F0-015E-4C52-A84C-90C640A9BAF3}">
      <dgm:prSet/>
      <dgm:spPr/>
      <dgm:t>
        <a:bodyPr/>
        <a:lstStyle/>
        <a:p>
          <a:endParaRPr lang="en-US"/>
        </a:p>
      </dgm:t>
    </dgm:pt>
    <dgm:pt modelId="{98BDDF0C-B2F3-449B-BA70-FB8A19117F81}" type="sibTrans" cxnId="{BB86A8F0-015E-4C52-A84C-90C640A9BAF3}">
      <dgm:prSet/>
      <dgm:spPr/>
      <dgm:t>
        <a:bodyPr/>
        <a:lstStyle/>
        <a:p>
          <a:endParaRPr lang="en-US"/>
        </a:p>
      </dgm:t>
    </dgm:pt>
    <dgm:pt modelId="{AE41DB07-ABF3-481D-B931-EA9AD5377E2F}">
      <dgm:prSet custT="1"/>
      <dgm:spPr/>
      <dgm:t>
        <a:bodyPr/>
        <a:lstStyle/>
        <a:p>
          <a:pPr rtl="0">
            <a:lnSpc>
              <a:spcPct val="70000"/>
            </a:lnSpc>
          </a:pPr>
          <a:r>
            <a:rPr lang="en-US" sz="2800" b="1" dirty="0" smtClean="0"/>
            <a:t>Exempt Income</a:t>
          </a:r>
          <a:endParaRPr lang="en-US" sz="2800" b="1" dirty="0"/>
        </a:p>
      </dgm:t>
    </dgm:pt>
    <dgm:pt modelId="{2B631B46-463C-4C43-89E3-0F4209E92F23}" type="parTrans" cxnId="{971B76FB-4570-4616-B272-5630FC44837F}">
      <dgm:prSet/>
      <dgm:spPr/>
      <dgm:t>
        <a:bodyPr/>
        <a:lstStyle/>
        <a:p>
          <a:endParaRPr lang="en-US"/>
        </a:p>
      </dgm:t>
    </dgm:pt>
    <dgm:pt modelId="{9F1E9711-378A-49AF-8D52-85FEA91F08F1}" type="sibTrans" cxnId="{971B76FB-4570-4616-B272-5630FC44837F}">
      <dgm:prSet/>
      <dgm:spPr/>
      <dgm:t>
        <a:bodyPr/>
        <a:lstStyle/>
        <a:p>
          <a:endParaRPr lang="en-US"/>
        </a:p>
      </dgm:t>
    </dgm:pt>
    <dgm:pt modelId="{7E681F7E-57D0-4E58-BC5F-1DB4E74E6E6D}">
      <dgm:prSet custT="1"/>
      <dgm:spPr/>
      <dgm:t>
        <a:bodyPr/>
        <a:lstStyle/>
        <a:p>
          <a:pPr rtl="0">
            <a:lnSpc>
              <a:spcPct val="70000"/>
            </a:lnSpc>
          </a:pPr>
          <a:r>
            <a:rPr lang="en-US" sz="2800" b="1" dirty="0" smtClean="0"/>
            <a:t>Capital Gain</a:t>
          </a:r>
          <a:endParaRPr lang="en-US" sz="2800" b="1" dirty="0"/>
        </a:p>
      </dgm:t>
    </dgm:pt>
    <dgm:pt modelId="{36583D75-0EA2-4D0F-86B6-47B040BD1555}" type="parTrans" cxnId="{AAD80F21-CEBB-4E4A-800A-2166AF9386B6}">
      <dgm:prSet/>
      <dgm:spPr/>
      <dgm:t>
        <a:bodyPr/>
        <a:lstStyle/>
        <a:p>
          <a:endParaRPr lang="en-US"/>
        </a:p>
      </dgm:t>
    </dgm:pt>
    <dgm:pt modelId="{1F49170B-9CC7-4E31-B5A7-8945834DF392}" type="sibTrans" cxnId="{AAD80F21-CEBB-4E4A-800A-2166AF9386B6}">
      <dgm:prSet/>
      <dgm:spPr/>
      <dgm:t>
        <a:bodyPr/>
        <a:lstStyle/>
        <a:p>
          <a:endParaRPr lang="en-US"/>
        </a:p>
      </dgm:t>
    </dgm:pt>
    <dgm:pt modelId="{F59FD160-43D4-42B4-BF6C-6788361714B8}">
      <dgm:prSet custT="1"/>
      <dgm:spPr/>
      <dgm:t>
        <a:bodyPr/>
        <a:lstStyle/>
        <a:p>
          <a:pPr rtl="0">
            <a:lnSpc>
              <a:spcPct val="70000"/>
            </a:lnSpc>
          </a:pPr>
          <a:r>
            <a:rPr lang="en-US" sz="2800" b="1" dirty="0" smtClean="0"/>
            <a:t>Ordinary Income</a:t>
          </a:r>
          <a:endParaRPr lang="en-US" sz="2800" b="1" dirty="0"/>
        </a:p>
      </dgm:t>
    </dgm:pt>
    <dgm:pt modelId="{8F3C2392-691B-4D46-B2A5-A011CE18899B}" type="parTrans" cxnId="{80FA26A6-A33E-40B0-96D6-78A96CFEF325}">
      <dgm:prSet/>
      <dgm:spPr/>
      <dgm:t>
        <a:bodyPr/>
        <a:lstStyle/>
        <a:p>
          <a:endParaRPr lang="en-US"/>
        </a:p>
      </dgm:t>
    </dgm:pt>
    <dgm:pt modelId="{5948594D-0A5C-4AB7-A3A2-25EADBA15037}" type="sibTrans" cxnId="{80FA26A6-A33E-40B0-96D6-78A96CFEF325}">
      <dgm:prSet/>
      <dgm:spPr/>
      <dgm:t>
        <a:bodyPr/>
        <a:lstStyle/>
        <a:p>
          <a:endParaRPr lang="en-US"/>
        </a:p>
      </dgm:t>
    </dgm:pt>
    <dgm:pt modelId="{72AFD9B0-2FE9-4D5D-B926-7F88DD41DBDE}" type="pres">
      <dgm:prSet presAssocID="{9BF655C9-192F-4D97-A64E-A53366BAC895}" presName="Name0" presStyleCnt="0">
        <dgm:presLayoutVars>
          <dgm:dir/>
          <dgm:animLvl val="lvl"/>
          <dgm:resizeHandles val="exact"/>
        </dgm:presLayoutVars>
      </dgm:prSet>
      <dgm:spPr/>
      <dgm:t>
        <a:bodyPr/>
        <a:lstStyle/>
        <a:p>
          <a:endParaRPr lang="en-US"/>
        </a:p>
      </dgm:t>
    </dgm:pt>
    <dgm:pt modelId="{7B3BF901-C96C-45AC-B5A9-ACD9696F5D0E}" type="pres">
      <dgm:prSet presAssocID="{0656BB18-7EEB-4013-B647-B62E33ABF1F1}" presName="linNode" presStyleCnt="0"/>
      <dgm:spPr/>
    </dgm:pt>
    <dgm:pt modelId="{5F6BFAE9-B23E-420D-AAD9-1D7C310A9DD4}" type="pres">
      <dgm:prSet presAssocID="{0656BB18-7EEB-4013-B647-B62E33ABF1F1}" presName="parentText" presStyleLbl="node1" presStyleIdx="0" presStyleCnt="4">
        <dgm:presLayoutVars>
          <dgm:chMax val="1"/>
          <dgm:bulletEnabled val="1"/>
        </dgm:presLayoutVars>
      </dgm:prSet>
      <dgm:spPr/>
      <dgm:t>
        <a:bodyPr/>
        <a:lstStyle/>
        <a:p>
          <a:endParaRPr lang="en-US"/>
        </a:p>
      </dgm:t>
    </dgm:pt>
    <dgm:pt modelId="{744B8DF6-F306-43AA-9F84-5FB06F3298B5}" type="pres">
      <dgm:prSet presAssocID="{98BDDF0C-B2F3-449B-BA70-FB8A19117F81}" presName="sp" presStyleCnt="0"/>
      <dgm:spPr/>
    </dgm:pt>
    <dgm:pt modelId="{F7DDA60C-0340-4A1D-B679-28091D621289}" type="pres">
      <dgm:prSet presAssocID="{AE41DB07-ABF3-481D-B931-EA9AD5377E2F}" presName="linNode" presStyleCnt="0"/>
      <dgm:spPr/>
    </dgm:pt>
    <dgm:pt modelId="{7EC3A9BB-14D3-4F51-A5EF-DBF3F0A68A01}" type="pres">
      <dgm:prSet presAssocID="{AE41DB07-ABF3-481D-B931-EA9AD5377E2F}" presName="parentText" presStyleLbl="node1" presStyleIdx="1" presStyleCnt="4">
        <dgm:presLayoutVars>
          <dgm:chMax val="1"/>
          <dgm:bulletEnabled val="1"/>
        </dgm:presLayoutVars>
      </dgm:prSet>
      <dgm:spPr/>
      <dgm:t>
        <a:bodyPr/>
        <a:lstStyle/>
        <a:p>
          <a:endParaRPr lang="en-US"/>
        </a:p>
      </dgm:t>
    </dgm:pt>
    <dgm:pt modelId="{C2AA177C-3111-49B2-ADB0-DC6061D3C781}" type="pres">
      <dgm:prSet presAssocID="{9F1E9711-378A-49AF-8D52-85FEA91F08F1}" presName="sp" presStyleCnt="0"/>
      <dgm:spPr/>
    </dgm:pt>
    <dgm:pt modelId="{4F857681-8978-4DBF-B224-B17CB500E994}" type="pres">
      <dgm:prSet presAssocID="{7E681F7E-57D0-4E58-BC5F-1DB4E74E6E6D}" presName="linNode" presStyleCnt="0"/>
      <dgm:spPr/>
    </dgm:pt>
    <dgm:pt modelId="{F6F7B513-AEC5-483A-BA8A-A5B6622506F5}" type="pres">
      <dgm:prSet presAssocID="{7E681F7E-57D0-4E58-BC5F-1DB4E74E6E6D}" presName="parentText" presStyleLbl="node1" presStyleIdx="2" presStyleCnt="4">
        <dgm:presLayoutVars>
          <dgm:chMax val="1"/>
          <dgm:bulletEnabled val="1"/>
        </dgm:presLayoutVars>
      </dgm:prSet>
      <dgm:spPr/>
      <dgm:t>
        <a:bodyPr/>
        <a:lstStyle/>
        <a:p>
          <a:endParaRPr lang="en-US"/>
        </a:p>
      </dgm:t>
    </dgm:pt>
    <dgm:pt modelId="{837A2B2E-B10D-4246-A8F9-34CE72AE8E19}" type="pres">
      <dgm:prSet presAssocID="{1F49170B-9CC7-4E31-B5A7-8945834DF392}" presName="sp" presStyleCnt="0"/>
      <dgm:spPr/>
    </dgm:pt>
    <dgm:pt modelId="{7B49F5D2-937E-48B5-B0F4-FC0C26A5FE1D}" type="pres">
      <dgm:prSet presAssocID="{F59FD160-43D4-42B4-BF6C-6788361714B8}" presName="linNode" presStyleCnt="0"/>
      <dgm:spPr/>
    </dgm:pt>
    <dgm:pt modelId="{666E9D99-D287-4377-8A48-794C445D00FB}" type="pres">
      <dgm:prSet presAssocID="{F59FD160-43D4-42B4-BF6C-6788361714B8}" presName="parentText" presStyleLbl="node1" presStyleIdx="3" presStyleCnt="4">
        <dgm:presLayoutVars>
          <dgm:chMax val="1"/>
          <dgm:bulletEnabled val="1"/>
        </dgm:presLayoutVars>
      </dgm:prSet>
      <dgm:spPr/>
      <dgm:t>
        <a:bodyPr/>
        <a:lstStyle/>
        <a:p>
          <a:endParaRPr lang="en-US"/>
        </a:p>
      </dgm:t>
    </dgm:pt>
  </dgm:ptLst>
  <dgm:cxnLst>
    <dgm:cxn modelId="{971B76FB-4570-4616-B272-5630FC44837F}" srcId="{9BF655C9-192F-4D97-A64E-A53366BAC895}" destId="{AE41DB07-ABF3-481D-B931-EA9AD5377E2F}" srcOrd="1" destOrd="0" parTransId="{2B631B46-463C-4C43-89E3-0F4209E92F23}" sibTransId="{9F1E9711-378A-49AF-8D52-85FEA91F08F1}"/>
    <dgm:cxn modelId="{0AF73445-129E-45CB-AFFF-C1E79A7510B3}" type="presOf" srcId="{AE41DB07-ABF3-481D-B931-EA9AD5377E2F}" destId="{7EC3A9BB-14D3-4F51-A5EF-DBF3F0A68A01}" srcOrd="0" destOrd="0" presId="urn:microsoft.com/office/officeart/2005/8/layout/vList5"/>
    <dgm:cxn modelId="{80FA26A6-A33E-40B0-96D6-78A96CFEF325}" srcId="{9BF655C9-192F-4D97-A64E-A53366BAC895}" destId="{F59FD160-43D4-42B4-BF6C-6788361714B8}" srcOrd="3" destOrd="0" parTransId="{8F3C2392-691B-4D46-B2A5-A011CE18899B}" sibTransId="{5948594D-0A5C-4AB7-A3A2-25EADBA15037}"/>
    <dgm:cxn modelId="{BB86A8F0-015E-4C52-A84C-90C640A9BAF3}" srcId="{9BF655C9-192F-4D97-A64E-A53366BAC895}" destId="{0656BB18-7EEB-4013-B647-B62E33ABF1F1}" srcOrd="0" destOrd="0" parTransId="{370A75C1-8535-4061-A76C-7BA1424DC1BD}" sibTransId="{98BDDF0C-B2F3-449B-BA70-FB8A19117F81}"/>
    <dgm:cxn modelId="{2A2BA697-6CB1-4F7A-8296-03F0ECC65A43}" type="presOf" srcId="{0656BB18-7EEB-4013-B647-B62E33ABF1F1}" destId="{5F6BFAE9-B23E-420D-AAD9-1D7C310A9DD4}" srcOrd="0" destOrd="0" presId="urn:microsoft.com/office/officeart/2005/8/layout/vList5"/>
    <dgm:cxn modelId="{9A302F6E-65A9-4B90-AC7A-32A0B648108C}" type="presOf" srcId="{F59FD160-43D4-42B4-BF6C-6788361714B8}" destId="{666E9D99-D287-4377-8A48-794C445D00FB}" srcOrd="0" destOrd="0" presId="urn:microsoft.com/office/officeart/2005/8/layout/vList5"/>
    <dgm:cxn modelId="{751CAF36-5875-446C-B1ED-32A534592487}" type="presOf" srcId="{7E681F7E-57D0-4E58-BC5F-1DB4E74E6E6D}" destId="{F6F7B513-AEC5-483A-BA8A-A5B6622506F5}" srcOrd="0" destOrd="0" presId="urn:microsoft.com/office/officeart/2005/8/layout/vList5"/>
    <dgm:cxn modelId="{AAD80F21-CEBB-4E4A-800A-2166AF9386B6}" srcId="{9BF655C9-192F-4D97-A64E-A53366BAC895}" destId="{7E681F7E-57D0-4E58-BC5F-1DB4E74E6E6D}" srcOrd="2" destOrd="0" parTransId="{36583D75-0EA2-4D0F-86B6-47B040BD1555}" sibTransId="{1F49170B-9CC7-4E31-B5A7-8945834DF392}"/>
    <dgm:cxn modelId="{BC180C9F-01B9-4E9B-9F94-EE02AC9E26FC}" type="presOf" srcId="{9BF655C9-192F-4D97-A64E-A53366BAC895}" destId="{72AFD9B0-2FE9-4D5D-B926-7F88DD41DBDE}" srcOrd="0" destOrd="0" presId="urn:microsoft.com/office/officeart/2005/8/layout/vList5"/>
    <dgm:cxn modelId="{DC1B9A0C-3CDE-4749-99A8-233F8646DE45}" type="presParOf" srcId="{72AFD9B0-2FE9-4D5D-B926-7F88DD41DBDE}" destId="{7B3BF901-C96C-45AC-B5A9-ACD9696F5D0E}" srcOrd="0" destOrd="0" presId="urn:microsoft.com/office/officeart/2005/8/layout/vList5"/>
    <dgm:cxn modelId="{96EA4D30-7DAE-4ADD-A7D5-F8D22950E644}" type="presParOf" srcId="{7B3BF901-C96C-45AC-B5A9-ACD9696F5D0E}" destId="{5F6BFAE9-B23E-420D-AAD9-1D7C310A9DD4}" srcOrd="0" destOrd="0" presId="urn:microsoft.com/office/officeart/2005/8/layout/vList5"/>
    <dgm:cxn modelId="{9D5AF238-A433-4826-A8E2-8D031BF1C872}" type="presParOf" srcId="{72AFD9B0-2FE9-4D5D-B926-7F88DD41DBDE}" destId="{744B8DF6-F306-43AA-9F84-5FB06F3298B5}" srcOrd="1" destOrd="0" presId="urn:microsoft.com/office/officeart/2005/8/layout/vList5"/>
    <dgm:cxn modelId="{5A05B659-2D70-4BFA-AF62-EAD291169F83}" type="presParOf" srcId="{72AFD9B0-2FE9-4D5D-B926-7F88DD41DBDE}" destId="{F7DDA60C-0340-4A1D-B679-28091D621289}" srcOrd="2" destOrd="0" presId="urn:microsoft.com/office/officeart/2005/8/layout/vList5"/>
    <dgm:cxn modelId="{70EAF1A5-956E-499C-8ADD-DFE2B21C807D}" type="presParOf" srcId="{F7DDA60C-0340-4A1D-B679-28091D621289}" destId="{7EC3A9BB-14D3-4F51-A5EF-DBF3F0A68A01}" srcOrd="0" destOrd="0" presId="urn:microsoft.com/office/officeart/2005/8/layout/vList5"/>
    <dgm:cxn modelId="{08084F95-D27A-4522-97E8-3B32BD11A038}" type="presParOf" srcId="{72AFD9B0-2FE9-4D5D-B926-7F88DD41DBDE}" destId="{C2AA177C-3111-49B2-ADB0-DC6061D3C781}" srcOrd="3" destOrd="0" presId="urn:microsoft.com/office/officeart/2005/8/layout/vList5"/>
    <dgm:cxn modelId="{84D64E9B-DCF0-465B-ADB0-B1B9A99D19DE}" type="presParOf" srcId="{72AFD9B0-2FE9-4D5D-B926-7F88DD41DBDE}" destId="{4F857681-8978-4DBF-B224-B17CB500E994}" srcOrd="4" destOrd="0" presId="urn:microsoft.com/office/officeart/2005/8/layout/vList5"/>
    <dgm:cxn modelId="{24F05CCF-94FA-47DA-94FD-AAB8E7F6C73A}" type="presParOf" srcId="{4F857681-8978-4DBF-B224-B17CB500E994}" destId="{F6F7B513-AEC5-483A-BA8A-A5B6622506F5}" srcOrd="0" destOrd="0" presId="urn:microsoft.com/office/officeart/2005/8/layout/vList5"/>
    <dgm:cxn modelId="{25981F7C-762C-40B9-B58F-E988F6F4B3C6}" type="presParOf" srcId="{72AFD9B0-2FE9-4D5D-B926-7F88DD41DBDE}" destId="{837A2B2E-B10D-4246-A8F9-34CE72AE8E19}" srcOrd="5" destOrd="0" presId="urn:microsoft.com/office/officeart/2005/8/layout/vList5"/>
    <dgm:cxn modelId="{5F47DBB0-4210-4303-BDBE-B1C0A5443EF0}" type="presParOf" srcId="{72AFD9B0-2FE9-4D5D-B926-7F88DD41DBDE}" destId="{7B49F5D2-937E-48B5-B0F4-FC0C26A5FE1D}" srcOrd="6" destOrd="0" presId="urn:microsoft.com/office/officeart/2005/8/layout/vList5"/>
    <dgm:cxn modelId="{AF7C7EA2-269B-4E15-B50C-B61AC2F3234F}" type="presParOf" srcId="{7B49F5D2-937E-48B5-B0F4-FC0C26A5FE1D}" destId="{666E9D99-D287-4377-8A48-794C445D00F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endParaRPr lang="en-US" sz="2800" b="1" kern="1200" dirty="0"/>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endParaRPr lang="en-US" sz="2800" b="1" kern="1200" dirty="0"/>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endParaRPr lang="en-US" sz="2800" b="1" kern="1200" dirty="0"/>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BFAE9-B23E-420D-AAD9-1D7C310A9DD4}">
      <dsp:nvSpPr>
        <dsp:cNvPr id="0" name=""/>
        <dsp:cNvSpPr/>
      </dsp:nvSpPr>
      <dsp:spPr>
        <a:xfrm>
          <a:off x="1828799" y="1401"/>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Return of Principal</a:t>
          </a:r>
        </a:p>
      </dsp:txBody>
      <dsp:txXfrm>
        <a:off x="1828799" y="1401"/>
        <a:ext cx="2057400" cy="674208"/>
      </dsp:txXfrm>
    </dsp:sp>
    <dsp:sp modelId="{7EC3A9BB-14D3-4F51-A5EF-DBF3F0A68A01}">
      <dsp:nvSpPr>
        <dsp:cNvPr id="0" name=""/>
        <dsp:cNvSpPr/>
      </dsp:nvSpPr>
      <dsp:spPr>
        <a:xfrm>
          <a:off x="1828799" y="709320"/>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Exempt Income</a:t>
          </a:r>
          <a:endParaRPr lang="en-US" sz="2800" b="1" kern="1200" dirty="0"/>
        </a:p>
      </dsp:txBody>
      <dsp:txXfrm>
        <a:off x="1828799" y="709320"/>
        <a:ext cx="2057400" cy="674208"/>
      </dsp:txXfrm>
    </dsp:sp>
    <dsp:sp modelId="{F6F7B513-AEC5-483A-BA8A-A5B6622506F5}">
      <dsp:nvSpPr>
        <dsp:cNvPr id="0" name=""/>
        <dsp:cNvSpPr/>
      </dsp:nvSpPr>
      <dsp:spPr>
        <a:xfrm>
          <a:off x="1828799" y="1417238"/>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Capital Gain</a:t>
          </a:r>
          <a:endParaRPr lang="en-US" sz="2800" b="1" kern="1200" dirty="0"/>
        </a:p>
      </dsp:txBody>
      <dsp:txXfrm>
        <a:off x="1828799" y="1417238"/>
        <a:ext cx="2057400" cy="674208"/>
      </dsp:txXfrm>
    </dsp:sp>
    <dsp:sp modelId="{666E9D99-D287-4377-8A48-794C445D00FB}">
      <dsp:nvSpPr>
        <dsp:cNvPr id="0" name=""/>
        <dsp:cNvSpPr/>
      </dsp:nvSpPr>
      <dsp:spPr>
        <a:xfrm>
          <a:off x="1828799" y="2125157"/>
          <a:ext cx="2057400" cy="6742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70000"/>
            </a:lnSpc>
            <a:spcBef>
              <a:spcPct val="0"/>
            </a:spcBef>
            <a:spcAft>
              <a:spcPct val="35000"/>
            </a:spcAft>
          </a:pPr>
          <a:r>
            <a:rPr lang="en-US" sz="2800" b="1" kern="1200" dirty="0" smtClean="0"/>
            <a:t>Ordinary Income</a:t>
          </a:r>
          <a:endParaRPr lang="en-US" sz="2800" b="1" kern="1200" dirty="0"/>
        </a:p>
      </dsp:txBody>
      <dsp:txXfrm>
        <a:off x="1828799" y="2125157"/>
        <a:ext cx="2057400" cy="6742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D0FEB-6801-4E95-A2D4-563EFC90B364}"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66B6B-B735-4F2B-8264-A05A36578A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a:t>
            </a:r>
            <a:r>
              <a:rPr lang="en-US" baseline="0" dirty="0" smtClean="0"/>
              <a:t> commons picture from http://commons.wikimedia.org/wiki/File:Leona_Helmsley.jpg</a:t>
            </a:r>
            <a:endParaRPr lang="en-US" dirty="0"/>
          </a:p>
        </p:txBody>
      </p:sp>
      <p:sp>
        <p:nvSpPr>
          <p:cNvPr id="4" name="Slide Number Placeholder 3"/>
          <p:cNvSpPr>
            <a:spLocks noGrp="1"/>
          </p:cNvSpPr>
          <p:nvPr>
            <p:ph type="sldNum" sz="quarter" idx="10"/>
          </p:nvPr>
        </p:nvSpPr>
        <p:spPr/>
        <p:txBody>
          <a:bodyPr/>
          <a:lstStyle/>
          <a:p>
            <a:fld id="{C7066B6B-B735-4F2B-8264-A05A36578ACD}"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D8DF1-B6A5-45DE-9D60-BAF5438AAA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8DF1-B6A5-45DE-9D60-BAF5438AAA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8DF1-B6A5-45DE-9D60-BAF5438AAA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8DF1-B6A5-45DE-9D60-BAF5438AAA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8DF1-B6A5-45DE-9D60-BAF5438AAA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D8DF1-B6A5-45DE-9D60-BAF5438AAA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D8DF1-B6A5-45DE-9D60-BAF5438AAAEE}"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D8DF1-B6A5-45DE-9D60-BAF5438AAAEE}"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8DF1-B6A5-45DE-9D60-BAF5438AAAEE}"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8DF1-B6A5-45DE-9D60-BAF5438AAA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8DF1-B6A5-45DE-9D60-BAF5438AAA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EE1A8-98FA-4C06-9151-EB151D4914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8DF1-B6A5-45DE-9D60-BAF5438AAAEE}"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EE1A8-98FA-4C06-9151-EB151D4914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8/8f/Leona_Helmsley.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2485617"/>
          </a:xfrm>
          <a:prstGeom prst="rect">
            <a:avLst/>
          </a:prstGeom>
          <a:noFill/>
        </p:spPr>
        <p:txBody>
          <a:bodyPr wrap="square" rtlCol="0">
            <a:spAutoFit/>
          </a:bodyPr>
          <a:lstStyle/>
          <a:p>
            <a:pPr algn="ctr">
              <a:lnSpc>
                <a:spcPct val="80000"/>
              </a:lnSpc>
            </a:pPr>
            <a:r>
              <a:rPr lang="en-US" sz="9600" b="1" dirty="0" smtClean="0"/>
              <a:t>Charitable Remainder Trusts</a:t>
            </a:r>
            <a:endParaRPr lang="en-US" sz="9600" b="1" dirty="0"/>
          </a:p>
        </p:txBody>
      </p:sp>
      <p:sp>
        <p:nvSpPr>
          <p:cNvPr id="18" name="TextBox 17"/>
          <p:cNvSpPr txBox="1"/>
          <p:nvPr/>
        </p:nvSpPr>
        <p:spPr>
          <a:xfrm>
            <a:off x="7162800" y="6366840"/>
            <a:ext cx="1981200" cy="491160"/>
          </a:xfrm>
          <a:prstGeom prst="rect">
            <a:avLst/>
          </a:prstGeom>
          <a:noFill/>
        </p:spPr>
        <p:txBody>
          <a:bodyPr wrap="square" rtlCol="0">
            <a:spAutoFit/>
          </a:bodyPr>
          <a:lstStyle/>
          <a:p>
            <a:pPr>
              <a:lnSpc>
                <a:spcPct val="80000"/>
              </a:lnSpc>
            </a:pPr>
            <a:r>
              <a:rPr lang="en-US" sz="1600" dirty="0" smtClean="0"/>
              <a:t>Dr. Russell James</a:t>
            </a:r>
          </a:p>
          <a:p>
            <a:pPr>
              <a:lnSpc>
                <a:spcPct val="80000"/>
              </a:lnSpc>
            </a:pPr>
            <a:r>
              <a:rPr lang="en-US" sz="1600" dirty="0" smtClean="0"/>
              <a:t>Texas Tech University</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752600" y="6270486"/>
            <a:ext cx="2819400" cy="350865"/>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304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rules of a Charitable Remainder Trust cannot be changed</a:t>
            </a:r>
            <a:endParaRPr lang="en-US" sz="4400" b="1" dirty="0">
              <a:ln w="50800"/>
              <a:solidFill>
                <a:schemeClr val="bg1"/>
              </a:solidFill>
            </a:endParaRPr>
          </a:p>
        </p:txBody>
      </p:sp>
      <p:sp>
        <p:nvSpPr>
          <p:cNvPr id="22" name="Rectangle 21"/>
          <p:cNvSpPr/>
          <p:nvPr/>
        </p:nvSpPr>
        <p:spPr>
          <a:xfrm>
            <a:off x="0" y="5410200"/>
            <a:ext cx="9144000" cy="144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7800" y="3276600"/>
            <a:ext cx="38862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3276600"/>
            <a:ext cx="35052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2108709XSmall.jpg"/>
          <p:cNvPicPr>
            <a:picLocks noChangeAspect="1"/>
          </p:cNvPicPr>
          <p:nvPr/>
        </p:nvPicPr>
        <p:blipFill>
          <a:blip r:embed="rId2" cstate="print"/>
          <a:stretch>
            <a:fillRect/>
          </a:stretch>
        </p:blipFill>
        <p:spPr>
          <a:xfrm>
            <a:off x="0" y="1600200"/>
            <a:ext cx="5334000" cy="4000500"/>
          </a:xfrm>
          <a:prstGeom prst="rect">
            <a:avLst/>
          </a:prstGeom>
        </p:spPr>
      </p:pic>
      <p:pic>
        <p:nvPicPr>
          <p:cNvPr id="4" name="Picture 3" descr="iStock_000007909890XSmall.jpg"/>
          <p:cNvPicPr>
            <a:picLocks noChangeAspect="1"/>
          </p:cNvPicPr>
          <p:nvPr/>
        </p:nvPicPr>
        <p:blipFill>
          <a:blip r:embed="rId3" cstate="print"/>
          <a:srcRect/>
          <a:stretch>
            <a:fillRect/>
          </a:stretch>
        </p:blipFill>
        <p:spPr>
          <a:xfrm>
            <a:off x="5410200" y="2133600"/>
            <a:ext cx="3638415" cy="2667000"/>
          </a:xfrm>
          <a:prstGeom prst="rect">
            <a:avLst/>
          </a:prstGeom>
        </p:spPr>
      </p:pic>
      <p:sp>
        <p:nvSpPr>
          <p:cNvPr id="5" name="TextBox 4"/>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may act as CRT trustee and manage the assets</a:t>
            </a:r>
            <a:endParaRPr lang="en-US" sz="4400" b="1" dirty="0">
              <a:ln w="508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752600" y="6270486"/>
            <a:ext cx="2819400" cy="350865"/>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304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may choose himself, the charity, a trust company, or anyone else as CRT trustee</a:t>
            </a:r>
            <a:endParaRPr lang="en-US" sz="4400" b="1" dirty="0">
              <a:ln w="50800"/>
              <a:solidFill>
                <a:schemeClr val="bg1"/>
              </a:solidFill>
            </a:endParaRPr>
          </a:p>
        </p:txBody>
      </p:sp>
      <p:sp>
        <p:nvSpPr>
          <p:cNvPr id="22" name="Rectangle 21"/>
          <p:cNvSpPr/>
          <p:nvPr/>
        </p:nvSpPr>
        <p:spPr>
          <a:xfrm>
            <a:off x="0" y="5410200"/>
            <a:ext cx="9144000" cy="144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7800" y="3276600"/>
            <a:ext cx="38862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3276600"/>
            <a:ext cx="32004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Stock_000012108709XSmall.jpg"/>
          <p:cNvPicPr>
            <a:picLocks noChangeAspect="1"/>
          </p:cNvPicPr>
          <p:nvPr/>
        </p:nvPicPr>
        <p:blipFill>
          <a:blip r:embed="rId5" cstate="print"/>
          <a:srcRect/>
          <a:stretch>
            <a:fillRect/>
          </a:stretch>
        </p:blipFill>
        <p:spPr>
          <a:xfrm>
            <a:off x="3200401" y="2351808"/>
            <a:ext cx="2057400" cy="11533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5493107XSmall.jpg"/>
          <p:cNvPicPr>
            <a:picLocks noChangeAspect="1"/>
          </p:cNvPicPr>
          <p:nvPr/>
        </p:nvPicPr>
        <p:blipFill>
          <a:blip r:embed="rId2" cstate="print"/>
          <a:stretch>
            <a:fillRect/>
          </a:stretch>
        </p:blipFill>
        <p:spPr>
          <a:xfrm>
            <a:off x="1112520" y="914400"/>
            <a:ext cx="6507480" cy="5899638"/>
          </a:xfrm>
          <a:prstGeom prst="rect">
            <a:avLst/>
          </a:prstGeom>
        </p:spPr>
      </p:pic>
      <p:sp>
        <p:nvSpPr>
          <p:cNvPr id="4" name="TextBox 3"/>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may keep the right to change which charity receives money</a:t>
            </a:r>
            <a:endParaRPr lang="en-US" sz="4400" b="1" dirty="0">
              <a:ln w="508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7" name="Picture 16" descr="iStock_000011403712XSmall.jpg"/>
          <p:cNvPicPr>
            <a:picLocks noChangeAspect="1"/>
          </p:cNvPicPr>
          <p:nvPr/>
        </p:nvPicPr>
        <p:blipFill>
          <a:blip r:embed="rId3"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752600" y="6270486"/>
            <a:ext cx="2819400" cy="350865"/>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304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trust must require the remainder to go to some charity, but the named charity can be changed</a:t>
            </a:r>
            <a:endParaRPr lang="en-US" sz="4400" b="1" dirty="0">
              <a:ln w="50800"/>
              <a:solidFill>
                <a:schemeClr val="bg1"/>
              </a:solidFill>
            </a:endParaRPr>
          </a:p>
        </p:txBody>
      </p:sp>
      <p:sp>
        <p:nvSpPr>
          <p:cNvPr id="22" name="Rectangle 21"/>
          <p:cNvSpPr/>
          <p:nvPr/>
        </p:nvSpPr>
        <p:spPr>
          <a:xfrm>
            <a:off x="0" y="5410200"/>
            <a:ext cx="9144000" cy="144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3276600"/>
            <a:ext cx="52578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620000" y="3318808"/>
            <a:ext cx="1295400" cy="1938992"/>
          </a:xfrm>
          <a:prstGeom prst="rect">
            <a:avLst/>
          </a:prstGeom>
          <a:noFill/>
        </p:spPr>
        <p:txBody>
          <a:bodyPr wrap="square" rtlCol="0">
            <a:spAutoFit/>
          </a:bodyPr>
          <a:lstStyle/>
          <a:p>
            <a:pPr algn="ctr"/>
            <a:r>
              <a:rPr lang="en-US" sz="12000" b="1" dirty="0" smtClean="0"/>
              <a:t>?</a:t>
            </a:r>
            <a:endParaRPr lang="en-US" sz="1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When might a donor wish to use a charitable remainder trust?  Discuss.</a:t>
            </a:r>
            <a:endParaRPr lang="en-US" sz="4400" b="1" dirty="0">
              <a:ln w="508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rujames\AppData\Local\Microsoft\Windows\Temporary Internet Files\Content.IE5\S3NC6S0Y\MP900402619[1].jpg"/>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p:spPr>
      </p:pic>
      <p:sp>
        <p:nvSpPr>
          <p:cNvPr id="3" name="TextBox 2"/>
          <p:cNvSpPr txBox="1"/>
          <p:nvPr/>
        </p:nvSpPr>
        <p:spPr>
          <a:xfrm>
            <a:off x="0" y="304800"/>
            <a:ext cx="3352800" cy="4862550"/>
          </a:xfrm>
          <a:prstGeom prst="rect">
            <a:avLst/>
          </a:prstGeom>
          <a:noFill/>
        </p:spPr>
        <p:txBody>
          <a:bodyPr wrap="square" rtlCol="0">
            <a:spAutoFit/>
          </a:bodyPr>
          <a:lstStyle/>
          <a:p>
            <a:pPr>
              <a:lnSpc>
                <a:spcPct val="70000"/>
              </a:lnSpc>
            </a:pPr>
            <a:r>
              <a:rPr lang="en-US" sz="4400" dirty="0" smtClean="0"/>
              <a:t>I would like to use $50,000 per year from my assets.  </a:t>
            </a:r>
          </a:p>
          <a:p>
            <a:pPr>
              <a:lnSpc>
                <a:spcPct val="70000"/>
              </a:lnSpc>
            </a:pPr>
            <a:endParaRPr lang="en-US" sz="4400" dirty="0" smtClean="0"/>
          </a:p>
          <a:p>
            <a:pPr>
              <a:lnSpc>
                <a:spcPct val="70000"/>
              </a:lnSpc>
            </a:pPr>
            <a:r>
              <a:rPr lang="en-US" sz="4400" dirty="0" smtClean="0"/>
              <a:t>The rest, I want to go to my favorite charity</a:t>
            </a: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304800"/>
            <a:ext cx="4191000" cy="5109091"/>
          </a:xfrm>
          <a:prstGeom prst="rect">
            <a:avLst/>
          </a:prstGeom>
          <a:noFill/>
        </p:spPr>
        <p:txBody>
          <a:bodyPr wrap="square" rtlCol="0">
            <a:spAutoFit/>
          </a:bodyPr>
          <a:lstStyle/>
          <a:p>
            <a:pPr>
              <a:lnSpc>
                <a:spcPct val="70000"/>
              </a:lnSpc>
            </a:pPr>
            <a:r>
              <a:rPr lang="en-US" sz="4400" dirty="0" smtClean="0">
                <a:solidFill>
                  <a:schemeClr val="bg1"/>
                </a:solidFill>
              </a:rPr>
              <a:t>I want to control my own investments and spend about 5% of my assets each year.  </a:t>
            </a:r>
          </a:p>
          <a:p>
            <a:pPr>
              <a:lnSpc>
                <a:spcPct val="70000"/>
              </a:lnSpc>
            </a:pPr>
            <a:endParaRPr lang="en-US" sz="4400" dirty="0" smtClean="0">
              <a:solidFill>
                <a:schemeClr val="bg1"/>
              </a:solidFill>
            </a:endParaRPr>
          </a:p>
          <a:p>
            <a:pPr>
              <a:lnSpc>
                <a:spcPct val="70000"/>
              </a:lnSpc>
            </a:pPr>
            <a:r>
              <a:rPr lang="en-US" sz="4400" dirty="0" smtClean="0">
                <a:solidFill>
                  <a:schemeClr val="bg1"/>
                </a:solidFill>
              </a:rPr>
              <a:t>After death I want it all to go to charity.</a:t>
            </a:r>
          </a:p>
          <a:p>
            <a:pPr marL="114300" indent="-114300"/>
            <a:endParaRPr lang="en-US" dirty="0">
              <a:solidFill>
                <a:schemeClr val="bg1"/>
              </a:solidFill>
            </a:endParaRPr>
          </a:p>
        </p:txBody>
      </p:sp>
      <p:pic>
        <p:nvPicPr>
          <p:cNvPr id="2052" name="Picture 4" descr="C:\Users\rujames\AppData\Local\Microsoft\Windows\Temporary Internet Files\Content.IE5\9A16IBCU\MP900443797[1].jpg"/>
          <p:cNvPicPr>
            <a:picLocks noChangeAspect="1" noChangeArrowheads="1"/>
          </p:cNvPicPr>
          <p:nvPr/>
        </p:nvPicPr>
        <p:blipFill>
          <a:blip r:embed="rId2" cstate="print"/>
          <a:srcRect/>
          <a:stretch>
            <a:fillRect/>
          </a:stretch>
        </p:blipFill>
        <p:spPr bwMode="auto">
          <a:xfrm>
            <a:off x="4553107" y="0"/>
            <a:ext cx="4590893"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rujames\AppData\Local\Microsoft\Windows\Temporary Internet Files\Content.IE5\BWNQMCW8\MP900409457[1].jpg"/>
          <p:cNvPicPr>
            <a:picLocks noChangeAspect="1" noChangeArrowheads="1"/>
          </p:cNvPicPr>
          <p:nvPr/>
        </p:nvPicPr>
        <p:blipFill>
          <a:blip r:embed="rId2" cstate="print"/>
          <a:srcRect t="11111" r="16388"/>
          <a:stretch>
            <a:fillRect/>
          </a:stretch>
        </p:blipFill>
        <p:spPr bwMode="auto">
          <a:xfrm>
            <a:off x="-1" y="0"/>
            <a:ext cx="4371975" cy="6858000"/>
          </a:xfrm>
          <a:prstGeom prst="rect">
            <a:avLst/>
          </a:prstGeom>
          <a:noFill/>
        </p:spPr>
      </p:pic>
      <p:sp>
        <p:nvSpPr>
          <p:cNvPr id="3" name="TextBox 2"/>
          <p:cNvSpPr txBox="1"/>
          <p:nvPr/>
        </p:nvSpPr>
        <p:spPr>
          <a:xfrm>
            <a:off x="4572000" y="457200"/>
            <a:ext cx="4267200" cy="6050887"/>
          </a:xfrm>
          <a:prstGeom prst="rect">
            <a:avLst/>
          </a:prstGeom>
          <a:noFill/>
        </p:spPr>
        <p:txBody>
          <a:bodyPr wrap="square" rtlCol="0">
            <a:spAutoFit/>
          </a:bodyPr>
          <a:lstStyle/>
          <a:p>
            <a:pPr>
              <a:lnSpc>
                <a:spcPct val="80000"/>
              </a:lnSpc>
            </a:pPr>
            <a:r>
              <a:rPr lang="en-US" sz="4400" dirty="0" smtClean="0"/>
              <a:t>I want to retire today, but my pension doesn’t start paying for 9 more years.  I want to give assets to charity, but I still need $65,000 per year for the next 9 years. </a:t>
            </a: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7751536XSmall.jpg"/>
          <p:cNvPicPr>
            <a:picLocks noChangeAspect="1"/>
          </p:cNvPicPr>
          <p:nvPr/>
        </p:nvPicPr>
        <p:blipFill>
          <a:blip r:embed="rId2" cstate="print"/>
          <a:srcRect/>
          <a:stretch>
            <a:fillRect/>
          </a:stretch>
        </p:blipFill>
        <p:spPr>
          <a:xfrm flipH="1">
            <a:off x="3549061" y="1"/>
            <a:ext cx="5594939" cy="6858000"/>
          </a:xfrm>
          <a:prstGeom prst="rect">
            <a:avLst/>
          </a:prstGeom>
        </p:spPr>
      </p:pic>
      <p:sp>
        <p:nvSpPr>
          <p:cNvPr id="3" name="TextBox 2"/>
          <p:cNvSpPr txBox="1"/>
          <p:nvPr/>
        </p:nvSpPr>
        <p:spPr>
          <a:xfrm>
            <a:off x="0" y="1828800"/>
            <a:ext cx="3810000" cy="3970318"/>
          </a:xfrm>
          <a:prstGeom prst="rect">
            <a:avLst/>
          </a:prstGeom>
          <a:noFill/>
        </p:spPr>
        <p:txBody>
          <a:bodyPr wrap="square" rtlCol="0">
            <a:spAutoFit/>
          </a:bodyPr>
          <a:lstStyle/>
          <a:p>
            <a:pPr>
              <a:lnSpc>
                <a:spcPct val="70000"/>
              </a:lnSpc>
            </a:pPr>
            <a:r>
              <a:rPr lang="en-US" sz="4400" dirty="0" smtClean="0"/>
              <a:t>However, the </a:t>
            </a:r>
            <a:r>
              <a:rPr lang="en-US" sz="9600" b="1" dirty="0" smtClean="0"/>
              <a:t>biggest</a:t>
            </a:r>
            <a:r>
              <a:rPr lang="en-US" sz="9600" dirty="0" smtClean="0"/>
              <a:t> </a:t>
            </a:r>
            <a:r>
              <a:rPr lang="en-US" sz="4400" dirty="0" smtClean="0"/>
              <a:t>reason for donors to use charitable remainder trusts is…</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sets aside money from which he takes payments, with any remaining amount going to charity</a:t>
            </a:r>
            <a:endParaRPr lang="en-US" sz="4400" b="1" dirty="0">
              <a:ln w="508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2695901XSmall.jpg"/>
          <p:cNvPicPr>
            <a:picLocks noChangeAspect="1"/>
          </p:cNvPicPr>
          <p:nvPr/>
        </p:nvPicPr>
        <p:blipFill>
          <a:blip r:embed="rId2" cstate="print"/>
          <a:srcRect/>
          <a:stretch>
            <a:fillRect/>
          </a:stretch>
        </p:blipFill>
        <p:spPr>
          <a:xfrm>
            <a:off x="838200" y="0"/>
            <a:ext cx="8305800" cy="6858000"/>
          </a:xfrm>
          <a:prstGeom prst="rect">
            <a:avLst/>
          </a:prstGeom>
        </p:spPr>
      </p:pic>
      <p:sp>
        <p:nvSpPr>
          <p:cNvPr id="3" name="TextBox 2"/>
          <p:cNvSpPr txBox="1"/>
          <p:nvPr/>
        </p:nvSpPr>
        <p:spPr>
          <a:xfrm>
            <a:off x="-152400" y="533400"/>
            <a:ext cx="4343400" cy="1968552"/>
          </a:xfrm>
          <a:prstGeom prst="rect">
            <a:avLst/>
          </a:prstGeom>
          <a:noFill/>
        </p:spPr>
        <p:txBody>
          <a:bodyPr wrap="square" lIns="0" rIns="0" rtlCol="0">
            <a:spAutoFit/>
          </a:bodyPr>
          <a:lstStyle/>
          <a:p>
            <a:pPr algn="ctr">
              <a:lnSpc>
                <a:spcPct val="60000"/>
              </a:lnSpc>
            </a:pPr>
            <a:r>
              <a:rPr lang="en-US" sz="9600" b="1" spc="-300" dirty="0" smtClean="0"/>
              <a:t>Tax Benefits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receives an immediate tax deduction for the present value of the amount that may go to charity</a:t>
            </a:r>
            <a:endParaRPr lang="en-US" sz="4400" b="1" dirty="0">
              <a:ln w="50800"/>
              <a:solidFill>
                <a:schemeClr val="bg1"/>
              </a:solidFill>
            </a:endParaRPr>
          </a:p>
        </p:txBody>
      </p:sp>
      <p:sp>
        <p:nvSpPr>
          <p:cNvPr id="24" name="Rectangle 23"/>
          <p:cNvSpPr/>
          <p:nvPr/>
        </p:nvSpPr>
        <p:spPr>
          <a:xfrm>
            <a:off x="0" y="1676400"/>
            <a:ext cx="5181600" cy="5181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81600" y="1676400"/>
            <a:ext cx="3962400" cy="1524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5486400"/>
            <a:ext cx="3962400" cy="1371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2396319XSmall.jpg"/>
          <p:cNvPicPr>
            <a:picLocks noChangeAspect="1"/>
          </p:cNvPicPr>
          <p:nvPr/>
        </p:nvPicPr>
        <p:blipFill>
          <a:blip r:embed="rId2" cstate="print"/>
          <a:srcRect/>
          <a:stretch>
            <a:fillRect/>
          </a:stretch>
        </p:blipFill>
        <p:spPr>
          <a:xfrm>
            <a:off x="0" y="-1"/>
            <a:ext cx="9144000" cy="6858001"/>
          </a:xfrm>
          <a:prstGeom prst="rect">
            <a:avLst/>
          </a:prstGeom>
        </p:spPr>
      </p:pic>
      <p:sp>
        <p:nvSpPr>
          <p:cNvPr id="3" name="TextBox 2"/>
          <p:cNvSpPr txBox="1"/>
          <p:nvPr/>
        </p:nvSpPr>
        <p:spPr>
          <a:xfrm>
            <a:off x="152400" y="152400"/>
            <a:ext cx="3733800" cy="2492670"/>
          </a:xfrm>
          <a:prstGeom prst="rect">
            <a:avLst/>
          </a:prstGeom>
          <a:noFill/>
        </p:spPr>
        <p:txBody>
          <a:bodyPr wrap="square" rtlCol="0">
            <a:spAutoFit/>
          </a:bodyPr>
          <a:lstStyle/>
          <a:p>
            <a:pPr algn="ctr">
              <a:lnSpc>
                <a:spcPct val="70000"/>
              </a:lnSpc>
            </a:pPr>
            <a:r>
              <a:rPr lang="en-US" sz="4400" dirty="0" smtClean="0"/>
              <a:t>With a charitable gift in a will, there is no income tax deduction</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6720399XSmall.jpg"/>
          <p:cNvPicPr>
            <a:picLocks noChangeAspect="1"/>
          </p:cNvPicPr>
          <p:nvPr/>
        </p:nvPicPr>
        <p:blipFill>
          <a:blip r:embed="rId2" cstate="print"/>
          <a:srcRect/>
          <a:stretch>
            <a:fillRect/>
          </a:stretch>
        </p:blipFill>
        <p:spPr>
          <a:xfrm>
            <a:off x="0" y="1961838"/>
            <a:ext cx="5105400" cy="4896162"/>
          </a:xfrm>
          <a:prstGeom prst="rect">
            <a:avLst/>
          </a:prstGeom>
        </p:spPr>
      </p:pic>
      <p:sp>
        <p:nvSpPr>
          <p:cNvPr id="3" name="TextBox 2"/>
          <p:cNvSpPr txBox="1"/>
          <p:nvPr/>
        </p:nvSpPr>
        <p:spPr>
          <a:xfrm>
            <a:off x="0" y="300858"/>
            <a:ext cx="9144000" cy="1070742"/>
          </a:xfrm>
          <a:prstGeom prst="rect">
            <a:avLst/>
          </a:prstGeom>
          <a:noFill/>
        </p:spPr>
        <p:txBody>
          <a:bodyPr wrap="square" rtlCol="0">
            <a:spAutoFit/>
          </a:bodyPr>
          <a:lstStyle/>
          <a:p>
            <a:pPr algn="ctr">
              <a:lnSpc>
                <a:spcPct val="70000"/>
              </a:lnSpc>
            </a:pPr>
            <a:r>
              <a:rPr lang="en-US" sz="4400" dirty="0" smtClean="0"/>
              <a:t>There are no capital gains taxes when the donor makes a transfer to the CRT.</a:t>
            </a:r>
            <a:endParaRPr lang="en-US" sz="4400" dirty="0"/>
          </a:p>
        </p:txBody>
      </p:sp>
      <p:pic>
        <p:nvPicPr>
          <p:cNvPr id="10" name="Picture 9" descr="iStock_000007909875XSmal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981200" y="1752600"/>
            <a:ext cx="6400800" cy="42471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7909890XSmall.jpg"/>
          <p:cNvPicPr>
            <a:picLocks noChangeAspect="1"/>
          </p:cNvPicPr>
          <p:nvPr/>
        </p:nvPicPr>
        <p:blipFill>
          <a:blip r:embed="rId2" cstate="print"/>
          <a:srcRect/>
          <a:stretch>
            <a:fillRect/>
          </a:stretch>
        </p:blipFill>
        <p:spPr>
          <a:xfrm>
            <a:off x="838200" y="0"/>
            <a:ext cx="7943763" cy="4661321"/>
          </a:xfrm>
          <a:prstGeom prst="rect">
            <a:avLst/>
          </a:prstGeom>
        </p:spPr>
      </p:pic>
      <p:sp>
        <p:nvSpPr>
          <p:cNvPr id="4" name="TextBox 3"/>
          <p:cNvSpPr txBox="1"/>
          <p:nvPr/>
        </p:nvSpPr>
        <p:spPr>
          <a:xfrm>
            <a:off x="0" y="4724400"/>
            <a:ext cx="9144000" cy="1730923"/>
          </a:xfrm>
          <a:prstGeom prst="rect">
            <a:avLst/>
          </a:prstGeom>
          <a:noFill/>
        </p:spPr>
        <p:txBody>
          <a:bodyPr wrap="square" rtlCol="0">
            <a:spAutoFit/>
          </a:bodyPr>
          <a:lstStyle/>
          <a:p>
            <a:pPr algn="ctr">
              <a:lnSpc>
                <a:spcPct val="80000"/>
              </a:lnSpc>
            </a:pPr>
            <a:r>
              <a:rPr lang="en-US" sz="4400" dirty="0" smtClean="0"/>
              <a:t>A CRT is itself a nonprofit entity and pays no capital gains tax when it sells appreciated property</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Why is it a big deal that the transfer and sale of appreciated property  occurs without capital gains tax?</a:t>
            </a:r>
            <a:endParaRPr lang="en-US" sz="4400" b="1" dirty="0">
              <a:ln w="50800"/>
              <a:solidFill>
                <a:schemeClr val="bg1"/>
              </a:solidFill>
            </a:endParaRPr>
          </a:p>
        </p:txBody>
      </p:sp>
      <p:sp>
        <p:nvSpPr>
          <p:cNvPr id="18" name="Rectangle 17"/>
          <p:cNvSpPr/>
          <p:nvPr/>
        </p:nvSpPr>
        <p:spPr>
          <a:xfrm>
            <a:off x="5257800" y="1676400"/>
            <a:ext cx="3886200" cy="5181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410200"/>
            <a:ext cx="5257800" cy="144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095006XSmall.jpg"/>
          <p:cNvPicPr>
            <a:picLocks noChangeAspect="1"/>
          </p:cNvPicPr>
          <p:nvPr/>
        </p:nvPicPr>
        <p:blipFill>
          <a:blip r:embed="rId2" cstate="print"/>
          <a:srcRect/>
          <a:stretch>
            <a:fillRect/>
          </a:stretch>
        </p:blipFill>
        <p:spPr>
          <a:xfrm>
            <a:off x="-1" y="369346"/>
            <a:ext cx="8763001" cy="6488654"/>
          </a:xfrm>
          <a:prstGeom prst="rect">
            <a:avLst/>
          </a:prstGeom>
        </p:spPr>
      </p:pic>
      <p:sp>
        <p:nvSpPr>
          <p:cNvPr id="3" name="TextBox 2"/>
          <p:cNvSpPr txBox="1"/>
          <p:nvPr/>
        </p:nvSpPr>
        <p:spPr>
          <a:xfrm>
            <a:off x="3429000" y="0"/>
            <a:ext cx="5715000" cy="3539430"/>
          </a:xfrm>
          <a:prstGeom prst="rect">
            <a:avLst/>
          </a:prstGeom>
          <a:noFill/>
        </p:spPr>
        <p:txBody>
          <a:bodyPr wrap="square" rtlCol="0">
            <a:spAutoFit/>
          </a:bodyPr>
          <a:lstStyle/>
          <a:p>
            <a:pPr>
              <a:lnSpc>
                <a:spcPct val="70000"/>
              </a:lnSpc>
            </a:pPr>
            <a:r>
              <a:rPr lang="en-US" sz="4000" dirty="0" smtClean="0"/>
              <a:t>A client holds a large, highly appreciated asset that generates little income (like developable land or non-dividend paying stock).  How can she convert it to income generating property?</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9029112XSmall.jpg"/>
          <p:cNvPicPr>
            <a:picLocks noChangeAspect="1"/>
          </p:cNvPicPr>
          <p:nvPr/>
        </p:nvPicPr>
        <p:blipFill>
          <a:blip r:embed="rId2" cstate="print"/>
          <a:srcRect/>
          <a:stretch>
            <a:fillRect/>
          </a:stretch>
        </p:blipFill>
        <p:spPr>
          <a:xfrm>
            <a:off x="0" y="297180"/>
            <a:ext cx="8839200" cy="6560820"/>
          </a:xfrm>
          <a:prstGeom prst="rect">
            <a:avLst/>
          </a:prstGeom>
        </p:spPr>
      </p:pic>
      <p:sp>
        <p:nvSpPr>
          <p:cNvPr id="4" name="TextBox 3"/>
          <p:cNvSpPr txBox="1"/>
          <p:nvPr/>
        </p:nvSpPr>
        <p:spPr>
          <a:xfrm>
            <a:off x="0" y="102715"/>
            <a:ext cx="9144000" cy="1040285"/>
          </a:xfrm>
          <a:prstGeom prst="rect">
            <a:avLst/>
          </a:prstGeom>
          <a:noFill/>
        </p:spPr>
        <p:txBody>
          <a:bodyPr wrap="square" rtlCol="0">
            <a:spAutoFit/>
          </a:bodyPr>
          <a:lstStyle/>
          <a:p>
            <a:pPr>
              <a:lnSpc>
                <a:spcPct val="70000"/>
              </a:lnSpc>
            </a:pPr>
            <a:r>
              <a:rPr lang="en-US" sz="4400" dirty="0" smtClean="0"/>
              <a:t>Option 1: Sell it. Pay the capital gains tax.  Invest the remaining amount.</a:t>
            </a:r>
            <a:endParaRPr lang="en-US" sz="4400" dirty="0"/>
          </a:p>
        </p:txBody>
      </p:sp>
      <p:sp>
        <p:nvSpPr>
          <p:cNvPr id="6" name="TextBox 5"/>
          <p:cNvSpPr txBox="1"/>
          <p:nvPr/>
        </p:nvSpPr>
        <p:spPr>
          <a:xfrm>
            <a:off x="4191000" y="1143000"/>
            <a:ext cx="5715000" cy="2893100"/>
          </a:xfrm>
          <a:prstGeom prst="rect">
            <a:avLst/>
          </a:prstGeom>
          <a:noFill/>
        </p:spPr>
        <p:txBody>
          <a:bodyPr wrap="square" rtlCol="0">
            <a:spAutoFit/>
          </a:bodyPr>
          <a:lstStyle/>
          <a:p>
            <a:r>
              <a:rPr lang="en-US" sz="3200" dirty="0" smtClean="0"/>
              <a:t>$1,000,000 stock</a:t>
            </a:r>
          </a:p>
          <a:p>
            <a:r>
              <a:rPr lang="en-US" sz="3200" dirty="0" smtClean="0"/>
              <a:t>   $900,000 gain </a:t>
            </a:r>
            <a:r>
              <a:rPr lang="en-US" sz="2000" dirty="0" smtClean="0"/>
              <a:t>(if $100,000 cost)</a:t>
            </a:r>
            <a:endParaRPr lang="en-US" sz="3200" dirty="0" smtClean="0"/>
          </a:p>
          <a:p>
            <a:r>
              <a:rPr lang="en-US" sz="3200" dirty="0" smtClean="0"/>
              <a:t>   </a:t>
            </a:r>
            <a:r>
              <a:rPr lang="en-US" sz="3200" u="sng" dirty="0" smtClean="0"/>
              <a:t>$180,000 tax </a:t>
            </a:r>
            <a:r>
              <a:rPr lang="en-US" sz="3200" dirty="0" smtClean="0"/>
              <a:t> </a:t>
            </a:r>
            <a:r>
              <a:rPr lang="en-US" sz="2000" dirty="0" smtClean="0"/>
              <a:t>(15% fed + 5% state)</a:t>
            </a:r>
            <a:endParaRPr lang="en-US" sz="3200" dirty="0" smtClean="0"/>
          </a:p>
          <a:p>
            <a:r>
              <a:rPr lang="en-US" sz="3200" dirty="0" smtClean="0"/>
              <a:t>   </a:t>
            </a:r>
            <a:r>
              <a:rPr lang="en-US" sz="3200" b="1" dirty="0" smtClean="0"/>
              <a:t>$820,000 </a:t>
            </a:r>
            <a:r>
              <a:rPr lang="en-US" sz="3200" dirty="0" smtClean="0"/>
              <a:t>left to invest</a:t>
            </a:r>
          </a:p>
          <a:p>
            <a:endParaRPr lang="en-US" dirty="0" smtClean="0"/>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8135782XSmall.jpg"/>
          <p:cNvPicPr>
            <a:picLocks noChangeAspect="1"/>
          </p:cNvPicPr>
          <p:nvPr/>
        </p:nvPicPr>
        <p:blipFill>
          <a:blip r:embed="rId2" cstate="print"/>
          <a:srcRect/>
          <a:stretch>
            <a:fillRect/>
          </a:stretch>
        </p:blipFill>
        <p:spPr>
          <a:xfrm>
            <a:off x="0" y="1512887"/>
            <a:ext cx="6934200" cy="5345113"/>
          </a:xfrm>
          <a:prstGeom prst="rect">
            <a:avLst/>
          </a:prstGeom>
        </p:spPr>
      </p:pic>
      <p:sp>
        <p:nvSpPr>
          <p:cNvPr id="4" name="TextBox 3"/>
          <p:cNvSpPr txBox="1"/>
          <p:nvPr/>
        </p:nvSpPr>
        <p:spPr>
          <a:xfrm>
            <a:off x="0" y="119491"/>
            <a:ext cx="9144000" cy="566309"/>
          </a:xfrm>
          <a:prstGeom prst="rect">
            <a:avLst/>
          </a:prstGeom>
          <a:noFill/>
        </p:spPr>
        <p:txBody>
          <a:bodyPr wrap="square" rtlCol="0">
            <a:spAutoFit/>
          </a:bodyPr>
          <a:lstStyle/>
          <a:p>
            <a:pPr>
              <a:lnSpc>
                <a:spcPct val="70000"/>
              </a:lnSpc>
            </a:pPr>
            <a:r>
              <a:rPr lang="en-US" sz="4400" dirty="0" smtClean="0"/>
              <a:t>Option 2: Transfer to a CRT</a:t>
            </a:r>
            <a:endParaRPr lang="en-US" sz="4400" dirty="0"/>
          </a:p>
        </p:txBody>
      </p:sp>
      <p:sp>
        <p:nvSpPr>
          <p:cNvPr id="7" name="TextBox 6"/>
          <p:cNvSpPr txBox="1"/>
          <p:nvPr/>
        </p:nvSpPr>
        <p:spPr>
          <a:xfrm>
            <a:off x="4191000" y="1143000"/>
            <a:ext cx="5715000" cy="2893100"/>
          </a:xfrm>
          <a:prstGeom prst="rect">
            <a:avLst/>
          </a:prstGeom>
          <a:noFill/>
        </p:spPr>
        <p:txBody>
          <a:bodyPr wrap="square" rtlCol="0">
            <a:spAutoFit/>
          </a:bodyPr>
          <a:lstStyle/>
          <a:p>
            <a:r>
              <a:rPr lang="en-US" sz="3200" dirty="0" smtClean="0"/>
              <a:t>$1,000,000 stock</a:t>
            </a:r>
          </a:p>
          <a:p>
            <a:r>
              <a:rPr lang="en-US" sz="3200" dirty="0" smtClean="0"/>
              <a:t>   $900,000 gain </a:t>
            </a:r>
            <a:r>
              <a:rPr lang="en-US" sz="2000" dirty="0" smtClean="0"/>
              <a:t>(if $100,000 cost)</a:t>
            </a:r>
            <a:endParaRPr lang="en-US" sz="3200" dirty="0" smtClean="0"/>
          </a:p>
          <a:p>
            <a:r>
              <a:rPr lang="en-US" sz="3200" dirty="0" smtClean="0"/>
              <a:t>    </a:t>
            </a:r>
            <a:r>
              <a:rPr lang="en-US" sz="3200" u="sng" dirty="0" smtClean="0"/>
              <a:t>_____$0 tax </a:t>
            </a:r>
            <a:r>
              <a:rPr lang="en-US" sz="3200" dirty="0" smtClean="0"/>
              <a:t> </a:t>
            </a:r>
            <a:r>
              <a:rPr lang="en-US" sz="2000" dirty="0" smtClean="0"/>
              <a:t>(CRT pays no tax)</a:t>
            </a:r>
            <a:endParaRPr lang="en-US" sz="3200" dirty="0" smtClean="0"/>
          </a:p>
          <a:p>
            <a:r>
              <a:rPr lang="en-US" sz="3200" b="1" dirty="0" smtClean="0"/>
              <a:t>$1,000,000 </a:t>
            </a:r>
            <a:r>
              <a:rPr lang="en-US" sz="3200" dirty="0" smtClean="0"/>
              <a:t>left to invest</a:t>
            </a:r>
          </a:p>
          <a:p>
            <a:endParaRPr lang="en-US" dirty="0" smtClean="0"/>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9274324XSmall.jpg"/>
          <p:cNvPicPr>
            <a:picLocks noChangeAspect="1"/>
          </p:cNvPicPr>
          <p:nvPr/>
        </p:nvPicPr>
        <p:blipFill>
          <a:blip r:embed="rId2" cstate="print"/>
          <a:srcRect/>
          <a:stretch>
            <a:fillRect/>
          </a:stretch>
        </p:blipFill>
        <p:spPr>
          <a:xfrm flipH="1">
            <a:off x="4343400" y="0"/>
            <a:ext cx="4800600" cy="6858000"/>
          </a:xfrm>
          <a:prstGeom prst="rect">
            <a:avLst/>
          </a:prstGeom>
        </p:spPr>
      </p:pic>
      <p:pic>
        <p:nvPicPr>
          <p:cNvPr id="3" name="Picture 2" descr="iStock_000009274324XSmall.jpg"/>
          <p:cNvPicPr>
            <a:picLocks noChangeAspect="1"/>
          </p:cNvPicPr>
          <p:nvPr/>
        </p:nvPicPr>
        <p:blipFill>
          <a:blip r:embed="rId3" cstate="print"/>
          <a:stretch>
            <a:fillRect/>
          </a:stretch>
        </p:blipFill>
        <p:spPr>
          <a:xfrm>
            <a:off x="0" y="0"/>
            <a:ext cx="4577392" cy="6858000"/>
          </a:xfrm>
          <a:prstGeom prst="rect">
            <a:avLst/>
          </a:prstGeom>
        </p:spPr>
      </p:pic>
      <p:sp>
        <p:nvSpPr>
          <p:cNvPr id="4" name="TextBox 3"/>
          <p:cNvSpPr txBox="1"/>
          <p:nvPr/>
        </p:nvSpPr>
        <p:spPr>
          <a:xfrm>
            <a:off x="4953000" y="1219200"/>
            <a:ext cx="3810000" cy="2800767"/>
          </a:xfrm>
          <a:prstGeom prst="rect">
            <a:avLst/>
          </a:prstGeom>
          <a:noFill/>
        </p:spPr>
        <p:txBody>
          <a:bodyPr wrap="square" rtlCol="0">
            <a:spAutoFit/>
          </a:bodyPr>
          <a:lstStyle/>
          <a:p>
            <a:pPr algn="ctr"/>
            <a:r>
              <a:rPr lang="en-US" sz="4400" dirty="0" smtClean="0"/>
              <a:t>Other charitable remainder trust combinations</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Stock_000005522211XSmall.jpg"/>
          <p:cNvPicPr>
            <a:picLocks noChangeAspect="1"/>
          </p:cNvPicPr>
          <p:nvPr/>
        </p:nvPicPr>
        <p:blipFill>
          <a:blip r:embed="rId2" cstate="print"/>
          <a:srcRect/>
          <a:stretch>
            <a:fillRect/>
          </a:stretch>
        </p:blipFill>
        <p:spPr>
          <a:xfrm>
            <a:off x="914400" y="4953000"/>
            <a:ext cx="2438400" cy="1905000"/>
          </a:xfrm>
          <a:prstGeom prst="rect">
            <a:avLst/>
          </a:prstGeom>
        </p:spPr>
      </p:pic>
      <p:pic>
        <p:nvPicPr>
          <p:cNvPr id="20" name="Picture 19" descr="iStock_000007909890XSmall.jpg"/>
          <p:cNvPicPr>
            <a:picLocks noChangeAspect="1"/>
          </p:cNvPicPr>
          <p:nvPr/>
        </p:nvPicPr>
        <p:blipFill>
          <a:blip r:embed="rId3"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5"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3048000" y="6172200"/>
            <a:ext cx="1828800" cy="609398"/>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Payments can go to the donor, other people, or other people and charity</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3263757">
            <a:off x="3009116" y="4763048"/>
            <a:ext cx="723900" cy="1588435"/>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143000" y="6270486"/>
            <a:ext cx="3733800" cy="609398"/>
          </a:xfrm>
          <a:prstGeom prst="rect">
            <a:avLst/>
          </a:prstGeom>
          <a:noFill/>
        </p:spPr>
        <p:txBody>
          <a:bodyPr wrap="square" rtlCol="0">
            <a:spAutoFit/>
          </a:bodyPr>
          <a:lstStyle/>
          <a:p>
            <a:pPr algn="ctr">
              <a:lnSpc>
                <a:spcPct val="60000"/>
              </a:lnSpc>
            </a:pPr>
            <a:r>
              <a:rPr lang="en-US" sz="2800" b="1" dirty="0" smtClean="0"/>
              <a:t>Lesser of trust income or 5% of  trust assets </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A Net Income CRUT (NICRUT) will pay only if enough income is available (no payments from principal)</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85800"/>
            <a:ext cx="8839200" cy="769441"/>
          </a:xfrm>
          <a:prstGeom prst="rect">
            <a:avLst/>
          </a:prstGeom>
          <a:noFill/>
        </p:spPr>
        <p:txBody>
          <a:bodyPr wrap="square" rtlCol="0">
            <a:spAutoFit/>
          </a:bodyPr>
          <a:lstStyle/>
          <a:p>
            <a:r>
              <a:rPr lang="en-US" sz="4400" dirty="0" smtClean="0"/>
              <a:t>When would you want this limitation?</a:t>
            </a:r>
            <a:endParaRPr lang="en-US" sz="4400" dirty="0"/>
          </a:p>
        </p:txBody>
      </p:sp>
      <p:pic>
        <p:nvPicPr>
          <p:cNvPr id="4" name="Picture 3" descr="iStock_000009214414XSmall.jpg"/>
          <p:cNvPicPr>
            <a:picLocks noChangeAspect="1"/>
          </p:cNvPicPr>
          <p:nvPr/>
        </p:nvPicPr>
        <p:blipFill>
          <a:blip r:embed="rId2" cstate="print"/>
          <a:stretch>
            <a:fillRect/>
          </a:stretch>
        </p:blipFill>
        <p:spPr>
          <a:xfrm>
            <a:off x="4648200" y="1473200"/>
            <a:ext cx="3594100" cy="5384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020256XSmall.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3352800"/>
            <a:ext cx="3810000" cy="1643527"/>
          </a:xfrm>
          <a:prstGeom prst="rect">
            <a:avLst/>
          </a:prstGeom>
          <a:noFill/>
        </p:spPr>
        <p:txBody>
          <a:bodyPr wrap="square" rtlCol="0">
            <a:spAutoFit/>
          </a:bodyPr>
          <a:lstStyle/>
          <a:p>
            <a:pPr algn="ctr">
              <a:lnSpc>
                <a:spcPct val="70000"/>
              </a:lnSpc>
            </a:pPr>
            <a:r>
              <a:rPr lang="en-US" sz="3600" b="1" dirty="0" smtClean="0"/>
              <a:t>Suppose you want the trust to hold a non-income producing asset </a:t>
            </a:r>
            <a:endParaRPr lang="en-US" sz="3600" b="1" dirty="0"/>
          </a:p>
        </p:txBody>
      </p:sp>
      <p:sp>
        <p:nvSpPr>
          <p:cNvPr id="5" name="TextBox 4"/>
          <p:cNvSpPr txBox="1"/>
          <p:nvPr/>
        </p:nvSpPr>
        <p:spPr>
          <a:xfrm>
            <a:off x="5257800" y="3519928"/>
            <a:ext cx="3733800" cy="1280672"/>
          </a:xfrm>
          <a:prstGeom prst="rect">
            <a:avLst/>
          </a:prstGeom>
          <a:noFill/>
        </p:spPr>
        <p:txBody>
          <a:bodyPr wrap="square" rtlCol="0">
            <a:spAutoFit/>
          </a:bodyPr>
          <a:lstStyle/>
          <a:p>
            <a:pPr algn="ctr">
              <a:lnSpc>
                <a:spcPct val="70000"/>
              </a:lnSpc>
            </a:pPr>
            <a:r>
              <a:rPr lang="en-US" sz="3600" b="1" dirty="0" smtClean="0"/>
              <a:t>A normal payout requirement could force a sale</a:t>
            </a:r>
            <a:endParaRPr lang="en-US" sz="3600" b="1" dirty="0"/>
          </a:p>
        </p:txBody>
      </p:sp>
      <p:pic>
        <p:nvPicPr>
          <p:cNvPr id="62466" name="Picture 2" descr="C:\Users\rujames\AppData\Local\Microsoft\Windows\Temporary Internet Files\Content.IE5\V30YHRQ9\MP900439441[1].jpg"/>
          <p:cNvPicPr>
            <a:picLocks noChangeAspect="1" noChangeArrowheads="1"/>
          </p:cNvPicPr>
          <p:nvPr/>
        </p:nvPicPr>
        <p:blipFill>
          <a:blip r:embed="rId3" cstate="print"/>
          <a:srcRect/>
          <a:stretch>
            <a:fillRect/>
          </a:stretch>
        </p:blipFill>
        <p:spPr bwMode="auto">
          <a:xfrm>
            <a:off x="1143000" y="990600"/>
            <a:ext cx="2157386" cy="2057400"/>
          </a:xfrm>
          <a:prstGeom prst="rect">
            <a:avLst/>
          </a:prstGeom>
          <a:noFill/>
        </p:spPr>
      </p:pic>
      <p:pic>
        <p:nvPicPr>
          <p:cNvPr id="62467" name="Picture 3" descr="C:\Users\rujames\AppData\Local\Microsoft\Windows\Temporary Internet Files\Content.IE5\7FLW1HPB\MP900316756[1].jpg"/>
          <p:cNvPicPr>
            <a:picLocks noChangeAspect="1" noChangeArrowheads="1"/>
          </p:cNvPicPr>
          <p:nvPr/>
        </p:nvPicPr>
        <p:blipFill>
          <a:blip r:embed="rId4" cstate="print"/>
          <a:srcRect/>
          <a:stretch>
            <a:fillRect/>
          </a:stretch>
        </p:blipFill>
        <p:spPr bwMode="auto">
          <a:xfrm>
            <a:off x="5867399" y="914400"/>
            <a:ext cx="1981201" cy="2345742"/>
          </a:xfrm>
          <a:prstGeom prst="rect">
            <a:avLst/>
          </a:prstGeom>
          <a:noFill/>
        </p:spPr>
      </p:pic>
      <p:sp>
        <p:nvSpPr>
          <p:cNvPr id="8" name="TextBox 7"/>
          <p:cNvSpPr txBox="1"/>
          <p:nvPr/>
        </p:nvSpPr>
        <p:spPr>
          <a:xfrm>
            <a:off x="0" y="6352925"/>
            <a:ext cx="9144000" cy="480131"/>
          </a:xfrm>
          <a:prstGeom prst="rect">
            <a:avLst/>
          </a:prstGeom>
          <a:noFill/>
        </p:spPr>
        <p:txBody>
          <a:bodyPr wrap="square" rtlCol="0">
            <a:spAutoFit/>
          </a:bodyPr>
          <a:lstStyle/>
          <a:p>
            <a:pPr algn="ctr">
              <a:lnSpc>
                <a:spcPct val="70000"/>
              </a:lnSpc>
            </a:pPr>
            <a:r>
              <a:rPr lang="en-US" sz="3600" b="1" dirty="0" smtClean="0">
                <a:solidFill>
                  <a:schemeClr val="bg1"/>
                </a:solidFill>
                <a:effectLst>
                  <a:glow rad="101600">
                    <a:schemeClr val="tx1">
                      <a:alpha val="60000"/>
                    </a:schemeClr>
                  </a:glow>
                </a:effectLst>
              </a:rPr>
              <a:t>land, art, non-dividend or closely-held stock </a:t>
            </a:r>
            <a:endParaRPr lang="en-US" sz="3600" b="1" dirty="0">
              <a:solidFill>
                <a:schemeClr val="bg1"/>
              </a:solidFill>
              <a:effectLst>
                <a:glow rad="101600">
                  <a:schemeClr val="tx1">
                    <a:alpha val="60000"/>
                  </a:schemeClr>
                </a:glo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143000" y="6270486"/>
            <a:ext cx="3733800" cy="609398"/>
          </a:xfrm>
          <a:prstGeom prst="rect">
            <a:avLst/>
          </a:prstGeom>
          <a:noFill/>
        </p:spPr>
        <p:txBody>
          <a:bodyPr wrap="square" rtlCol="0">
            <a:spAutoFit/>
          </a:bodyPr>
          <a:lstStyle/>
          <a:p>
            <a:pPr algn="ctr">
              <a:lnSpc>
                <a:spcPct val="60000"/>
              </a:lnSpc>
            </a:pPr>
            <a:r>
              <a:rPr lang="en-US" sz="2800" b="1" dirty="0" smtClean="0"/>
              <a:t>Lesser of trust income or 5% of  trust assets </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A Net Income Makeup CRUT (NIMCRUT) only postpones the payment if it is greater than income</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804301XSmall.jpg"/>
          <p:cNvPicPr>
            <a:picLocks noChangeAspect="1"/>
          </p:cNvPicPr>
          <p:nvPr/>
        </p:nvPicPr>
        <p:blipFill>
          <a:blip r:embed="rId2" cstate="print"/>
          <a:srcRect/>
          <a:stretch>
            <a:fillRect/>
          </a:stretch>
        </p:blipFill>
        <p:spPr>
          <a:xfrm>
            <a:off x="0" y="0"/>
            <a:ext cx="9144000" cy="6858000"/>
          </a:xfrm>
          <a:prstGeom prst="rect">
            <a:avLst/>
          </a:prstGeom>
        </p:spPr>
      </p:pic>
      <p:sp>
        <p:nvSpPr>
          <p:cNvPr id="5" name="TextBox 4"/>
          <p:cNvSpPr txBox="1"/>
          <p:nvPr/>
        </p:nvSpPr>
        <p:spPr>
          <a:xfrm rot="-120000">
            <a:off x="4724400" y="4160222"/>
            <a:ext cx="1676400" cy="1015663"/>
          </a:xfrm>
          <a:prstGeom prst="rect">
            <a:avLst/>
          </a:prstGeom>
          <a:noFill/>
          <a:scene3d>
            <a:camera prst="orthographicFront">
              <a:rot lat="0" lon="0" rev="0"/>
            </a:camera>
            <a:lightRig rig="threePt" dir="t"/>
          </a:scene3d>
        </p:spPr>
        <p:txBody>
          <a:bodyPr wrap="square" rtlCol="0">
            <a:spAutoFit/>
          </a:bodyPr>
          <a:lstStyle/>
          <a:p>
            <a:pPr algn="ctr"/>
            <a:r>
              <a:rPr lang="en-US" sz="4000" b="1" dirty="0" smtClean="0"/>
              <a:t>I.O.U.</a:t>
            </a:r>
          </a:p>
          <a:p>
            <a:pPr algn="r"/>
            <a:r>
              <a:rPr lang="en-US" sz="2000" dirty="0" smtClean="0"/>
              <a:t>from C.R.T</a:t>
            </a:r>
            <a:endParaRPr lang="en-US" sz="2000" dirty="0"/>
          </a:p>
        </p:txBody>
      </p:sp>
      <p:sp>
        <p:nvSpPr>
          <p:cNvPr id="6" name="TextBox 5"/>
          <p:cNvSpPr txBox="1"/>
          <p:nvPr/>
        </p:nvSpPr>
        <p:spPr>
          <a:xfrm>
            <a:off x="0" y="0"/>
            <a:ext cx="3657600" cy="2814297"/>
          </a:xfrm>
          <a:prstGeom prst="rect">
            <a:avLst/>
          </a:prstGeom>
          <a:noFill/>
        </p:spPr>
        <p:txBody>
          <a:bodyPr wrap="square" rtlCol="0">
            <a:spAutoFit/>
          </a:bodyPr>
          <a:lstStyle/>
          <a:p>
            <a:pPr algn="ctr">
              <a:lnSpc>
                <a:spcPct val="80000"/>
              </a:lnSpc>
            </a:pPr>
            <a:r>
              <a:rPr lang="en-US" sz="4400" b="1" dirty="0" smtClean="0">
                <a:solidFill>
                  <a:schemeClr val="bg1"/>
                </a:solidFill>
              </a:rPr>
              <a:t>Past payments are made up whenever net income is sufficient</a:t>
            </a:r>
            <a:endParaRPr lang="en-US" sz="4400"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3496239XSmall.jpg"/>
          <p:cNvPicPr>
            <a:picLocks noChangeAspect="1"/>
          </p:cNvPicPr>
          <p:nvPr/>
        </p:nvPicPr>
        <p:blipFill>
          <a:blip r:embed="rId2" cstate="print"/>
          <a:stretch>
            <a:fillRect/>
          </a:stretch>
        </p:blipFill>
        <p:spPr>
          <a:xfrm>
            <a:off x="4572000" y="8078"/>
            <a:ext cx="4572000" cy="6849922"/>
          </a:xfrm>
          <a:prstGeom prst="rect">
            <a:avLst/>
          </a:prstGeom>
        </p:spPr>
      </p:pic>
      <p:pic>
        <p:nvPicPr>
          <p:cNvPr id="4" name="Picture 3" descr="iStock_000003496239XSmall.jpg"/>
          <p:cNvPicPr>
            <a:picLocks noChangeAspect="1"/>
          </p:cNvPicPr>
          <p:nvPr/>
        </p:nvPicPr>
        <p:blipFill>
          <a:blip r:embed="rId3" cstate="print"/>
          <a:srcRect/>
          <a:stretch>
            <a:fillRect/>
          </a:stretch>
        </p:blipFill>
        <p:spPr>
          <a:xfrm flipH="1">
            <a:off x="0" y="0"/>
            <a:ext cx="4572000" cy="6858000"/>
          </a:xfrm>
          <a:prstGeom prst="rect">
            <a:avLst/>
          </a:prstGeom>
        </p:spPr>
      </p:pic>
      <p:sp>
        <p:nvSpPr>
          <p:cNvPr id="2" name="TextBox 1"/>
          <p:cNvSpPr txBox="1"/>
          <p:nvPr/>
        </p:nvSpPr>
        <p:spPr>
          <a:xfrm>
            <a:off x="228600" y="228600"/>
            <a:ext cx="4343400" cy="6186309"/>
          </a:xfrm>
          <a:prstGeom prst="rect">
            <a:avLst/>
          </a:prstGeom>
          <a:noFill/>
        </p:spPr>
        <p:txBody>
          <a:bodyPr wrap="square" rtlCol="0">
            <a:spAutoFit/>
          </a:bodyPr>
          <a:lstStyle/>
          <a:p>
            <a:r>
              <a:rPr lang="en-US" sz="3600" dirty="0" smtClean="0"/>
              <a:t>NIMCRUTs may be problematic when later returns are consistently less than payout rates. </a:t>
            </a:r>
          </a:p>
          <a:p>
            <a:r>
              <a:rPr lang="en-US" sz="3600" dirty="0" smtClean="0"/>
              <a:t> </a:t>
            </a:r>
          </a:p>
          <a:p>
            <a:r>
              <a:rPr lang="en-US" sz="3600" dirty="0" smtClean="0"/>
              <a:t>There isn’t enough  income to make normal payouts, much less make-up past deficiencies.</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“Flip CRUT”: A NICRUT/NIMCRUT that converts to a CRUT at a trigger event</a:t>
            </a:r>
            <a:endParaRPr lang="en-US" dirty="0"/>
          </a:p>
        </p:txBody>
      </p:sp>
      <p:pic>
        <p:nvPicPr>
          <p:cNvPr id="4" name="Picture 3" descr="iStock_000007909890XSmall.jpg"/>
          <p:cNvPicPr>
            <a:picLocks noChangeAspect="1"/>
          </p:cNvPicPr>
          <p:nvPr/>
        </p:nvPicPr>
        <p:blipFill>
          <a:blip r:embed="rId2" cstate="print"/>
          <a:stretch>
            <a:fillRect/>
          </a:stretch>
        </p:blipFill>
        <p:spPr>
          <a:xfrm>
            <a:off x="762000" y="3733800"/>
            <a:ext cx="2599987" cy="1725168"/>
          </a:xfrm>
          <a:prstGeom prst="rect">
            <a:avLst/>
          </a:prstGeom>
        </p:spPr>
      </p:pic>
      <p:sp>
        <p:nvSpPr>
          <p:cNvPr id="5" name="Oval 4"/>
          <p:cNvSpPr/>
          <p:nvPr/>
        </p:nvSpPr>
        <p:spPr>
          <a:xfrm>
            <a:off x="914400" y="3581400"/>
            <a:ext cx="2133600" cy="2133600"/>
          </a:xfrm>
          <a:prstGeom prst="ellipse">
            <a:avLst/>
          </a:prstGeom>
          <a:noFill/>
          <a:ln w="1905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78080"/>
            <a:ext cx="3886200" cy="523220"/>
          </a:xfrm>
          <a:prstGeom prst="rect">
            <a:avLst/>
          </a:prstGeom>
          <a:noFill/>
        </p:spPr>
        <p:txBody>
          <a:bodyPr wrap="square" rtlCol="0">
            <a:spAutoFit/>
          </a:bodyPr>
          <a:lstStyle/>
          <a:p>
            <a:pPr algn="ctr">
              <a:lnSpc>
                <a:spcPct val="70000"/>
              </a:lnSpc>
            </a:pPr>
            <a:r>
              <a:rPr lang="en-US" sz="4000" dirty="0" smtClean="0"/>
              <a:t>Net Income CRUT</a:t>
            </a:r>
            <a:endParaRPr lang="en-US" sz="4000" dirty="0"/>
          </a:p>
        </p:txBody>
      </p:sp>
      <p:pic>
        <p:nvPicPr>
          <p:cNvPr id="7" name="Picture 6" descr="iStock_000007909890XSmall.jpg"/>
          <p:cNvPicPr>
            <a:picLocks noChangeAspect="1"/>
          </p:cNvPicPr>
          <p:nvPr/>
        </p:nvPicPr>
        <p:blipFill>
          <a:blip r:embed="rId2" cstate="print"/>
          <a:stretch>
            <a:fillRect/>
          </a:stretch>
        </p:blipFill>
        <p:spPr>
          <a:xfrm>
            <a:off x="6172200" y="3733800"/>
            <a:ext cx="2599987" cy="1725168"/>
          </a:xfrm>
          <a:prstGeom prst="rect">
            <a:avLst/>
          </a:prstGeom>
        </p:spPr>
      </p:pic>
      <p:sp>
        <p:nvSpPr>
          <p:cNvPr id="8" name="Oval 7"/>
          <p:cNvSpPr/>
          <p:nvPr/>
        </p:nvSpPr>
        <p:spPr>
          <a:xfrm>
            <a:off x="6324600" y="3581400"/>
            <a:ext cx="2133600" cy="2133600"/>
          </a:xfrm>
          <a:prstGeom prst="ellipse">
            <a:avLst/>
          </a:prstGeom>
          <a:noFill/>
          <a:ln w="1905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2600" y="2878080"/>
            <a:ext cx="3581400" cy="550920"/>
          </a:xfrm>
          <a:prstGeom prst="rect">
            <a:avLst/>
          </a:prstGeom>
          <a:noFill/>
        </p:spPr>
        <p:txBody>
          <a:bodyPr wrap="square" rtlCol="0">
            <a:spAutoFit/>
          </a:bodyPr>
          <a:lstStyle/>
          <a:p>
            <a:pPr algn="ctr">
              <a:lnSpc>
                <a:spcPct val="70000"/>
              </a:lnSpc>
            </a:pPr>
            <a:r>
              <a:rPr lang="en-US" sz="4000" dirty="0" smtClean="0"/>
              <a:t>Standard CRUT</a:t>
            </a:r>
            <a:endParaRPr lang="en-US" sz="4000" dirty="0"/>
          </a:p>
        </p:txBody>
      </p:sp>
      <p:sp>
        <p:nvSpPr>
          <p:cNvPr id="11" name="Down Arrow 10"/>
          <p:cNvSpPr/>
          <p:nvPr/>
        </p:nvSpPr>
        <p:spPr>
          <a:xfrm rot="16200000">
            <a:off x="3314700" y="4229100"/>
            <a:ext cx="723900" cy="800100"/>
          </a:xfrm>
          <a:prstGeom prst="downArrow">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124200" y="4800600"/>
            <a:ext cx="2895600" cy="1905000"/>
          </a:xfrm>
          <a:prstGeom prst="triangle">
            <a:avLst/>
          </a:prstGeom>
          <a:noFill/>
          <a:ln w="1905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9000" y="5799993"/>
            <a:ext cx="2362200" cy="981807"/>
          </a:xfrm>
          <a:prstGeom prst="rect">
            <a:avLst/>
          </a:prstGeom>
          <a:noFill/>
        </p:spPr>
        <p:txBody>
          <a:bodyPr wrap="square" rtlCol="0">
            <a:spAutoFit/>
          </a:bodyPr>
          <a:lstStyle/>
          <a:p>
            <a:pPr algn="ctr">
              <a:lnSpc>
                <a:spcPct val="70000"/>
              </a:lnSpc>
            </a:pPr>
            <a:r>
              <a:rPr lang="en-US" sz="4000" dirty="0" smtClean="0"/>
              <a:t>Trigger Event</a:t>
            </a:r>
            <a:endParaRPr lang="en-US" sz="4000" dirty="0"/>
          </a:p>
        </p:txBody>
      </p:sp>
      <p:sp>
        <p:nvSpPr>
          <p:cNvPr id="14" name="Down Arrow 13"/>
          <p:cNvSpPr/>
          <p:nvPr/>
        </p:nvSpPr>
        <p:spPr>
          <a:xfrm rot="16200000">
            <a:off x="5295900" y="4229100"/>
            <a:ext cx="723900" cy="800100"/>
          </a:xfrm>
          <a:prstGeom prst="downArrow">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rujames\AppData\Local\Microsoft\Windows\Temporary Internet Files\Content.IE5\WU72GFP2\MP90042759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5482"/>
            <a:ext cx="9144000" cy="1544718"/>
          </a:xfrm>
          <a:prstGeom prst="rect">
            <a:avLst/>
          </a:prstGeom>
          <a:noFill/>
        </p:spPr>
        <p:txBody>
          <a:bodyPr wrap="square" rtlCol="0">
            <a:spAutoFit/>
          </a:bodyPr>
          <a:lstStyle/>
          <a:p>
            <a:pPr algn="ctr">
              <a:lnSpc>
                <a:spcPct val="70000"/>
              </a:lnSpc>
            </a:pPr>
            <a:r>
              <a:rPr lang="en-US" sz="4400" b="1" dirty="0" smtClean="0">
                <a:effectLst>
                  <a:glow rad="101600">
                    <a:schemeClr val="bg1">
                      <a:alpha val="60000"/>
                    </a:schemeClr>
                  </a:glow>
                </a:effectLst>
              </a:rPr>
              <a:t>Common trigger events can be the sale of the non-income producing property or reaching retirement age</a:t>
            </a:r>
            <a:endParaRPr lang="en-US" sz="4400" b="1" dirty="0">
              <a:effectLst>
                <a:glow rad="101600">
                  <a:schemeClr val="bg1">
                    <a:alpha val="60000"/>
                  </a:schemeClr>
                </a:glo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iStock_000006781069XSmall.jpg"/>
          <p:cNvPicPr>
            <a:picLocks noChangeAspect="1"/>
          </p:cNvPicPr>
          <p:nvPr/>
        </p:nvPicPr>
        <p:blipFill>
          <a:blip r:embed="rId2" cstate="print"/>
          <a:stretch>
            <a:fillRect/>
          </a:stretch>
        </p:blipFill>
        <p:spPr>
          <a:xfrm>
            <a:off x="6146800" y="5048250"/>
            <a:ext cx="2311400" cy="1733550"/>
          </a:xfrm>
          <a:prstGeom prst="rect">
            <a:avLst/>
          </a:prstGeom>
        </p:spPr>
      </p:pic>
      <p:pic>
        <p:nvPicPr>
          <p:cNvPr id="62" name="Picture 61" descr="iStock_000007909875XSmall.jpg"/>
          <p:cNvPicPr>
            <a:picLocks noChangeAspect="1"/>
          </p:cNvPicPr>
          <p:nvPr/>
        </p:nvPicPr>
        <p:blipFill>
          <a:blip r:embed="rId3" cstate="print"/>
          <a:srcRect/>
          <a:stretch>
            <a:fillRect/>
          </a:stretch>
        </p:blipFill>
        <p:spPr>
          <a:xfrm>
            <a:off x="2209800" y="0"/>
            <a:ext cx="3180521" cy="2981714"/>
          </a:xfrm>
          <a:prstGeom prst="rect">
            <a:avLst/>
          </a:prstGeom>
        </p:spPr>
      </p:pic>
      <p:pic>
        <p:nvPicPr>
          <p:cNvPr id="49" name="Picture 48" descr="iStock_000011403712XSmall.jpg"/>
          <p:cNvPicPr>
            <a:picLocks noChangeAspect="1"/>
          </p:cNvPicPr>
          <p:nvPr/>
        </p:nvPicPr>
        <p:blipFill>
          <a:blip r:embed="rId4" cstate="print"/>
          <a:srcRect/>
          <a:stretch>
            <a:fillRect/>
          </a:stretch>
        </p:blipFill>
        <p:spPr>
          <a:xfrm>
            <a:off x="5105400" y="4876800"/>
            <a:ext cx="762000" cy="1828800"/>
          </a:xfrm>
          <a:prstGeom prst="rect">
            <a:avLst/>
          </a:prstGeom>
        </p:spPr>
      </p:pic>
      <p:pic>
        <p:nvPicPr>
          <p:cNvPr id="48" name="Picture 47" descr="iStock_000011403712XSmall.jpg"/>
          <p:cNvPicPr>
            <a:picLocks noChangeAspect="1"/>
          </p:cNvPicPr>
          <p:nvPr/>
        </p:nvPicPr>
        <p:blipFill>
          <a:blip r:embed="rId4" cstate="print"/>
          <a:srcRect/>
          <a:stretch>
            <a:fillRect/>
          </a:stretch>
        </p:blipFill>
        <p:spPr>
          <a:xfrm>
            <a:off x="4267200" y="4876800"/>
            <a:ext cx="762000" cy="1828800"/>
          </a:xfrm>
          <a:prstGeom prst="rect">
            <a:avLst/>
          </a:prstGeom>
        </p:spPr>
      </p:pic>
      <p:pic>
        <p:nvPicPr>
          <p:cNvPr id="47" name="Picture 46" descr="iStock_000011403712XSmall.jpg"/>
          <p:cNvPicPr>
            <a:picLocks noChangeAspect="1"/>
          </p:cNvPicPr>
          <p:nvPr/>
        </p:nvPicPr>
        <p:blipFill>
          <a:blip r:embed="rId4" cstate="print"/>
          <a:srcRect/>
          <a:stretch>
            <a:fillRect/>
          </a:stretch>
        </p:blipFill>
        <p:spPr>
          <a:xfrm>
            <a:off x="3048000" y="4876800"/>
            <a:ext cx="762000" cy="1828800"/>
          </a:xfrm>
          <a:prstGeom prst="rect">
            <a:avLst/>
          </a:prstGeom>
        </p:spPr>
      </p:pic>
      <p:pic>
        <p:nvPicPr>
          <p:cNvPr id="46" name="Picture 45" descr="iStock_000011403712XSmall.jpg"/>
          <p:cNvPicPr>
            <a:picLocks noChangeAspect="1"/>
          </p:cNvPicPr>
          <p:nvPr/>
        </p:nvPicPr>
        <p:blipFill>
          <a:blip r:embed="rId4" cstate="print"/>
          <a:srcRect/>
          <a:stretch>
            <a:fillRect/>
          </a:stretch>
        </p:blipFill>
        <p:spPr>
          <a:xfrm>
            <a:off x="2286000" y="4876800"/>
            <a:ext cx="762000" cy="1828800"/>
          </a:xfrm>
          <a:prstGeom prst="rect">
            <a:avLst/>
          </a:prstGeom>
        </p:spPr>
      </p:pic>
      <p:pic>
        <p:nvPicPr>
          <p:cNvPr id="45" name="Picture 44" descr="iStock_000011403712XSmall.jpg"/>
          <p:cNvPicPr>
            <a:picLocks noChangeAspect="1"/>
          </p:cNvPicPr>
          <p:nvPr/>
        </p:nvPicPr>
        <p:blipFill>
          <a:blip r:embed="rId4" cstate="print"/>
          <a:srcRect/>
          <a:stretch>
            <a:fillRect/>
          </a:stretch>
        </p:blipFill>
        <p:spPr>
          <a:xfrm>
            <a:off x="1447800" y="4876800"/>
            <a:ext cx="762000" cy="1828800"/>
          </a:xfrm>
          <a:prstGeom prst="rect">
            <a:avLst/>
          </a:prstGeom>
        </p:spPr>
      </p:pic>
      <p:pic>
        <p:nvPicPr>
          <p:cNvPr id="42" name="Picture 41" descr="iStock_000006720399XSmall.jpg"/>
          <p:cNvPicPr>
            <a:picLocks noChangeAspect="1"/>
          </p:cNvPicPr>
          <p:nvPr/>
        </p:nvPicPr>
        <p:blipFill>
          <a:blip r:embed="rId5" cstate="print"/>
          <a:srcRect/>
          <a:stretch>
            <a:fillRect/>
          </a:stretch>
        </p:blipFill>
        <p:spPr>
          <a:xfrm>
            <a:off x="0" y="304800"/>
            <a:ext cx="2286000" cy="2057400"/>
          </a:xfrm>
          <a:prstGeom prst="rect">
            <a:avLst/>
          </a:prstGeom>
        </p:spPr>
      </p:pic>
      <p:sp>
        <p:nvSpPr>
          <p:cNvPr id="4" name="TextBox 3"/>
          <p:cNvSpPr txBox="1"/>
          <p:nvPr/>
        </p:nvSpPr>
        <p:spPr>
          <a:xfrm>
            <a:off x="1371600" y="6472535"/>
            <a:ext cx="6705600" cy="461665"/>
          </a:xfrm>
          <a:prstGeom prst="rect">
            <a:avLst/>
          </a:prstGeom>
          <a:noFill/>
          <a:ln>
            <a:noFill/>
          </a:ln>
        </p:spPr>
        <p:txBody>
          <a:bodyPr wrap="square" rtlCol="0">
            <a:spAutoFit/>
          </a:bodyPr>
          <a:lstStyle/>
          <a:p>
            <a:r>
              <a:rPr lang="en-US" sz="2400" b="1" dirty="0" smtClean="0">
                <a:solidFill>
                  <a:srgbClr val="663300"/>
                </a:solidFill>
              </a:rPr>
              <a:t>2011  2012  2013           2014  2015 …        Death</a:t>
            </a:r>
            <a:endParaRPr lang="en-US" sz="2400" b="1" dirty="0">
              <a:solidFill>
                <a:srgbClr val="663300"/>
              </a:solidFill>
            </a:endParaRPr>
          </a:p>
        </p:txBody>
      </p:sp>
      <p:cxnSp>
        <p:nvCxnSpPr>
          <p:cNvPr id="21" name="Straight Arrow Connector 20"/>
          <p:cNvCxnSpPr/>
          <p:nvPr/>
        </p:nvCxnSpPr>
        <p:spPr>
          <a:xfrm>
            <a:off x="1295400" y="1295400"/>
            <a:ext cx="9906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rot="5400000">
            <a:off x="1753394"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5400000">
            <a:off x="2513805"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5400000">
            <a:off x="32758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5400000">
            <a:off x="45712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5400000">
            <a:off x="53332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pic>
        <p:nvPicPr>
          <p:cNvPr id="50" name="Picture 49" descr="Picture1.jpg"/>
          <p:cNvPicPr>
            <a:picLocks noChangeAspect="1"/>
          </p:cNvPicPr>
          <p:nvPr/>
        </p:nvPicPr>
        <p:blipFill>
          <a:blip r:embed="rId6" cstate="print"/>
          <a:srcRect/>
          <a:stretch>
            <a:fillRect/>
          </a:stretch>
        </p:blipFill>
        <p:spPr>
          <a:xfrm rot="16200000">
            <a:off x="1312506" y="3335693"/>
            <a:ext cx="1371600" cy="643813"/>
          </a:xfrm>
          <a:prstGeom prst="rect">
            <a:avLst/>
          </a:prstGeom>
        </p:spPr>
      </p:pic>
      <p:pic>
        <p:nvPicPr>
          <p:cNvPr id="51" name="Picture 50" descr="Picture1.jpg"/>
          <p:cNvPicPr>
            <a:picLocks noChangeAspect="1"/>
          </p:cNvPicPr>
          <p:nvPr/>
        </p:nvPicPr>
        <p:blipFill>
          <a:blip r:embed="rId6" cstate="print"/>
          <a:srcRect/>
          <a:stretch>
            <a:fillRect/>
          </a:stretch>
        </p:blipFill>
        <p:spPr>
          <a:xfrm rot="16200000">
            <a:off x="2074507" y="3335694"/>
            <a:ext cx="1371600" cy="643813"/>
          </a:xfrm>
          <a:prstGeom prst="rect">
            <a:avLst/>
          </a:prstGeom>
        </p:spPr>
      </p:pic>
      <p:pic>
        <p:nvPicPr>
          <p:cNvPr id="52" name="Picture 51" descr="Picture1.jpg"/>
          <p:cNvPicPr>
            <a:picLocks noChangeAspect="1"/>
          </p:cNvPicPr>
          <p:nvPr/>
        </p:nvPicPr>
        <p:blipFill>
          <a:blip r:embed="rId6" cstate="print"/>
          <a:srcRect/>
          <a:stretch>
            <a:fillRect/>
          </a:stretch>
        </p:blipFill>
        <p:spPr>
          <a:xfrm rot="16200000">
            <a:off x="2802293" y="3335694"/>
            <a:ext cx="1371600" cy="643813"/>
          </a:xfrm>
          <a:prstGeom prst="rect">
            <a:avLst/>
          </a:prstGeom>
        </p:spPr>
      </p:pic>
      <p:pic>
        <p:nvPicPr>
          <p:cNvPr id="53" name="Picture 52" descr="Picture1.jpg"/>
          <p:cNvPicPr>
            <a:picLocks noChangeAspect="1"/>
          </p:cNvPicPr>
          <p:nvPr/>
        </p:nvPicPr>
        <p:blipFill>
          <a:blip r:embed="rId6" cstate="print"/>
          <a:srcRect/>
          <a:stretch>
            <a:fillRect/>
          </a:stretch>
        </p:blipFill>
        <p:spPr>
          <a:xfrm rot="16200000">
            <a:off x="4131907" y="3335694"/>
            <a:ext cx="1371600" cy="643813"/>
          </a:xfrm>
          <a:prstGeom prst="rect">
            <a:avLst/>
          </a:prstGeom>
        </p:spPr>
      </p:pic>
      <p:pic>
        <p:nvPicPr>
          <p:cNvPr id="54" name="Picture 53" descr="Picture1.jpg"/>
          <p:cNvPicPr>
            <a:picLocks noChangeAspect="1"/>
          </p:cNvPicPr>
          <p:nvPr/>
        </p:nvPicPr>
        <p:blipFill>
          <a:blip r:embed="rId6" cstate="print"/>
          <a:srcRect/>
          <a:stretch>
            <a:fillRect/>
          </a:stretch>
        </p:blipFill>
        <p:spPr>
          <a:xfrm rot="16200000">
            <a:off x="4859693" y="3335694"/>
            <a:ext cx="1371600" cy="643813"/>
          </a:xfrm>
          <a:prstGeom prst="rect">
            <a:avLst/>
          </a:prstGeom>
        </p:spPr>
      </p:pic>
      <p:sp>
        <p:nvSpPr>
          <p:cNvPr id="56" name="TextBox 55"/>
          <p:cNvSpPr txBox="1"/>
          <p:nvPr/>
        </p:nvSpPr>
        <p:spPr>
          <a:xfrm>
            <a:off x="990600" y="1371600"/>
            <a:ext cx="1295400" cy="609398"/>
          </a:xfrm>
          <a:prstGeom prst="rect">
            <a:avLst/>
          </a:prstGeom>
          <a:noFill/>
        </p:spPr>
        <p:txBody>
          <a:bodyPr wrap="square" rtlCol="0">
            <a:spAutoFit/>
          </a:bodyPr>
          <a:lstStyle/>
          <a:p>
            <a:pPr algn="ctr">
              <a:lnSpc>
                <a:spcPct val="70000"/>
              </a:lnSpc>
            </a:pPr>
            <a:r>
              <a:rPr lang="en-US" sz="2400" b="1" dirty="0" smtClean="0">
                <a:solidFill>
                  <a:srgbClr val="663300"/>
                </a:solidFill>
              </a:rPr>
              <a:t>Initial Transfer</a:t>
            </a:r>
            <a:endParaRPr lang="en-US" sz="2400" b="1" dirty="0">
              <a:solidFill>
                <a:srgbClr val="663300"/>
              </a:solidFill>
            </a:endParaRPr>
          </a:p>
        </p:txBody>
      </p:sp>
      <p:cxnSp>
        <p:nvCxnSpPr>
          <p:cNvPr id="30" name="Straight Arrow Connector 29"/>
          <p:cNvCxnSpPr/>
          <p:nvPr/>
        </p:nvCxnSpPr>
        <p:spPr>
          <a:xfrm>
            <a:off x="5791200" y="1371600"/>
            <a:ext cx="14478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pic>
        <p:nvPicPr>
          <p:cNvPr id="32" name="Picture 4" descr="http://www.creditcardchaser.com/wp-content/uploads/2009/11/salvation-army-kettle.jpg"/>
          <p:cNvPicPr>
            <a:picLocks noChangeAspect="1" noChangeArrowheads="1"/>
          </p:cNvPicPr>
          <p:nvPr/>
        </p:nvPicPr>
        <p:blipFill>
          <a:blip r:embed="rId7" cstate="print"/>
          <a:srcRect/>
          <a:stretch>
            <a:fillRect/>
          </a:stretch>
        </p:blipFill>
        <p:spPr bwMode="auto">
          <a:xfrm>
            <a:off x="7391400" y="228600"/>
            <a:ext cx="1557417" cy="2025310"/>
          </a:xfrm>
          <a:prstGeom prst="rect">
            <a:avLst/>
          </a:prstGeom>
          <a:noFill/>
        </p:spPr>
      </p:pic>
      <p:sp>
        <p:nvSpPr>
          <p:cNvPr id="34" name="TextBox 33"/>
          <p:cNvSpPr txBox="1"/>
          <p:nvPr/>
        </p:nvSpPr>
        <p:spPr>
          <a:xfrm>
            <a:off x="5334000" y="1401462"/>
            <a:ext cx="2209800" cy="867930"/>
          </a:xfrm>
          <a:prstGeom prst="rect">
            <a:avLst/>
          </a:prstGeom>
          <a:noFill/>
        </p:spPr>
        <p:txBody>
          <a:bodyPr wrap="square" rtlCol="0">
            <a:spAutoFit/>
          </a:bodyPr>
          <a:lstStyle/>
          <a:p>
            <a:pPr algn="ctr">
              <a:lnSpc>
                <a:spcPct val="70000"/>
              </a:lnSpc>
            </a:pPr>
            <a:r>
              <a:rPr lang="en-US" sz="2400" b="1" dirty="0" smtClean="0">
                <a:solidFill>
                  <a:srgbClr val="663300"/>
                </a:solidFill>
              </a:rPr>
              <a:t>Anything Remaining</a:t>
            </a:r>
          </a:p>
          <a:p>
            <a:pPr algn="ctr">
              <a:lnSpc>
                <a:spcPct val="70000"/>
              </a:lnSpc>
            </a:pPr>
            <a:r>
              <a:rPr lang="en-US" sz="2400" b="1" dirty="0">
                <a:solidFill>
                  <a:srgbClr val="663300"/>
                </a:solidFill>
              </a:rPr>
              <a:t>a</a:t>
            </a:r>
            <a:r>
              <a:rPr lang="en-US" sz="2400" b="1" dirty="0" smtClean="0">
                <a:solidFill>
                  <a:srgbClr val="663300"/>
                </a:solidFill>
              </a:rPr>
              <a:t>t Death </a:t>
            </a:r>
            <a:endParaRPr lang="en-US" sz="2400" b="1" dirty="0">
              <a:solidFill>
                <a:srgbClr val="663300"/>
              </a:solidFill>
            </a:endParaRPr>
          </a:p>
        </p:txBody>
      </p:sp>
      <p:sp>
        <p:nvSpPr>
          <p:cNvPr id="63" name="TextBox 62"/>
          <p:cNvSpPr txBox="1"/>
          <p:nvPr/>
        </p:nvSpPr>
        <p:spPr>
          <a:xfrm>
            <a:off x="152400" y="2209800"/>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sp>
        <p:nvSpPr>
          <p:cNvPr id="65" name="TextBox 64"/>
          <p:cNvSpPr txBox="1"/>
          <p:nvPr/>
        </p:nvSpPr>
        <p:spPr>
          <a:xfrm>
            <a:off x="2286000" y="1600200"/>
            <a:ext cx="2895600" cy="1280672"/>
          </a:xfrm>
          <a:prstGeom prst="rect">
            <a:avLst/>
          </a:prstGeom>
          <a:noFill/>
        </p:spPr>
        <p:txBody>
          <a:bodyPr wrap="square" rtlCol="0">
            <a:spAutoFit/>
          </a:bodyPr>
          <a:lstStyle/>
          <a:p>
            <a:pPr algn="ctr">
              <a:lnSpc>
                <a:spcPct val="70000"/>
              </a:lnSpc>
            </a:pPr>
            <a:r>
              <a:rPr lang="en-US" sz="3600" b="1" dirty="0" smtClean="0">
                <a:ln>
                  <a:solidFill>
                    <a:schemeClr val="bg1"/>
                  </a:solidFill>
                </a:ln>
                <a:solidFill>
                  <a:schemeClr val="bg1"/>
                </a:solidFill>
                <a:effectLst>
                  <a:glow rad="101600">
                    <a:schemeClr val="tx1">
                      <a:alpha val="60000"/>
                    </a:schemeClr>
                  </a:glow>
                </a:effectLst>
              </a:rPr>
              <a:t>Charitable Remainder Trust</a:t>
            </a:r>
            <a:endParaRPr lang="en-US" sz="3600" b="1" dirty="0">
              <a:ln>
                <a:solidFill>
                  <a:schemeClr val="bg1"/>
                </a:solidFill>
              </a:ln>
              <a:solidFill>
                <a:schemeClr val="bg1"/>
              </a:solidFill>
              <a:effectLst>
                <a:glow rad="101600">
                  <a:schemeClr val="tx1">
                    <a:alpha val="60000"/>
                  </a:schemeClr>
                </a:glow>
              </a:effectLst>
            </a:endParaRPr>
          </a:p>
        </p:txBody>
      </p:sp>
      <p:sp>
        <p:nvSpPr>
          <p:cNvPr id="28" name="Up-Down Arrow 27"/>
          <p:cNvSpPr/>
          <p:nvPr/>
        </p:nvSpPr>
        <p:spPr>
          <a:xfrm>
            <a:off x="3810000" y="3048000"/>
            <a:ext cx="685800" cy="1752600"/>
          </a:xfrm>
          <a:prstGeom prst="upDownArrow">
            <a:avLst>
              <a:gd name="adj1" fmla="val 52614"/>
              <a:gd name="adj2" fmla="val 50000"/>
            </a:avLst>
          </a:prstGeom>
          <a:no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2200" b="1" spc="-150" dirty="0" smtClean="0">
                <a:solidFill>
                  <a:srgbClr val="C00000"/>
                </a:solidFill>
              </a:rPr>
              <a:t>Trigger Event</a:t>
            </a:r>
            <a:endParaRPr lang="en-US" sz="2200" b="1" spc="-150" dirty="0">
              <a:solidFill>
                <a:srgbClr val="C00000"/>
              </a:solidFill>
            </a:endParaRPr>
          </a:p>
        </p:txBody>
      </p:sp>
      <p:sp>
        <p:nvSpPr>
          <p:cNvPr id="29" name="TextBox 28"/>
          <p:cNvSpPr txBox="1"/>
          <p:nvPr/>
        </p:nvSpPr>
        <p:spPr>
          <a:xfrm>
            <a:off x="1600200" y="2895600"/>
            <a:ext cx="738664" cy="1477328"/>
          </a:xfrm>
          <a:prstGeom prst="rect">
            <a:avLst/>
          </a:prstGeom>
          <a:noFill/>
        </p:spPr>
        <p:txBody>
          <a:bodyPr vert="vert270" wrap="square" rtlCol="0">
            <a:spAutoFit/>
          </a:bodyPr>
          <a:lstStyle/>
          <a:p>
            <a:pPr algn="ctr"/>
            <a:r>
              <a:rPr lang="en-US" b="1" dirty="0" smtClean="0"/>
              <a:t>Income up to 5%</a:t>
            </a:r>
            <a:endParaRPr lang="en-US" b="1" dirty="0"/>
          </a:p>
        </p:txBody>
      </p:sp>
      <p:sp>
        <p:nvSpPr>
          <p:cNvPr id="31" name="TextBox 30"/>
          <p:cNvSpPr txBox="1"/>
          <p:nvPr/>
        </p:nvSpPr>
        <p:spPr>
          <a:xfrm>
            <a:off x="2362200" y="2895600"/>
            <a:ext cx="738664" cy="1477328"/>
          </a:xfrm>
          <a:prstGeom prst="rect">
            <a:avLst/>
          </a:prstGeom>
          <a:noFill/>
        </p:spPr>
        <p:txBody>
          <a:bodyPr vert="vert270" wrap="square" rtlCol="0">
            <a:spAutoFit/>
          </a:bodyPr>
          <a:lstStyle/>
          <a:p>
            <a:pPr algn="ctr"/>
            <a:r>
              <a:rPr lang="en-US" b="1" dirty="0" smtClean="0"/>
              <a:t>Income up to 5%</a:t>
            </a:r>
            <a:endParaRPr lang="en-US" b="1" dirty="0"/>
          </a:p>
        </p:txBody>
      </p:sp>
      <p:sp>
        <p:nvSpPr>
          <p:cNvPr id="33" name="TextBox 32"/>
          <p:cNvSpPr txBox="1"/>
          <p:nvPr/>
        </p:nvSpPr>
        <p:spPr>
          <a:xfrm>
            <a:off x="3124200" y="2895600"/>
            <a:ext cx="738664" cy="1477328"/>
          </a:xfrm>
          <a:prstGeom prst="rect">
            <a:avLst/>
          </a:prstGeom>
          <a:noFill/>
        </p:spPr>
        <p:txBody>
          <a:bodyPr vert="vert270" wrap="square" rtlCol="0">
            <a:spAutoFit/>
          </a:bodyPr>
          <a:lstStyle/>
          <a:p>
            <a:pPr algn="ctr"/>
            <a:r>
              <a:rPr lang="en-US" b="1" dirty="0" smtClean="0"/>
              <a:t>Income up to 5%</a:t>
            </a:r>
            <a:endParaRPr lang="en-US" b="1" dirty="0"/>
          </a:p>
        </p:txBody>
      </p:sp>
      <p:sp>
        <p:nvSpPr>
          <p:cNvPr id="35" name="TextBox 34"/>
          <p:cNvSpPr txBox="1"/>
          <p:nvPr/>
        </p:nvSpPr>
        <p:spPr>
          <a:xfrm>
            <a:off x="4572000" y="2971800"/>
            <a:ext cx="461665" cy="1477328"/>
          </a:xfrm>
          <a:prstGeom prst="rect">
            <a:avLst/>
          </a:prstGeom>
          <a:noFill/>
        </p:spPr>
        <p:txBody>
          <a:bodyPr vert="vert270" wrap="square" rtlCol="0">
            <a:spAutoFit/>
          </a:bodyPr>
          <a:lstStyle/>
          <a:p>
            <a:pPr algn="ctr"/>
            <a:r>
              <a:rPr lang="en-US" b="1" dirty="0" smtClean="0"/>
              <a:t>5%</a:t>
            </a:r>
            <a:endParaRPr lang="en-US" b="1" dirty="0"/>
          </a:p>
        </p:txBody>
      </p:sp>
      <p:sp>
        <p:nvSpPr>
          <p:cNvPr id="36" name="TextBox 35"/>
          <p:cNvSpPr txBox="1"/>
          <p:nvPr/>
        </p:nvSpPr>
        <p:spPr>
          <a:xfrm>
            <a:off x="5329535" y="2971800"/>
            <a:ext cx="461665" cy="1477328"/>
          </a:xfrm>
          <a:prstGeom prst="rect">
            <a:avLst/>
          </a:prstGeom>
          <a:noFill/>
        </p:spPr>
        <p:txBody>
          <a:bodyPr vert="vert270" wrap="square" rtlCol="0">
            <a:spAutoFit/>
          </a:bodyPr>
          <a:lstStyle/>
          <a:p>
            <a:pPr algn="ctr"/>
            <a:r>
              <a:rPr lang="en-US" b="1" dirty="0" smtClean="0"/>
              <a:t>5%</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iStock_000006781069XSmall.jpg"/>
          <p:cNvPicPr>
            <a:picLocks noChangeAspect="1"/>
          </p:cNvPicPr>
          <p:nvPr/>
        </p:nvPicPr>
        <p:blipFill>
          <a:blip r:embed="rId2" cstate="print"/>
          <a:stretch>
            <a:fillRect/>
          </a:stretch>
        </p:blipFill>
        <p:spPr>
          <a:xfrm>
            <a:off x="6146800" y="5048250"/>
            <a:ext cx="2311400" cy="1733550"/>
          </a:xfrm>
          <a:prstGeom prst="rect">
            <a:avLst/>
          </a:prstGeom>
        </p:spPr>
      </p:pic>
      <p:pic>
        <p:nvPicPr>
          <p:cNvPr id="62" name="Picture 61" descr="iStock_000007909875XSmall.jpg"/>
          <p:cNvPicPr>
            <a:picLocks noChangeAspect="1"/>
          </p:cNvPicPr>
          <p:nvPr/>
        </p:nvPicPr>
        <p:blipFill>
          <a:blip r:embed="rId3" cstate="print"/>
          <a:srcRect/>
          <a:stretch>
            <a:fillRect/>
          </a:stretch>
        </p:blipFill>
        <p:spPr>
          <a:xfrm>
            <a:off x="2209800" y="0"/>
            <a:ext cx="3180521" cy="2981714"/>
          </a:xfrm>
          <a:prstGeom prst="rect">
            <a:avLst/>
          </a:prstGeom>
        </p:spPr>
      </p:pic>
      <p:pic>
        <p:nvPicPr>
          <p:cNvPr id="49" name="Picture 48" descr="iStock_000011403712XSmall.jpg"/>
          <p:cNvPicPr>
            <a:picLocks noChangeAspect="1"/>
          </p:cNvPicPr>
          <p:nvPr/>
        </p:nvPicPr>
        <p:blipFill>
          <a:blip r:embed="rId4" cstate="print"/>
          <a:srcRect/>
          <a:stretch>
            <a:fillRect/>
          </a:stretch>
        </p:blipFill>
        <p:spPr>
          <a:xfrm>
            <a:off x="5105400" y="4876800"/>
            <a:ext cx="762000" cy="1828800"/>
          </a:xfrm>
          <a:prstGeom prst="rect">
            <a:avLst/>
          </a:prstGeom>
        </p:spPr>
      </p:pic>
      <p:pic>
        <p:nvPicPr>
          <p:cNvPr id="48" name="Picture 47" descr="iStock_000011403712XSmall.jpg"/>
          <p:cNvPicPr>
            <a:picLocks noChangeAspect="1"/>
          </p:cNvPicPr>
          <p:nvPr/>
        </p:nvPicPr>
        <p:blipFill>
          <a:blip r:embed="rId4" cstate="print"/>
          <a:srcRect/>
          <a:stretch>
            <a:fillRect/>
          </a:stretch>
        </p:blipFill>
        <p:spPr>
          <a:xfrm>
            <a:off x="4267200" y="4876800"/>
            <a:ext cx="762000" cy="1828800"/>
          </a:xfrm>
          <a:prstGeom prst="rect">
            <a:avLst/>
          </a:prstGeom>
        </p:spPr>
      </p:pic>
      <p:pic>
        <p:nvPicPr>
          <p:cNvPr id="47" name="Picture 46" descr="iStock_000011403712XSmall.jpg"/>
          <p:cNvPicPr>
            <a:picLocks noChangeAspect="1"/>
          </p:cNvPicPr>
          <p:nvPr/>
        </p:nvPicPr>
        <p:blipFill>
          <a:blip r:embed="rId4" cstate="print"/>
          <a:srcRect/>
          <a:stretch>
            <a:fillRect/>
          </a:stretch>
        </p:blipFill>
        <p:spPr>
          <a:xfrm>
            <a:off x="3048000" y="4876800"/>
            <a:ext cx="762000" cy="1828800"/>
          </a:xfrm>
          <a:prstGeom prst="rect">
            <a:avLst/>
          </a:prstGeom>
        </p:spPr>
      </p:pic>
      <p:pic>
        <p:nvPicPr>
          <p:cNvPr id="46" name="Picture 45" descr="iStock_000011403712XSmall.jpg"/>
          <p:cNvPicPr>
            <a:picLocks noChangeAspect="1"/>
          </p:cNvPicPr>
          <p:nvPr/>
        </p:nvPicPr>
        <p:blipFill>
          <a:blip r:embed="rId4" cstate="print"/>
          <a:srcRect/>
          <a:stretch>
            <a:fillRect/>
          </a:stretch>
        </p:blipFill>
        <p:spPr>
          <a:xfrm>
            <a:off x="2286000" y="4876800"/>
            <a:ext cx="762000" cy="1828800"/>
          </a:xfrm>
          <a:prstGeom prst="rect">
            <a:avLst/>
          </a:prstGeom>
        </p:spPr>
      </p:pic>
      <p:pic>
        <p:nvPicPr>
          <p:cNvPr id="45" name="Picture 44" descr="iStock_000011403712XSmall.jpg"/>
          <p:cNvPicPr>
            <a:picLocks noChangeAspect="1"/>
          </p:cNvPicPr>
          <p:nvPr/>
        </p:nvPicPr>
        <p:blipFill>
          <a:blip r:embed="rId4" cstate="print"/>
          <a:srcRect/>
          <a:stretch>
            <a:fillRect/>
          </a:stretch>
        </p:blipFill>
        <p:spPr>
          <a:xfrm>
            <a:off x="1447800" y="4876800"/>
            <a:ext cx="762000" cy="1828800"/>
          </a:xfrm>
          <a:prstGeom prst="rect">
            <a:avLst/>
          </a:prstGeom>
        </p:spPr>
      </p:pic>
      <p:pic>
        <p:nvPicPr>
          <p:cNvPr id="42" name="Picture 41" descr="iStock_000006720399XSmall.jpg"/>
          <p:cNvPicPr>
            <a:picLocks noChangeAspect="1"/>
          </p:cNvPicPr>
          <p:nvPr/>
        </p:nvPicPr>
        <p:blipFill>
          <a:blip r:embed="rId5" cstate="print"/>
          <a:srcRect/>
          <a:stretch>
            <a:fillRect/>
          </a:stretch>
        </p:blipFill>
        <p:spPr>
          <a:xfrm>
            <a:off x="0" y="304800"/>
            <a:ext cx="2286000" cy="2057400"/>
          </a:xfrm>
          <a:prstGeom prst="rect">
            <a:avLst/>
          </a:prstGeom>
        </p:spPr>
      </p:pic>
      <p:sp>
        <p:nvSpPr>
          <p:cNvPr id="4" name="TextBox 3"/>
          <p:cNvSpPr txBox="1"/>
          <p:nvPr/>
        </p:nvSpPr>
        <p:spPr>
          <a:xfrm>
            <a:off x="1371600" y="6472535"/>
            <a:ext cx="6705600" cy="461665"/>
          </a:xfrm>
          <a:prstGeom prst="rect">
            <a:avLst/>
          </a:prstGeom>
          <a:noFill/>
          <a:ln>
            <a:noFill/>
          </a:ln>
        </p:spPr>
        <p:txBody>
          <a:bodyPr wrap="square" rtlCol="0">
            <a:spAutoFit/>
          </a:bodyPr>
          <a:lstStyle/>
          <a:p>
            <a:r>
              <a:rPr lang="en-US" sz="2400" b="1" dirty="0" smtClean="0">
                <a:solidFill>
                  <a:srgbClr val="663300"/>
                </a:solidFill>
              </a:rPr>
              <a:t>2011  2012  2013           2014  2015 …        Death</a:t>
            </a:r>
            <a:endParaRPr lang="en-US" sz="2400" b="1" dirty="0">
              <a:solidFill>
                <a:srgbClr val="663300"/>
              </a:solidFill>
            </a:endParaRPr>
          </a:p>
        </p:txBody>
      </p:sp>
      <p:cxnSp>
        <p:nvCxnSpPr>
          <p:cNvPr id="21" name="Straight Arrow Connector 20"/>
          <p:cNvCxnSpPr/>
          <p:nvPr/>
        </p:nvCxnSpPr>
        <p:spPr>
          <a:xfrm>
            <a:off x="1295400" y="1295400"/>
            <a:ext cx="9906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rot="5400000">
            <a:off x="1753394"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5400000">
            <a:off x="2513805"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5400000">
            <a:off x="32758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5400000">
            <a:off x="45712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5400000">
            <a:off x="5333206" y="4571206"/>
            <a:ext cx="4572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pic>
        <p:nvPicPr>
          <p:cNvPr id="50" name="Picture 49" descr="Picture1.jpg"/>
          <p:cNvPicPr>
            <a:picLocks noChangeAspect="1"/>
          </p:cNvPicPr>
          <p:nvPr/>
        </p:nvPicPr>
        <p:blipFill>
          <a:blip r:embed="rId6" cstate="print"/>
          <a:srcRect/>
          <a:stretch>
            <a:fillRect/>
          </a:stretch>
        </p:blipFill>
        <p:spPr>
          <a:xfrm rot="16200000">
            <a:off x="1312506" y="3335693"/>
            <a:ext cx="1371600" cy="643813"/>
          </a:xfrm>
          <a:prstGeom prst="rect">
            <a:avLst/>
          </a:prstGeom>
        </p:spPr>
      </p:pic>
      <p:pic>
        <p:nvPicPr>
          <p:cNvPr id="51" name="Picture 50" descr="Picture1.jpg"/>
          <p:cNvPicPr>
            <a:picLocks noChangeAspect="1"/>
          </p:cNvPicPr>
          <p:nvPr/>
        </p:nvPicPr>
        <p:blipFill>
          <a:blip r:embed="rId6" cstate="print"/>
          <a:srcRect/>
          <a:stretch>
            <a:fillRect/>
          </a:stretch>
        </p:blipFill>
        <p:spPr>
          <a:xfrm rot="16200000">
            <a:off x="2074507" y="3335694"/>
            <a:ext cx="1371600" cy="643813"/>
          </a:xfrm>
          <a:prstGeom prst="rect">
            <a:avLst/>
          </a:prstGeom>
        </p:spPr>
      </p:pic>
      <p:pic>
        <p:nvPicPr>
          <p:cNvPr id="52" name="Picture 51" descr="Picture1.jpg"/>
          <p:cNvPicPr>
            <a:picLocks noChangeAspect="1"/>
          </p:cNvPicPr>
          <p:nvPr/>
        </p:nvPicPr>
        <p:blipFill>
          <a:blip r:embed="rId6" cstate="print"/>
          <a:srcRect/>
          <a:stretch>
            <a:fillRect/>
          </a:stretch>
        </p:blipFill>
        <p:spPr>
          <a:xfrm rot="16200000">
            <a:off x="2802293" y="3335694"/>
            <a:ext cx="1371600" cy="643813"/>
          </a:xfrm>
          <a:prstGeom prst="rect">
            <a:avLst/>
          </a:prstGeom>
        </p:spPr>
      </p:pic>
      <p:pic>
        <p:nvPicPr>
          <p:cNvPr id="53" name="Picture 52" descr="Picture1.jpg"/>
          <p:cNvPicPr>
            <a:picLocks noChangeAspect="1"/>
          </p:cNvPicPr>
          <p:nvPr/>
        </p:nvPicPr>
        <p:blipFill>
          <a:blip r:embed="rId6" cstate="print"/>
          <a:srcRect/>
          <a:stretch>
            <a:fillRect/>
          </a:stretch>
        </p:blipFill>
        <p:spPr>
          <a:xfrm rot="16200000">
            <a:off x="4131907" y="3335694"/>
            <a:ext cx="1371600" cy="643813"/>
          </a:xfrm>
          <a:prstGeom prst="rect">
            <a:avLst/>
          </a:prstGeom>
        </p:spPr>
      </p:pic>
      <p:pic>
        <p:nvPicPr>
          <p:cNvPr id="54" name="Picture 53" descr="Picture1.jpg"/>
          <p:cNvPicPr>
            <a:picLocks noChangeAspect="1"/>
          </p:cNvPicPr>
          <p:nvPr/>
        </p:nvPicPr>
        <p:blipFill>
          <a:blip r:embed="rId6" cstate="print"/>
          <a:srcRect/>
          <a:stretch>
            <a:fillRect/>
          </a:stretch>
        </p:blipFill>
        <p:spPr>
          <a:xfrm rot="16200000">
            <a:off x="4859693" y="3335694"/>
            <a:ext cx="1371600" cy="643813"/>
          </a:xfrm>
          <a:prstGeom prst="rect">
            <a:avLst/>
          </a:prstGeom>
        </p:spPr>
      </p:pic>
      <p:sp>
        <p:nvSpPr>
          <p:cNvPr id="56" name="TextBox 55"/>
          <p:cNvSpPr txBox="1"/>
          <p:nvPr/>
        </p:nvSpPr>
        <p:spPr>
          <a:xfrm>
            <a:off x="990600" y="1371600"/>
            <a:ext cx="1295400" cy="609398"/>
          </a:xfrm>
          <a:prstGeom prst="rect">
            <a:avLst/>
          </a:prstGeom>
          <a:noFill/>
        </p:spPr>
        <p:txBody>
          <a:bodyPr wrap="square" rtlCol="0">
            <a:spAutoFit/>
          </a:bodyPr>
          <a:lstStyle/>
          <a:p>
            <a:pPr algn="ctr">
              <a:lnSpc>
                <a:spcPct val="70000"/>
              </a:lnSpc>
            </a:pPr>
            <a:r>
              <a:rPr lang="en-US" sz="2400" b="1" dirty="0" smtClean="0">
                <a:solidFill>
                  <a:srgbClr val="663300"/>
                </a:solidFill>
              </a:rPr>
              <a:t>Initial Transfer</a:t>
            </a:r>
            <a:endParaRPr lang="en-US" sz="2400" b="1" dirty="0">
              <a:solidFill>
                <a:srgbClr val="663300"/>
              </a:solidFill>
            </a:endParaRPr>
          </a:p>
        </p:txBody>
      </p:sp>
      <p:cxnSp>
        <p:nvCxnSpPr>
          <p:cNvPr id="30" name="Straight Arrow Connector 29"/>
          <p:cNvCxnSpPr/>
          <p:nvPr/>
        </p:nvCxnSpPr>
        <p:spPr>
          <a:xfrm>
            <a:off x="5791200" y="1371600"/>
            <a:ext cx="1447800" cy="1588"/>
          </a:xfrm>
          <a:prstGeom prst="straightConnector1">
            <a:avLst/>
          </a:prstGeom>
          <a:ln w="38100">
            <a:solidFill>
              <a:srgbClr val="7E492A"/>
            </a:solidFill>
            <a:tailEnd type="arrow"/>
          </a:ln>
        </p:spPr>
        <p:style>
          <a:lnRef idx="1">
            <a:schemeClr val="dk1"/>
          </a:lnRef>
          <a:fillRef idx="0">
            <a:schemeClr val="dk1"/>
          </a:fillRef>
          <a:effectRef idx="0">
            <a:schemeClr val="dk1"/>
          </a:effectRef>
          <a:fontRef idx="minor">
            <a:schemeClr val="tx1"/>
          </a:fontRef>
        </p:style>
      </p:cxnSp>
      <p:pic>
        <p:nvPicPr>
          <p:cNvPr id="32" name="Picture 4" descr="http://www.creditcardchaser.com/wp-content/uploads/2009/11/salvation-army-kettle.jpg"/>
          <p:cNvPicPr>
            <a:picLocks noChangeAspect="1" noChangeArrowheads="1"/>
          </p:cNvPicPr>
          <p:nvPr/>
        </p:nvPicPr>
        <p:blipFill>
          <a:blip r:embed="rId7" cstate="print"/>
          <a:srcRect/>
          <a:stretch>
            <a:fillRect/>
          </a:stretch>
        </p:blipFill>
        <p:spPr bwMode="auto">
          <a:xfrm>
            <a:off x="7391400" y="228600"/>
            <a:ext cx="1557417" cy="2025310"/>
          </a:xfrm>
          <a:prstGeom prst="rect">
            <a:avLst/>
          </a:prstGeom>
          <a:noFill/>
        </p:spPr>
      </p:pic>
      <p:sp>
        <p:nvSpPr>
          <p:cNvPr id="34" name="TextBox 33"/>
          <p:cNvSpPr txBox="1"/>
          <p:nvPr/>
        </p:nvSpPr>
        <p:spPr>
          <a:xfrm>
            <a:off x="5334000" y="1401462"/>
            <a:ext cx="2209800" cy="867930"/>
          </a:xfrm>
          <a:prstGeom prst="rect">
            <a:avLst/>
          </a:prstGeom>
          <a:noFill/>
        </p:spPr>
        <p:txBody>
          <a:bodyPr wrap="square" rtlCol="0">
            <a:spAutoFit/>
          </a:bodyPr>
          <a:lstStyle/>
          <a:p>
            <a:pPr algn="ctr">
              <a:lnSpc>
                <a:spcPct val="70000"/>
              </a:lnSpc>
            </a:pPr>
            <a:r>
              <a:rPr lang="en-US" sz="2400" b="1" dirty="0" smtClean="0">
                <a:solidFill>
                  <a:srgbClr val="663300"/>
                </a:solidFill>
              </a:rPr>
              <a:t>Anything Remaining</a:t>
            </a:r>
          </a:p>
          <a:p>
            <a:pPr algn="ctr">
              <a:lnSpc>
                <a:spcPct val="70000"/>
              </a:lnSpc>
            </a:pPr>
            <a:r>
              <a:rPr lang="en-US" sz="2400" b="1" dirty="0">
                <a:solidFill>
                  <a:srgbClr val="663300"/>
                </a:solidFill>
              </a:rPr>
              <a:t>a</a:t>
            </a:r>
            <a:r>
              <a:rPr lang="en-US" sz="2400" b="1" dirty="0" smtClean="0">
                <a:solidFill>
                  <a:srgbClr val="663300"/>
                </a:solidFill>
              </a:rPr>
              <a:t>t Death </a:t>
            </a:r>
            <a:endParaRPr lang="en-US" sz="2400" b="1" dirty="0">
              <a:solidFill>
                <a:srgbClr val="663300"/>
              </a:solidFill>
            </a:endParaRPr>
          </a:p>
        </p:txBody>
      </p:sp>
      <p:sp>
        <p:nvSpPr>
          <p:cNvPr id="63" name="TextBox 62"/>
          <p:cNvSpPr txBox="1"/>
          <p:nvPr/>
        </p:nvSpPr>
        <p:spPr>
          <a:xfrm>
            <a:off x="152400" y="2209800"/>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sp>
        <p:nvSpPr>
          <p:cNvPr id="65" name="TextBox 64"/>
          <p:cNvSpPr txBox="1"/>
          <p:nvPr/>
        </p:nvSpPr>
        <p:spPr>
          <a:xfrm>
            <a:off x="2286000" y="1600200"/>
            <a:ext cx="2895600" cy="1280672"/>
          </a:xfrm>
          <a:prstGeom prst="rect">
            <a:avLst/>
          </a:prstGeom>
          <a:noFill/>
        </p:spPr>
        <p:txBody>
          <a:bodyPr wrap="square" rtlCol="0">
            <a:spAutoFit/>
          </a:bodyPr>
          <a:lstStyle/>
          <a:p>
            <a:pPr algn="ctr">
              <a:lnSpc>
                <a:spcPct val="70000"/>
              </a:lnSpc>
            </a:pPr>
            <a:r>
              <a:rPr lang="en-US" sz="3600" b="1" dirty="0" smtClean="0">
                <a:ln>
                  <a:solidFill>
                    <a:schemeClr val="bg1"/>
                  </a:solidFill>
                </a:ln>
                <a:solidFill>
                  <a:schemeClr val="bg1"/>
                </a:solidFill>
                <a:effectLst>
                  <a:glow rad="101600">
                    <a:schemeClr val="tx1">
                      <a:alpha val="60000"/>
                    </a:schemeClr>
                  </a:glow>
                </a:effectLst>
              </a:rPr>
              <a:t>Charitable Remainder Trust</a:t>
            </a:r>
            <a:endParaRPr lang="en-US" sz="3600" b="1" dirty="0">
              <a:ln>
                <a:solidFill>
                  <a:schemeClr val="bg1"/>
                </a:solidFill>
              </a:ln>
              <a:solidFill>
                <a:schemeClr val="bg1"/>
              </a:solidFill>
              <a:effectLst>
                <a:glow rad="101600">
                  <a:schemeClr val="tx1">
                    <a:alpha val="60000"/>
                  </a:schemeClr>
                </a:glow>
              </a:effectLst>
            </a:endParaRPr>
          </a:p>
        </p:txBody>
      </p:sp>
      <p:sp>
        <p:nvSpPr>
          <p:cNvPr id="28" name="Up-Down Arrow 27"/>
          <p:cNvSpPr/>
          <p:nvPr/>
        </p:nvSpPr>
        <p:spPr>
          <a:xfrm>
            <a:off x="3810000" y="3048000"/>
            <a:ext cx="685800" cy="1752600"/>
          </a:xfrm>
          <a:prstGeom prst="upDownArrow">
            <a:avLst>
              <a:gd name="adj1" fmla="val 52614"/>
              <a:gd name="adj2" fmla="val 50000"/>
            </a:avLst>
          </a:prstGeom>
          <a:no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2200" b="1" spc="-150" dirty="0" smtClean="0">
                <a:solidFill>
                  <a:srgbClr val="C00000"/>
                </a:solidFill>
              </a:rPr>
              <a:t>Trigger Event</a:t>
            </a:r>
            <a:endParaRPr lang="en-US" sz="2200" b="1" spc="-150" dirty="0">
              <a:solidFill>
                <a:srgbClr val="C00000"/>
              </a:solidFill>
            </a:endParaRPr>
          </a:p>
        </p:txBody>
      </p:sp>
      <p:sp>
        <p:nvSpPr>
          <p:cNvPr id="29" name="TextBox 28"/>
          <p:cNvSpPr txBox="1"/>
          <p:nvPr/>
        </p:nvSpPr>
        <p:spPr>
          <a:xfrm>
            <a:off x="1752600" y="2971800"/>
            <a:ext cx="461665" cy="914400"/>
          </a:xfrm>
          <a:prstGeom prst="rect">
            <a:avLst/>
          </a:prstGeom>
          <a:noFill/>
        </p:spPr>
        <p:txBody>
          <a:bodyPr vert="vert270" wrap="square" rtlCol="0">
            <a:spAutoFit/>
          </a:bodyPr>
          <a:lstStyle/>
          <a:p>
            <a:pPr algn="ctr"/>
            <a:r>
              <a:rPr lang="en-US" b="1" dirty="0" smtClean="0"/>
              <a:t>$0.00</a:t>
            </a:r>
            <a:endParaRPr lang="en-US" b="1" dirty="0"/>
          </a:p>
        </p:txBody>
      </p:sp>
      <p:sp>
        <p:nvSpPr>
          <p:cNvPr id="37" name="TextBox 36"/>
          <p:cNvSpPr txBox="1"/>
          <p:nvPr/>
        </p:nvSpPr>
        <p:spPr>
          <a:xfrm>
            <a:off x="6019800" y="2667000"/>
            <a:ext cx="3124200" cy="2062103"/>
          </a:xfrm>
          <a:prstGeom prst="rect">
            <a:avLst/>
          </a:prstGeom>
          <a:noFill/>
        </p:spPr>
        <p:txBody>
          <a:bodyPr wrap="square" rtlCol="0">
            <a:spAutoFit/>
          </a:bodyPr>
          <a:lstStyle/>
          <a:p>
            <a:r>
              <a:rPr lang="en-US" sz="3200" b="1" dirty="0" smtClean="0"/>
              <a:t>Ex: Trigger is sale of $1,000,000 of non-income land funding CRT</a:t>
            </a:r>
            <a:endParaRPr lang="en-US" sz="3200" b="1" dirty="0"/>
          </a:p>
        </p:txBody>
      </p:sp>
      <p:sp>
        <p:nvSpPr>
          <p:cNvPr id="39" name="TextBox 38"/>
          <p:cNvSpPr txBox="1"/>
          <p:nvPr/>
        </p:nvSpPr>
        <p:spPr>
          <a:xfrm>
            <a:off x="2514600" y="2971800"/>
            <a:ext cx="461665" cy="914400"/>
          </a:xfrm>
          <a:prstGeom prst="rect">
            <a:avLst/>
          </a:prstGeom>
          <a:noFill/>
        </p:spPr>
        <p:txBody>
          <a:bodyPr vert="vert270" wrap="square" rtlCol="0">
            <a:spAutoFit/>
          </a:bodyPr>
          <a:lstStyle/>
          <a:p>
            <a:pPr algn="ctr"/>
            <a:r>
              <a:rPr lang="en-US" b="1" dirty="0" smtClean="0"/>
              <a:t>$0.00</a:t>
            </a:r>
            <a:endParaRPr lang="en-US" b="1" dirty="0"/>
          </a:p>
        </p:txBody>
      </p:sp>
      <p:sp>
        <p:nvSpPr>
          <p:cNvPr id="40" name="TextBox 39"/>
          <p:cNvSpPr txBox="1"/>
          <p:nvPr/>
        </p:nvSpPr>
        <p:spPr>
          <a:xfrm>
            <a:off x="3272135" y="2971800"/>
            <a:ext cx="461665" cy="914400"/>
          </a:xfrm>
          <a:prstGeom prst="rect">
            <a:avLst/>
          </a:prstGeom>
          <a:noFill/>
        </p:spPr>
        <p:txBody>
          <a:bodyPr vert="vert270" wrap="square" rtlCol="0">
            <a:spAutoFit/>
          </a:bodyPr>
          <a:lstStyle/>
          <a:p>
            <a:pPr algn="ctr"/>
            <a:r>
              <a:rPr lang="en-US" b="1" dirty="0" smtClean="0"/>
              <a:t>$0.00</a:t>
            </a:r>
            <a:endParaRPr lang="en-US" b="1" dirty="0"/>
          </a:p>
        </p:txBody>
      </p:sp>
      <p:sp>
        <p:nvSpPr>
          <p:cNvPr id="41" name="TextBox 40"/>
          <p:cNvSpPr txBox="1"/>
          <p:nvPr/>
        </p:nvSpPr>
        <p:spPr>
          <a:xfrm>
            <a:off x="4572000" y="2971800"/>
            <a:ext cx="461665" cy="914400"/>
          </a:xfrm>
          <a:prstGeom prst="rect">
            <a:avLst/>
          </a:prstGeom>
          <a:noFill/>
        </p:spPr>
        <p:txBody>
          <a:bodyPr vert="vert270" wrap="square" rtlCol="0">
            <a:spAutoFit/>
          </a:bodyPr>
          <a:lstStyle/>
          <a:p>
            <a:pPr algn="ctr"/>
            <a:r>
              <a:rPr lang="en-US" b="1" dirty="0" smtClean="0"/>
              <a:t>$50,000</a:t>
            </a:r>
            <a:endParaRPr lang="en-US" b="1" dirty="0"/>
          </a:p>
        </p:txBody>
      </p:sp>
      <p:sp>
        <p:nvSpPr>
          <p:cNvPr id="43" name="TextBox 42"/>
          <p:cNvSpPr txBox="1"/>
          <p:nvPr/>
        </p:nvSpPr>
        <p:spPr>
          <a:xfrm>
            <a:off x="5257800" y="2971800"/>
            <a:ext cx="461665" cy="914400"/>
          </a:xfrm>
          <a:prstGeom prst="rect">
            <a:avLst/>
          </a:prstGeom>
          <a:noFill/>
        </p:spPr>
        <p:txBody>
          <a:bodyPr vert="vert270" wrap="square" rtlCol="0">
            <a:spAutoFit/>
          </a:bodyPr>
          <a:lstStyle/>
          <a:p>
            <a:pPr algn="ctr"/>
            <a:r>
              <a:rPr lang="en-US" b="1" dirty="0" smtClean="0"/>
              <a:t>$51,000</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Stock_000005522211XSmall.jpg"/>
          <p:cNvPicPr>
            <a:picLocks noChangeAspect="1"/>
          </p:cNvPicPr>
          <p:nvPr/>
        </p:nvPicPr>
        <p:blipFill>
          <a:blip r:embed="rId2" cstate="print"/>
          <a:srcRect/>
          <a:stretch>
            <a:fillRect/>
          </a:stretch>
        </p:blipFill>
        <p:spPr>
          <a:xfrm>
            <a:off x="914400" y="4953000"/>
            <a:ext cx="2438400" cy="1905000"/>
          </a:xfrm>
          <a:prstGeom prst="rect">
            <a:avLst/>
          </a:prstGeom>
        </p:spPr>
      </p:pic>
      <p:pic>
        <p:nvPicPr>
          <p:cNvPr id="20" name="Picture 19" descr="iStock_000007909890XSmall.jpg"/>
          <p:cNvPicPr>
            <a:picLocks noChangeAspect="1"/>
          </p:cNvPicPr>
          <p:nvPr/>
        </p:nvPicPr>
        <p:blipFill>
          <a:blip r:embed="rId3"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5"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3124200" y="6019800"/>
            <a:ext cx="1828800" cy="867930"/>
          </a:xfrm>
          <a:prstGeom prst="rect">
            <a:avLst/>
          </a:prstGeom>
          <a:noFill/>
        </p:spPr>
        <p:txBody>
          <a:bodyPr wrap="square" rtlCol="0">
            <a:spAutoFit/>
          </a:bodyPr>
          <a:lstStyle/>
          <a:p>
            <a:pPr algn="ctr">
              <a:lnSpc>
                <a:spcPct val="60000"/>
              </a:lnSpc>
            </a:pPr>
            <a:r>
              <a:rPr lang="en-US" sz="2800" b="1" dirty="0" smtClean="0"/>
              <a:t>Payments during life or lives</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17570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Payments can be for donor’s life or for as many lives as desired or…</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3263757">
            <a:off x="3009116" y="4763048"/>
            <a:ext cx="723900" cy="1588435"/>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rujames\AppData\Local\Microsoft\Windows\Temporary Internet Files\Content.IE5\9A16IBCU\MP900399523[1].jpg"/>
          <p:cNvPicPr>
            <a:picLocks noChangeAspect="1" noChangeArrowheads="1"/>
          </p:cNvPicPr>
          <p:nvPr/>
        </p:nvPicPr>
        <p:blipFill>
          <a:blip r:embed="rId2" cstate="print"/>
          <a:srcRect/>
          <a:stretch>
            <a:fillRect/>
          </a:stretch>
        </p:blipFill>
        <p:spPr bwMode="auto">
          <a:xfrm>
            <a:off x="4572000" y="-1"/>
            <a:ext cx="4572000" cy="6854653"/>
          </a:xfrm>
          <a:prstGeom prst="rect">
            <a:avLst/>
          </a:prstGeom>
          <a:noFill/>
        </p:spPr>
      </p:pic>
      <p:sp>
        <p:nvSpPr>
          <p:cNvPr id="5" name="TextBox 4"/>
          <p:cNvSpPr txBox="1"/>
          <p:nvPr/>
        </p:nvSpPr>
        <p:spPr>
          <a:xfrm>
            <a:off x="0" y="152400"/>
            <a:ext cx="4572000" cy="6247864"/>
          </a:xfrm>
          <a:prstGeom prst="rect">
            <a:avLst/>
          </a:prstGeom>
          <a:noFill/>
        </p:spPr>
        <p:txBody>
          <a:bodyPr wrap="square" rtlCol="0">
            <a:spAutoFit/>
          </a:bodyPr>
          <a:lstStyle/>
          <a:p>
            <a:r>
              <a:rPr lang="en-US" sz="4000" dirty="0" smtClean="0"/>
              <a:t>The CRT trustee could invest in non-income producing property (such as non-dividend paying growth stocks) until a retirement date trigger to maximize post retirement distributions</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Stock_000011321340XSmall.jpg"/>
          <p:cNvPicPr>
            <a:picLocks noChangeAspect="1"/>
          </p:cNvPicPr>
          <p:nvPr/>
        </p:nvPicPr>
        <p:blipFill>
          <a:blip r:embed="rId2" cstate="print"/>
          <a:stretch>
            <a:fillRect/>
          </a:stretch>
        </p:blipFill>
        <p:spPr>
          <a:xfrm>
            <a:off x="4079131" y="3505200"/>
            <a:ext cx="5064870" cy="3352801"/>
          </a:xfrm>
          <a:prstGeom prst="rect">
            <a:avLst/>
          </a:prstGeom>
        </p:spPr>
      </p:pic>
      <p:pic>
        <p:nvPicPr>
          <p:cNvPr id="15" name="Picture 14" descr="iStock_000001268046XSmall.jpg"/>
          <p:cNvPicPr>
            <a:picLocks noChangeAspect="1"/>
          </p:cNvPicPr>
          <p:nvPr/>
        </p:nvPicPr>
        <p:blipFill>
          <a:blip r:embed="rId3" cstate="print"/>
          <a:srcRect/>
          <a:stretch>
            <a:fillRect/>
          </a:stretch>
        </p:blipFill>
        <p:spPr>
          <a:xfrm>
            <a:off x="152401" y="1828800"/>
            <a:ext cx="3508744" cy="5029200"/>
          </a:xfrm>
          <a:prstGeom prst="rect">
            <a:avLst/>
          </a:prstGeom>
        </p:spPr>
      </p:pic>
      <p:sp>
        <p:nvSpPr>
          <p:cNvPr id="5" name="Content Placeholder 4"/>
          <p:cNvSpPr>
            <a:spLocks noGrp="1"/>
          </p:cNvSpPr>
          <p:nvPr>
            <p:ph sz="half" idx="1"/>
          </p:nvPr>
        </p:nvSpPr>
        <p:spPr>
          <a:xfrm>
            <a:off x="4648200" y="0"/>
            <a:ext cx="4495800" cy="6629400"/>
          </a:xfrm>
        </p:spPr>
        <p:txBody>
          <a:bodyPr>
            <a:normAutofit/>
          </a:bodyPr>
          <a:lstStyle/>
          <a:p>
            <a:pPr algn="ctr">
              <a:lnSpc>
                <a:spcPct val="80000"/>
              </a:lnSpc>
              <a:spcBef>
                <a:spcPts val="0"/>
              </a:spcBef>
              <a:buNone/>
            </a:pPr>
            <a:r>
              <a:rPr lang="en-US" sz="4400" b="1" dirty="0" smtClean="0"/>
              <a:t>Charitable Remainder Trust </a:t>
            </a:r>
          </a:p>
          <a:p>
            <a:pPr algn="ctr">
              <a:lnSpc>
                <a:spcPct val="80000"/>
              </a:lnSpc>
              <a:spcBef>
                <a:spcPts val="0"/>
              </a:spcBef>
              <a:buNone/>
            </a:pPr>
            <a:r>
              <a:rPr lang="en-US" b="1" dirty="0" smtClean="0"/>
              <a:t>Flexible &amp; Expensive</a:t>
            </a:r>
          </a:p>
          <a:p>
            <a:pPr algn="ctr">
              <a:lnSpc>
                <a:spcPct val="80000"/>
              </a:lnSpc>
              <a:spcBef>
                <a:spcPts val="0"/>
              </a:spcBef>
              <a:buNone/>
            </a:pPr>
            <a:endParaRPr lang="en-US" sz="1000" b="1" dirty="0" smtClean="0"/>
          </a:p>
          <a:p>
            <a:pPr>
              <a:lnSpc>
                <a:spcPct val="80000"/>
              </a:lnSpc>
            </a:pPr>
            <a:r>
              <a:rPr lang="en-US" dirty="0" smtClean="0"/>
              <a:t>CRTs are individually created according to the specific desires of each client</a:t>
            </a:r>
            <a:endParaRPr lang="en-US" dirty="0"/>
          </a:p>
        </p:txBody>
      </p:sp>
      <p:sp>
        <p:nvSpPr>
          <p:cNvPr id="6" name="Content Placeholder 5"/>
          <p:cNvSpPr>
            <a:spLocks noGrp="1"/>
          </p:cNvSpPr>
          <p:nvPr>
            <p:ph sz="half" idx="2"/>
          </p:nvPr>
        </p:nvSpPr>
        <p:spPr>
          <a:xfrm>
            <a:off x="0" y="0"/>
            <a:ext cx="4572000" cy="5867400"/>
          </a:xfrm>
        </p:spPr>
        <p:txBody>
          <a:bodyPr>
            <a:normAutofit/>
          </a:bodyPr>
          <a:lstStyle/>
          <a:p>
            <a:pPr algn="ctr">
              <a:lnSpc>
                <a:spcPct val="80000"/>
              </a:lnSpc>
              <a:spcBef>
                <a:spcPts val="0"/>
              </a:spcBef>
              <a:buNone/>
            </a:pPr>
            <a:r>
              <a:rPr lang="en-US" sz="4400" b="1" dirty="0" smtClean="0"/>
              <a:t>Charitable </a:t>
            </a:r>
          </a:p>
          <a:p>
            <a:pPr algn="ctr">
              <a:lnSpc>
                <a:spcPct val="80000"/>
              </a:lnSpc>
              <a:spcBef>
                <a:spcPts val="0"/>
              </a:spcBef>
              <a:buNone/>
            </a:pPr>
            <a:r>
              <a:rPr lang="en-US" sz="4400" b="1" dirty="0" smtClean="0"/>
              <a:t>Gift Annuity</a:t>
            </a:r>
          </a:p>
          <a:p>
            <a:pPr algn="ctr">
              <a:lnSpc>
                <a:spcPct val="80000"/>
              </a:lnSpc>
              <a:spcBef>
                <a:spcPts val="0"/>
              </a:spcBef>
              <a:buNone/>
            </a:pPr>
            <a:r>
              <a:rPr lang="en-US" b="1" dirty="0" smtClean="0"/>
              <a:t>Simple &amp; Cheap</a:t>
            </a:r>
          </a:p>
          <a:p>
            <a:pPr algn="ctr">
              <a:lnSpc>
                <a:spcPct val="80000"/>
              </a:lnSpc>
              <a:spcBef>
                <a:spcPts val="0"/>
              </a:spcBef>
              <a:buNone/>
            </a:pPr>
            <a:endParaRPr lang="en-US" sz="1000" b="1" dirty="0" smtClean="0"/>
          </a:p>
          <a:p>
            <a:pPr>
              <a:lnSpc>
                <a:spcPct val="80000"/>
              </a:lnSpc>
            </a:pPr>
            <a:r>
              <a:rPr lang="en-US" dirty="0" smtClean="0"/>
              <a:t>CGAs from a charity are usually identical except for the dollar amount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1321340XSmall.jpg"/>
          <p:cNvPicPr>
            <a:picLocks noChangeAspect="1"/>
          </p:cNvPicPr>
          <p:nvPr/>
        </p:nvPicPr>
        <p:blipFill>
          <a:blip r:embed="rId2" cstate="print"/>
          <a:stretch>
            <a:fillRect/>
          </a:stretch>
        </p:blipFill>
        <p:spPr>
          <a:xfrm>
            <a:off x="0" y="0"/>
            <a:ext cx="5410200" cy="3581400"/>
          </a:xfrm>
          <a:prstGeom prst="rect">
            <a:avLst/>
          </a:prstGeom>
        </p:spPr>
      </p:pic>
      <p:sp>
        <p:nvSpPr>
          <p:cNvPr id="2" name="Title 1"/>
          <p:cNvSpPr>
            <a:spLocks noGrp="1"/>
          </p:cNvSpPr>
          <p:nvPr>
            <p:ph type="title"/>
          </p:nvPr>
        </p:nvSpPr>
        <p:spPr>
          <a:xfrm>
            <a:off x="5029200" y="0"/>
            <a:ext cx="4114800" cy="1371600"/>
          </a:xfrm>
        </p:spPr>
        <p:txBody>
          <a:bodyPr>
            <a:normAutofit fontScale="90000"/>
          </a:bodyPr>
          <a:lstStyle/>
          <a:p>
            <a:r>
              <a:rPr lang="en-US" dirty="0" smtClean="0"/>
              <a:t>The flexibility of CRTs</a:t>
            </a:r>
            <a:endParaRPr lang="en-US" dirty="0"/>
          </a:p>
        </p:txBody>
      </p:sp>
      <p:sp>
        <p:nvSpPr>
          <p:cNvPr id="3" name="Content Placeholder 2"/>
          <p:cNvSpPr>
            <a:spLocks noGrp="1"/>
          </p:cNvSpPr>
          <p:nvPr>
            <p:ph sz="half" idx="1"/>
          </p:nvPr>
        </p:nvSpPr>
        <p:spPr>
          <a:xfrm>
            <a:off x="457200" y="3627437"/>
            <a:ext cx="4038600" cy="3230563"/>
          </a:xfrm>
        </p:spPr>
        <p:txBody>
          <a:bodyPr>
            <a:normAutofit lnSpcReduction="10000"/>
          </a:bodyPr>
          <a:lstStyle/>
          <a:p>
            <a:r>
              <a:rPr lang="en-US" dirty="0" smtClean="0"/>
              <a:t>Unlimited number of  public charity or private foundation beneficiaries (income limitations pass through)</a:t>
            </a:r>
          </a:p>
          <a:p>
            <a:r>
              <a:rPr lang="en-US" dirty="0" smtClean="0"/>
              <a:t>Open choice on payout years and amounts</a:t>
            </a:r>
          </a:p>
          <a:p>
            <a:pPr>
              <a:buNone/>
            </a:pPr>
            <a:endParaRPr lang="en-US" dirty="0"/>
          </a:p>
        </p:txBody>
      </p:sp>
      <p:sp>
        <p:nvSpPr>
          <p:cNvPr id="4" name="Content Placeholder 3"/>
          <p:cNvSpPr>
            <a:spLocks noGrp="1"/>
          </p:cNvSpPr>
          <p:nvPr>
            <p:ph sz="half" idx="2"/>
          </p:nvPr>
        </p:nvSpPr>
        <p:spPr>
          <a:xfrm>
            <a:off x="4648200" y="1600200"/>
            <a:ext cx="4038600" cy="4953000"/>
          </a:xfrm>
        </p:spPr>
        <p:txBody>
          <a:bodyPr>
            <a:normAutofit lnSpcReduction="10000"/>
          </a:bodyPr>
          <a:lstStyle/>
          <a:p>
            <a:r>
              <a:rPr lang="en-US" dirty="0" smtClean="0"/>
              <a:t>Unlimited number of income beneficiaries</a:t>
            </a:r>
          </a:p>
          <a:p>
            <a:r>
              <a:rPr lang="en-US" dirty="0" smtClean="0"/>
              <a:t>Special restrictions on income beneficiaries allowed (where violation gives income to alternate beneficiary)</a:t>
            </a:r>
          </a:p>
          <a:p>
            <a:pPr lvl="1"/>
            <a:r>
              <a:rPr lang="en-US" dirty="0" smtClean="0"/>
              <a:t>Spendthrift trusts</a:t>
            </a:r>
          </a:p>
          <a:p>
            <a:pPr lvl="1"/>
            <a:r>
              <a:rPr lang="en-US" dirty="0" smtClean="0"/>
              <a:t>Match earned income to prevent “trust fund” kids</a:t>
            </a:r>
          </a:p>
          <a:p>
            <a:pPr lvl="1"/>
            <a:r>
              <a:rPr lang="en-US" dirty="0" smtClean="0"/>
              <a:t>Require random drug tests</a:t>
            </a:r>
          </a:p>
          <a:p>
            <a:pPr lvl="1"/>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800" y="2514600"/>
            <a:ext cx="8534400" cy="4237442"/>
          </a:xfrm>
          <a:prstGeom prst="rect">
            <a:avLst/>
          </a:prstGeom>
          <a:noFill/>
        </p:spPr>
        <p:txBody>
          <a:bodyPr wrap="square" rtlCol="0">
            <a:spAutoFit/>
          </a:bodyPr>
          <a:lstStyle/>
          <a:p>
            <a:pPr>
              <a:lnSpc>
                <a:spcPct val="80000"/>
              </a:lnSpc>
            </a:pPr>
            <a:r>
              <a:rPr lang="en-US" sz="2800" i="1" dirty="0" smtClean="0"/>
              <a:t>“Notwithstanding any provision of this Will to the contrary, my grandchildren DAVID PANZIRER and WALTER PANZIRER shall not be entitled to any distributions from any trust established for such beneficiary's benefit under this Will unless such beneficiary visits the grave of my late son JAY PANZIRER, at least once each calendar year, preferably on the anniversary of my said son's death (March 31, 1982) (except that this provision shall not apply during any period that the beneficiary is unable to comply therewith by reason of physical or mental disability as determined by my Trustees in their sole and absolute discretion).”</a:t>
            </a:r>
            <a:endParaRPr lang="en-US" i="1" dirty="0"/>
          </a:p>
        </p:txBody>
      </p:sp>
      <p:pic>
        <p:nvPicPr>
          <p:cNvPr id="3081" name="Picture 9" descr="File:Leona Helmsley.jpg">
            <a:hlinkClick r:id="rId3"/>
          </p:cNvPr>
          <p:cNvPicPr>
            <a:picLocks noChangeAspect="1" noChangeArrowheads="1"/>
          </p:cNvPicPr>
          <p:nvPr/>
        </p:nvPicPr>
        <p:blipFill>
          <a:blip r:embed="rId4" cstate="print"/>
          <a:srcRect/>
          <a:stretch>
            <a:fillRect/>
          </a:stretch>
        </p:blipFill>
        <p:spPr bwMode="auto">
          <a:xfrm>
            <a:off x="0" y="0"/>
            <a:ext cx="1752600" cy="2362200"/>
          </a:xfrm>
          <a:prstGeom prst="rect">
            <a:avLst/>
          </a:prstGeom>
          <a:noFill/>
        </p:spPr>
      </p:pic>
      <p:sp>
        <p:nvSpPr>
          <p:cNvPr id="16" name="TextBox 15"/>
          <p:cNvSpPr txBox="1"/>
          <p:nvPr/>
        </p:nvSpPr>
        <p:spPr>
          <a:xfrm>
            <a:off x="1828800" y="0"/>
            <a:ext cx="7315200" cy="1879874"/>
          </a:xfrm>
          <a:prstGeom prst="rect">
            <a:avLst/>
          </a:prstGeom>
          <a:noFill/>
        </p:spPr>
        <p:txBody>
          <a:bodyPr wrap="square" rtlCol="0">
            <a:spAutoFit/>
          </a:bodyPr>
          <a:lstStyle/>
          <a:p>
            <a:pPr algn="ctr">
              <a:lnSpc>
                <a:spcPct val="80000"/>
              </a:lnSpc>
            </a:pPr>
            <a:r>
              <a:rPr lang="en-US" sz="4800" dirty="0" smtClean="0"/>
              <a:t>Leona </a:t>
            </a:r>
            <a:r>
              <a:rPr lang="en-US" sz="4800" dirty="0" err="1" smtClean="0"/>
              <a:t>Helmsley’s</a:t>
            </a:r>
            <a:r>
              <a:rPr lang="en-US" sz="4800" dirty="0" smtClean="0"/>
              <a:t> Charitable Remainder </a:t>
            </a:r>
            <a:r>
              <a:rPr lang="en-US" sz="4800" dirty="0" err="1" smtClean="0"/>
              <a:t>Unitrust</a:t>
            </a:r>
            <a:r>
              <a:rPr lang="en-US" sz="4800" dirty="0" smtClean="0"/>
              <a:t> created in her will includes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4019232XSmall.jpg"/>
          <p:cNvPicPr>
            <a:picLocks noChangeAspect="1"/>
          </p:cNvPicPr>
          <p:nvPr/>
        </p:nvPicPr>
        <p:blipFill>
          <a:blip r:embed="rId2" cstate="print"/>
          <a:stretch>
            <a:fillRect/>
          </a:stretch>
        </p:blipFill>
        <p:spPr>
          <a:xfrm flipH="1">
            <a:off x="1139757" y="3276600"/>
            <a:ext cx="5397499" cy="3581400"/>
          </a:xfrm>
          <a:prstGeom prst="rect">
            <a:avLst/>
          </a:prstGeom>
        </p:spPr>
      </p:pic>
      <p:sp>
        <p:nvSpPr>
          <p:cNvPr id="3" name="Content Placeholder 2"/>
          <p:cNvSpPr>
            <a:spLocks noGrp="1"/>
          </p:cNvSpPr>
          <p:nvPr>
            <p:ph sz="half" idx="1"/>
          </p:nvPr>
        </p:nvSpPr>
        <p:spPr>
          <a:xfrm>
            <a:off x="381000" y="228600"/>
            <a:ext cx="4038600" cy="4525963"/>
          </a:xfrm>
        </p:spPr>
        <p:txBody>
          <a:bodyPr/>
          <a:lstStyle/>
          <a:p>
            <a:pPr>
              <a:buNone/>
            </a:pPr>
            <a:r>
              <a:rPr lang="en-US" dirty="0" smtClean="0"/>
              <a:t>CRT Advantages</a:t>
            </a:r>
          </a:p>
          <a:p>
            <a:r>
              <a:rPr lang="en-US" dirty="0" smtClean="0"/>
              <a:t>Immediate income tax deduction</a:t>
            </a:r>
          </a:p>
          <a:p>
            <a:r>
              <a:rPr lang="en-US" dirty="0" smtClean="0"/>
              <a:t>No capital gains tax on transfer to CRT</a:t>
            </a:r>
          </a:p>
          <a:p>
            <a:r>
              <a:rPr lang="en-US" dirty="0" smtClean="0"/>
              <a:t>No capital gains tax when CRT sells</a:t>
            </a:r>
          </a:p>
          <a:p>
            <a:r>
              <a:rPr lang="en-US" dirty="0" smtClean="0"/>
              <a:t>Lifetime income</a:t>
            </a:r>
            <a:endParaRPr lang="en-US" dirty="0"/>
          </a:p>
        </p:txBody>
      </p:sp>
      <p:sp>
        <p:nvSpPr>
          <p:cNvPr id="4" name="Content Placeholder 3"/>
          <p:cNvSpPr>
            <a:spLocks noGrp="1"/>
          </p:cNvSpPr>
          <p:nvPr>
            <p:ph sz="half" idx="2"/>
          </p:nvPr>
        </p:nvSpPr>
        <p:spPr>
          <a:xfrm>
            <a:off x="4648200" y="274637"/>
            <a:ext cx="4038600" cy="4525963"/>
          </a:xfrm>
        </p:spPr>
        <p:txBody>
          <a:bodyPr/>
          <a:lstStyle/>
          <a:p>
            <a:pPr>
              <a:buNone/>
            </a:pPr>
            <a:r>
              <a:rPr lang="en-US" dirty="0" smtClean="0"/>
              <a:t>CRT Concern?</a:t>
            </a:r>
          </a:p>
          <a:p>
            <a:r>
              <a:rPr lang="en-US" dirty="0" smtClean="0"/>
              <a:t>Remainder goes to charity not to family</a:t>
            </a:r>
            <a:endParaRPr lang="en-US" dirty="0"/>
          </a:p>
        </p:txBody>
      </p:sp>
      <p:sp>
        <p:nvSpPr>
          <p:cNvPr id="7" name="Cloud Callout 6"/>
          <p:cNvSpPr/>
          <p:nvPr/>
        </p:nvSpPr>
        <p:spPr>
          <a:xfrm>
            <a:off x="4953000" y="2133600"/>
            <a:ext cx="4038600" cy="1676400"/>
          </a:xfrm>
          <a:prstGeom prst="cloudCallout">
            <a:avLst>
              <a:gd name="adj1" fmla="val -65450"/>
              <a:gd name="adj2" fmla="val 29016"/>
            </a:avLst>
          </a:prstGeom>
          <a:no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1600" y="2427982"/>
            <a:ext cx="3810000" cy="1077218"/>
          </a:xfrm>
          <a:prstGeom prst="rect">
            <a:avLst/>
          </a:prstGeom>
          <a:noFill/>
        </p:spPr>
        <p:txBody>
          <a:bodyPr wrap="square" rtlCol="0">
            <a:spAutoFit/>
          </a:bodyPr>
          <a:lstStyle/>
          <a:p>
            <a:pPr algn="ctr"/>
            <a:r>
              <a:rPr lang="en-US" sz="3200" i="1" dirty="0" smtClean="0">
                <a:solidFill>
                  <a:srgbClr val="C00000"/>
                </a:solidFill>
              </a:rPr>
              <a:t>How can we address this limitation?</a:t>
            </a:r>
            <a:endParaRPr lang="en-US" sz="3200" i="1"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91000"/>
            <a:ext cx="9144000" cy="2018694"/>
          </a:xfrm>
          <a:prstGeom prst="rect">
            <a:avLst/>
          </a:prstGeom>
          <a:noFill/>
        </p:spPr>
        <p:txBody>
          <a:bodyPr wrap="square" rtlCol="0">
            <a:spAutoFit/>
          </a:bodyPr>
          <a:lstStyle/>
          <a:p>
            <a:pPr algn="ctr">
              <a:lnSpc>
                <a:spcPct val="70000"/>
              </a:lnSpc>
            </a:pPr>
            <a:r>
              <a:rPr lang="en-US" sz="4400" dirty="0" smtClean="0"/>
              <a:t>Wealth replacement may come through ILIT life insurance, creating estate tax free inheritance for family members</a:t>
            </a:r>
            <a:endParaRPr lang="en-US" sz="4400" dirty="0"/>
          </a:p>
        </p:txBody>
      </p:sp>
      <p:pic>
        <p:nvPicPr>
          <p:cNvPr id="9" name="Picture 8" descr="iStock_000011690216XSmall.jpg"/>
          <p:cNvPicPr>
            <a:picLocks noChangeAspect="1"/>
          </p:cNvPicPr>
          <p:nvPr/>
        </p:nvPicPr>
        <p:blipFill>
          <a:blip r:embed="rId2" cstate="print"/>
          <a:srcRect/>
          <a:stretch>
            <a:fillRect/>
          </a:stretch>
        </p:blipFill>
        <p:spPr>
          <a:xfrm>
            <a:off x="0" y="0"/>
            <a:ext cx="9144000" cy="304020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2912604XSmall.jpg"/>
          <p:cNvPicPr>
            <a:picLocks noChangeAspect="1"/>
          </p:cNvPicPr>
          <p:nvPr/>
        </p:nvPicPr>
        <p:blipFill>
          <a:blip r:embed="rId2" cstate="print"/>
          <a:srcRect/>
          <a:stretch>
            <a:fillRect/>
          </a:stretch>
        </p:blipFill>
        <p:spPr>
          <a:xfrm>
            <a:off x="-1" y="0"/>
            <a:ext cx="4784651" cy="6858000"/>
          </a:xfrm>
          <a:prstGeom prst="rect">
            <a:avLst/>
          </a:prstGeom>
        </p:spPr>
      </p:pic>
      <p:sp>
        <p:nvSpPr>
          <p:cNvPr id="2" name="TextBox 1"/>
          <p:cNvSpPr txBox="1"/>
          <p:nvPr/>
        </p:nvSpPr>
        <p:spPr>
          <a:xfrm>
            <a:off x="5257800" y="457200"/>
            <a:ext cx="2667000" cy="2123658"/>
          </a:xfrm>
          <a:prstGeom prst="rect">
            <a:avLst/>
          </a:prstGeom>
          <a:noFill/>
        </p:spPr>
        <p:txBody>
          <a:bodyPr wrap="square" rtlCol="0">
            <a:spAutoFit/>
          </a:bodyPr>
          <a:lstStyle/>
          <a:p>
            <a:pPr algn="ctr"/>
            <a:r>
              <a:rPr lang="en-US" sz="4400" dirty="0" smtClean="0"/>
              <a:t>Special tax rules for CRTs</a:t>
            </a:r>
            <a:endParaRPr lang="en-US" sz="4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227261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present value of the projected amount going to charity (i.e., the tax deduction) must be at least 10% of the transfer</a:t>
            </a:r>
            <a:endParaRPr lang="en-US" sz="4400" b="1" dirty="0">
              <a:ln w="50800"/>
              <a:solidFill>
                <a:schemeClr val="bg1"/>
              </a:solidFill>
            </a:endParaRPr>
          </a:p>
        </p:txBody>
      </p:sp>
      <p:sp>
        <p:nvSpPr>
          <p:cNvPr id="25" name="Rectangle 24"/>
          <p:cNvSpPr/>
          <p:nvPr/>
        </p:nvSpPr>
        <p:spPr>
          <a:xfrm>
            <a:off x="0" y="2209800"/>
            <a:ext cx="5181600" cy="4648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2209800"/>
            <a:ext cx="3962400" cy="990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81600" y="5486400"/>
            <a:ext cx="3962400" cy="1371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Does this qualify under the 10% rule (if the applicable interest rate is 5%)?</a:t>
            </a:r>
            <a:endParaRPr lang="en-US" sz="4400" b="1" dirty="0">
              <a:ln w="50800"/>
              <a:solidFill>
                <a:schemeClr val="bg1"/>
              </a:solidFill>
            </a:endParaRPr>
          </a:p>
        </p:txBody>
      </p:sp>
      <p:sp>
        <p:nvSpPr>
          <p:cNvPr id="22" name="TextBox 21"/>
          <p:cNvSpPr txBox="1"/>
          <p:nvPr/>
        </p:nvSpPr>
        <p:spPr>
          <a:xfrm>
            <a:off x="1143000" y="4190998"/>
            <a:ext cx="2286000" cy="381002"/>
          </a:xfrm>
          <a:prstGeom prst="rect">
            <a:avLst/>
          </a:prstGeom>
          <a:noFill/>
        </p:spPr>
        <p:txBody>
          <a:bodyPr wrap="square" rtlCol="0">
            <a:spAutoFit/>
          </a:bodyPr>
          <a:lstStyle/>
          <a:p>
            <a:pPr algn="ctr">
              <a:lnSpc>
                <a:spcPct val="60000"/>
              </a:lnSpc>
            </a:pPr>
            <a:r>
              <a:rPr lang="en-US" sz="2800" b="1" dirty="0" smtClean="0"/>
              <a:t>$100,000</a:t>
            </a:r>
            <a:endParaRPr lang="en-US" sz="2800" b="1" dirty="0"/>
          </a:p>
        </p:txBody>
      </p:sp>
      <p:sp>
        <p:nvSpPr>
          <p:cNvPr id="23" name="TextBox 22"/>
          <p:cNvSpPr txBox="1"/>
          <p:nvPr/>
        </p:nvSpPr>
        <p:spPr>
          <a:xfrm>
            <a:off x="4953000" y="4114800"/>
            <a:ext cx="2286000" cy="381002"/>
          </a:xfrm>
          <a:prstGeom prst="rect">
            <a:avLst/>
          </a:prstGeom>
          <a:noFill/>
        </p:spPr>
        <p:txBody>
          <a:bodyPr wrap="square" rtlCol="0">
            <a:spAutoFit/>
          </a:bodyPr>
          <a:lstStyle/>
          <a:p>
            <a:pPr algn="ctr">
              <a:lnSpc>
                <a:spcPct val="60000"/>
              </a:lnSpc>
            </a:pPr>
            <a:r>
              <a:rPr lang="en-US" sz="2800" b="1" dirty="0" smtClean="0">
                <a:solidFill>
                  <a:schemeClr val="bg1"/>
                </a:solidFill>
              </a:rPr>
              <a:t>$15,000</a:t>
            </a:r>
            <a:endParaRPr lang="en-US" sz="2800" b="1" dirty="0">
              <a:solidFill>
                <a:schemeClr val="bg1"/>
              </a:solidFill>
            </a:endParaRPr>
          </a:p>
        </p:txBody>
      </p:sp>
      <p:sp>
        <p:nvSpPr>
          <p:cNvPr id="18" name="TextBox 17"/>
          <p:cNvSpPr txBox="1"/>
          <p:nvPr/>
        </p:nvSpPr>
        <p:spPr>
          <a:xfrm>
            <a:off x="5181600" y="3140534"/>
            <a:ext cx="2286000" cy="898066"/>
          </a:xfrm>
          <a:prstGeom prst="rect">
            <a:avLst/>
          </a:prstGeom>
          <a:noFill/>
        </p:spPr>
        <p:txBody>
          <a:bodyPr wrap="square" rtlCol="0">
            <a:spAutoFit/>
          </a:bodyPr>
          <a:lstStyle/>
          <a:p>
            <a:pPr algn="ctr">
              <a:lnSpc>
                <a:spcPct val="60000"/>
              </a:lnSpc>
            </a:pPr>
            <a:r>
              <a:rPr lang="en-US" sz="2800" b="1" dirty="0" smtClean="0"/>
              <a:t>Projected Remainder After 20 years</a:t>
            </a:r>
            <a:endParaRPr lang="en-US" sz="2800" b="1" dirty="0"/>
          </a:p>
        </p:txBody>
      </p:sp>
      <p:sp>
        <p:nvSpPr>
          <p:cNvPr id="25" name="TextBox 24"/>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21" name="TextBox 20"/>
          <p:cNvSpPr txBox="1"/>
          <p:nvPr/>
        </p:nvSpPr>
        <p:spPr>
          <a:xfrm>
            <a:off x="0" y="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What is the present value of $15,000 going to charity after 20 years using a 5% interest rate?</a:t>
            </a:r>
            <a:endParaRPr lang="en-US" sz="4400" b="1" dirty="0">
              <a:ln w="50800"/>
              <a:solidFill>
                <a:schemeClr val="bg1"/>
              </a:solidFill>
            </a:endParaRPr>
          </a:p>
        </p:txBody>
      </p:sp>
      <p:sp>
        <p:nvSpPr>
          <p:cNvPr id="22" name="TextBox 21"/>
          <p:cNvSpPr txBox="1"/>
          <p:nvPr/>
        </p:nvSpPr>
        <p:spPr>
          <a:xfrm>
            <a:off x="1143000" y="4190998"/>
            <a:ext cx="2286000" cy="381002"/>
          </a:xfrm>
          <a:prstGeom prst="rect">
            <a:avLst/>
          </a:prstGeom>
          <a:noFill/>
        </p:spPr>
        <p:txBody>
          <a:bodyPr wrap="square" rtlCol="0">
            <a:spAutoFit/>
          </a:bodyPr>
          <a:lstStyle/>
          <a:p>
            <a:pPr algn="ctr">
              <a:lnSpc>
                <a:spcPct val="60000"/>
              </a:lnSpc>
            </a:pPr>
            <a:r>
              <a:rPr lang="en-US" sz="2800" b="1" dirty="0" smtClean="0"/>
              <a:t>$100,000</a:t>
            </a:r>
            <a:endParaRPr lang="en-US" sz="2800" b="1" dirty="0"/>
          </a:p>
        </p:txBody>
      </p:sp>
      <p:sp>
        <p:nvSpPr>
          <p:cNvPr id="23" name="TextBox 22"/>
          <p:cNvSpPr txBox="1"/>
          <p:nvPr/>
        </p:nvSpPr>
        <p:spPr>
          <a:xfrm>
            <a:off x="4953000" y="4114800"/>
            <a:ext cx="2286000" cy="381002"/>
          </a:xfrm>
          <a:prstGeom prst="rect">
            <a:avLst/>
          </a:prstGeom>
          <a:noFill/>
        </p:spPr>
        <p:txBody>
          <a:bodyPr wrap="square" rtlCol="0">
            <a:spAutoFit/>
          </a:bodyPr>
          <a:lstStyle/>
          <a:p>
            <a:pPr algn="ctr">
              <a:lnSpc>
                <a:spcPct val="60000"/>
              </a:lnSpc>
            </a:pPr>
            <a:r>
              <a:rPr lang="en-US" sz="2800" b="1" dirty="0" smtClean="0">
                <a:solidFill>
                  <a:schemeClr val="bg1"/>
                </a:solidFill>
              </a:rPr>
              <a:t>$15,000</a:t>
            </a:r>
            <a:endParaRPr lang="en-US" sz="2800" b="1" dirty="0">
              <a:solidFill>
                <a:schemeClr val="bg1"/>
              </a:solidFill>
            </a:endParaRPr>
          </a:p>
        </p:txBody>
      </p:sp>
      <p:sp>
        <p:nvSpPr>
          <p:cNvPr id="18" name="TextBox 17"/>
          <p:cNvSpPr txBox="1"/>
          <p:nvPr/>
        </p:nvSpPr>
        <p:spPr>
          <a:xfrm>
            <a:off x="5181600" y="3140534"/>
            <a:ext cx="2286000" cy="898066"/>
          </a:xfrm>
          <a:prstGeom prst="rect">
            <a:avLst/>
          </a:prstGeom>
          <a:noFill/>
        </p:spPr>
        <p:txBody>
          <a:bodyPr wrap="square" rtlCol="0">
            <a:spAutoFit/>
          </a:bodyPr>
          <a:lstStyle/>
          <a:p>
            <a:pPr algn="ctr">
              <a:lnSpc>
                <a:spcPct val="60000"/>
              </a:lnSpc>
            </a:pPr>
            <a:r>
              <a:rPr lang="en-US" sz="2800" b="1" dirty="0" smtClean="0"/>
              <a:t>Projected Remainder After 20 years</a:t>
            </a:r>
            <a:endParaRPr lang="en-US" sz="2800" b="1" dirty="0"/>
          </a:p>
        </p:txBody>
      </p:sp>
      <p:sp>
        <p:nvSpPr>
          <p:cNvPr id="25" name="TextBox 24"/>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26" name="TextBox 25"/>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Payments can be for a period of 20 or fewer years</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21" name="TextBox 20"/>
          <p:cNvSpPr txBox="1"/>
          <p:nvPr/>
        </p:nvSpPr>
        <p:spPr>
          <a:xfrm>
            <a:off x="0" y="0"/>
            <a:ext cx="9144000" cy="117570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a:t>
            </a:r>
            <a:r>
              <a:rPr lang="en-US" sz="4400" b="1" u="sng" dirty="0" smtClean="0">
                <a:ln w="50800"/>
                <a:solidFill>
                  <a:schemeClr val="bg1"/>
                </a:solidFill>
              </a:rPr>
              <a:t>     Future Value    ___</a:t>
            </a:r>
          </a:p>
          <a:p>
            <a:pPr>
              <a:lnSpc>
                <a:spcPct val="80000"/>
              </a:lnSpc>
            </a:pPr>
            <a:r>
              <a:rPr lang="en-US" sz="4400" b="1" dirty="0" smtClean="0">
                <a:ln w="50800"/>
                <a:solidFill>
                  <a:schemeClr val="bg1"/>
                </a:solidFill>
              </a:rPr>
              <a:t>				(1+interest rate)</a:t>
            </a:r>
            <a:r>
              <a:rPr lang="en-US" sz="4400" b="1" baseline="30000" dirty="0" smtClean="0">
                <a:ln w="50800"/>
                <a:solidFill>
                  <a:schemeClr val="bg1"/>
                </a:solidFill>
              </a:rPr>
              <a:t>periods</a:t>
            </a:r>
            <a:endParaRPr lang="en-US" sz="4400" b="1" baseline="30000" dirty="0">
              <a:ln w="50800"/>
              <a:solidFill>
                <a:schemeClr val="bg1"/>
              </a:solidFill>
            </a:endParaRPr>
          </a:p>
        </p:txBody>
      </p:sp>
      <p:sp>
        <p:nvSpPr>
          <p:cNvPr id="22" name="TextBox 21"/>
          <p:cNvSpPr txBox="1"/>
          <p:nvPr/>
        </p:nvSpPr>
        <p:spPr>
          <a:xfrm>
            <a:off x="1143000" y="4190998"/>
            <a:ext cx="2286000" cy="381002"/>
          </a:xfrm>
          <a:prstGeom prst="rect">
            <a:avLst/>
          </a:prstGeom>
          <a:noFill/>
        </p:spPr>
        <p:txBody>
          <a:bodyPr wrap="square" rtlCol="0">
            <a:spAutoFit/>
          </a:bodyPr>
          <a:lstStyle/>
          <a:p>
            <a:pPr algn="ctr">
              <a:lnSpc>
                <a:spcPct val="60000"/>
              </a:lnSpc>
            </a:pPr>
            <a:r>
              <a:rPr lang="en-US" sz="2800" b="1" dirty="0" smtClean="0"/>
              <a:t>$100,000</a:t>
            </a:r>
            <a:endParaRPr lang="en-US" sz="2800" b="1" dirty="0"/>
          </a:p>
        </p:txBody>
      </p:sp>
      <p:sp>
        <p:nvSpPr>
          <p:cNvPr id="23" name="TextBox 22"/>
          <p:cNvSpPr txBox="1"/>
          <p:nvPr/>
        </p:nvSpPr>
        <p:spPr>
          <a:xfrm>
            <a:off x="4953000" y="4114800"/>
            <a:ext cx="2286000" cy="381002"/>
          </a:xfrm>
          <a:prstGeom prst="rect">
            <a:avLst/>
          </a:prstGeom>
          <a:noFill/>
        </p:spPr>
        <p:txBody>
          <a:bodyPr wrap="square" rtlCol="0">
            <a:spAutoFit/>
          </a:bodyPr>
          <a:lstStyle/>
          <a:p>
            <a:pPr algn="ctr">
              <a:lnSpc>
                <a:spcPct val="60000"/>
              </a:lnSpc>
            </a:pPr>
            <a:r>
              <a:rPr lang="en-US" sz="2800" b="1" dirty="0" smtClean="0">
                <a:solidFill>
                  <a:schemeClr val="bg1"/>
                </a:solidFill>
              </a:rPr>
              <a:t>$15,000</a:t>
            </a:r>
            <a:endParaRPr lang="en-US" sz="2800" b="1" dirty="0">
              <a:solidFill>
                <a:schemeClr val="bg1"/>
              </a:solidFill>
            </a:endParaRPr>
          </a:p>
        </p:txBody>
      </p:sp>
      <p:sp>
        <p:nvSpPr>
          <p:cNvPr id="18" name="TextBox 17"/>
          <p:cNvSpPr txBox="1"/>
          <p:nvPr/>
        </p:nvSpPr>
        <p:spPr>
          <a:xfrm>
            <a:off x="0" y="228600"/>
            <a:ext cx="3657600" cy="64755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Present Value=</a:t>
            </a:r>
          </a:p>
        </p:txBody>
      </p:sp>
      <p:sp>
        <p:nvSpPr>
          <p:cNvPr id="24" name="TextBox 23"/>
          <p:cNvSpPr txBox="1"/>
          <p:nvPr/>
        </p:nvSpPr>
        <p:spPr>
          <a:xfrm>
            <a:off x="5181600" y="3140534"/>
            <a:ext cx="2286000" cy="898066"/>
          </a:xfrm>
          <a:prstGeom prst="rect">
            <a:avLst/>
          </a:prstGeom>
          <a:noFill/>
        </p:spPr>
        <p:txBody>
          <a:bodyPr wrap="square" rtlCol="0">
            <a:spAutoFit/>
          </a:bodyPr>
          <a:lstStyle/>
          <a:p>
            <a:pPr algn="ctr">
              <a:lnSpc>
                <a:spcPct val="60000"/>
              </a:lnSpc>
            </a:pPr>
            <a:r>
              <a:rPr lang="en-US" sz="2800" b="1" dirty="0" smtClean="0"/>
              <a:t>Projected Remainder After 20 years</a:t>
            </a:r>
            <a:endParaRPr lang="en-US" sz="2800" b="1" dirty="0"/>
          </a:p>
        </p:txBody>
      </p:sp>
      <p:sp>
        <p:nvSpPr>
          <p:cNvPr id="25" name="TextBox 24"/>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26" name="TextBox 25"/>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21" name="TextBox 20"/>
          <p:cNvSpPr txBox="1"/>
          <p:nvPr/>
        </p:nvSpPr>
        <p:spPr>
          <a:xfrm>
            <a:off x="0" y="0"/>
            <a:ext cx="9144000" cy="117570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a:t>
            </a:r>
            <a:r>
              <a:rPr lang="en-US" sz="4400" b="1" u="sng" dirty="0" smtClean="0">
                <a:ln w="50800"/>
                <a:solidFill>
                  <a:schemeClr val="bg1"/>
                </a:solidFill>
              </a:rPr>
              <a:t>     Future Value    ___</a:t>
            </a:r>
          </a:p>
          <a:p>
            <a:pPr>
              <a:lnSpc>
                <a:spcPct val="80000"/>
              </a:lnSpc>
            </a:pPr>
            <a:r>
              <a:rPr lang="en-US" sz="4400" b="1" dirty="0" smtClean="0">
                <a:ln w="50800"/>
                <a:solidFill>
                  <a:schemeClr val="bg1"/>
                </a:solidFill>
              </a:rPr>
              <a:t>				(1+interest rate)</a:t>
            </a:r>
            <a:r>
              <a:rPr lang="en-US" sz="4400" b="1" baseline="30000" dirty="0" smtClean="0">
                <a:ln w="50800"/>
                <a:solidFill>
                  <a:schemeClr val="bg1"/>
                </a:solidFill>
              </a:rPr>
              <a:t>periods</a:t>
            </a:r>
            <a:endParaRPr lang="en-US" sz="4400" b="1" baseline="30000" dirty="0">
              <a:ln w="50800"/>
              <a:solidFill>
                <a:schemeClr val="bg1"/>
              </a:solidFill>
            </a:endParaRPr>
          </a:p>
        </p:txBody>
      </p:sp>
      <p:sp>
        <p:nvSpPr>
          <p:cNvPr id="22" name="TextBox 21"/>
          <p:cNvSpPr txBox="1"/>
          <p:nvPr/>
        </p:nvSpPr>
        <p:spPr>
          <a:xfrm>
            <a:off x="1143000" y="4190998"/>
            <a:ext cx="2286000" cy="381002"/>
          </a:xfrm>
          <a:prstGeom prst="rect">
            <a:avLst/>
          </a:prstGeom>
          <a:noFill/>
        </p:spPr>
        <p:txBody>
          <a:bodyPr wrap="square" rtlCol="0">
            <a:spAutoFit/>
          </a:bodyPr>
          <a:lstStyle/>
          <a:p>
            <a:pPr algn="ctr">
              <a:lnSpc>
                <a:spcPct val="60000"/>
              </a:lnSpc>
            </a:pPr>
            <a:r>
              <a:rPr lang="en-US" sz="2800" b="1" dirty="0" smtClean="0"/>
              <a:t>$100,000</a:t>
            </a:r>
            <a:endParaRPr lang="en-US" sz="2800" b="1" dirty="0"/>
          </a:p>
        </p:txBody>
      </p:sp>
      <p:sp>
        <p:nvSpPr>
          <p:cNvPr id="23" name="TextBox 22"/>
          <p:cNvSpPr txBox="1"/>
          <p:nvPr/>
        </p:nvSpPr>
        <p:spPr>
          <a:xfrm>
            <a:off x="4953000" y="4114800"/>
            <a:ext cx="2286000" cy="381002"/>
          </a:xfrm>
          <a:prstGeom prst="rect">
            <a:avLst/>
          </a:prstGeom>
          <a:noFill/>
        </p:spPr>
        <p:txBody>
          <a:bodyPr wrap="square" rtlCol="0">
            <a:spAutoFit/>
          </a:bodyPr>
          <a:lstStyle/>
          <a:p>
            <a:pPr algn="ctr">
              <a:lnSpc>
                <a:spcPct val="60000"/>
              </a:lnSpc>
            </a:pPr>
            <a:r>
              <a:rPr lang="en-US" sz="2800" b="1" dirty="0" smtClean="0">
                <a:solidFill>
                  <a:schemeClr val="bg1"/>
                </a:solidFill>
              </a:rPr>
              <a:t>$15,000</a:t>
            </a:r>
            <a:endParaRPr lang="en-US" sz="2800" b="1" dirty="0">
              <a:solidFill>
                <a:schemeClr val="bg1"/>
              </a:solidFill>
            </a:endParaRPr>
          </a:p>
        </p:txBody>
      </p:sp>
      <p:sp>
        <p:nvSpPr>
          <p:cNvPr id="18" name="TextBox 17"/>
          <p:cNvSpPr txBox="1"/>
          <p:nvPr/>
        </p:nvSpPr>
        <p:spPr>
          <a:xfrm>
            <a:off x="0" y="228600"/>
            <a:ext cx="3657600" cy="64755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Present Value=</a:t>
            </a:r>
          </a:p>
        </p:txBody>
      </p:sp>
      <p:sp>
        <p:nvSpPr>
          <p:cNvPr id="24" name="TextBox 23"/>
          <p:cNvSpPr txBox="1"/>
          <p:nvPr/>
        </p:nvSpPr>
        <p:spPr>
          <a:xfrm>
            <a:off x="0" y="1338894"/>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a:t>
            </a:r>
            <a:r>
              <a:rPr lang="en-US" sz="4400" b="1" u="sng" dirty="0" smtClean="0">
                <a:ln w="50800"/>
                <a:solidFill>
                  <a:schemeClr val="bg1"/>
                </a:solidFill>
              </a:rPr>
              <a:t>$15,000_  </a:t>
            </a:r>
          </a:p>
          <a:p>
            <a:pPr>
              <a:lnSpc>
                <a:spcPct val="80000"/>
              </a:lnSpc>
            </a:pPr>
            <a:r>
              <a:rPr lang="en-US" sz="4400" b="1" dirty="0" smtClean="0">
                <a:ln w="50800"/>
                <a:solidFill>
                  <a:schemeClr val="bg1"/>
                </a:solidFill>
              </a:rPr>
              <a:t>				(1+.05)</a:t>
            </a:r>
            <a:r>
              <a:rPr lang="en-US" sz="4400" b="1" baseline="30000" dirty="0" smtClean="0">
                <a:ln w="50800"/>
                <a:solidFill>
                  <a:schemeClr val="bg1"/>
                </a:solidFill>
              </a:rPr>
              <a:t>20</a:t>
            </a:r>
            <a:endParaRPr lang="en-US" sz="4400" b="1" baseline="30000" dirty="0">
              <a:ln w="50800"/>
              <a:solidFill>
                <a:schemeClr val="bg1"/>
              </a:solidFill>
            </a:endParaRPr>
          </a:p>
        </p:txBody>
      </p:sp>
      <p:sp>
        <p:nvSpPr>
          <p:cNvPr id="25" name="TextBox 24"/>
          <p:cNvSpPr txBox="1"/>
          <p:nvPr/>
        </p:nvSpPr>
        <p:spPr>
          <a:xfrm>
            <a:off x="0" y="1562250"/>
            <a:ext cx="3657600" cy="64755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Present Value=</a:t>
            </a:r>
          </a:p>
        </p:txBody>
      </p:sp>
      <p:sp>
        <p:nvSpPr>
          <p:cNvPr id="26" name="TextBox 25"/>
          <p:cNvSpPr txBox="1"/>
          <p:nvPr/>
        </p:nvSpPr>
        <p:spPr>
          <a:xfrm>
            <a:off x="6096000" y="1600200"/>
            <a:ext cx="3048000" cy="63402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$5,653.34</a:t>
            </a:r>
          </a:p>
        </p:txBody>
      </p:sp>
      <p:sp>
        <p:nvSpPr>
          <p:cNvPr id="27" name="TextBox 26"/>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28" name="TextBox 27"/>
          <p:cNvSpPr txBox="1"/>
          <p:nvPr/>
        </p:nvSpPr>
        <p:spPr>
          <a:xfrm>
            <a:off x="5181600" y="3140534"/>
            <a:ext cx="2286000" cy="898066"/>
          </a:xfrm>
          <a:prstGeom prst="rect">
            <a:avLst/>
          </a:prstGeom>
          <a:noFill/>
        </p:spPr>
        <p:txBody>
          <a:bodyPr wrap="square" rtlCol="0">
            <a:spAutoFit/>
          </a:bodyPr>
          <a:lstStyle/>
          <a:p>
            <a:pPr algn="ctr">
              <a:lnSpc>
                <a:spcPct val="60000"/>
              </a:lnSpc>
            </a:pPr>
            <a:r>
              <a:rPr lang="en-US" sz="2800" b="1" dirty="0" smtClean="0"/>
              <a:t>Projected Remainder After 20 years</a:t>
            </a:r>
            <a:endParaRPr lang="en-US" sz="2800" b="1" dirty="0"/>
          </a:p>
        </p:txBody>
      </p:sp>
      <p:sp>
        <p:nvSpPr>
          <p:cNvPr id="29" name="TextBox 28"/>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22" name="TextBox 21"/>
          <p:cNvSpPr txBox="1"/>
          <p:nvPr/>
        </p:nvSpPr>
        <p:spPr>
          <a:xfrm>
            <a:off x="1143000" y="4190998"/>
            <a:ext cx="2286000" cy="381002"/>
          </a:xfrm>
          <a:prstGeom prst="rect">
            <a:avLst/>
          </a:prstGeom>
          <a:noFill/>
        </p:spPr>
        <p:txBody>
          <a:bodyPr wrap="square" rtlCol="0">
            <a:spAutoFit/>
          </a:bodyPr>
          <a:lstStyle/>
          <a:p>
            <a:pPr algn="ctr">
              <a:lnSpc>
                <a:spcPct val="60000"/>
              </a:lnSpc>
            </a:pPr>
            <a:r>
              <a:rPr lang="en-US" sz="2800" b="1" dirty="0" smtClean="0"/>
              <a:t>$100,000</a:t>
            </a:r>
            <a:endParaRPr lang="en-US" sz="2800" b="1" dirty="0"/>
          </a:p>
        </p:txBody>
      </p:sp>
      <p:sp>
        <p:nvSpPr>
          <p:cNvPr id="23" name="TextBox 22"/>
          <p:cNvSpPr txBox="1"/>
          <p:nvPr/>
        </p:nvSpPr>
        <p:spPr>
          <a:xfrm>
            <a:off x="4953000" y="4114800"/>
            <a:ext cx="2286000" cy="381002"/>
          </a:xfrm>
          <a:prstGeom prst="rect">
            <a:avLst/>
          </a:prstGeom>
          <a:noFill/>
        </p:spPr>
        <p:txBody>
          <a:bodyPr wrap="square" rtlCol="0">
            <a:spAutoFit/>
          </a:bodyPr>
          <a:lstStyle/>
          <a:p>
            <a:pPr algn="ctr">
              <a:lnSpc>
                <a:spcPct val="60000"/>
              </a:lnSpc>
            </a:pPr>
            <a:r>
              <a:rPr lang="en-US" sz="2800" b="1" dirty="0" smtClean="0">
                <a:solidFill>
                  <a:schemeClr val="bg1"/>
                </a:solidFill>
              </a:rPr>
              <a:t>$15,000</a:t>
            </a:r>
            <a:endParaRPr lang="en-US" sz="2800" b="1" dirty="0">
              <a:solidFill>
                <a:schemeClr val="bg1"/>
              </a:solidFill>
            </a:endParaRPr>
          </a:p>
        </p:txBody>
      </p:sp>
      <p:sp>
        <p:nvSpPr>
          <p:cNvPr id="24" name="TextBox 23"/>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a:t>
            </a:r>
            <a:r>
              <a:rPr lang="en-US" sz="4400" b="1" u="sng" dirty="0" smtClean="0">
                <a:ln w="50800"/>
                <a:solidFill>
                  <a:schemeClr val="bg1"/>
                </a:solidFill>
              </a:rPr>
              <a:t>$15,000_  </a:t>
            </a:r>
          </a:p>
          <a:p>
            <a:pPr>
              <a:lnSpc>
                <a:spcPct val="80000"/>
              </a:lnSpc>
            </a:pPr>
            <a:r>
              <a:rPr lang="en-US" sz="4400" b="1" dirty="0" smtClean="0">
                <a:ln w="50800"/>
                <a:solidFill>
                  <a:schemeClr val="bg1"/>
                </a:solidFill>
              </a:rPr>
              <a:t>				(1+.05)</a:t>
            </a:r>
            <a:r>
              <a:rPr lang="en-US" sz="4400" b="1" baseline="30000" dirty="0" smtClean="0">
                <a:ln w="50800"/>
                <a:solidFill>
                  <a:schemeClr val="bg1"/>
                </a:solidFill>
              </a:rPr>
              <a:t>20</a:t>
            </a:r>
            <a:endParaRPr lang="en-US" sz="4400" b="1" baseline="30000" dirty="0">
              <a:ln w="50800"/>
              <a:solidFill>
                <a:schemeClr val="bg1"/>
              </a:solidFill>
            </a:endParaRPr>
          </a:p>
        </p:txBody>
      </p:sp>
      <p:sp>
        <p:nvSpPr>
          <p:cNvPr id="25" name="TextBox 24"/>
          <p:cNvSpPr txBox="1"/>
          <p:nvPr/>
        </p:nvSpPr>
        <p:spPr>
          <a:xfrm>
            <a:off x="0" y="228600"/>
            <a:ext cx="3657600" cy="64755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Present Value=</a:t>
            </a:r>
          </a:p>
        </p:txBody>
      </p:sp>
      <p:sp>
        <p:nvSpPr>
          <p:cNvPr id="26" name="TextBox 25"/>
          <p:cNvSpPr txBox="1"/>
          <p:nvPr/>
        </p:nvSpPr>
        <p:spPr>
          <a:xfrm>
            <a:off x="6096000" y="228600"/>
            <a:ext cx="3048000" cy="63402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nSpc>
                <a:spcPct val="80000"/>
              </a:lnSpc>
            </a:pPr>
            <a:r>
              <a:rPr lang="en-US" sz="4400" b="1" dirty="0" smtClean="0">
                <a:ln w="50800"/>
                <a:solidFill>
                  <a:schemeClr val="bg1"/>
                </a:solidFill>
              </a:rPr>
              <a:t>= $5,653.34</a:t>
            </a:r>
          </a:p>
        </p:txBody>
      </p:sp>
      <p:sp>
        <p:nvSpPr>
          <p:cNvPr id="27" name="TextBox 26"/>
          <p:cNvSpPr txBox="1"/>
          <p:nvPr/>
        </p:nvSpPr>
        <p:spPr>
          <a:xfrm>
            <a:off x="0" y="1295400"/>
            <a:ext cx="9144000" cy="173092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This does not qualify as a CRT because the projected gift to charity has a present value &lt;10%</a:t>
            </a:r>
            <a:endParaRPr lang="en-US" sz="4400" b="1" dirty="0">
              <a:ln w="50800"/>
              <a:solidFill>
                <a:schemeClr val="bg1"/>
              </a:solidFill>
            </a:endParaRPr>
          </a:p>
        </p:txBody>
      </p:sp>
      <p:sp>
        <p:nvSpPr>
          <p:cNvPr id="28" name="TextBox 27"/>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For 20 years</a:t>
            </a:r>
            <a:endParaRPr lang="en-US" sz="2800" b="1" dirty="0"/>
          </a:p>
        </p:txBody>
      </p:sp>
      <p:sp>
        <p:nvSpPr>
          <p:cNvPr id="29" name="TextBox 28"/>
          <p:cNvSpPr txBox="1"/>
          <p:nvPr/>
        </p:nvSpPr>
        <p:spPr>
          <a:xfrm>
            <a:off x="5181600" y="3140534"/>
            <a:ext cx="2286000" cy="898066"/>
          </a:xfrm>
          <a:prstGeom prst="rect">
            <a:avLst/>
          </a:prstGeom>
          <a:noFill/>
        </p:spPr>
        <p:txBody>
          <a:bodyPr wrap="square" rtlCol="0">
            <a:spAutoFit/>
          </a:bodyPr>
          <a:lstStyle/>
          <a:p>
            <a:pPr algn="ctr">
              <a:lnSpc>
                <a:spcPct val="60000"/>
              </a:lnSpc>
            </a:pPr>
            <a:r>
              <a:rPr lang="en-US" sz="2800" b="1" dirty="0" smtClean="0"/>
              <a:t>Projected Remainder After 20 years</a:t>
            </a:r>
            <a:endParaRPr lang="en-US" sz="2800" b="1" dirty="0"/>
          </a:p>
        </p:txBody>
      </p:sp>
      <p:sp>
        <p:nvSpPr>
          <p:cNvPr id="30" name="TextBox 29"/>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18" name="TextBox 17"/>
          <p:cNvSpPr txBox="1"/>
          <p:nvPr/>
        </p:nvSpPr>
        <p:spPr>
          <a:xfrm>
            <a:off x="0" y="0"/>
            <a:ext cx="9144000" cy="2259080"/>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marL="742950" indent="-742950">
              <a:lnSpc>
                <a:spcPct val="80000"/>
              </a:lnSpc>
              <a:buAutoNum type="arabicPeriod"/>
            </a:pPr>
            <a:r>
              <a:rPr lang="en-US" sz="4400" b="1" dirty="0" smtClean="0">
                <a:ln w="50800"/>
                <a:solidFill>
                  <a:schemeClr val="bg1"/>
                </a:solidFill>
              </a:rPr>
              <a:t>At current interest rates, when will the CRAT exhaust?</a:t>
            </a:r>
          </a:p>
          <a:p>
            <a:pPr marL="742950" indent="-742950">
              <a:lnSpc>
                <a:spcPct val="80000"/>
              </a:lnSpc>
              <a:buAutoNum type="arabicPeriod"/>
            </a:pPr>
            <a:r>
              <a:rPr lang="en-US" sz="4400" b="1" dirty="0" smtClean="0">
                <a:ln w="50800"/>
                <a:solidFill>
                  <a:schemeClr val="bg1"/>
                </a:solidFill>
              </a:rPr>
              <a:t>Is there &gt;5% chance the donor will live to that age?  Yes = Disqualified</a:t>
            </a:r>
            <a:endParaRPr lang="en-US" sz="4400" b="1" dirty="0">
              <a:ln w="50800"/>
              <a:solidFill>
                <a:schemeClr val="bg1"/>
              </a:solidFill>
            </a:endParaRPr>
          </a:p>
        </p:txBody>
      </p:sp>
      <p:sp>
        <p:nvSpPr>
          <p:cNvPr id="22" name="TextBox 21"/>
          <p:cNvSpPr txBox="1"/>
          <p:nvPr/>
        </p:nvSpPr>
        <p:spPr>
          <a:xfrm>
            <a:off x="4953000" y="5682294"/>
            <a:ext cx="4191000" cy="117570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Why don’t CRUTs require this?</a:t>
            </a:r>
            <a:endParaRPr lang="en-US" sz="4400" b="1" dirty="0">
              <a:ln w="5080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8468877XSmall.jpg"/>
          <p:cNvPicPr>
            <a:picLocks noChangeAspect="1"/>
          </p:cNvPicPr>
          <p:nvPr/>
        </p:nvPicPr>
        <p:blipFill>
          <a:blip r:embed="rId2" cstate="print"/>
          <a:srcRect/>
          <a:stretch>
            <a:fillRect/>
          </a:stretch>
        </p:blipFill>
        <p:spPr>
          <a:xfrm>
            <a:off x="0" y="762000"/>
            <a:ext cx="7053634" cy="6096000"/>
          </a:xfrm>
          <a:prstGeom prst="rect">
            <a:avLst/>
          </a:prstGeom>
        </p:spPr>
      </p:pic>
      <p:sp>
        <p:nvSpPr>
          <p:cNvPr id="3" name="TextBox 2"/>
          <p:cNvSpPr txBox="1"/>
          <p:nvPr/>
        </p:nvSpPr>
        <p:spPr>
          <a:xfrm>
            <a:off x="4419600" y="228600"/>
            <a:ext cx="4724400" cy="2123658"/>
          </a:xfrm>
          <a:prstGeom prst="rect">
            <a:avLst/>
          </a:prstGeom>
          <a:noFill/>
        </p:spPr>
        <p:txBody>
          <a:bodyPr wrap="square" rtlCol="0">
            <a:spAutoFit/>
          </a:bodyPr>
          <a:lstStyle/>
          <a:p>
            <a:r>
              <a:rPr lang="en-US" sz="4400" dirty="0" smtClean="0"/>
              <a:t>So what happens if it doesn’t qualify as a CRT?</a:t>
            </a:r>
            <a:endParaRPr lang="en-US" sz="4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4374412XSmall.jpg"/>
          <p:cNvPicPr>
            <a:picLocks noChangeAspect="1"/>
          </p:cNvPicPr>
          <p:nvPr/>
        </p:nvPicPr>
        <p:blipFill>
          <a:blip r:embed="rId2" cstate="print"/>
          <a:srcRect/>
          <a:stretch>
            <a:fillRect/>
          </a:stretch>
        </p:blipFill>
        <p:spPr>
          <a:xfrm>
            <a:off x="3999742" y="0"/>
            <a:ext cx="5144258" cy="6849922"/>
          </a:xfrm>
          <a:prstGeom prst="rect">
            <a:avLst/>
          </a:prstGeom>
        </p:spPr>
      </p:pic>
      <p:sp>
        <p:nvSpPr>
          <p:cNvPr id="3" name="TextBox 2"/>
          <p:cNvSpPr txBox="1"/>
          <p:nvPr/>
        </p:nvSpPr>
        <p:spPr>
          <a:xfrm>
            <a:off x="0" y="3050060"/>
            <a:ext cx="4343400" cy="3884140"/>
          </a:xfrm>
          <a:prstGeom prst="rect">
            <a:avLst/>
          </a:prstGeom>
          <a:noFill/>
        </p:spPr>
        <p:txBody>
          <a:bodyPr wrap="square" rtlCol="0">
            <a:spAutoFit/>
          </a:bodyPr>
          <a:lstStyle/>
          <a:p>
            <a:pPr>
              <a:lnSpc>
                <a:spcPct val="70000"/>
              </a:lnSpc>
            </a:pPr>
            <a:r>
              <a:rPr lang="en-US" sz="4400" dirty="0" smtClean="0"/>
              <a:t>It is a retained interest gift, which are not deductible unless falling into one of the exceptions such as charitable </a:t>
            </a:r>
          </a:p>
          <a:p>
            <a:pPr>
              <a:lnSpc>
                <a:spcPct val="70000"/>
              </a:lnSpc>
            </a:pPr>
            <a:r>
              <a:rPr lang="en-US" sz="4400" dirty="0" smtClean="0"/>
              <a:t>remainder trusts</a:t>
            </a:r>
            <a:endParaRPr lang="en-US" sz="4400" dirty="0"/>
          </a:p>
        </p:txBody>
      </p:sp>
      <p:sp>
        <p:nvSpPr>
          <p:cNvPr id="4" name="TextBox 3"/>
          <p:cNvSpPr txBox="1"/>
          <p:nvPr/>
        </p:nvSpPr>
        <p:spPr>
          <a:xfrm>
            <a:off x="0" y="0"/>
            <a:ext cx="4724400" cy="2086725"/>
          </a:xfrm>
          <a:prstGeom prst="rect">
            <a:avLst/>
          </a:prstGeom>
          <a:noFill/>
        </p:spPr>
        <p:txBody>
          <a:bodyPr wrap="square" rtlCol="0">
            <a:spAutoFit/>
          </a:bodyPr>
          <a:lstStyle/>
          <a:p>
            <a:pPr algn="ctr">
              <a:lnSpc>
                <a:spcPct val="80000"/>
              </a:lnSpc>
            </a:pPr>
            <a:r>
              <a:rPr lang="en-US" sz="8000" b="1" dirty="0" smtClean="0"/>
              <a:t>No deduction</a:t>
            </a:r>
            <a:endParaRPr lang="en-US" sz="8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4914797XSmall.jpg"/>
          <p:cNvPicPr>
            <a:picLocks noChangeAspect="1"/>
          </p:cNvPicPr>
          <p:nvPr/>
        </p:nvPicPr>
        <p:blipFill>
          <a:blip r:embed="rId2" cstate="print"/>
          <a:stretch>
            <a:fillRect/>
          </a:stretch>
        </p:blipFill>
        <p:spPr>
          <a:xfrm>
            <a:off x="-1" y="914400"/>
            <a:ext cx="8957553" cy="5943600"/>
          </a:xfrm>
          <a:prstGeom prst="rect">
            <a:avLst/>
          </a:prstGeom>
        </p:spPr>
      </p:pic>
      <p:sp>
        <p:nvSpPr>
          <p:cNvPr id="3" name="TextBox 2"/>
          <p:cNvSpPr txBox="1"/>
          <p:nvPr/>
        </p:nvSpPr>
        <p:spPr>
          <a:xfrm>
            <a:off x="4267200" y="228600"/>
            <a:ext cx="4572000" cy="2123658"/>
          </a:xfrm>
          <a:prstGeom prst="rect">
            <a:avLst/>
          </a:prstGeom>
          <a:noFill/>
        </p:spPr>
        <p:txBody>
          <a:bodyPr wrap="square" rtlCol="0">
            <a:spAutoFit/>
          </a:bodyPr>
          <a:lstStyle/>
          <a:p>
            <a:pPr algn="ctr"/>
            <a:r>
              <a:rPr lang="en-US" sz="4400" dirty="0" smtClean="0"/>
              <a:t>How are distributions from a CRT taxed?</a:t>
            </a:r>
            <a:endParaRPr lang="en-US"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581400"/>
            <a:ext cx="6096000" cy="3136243"/>
          </a:xfrm>
          <a:prstGeom prst="rect">
            <a:avLst/>
          </a:prstGeom>
          <a:noFill/>
        </p:spPr>
        <p:txBody>
          <a:bodyPr wrap="square" rtlCol="0">
            <a:spAutoFit/>
          </a:bodyPr>
          <a:lstStyle/>
          <a:p>
            <a:pPr algn="ctr">
              <a:lnSpc>
                <a:spcPct val="70000"/>
              </a:lnSpc>
            </a:pPr>
            <a:r>
              <a:rPr lang="en-US" sz="4000" dirty="0" smtClean="0"/>
              <a:t>When the trust makes a payment, it opens the spigot. </a:t>
            </a:r>
          </a:p>
          <a:p>
            <a:pPr algn="ctr">
              <a:lnSpc>
                <a:spcPct val="70000"/>
              </a:lnSpc>
            </a:pPr>
            <a:endParaRPr lang="en-US" sz="4000" dirty="0" smtClean="0"/>
          </a:p>
          <a:p>
            <a:pPr algn="ctr">
              <a:lnSpc>
                <a:spcPct val="70000"/>
              </a:lnSpc>
            </a:pPr>
            <a:r>
              <a:rPr lang="en-US" sz="4000" dirty="0" smtClean="0"/>
              <a:t>Ordinary income is paid first, then capital gain and so forth.</a:t>
            </a:r>
            <a:endParaRPr lang="en-US"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2831865"/>
          </a:xfrm>
          <a:prstGeom prst="rect">
            <a:avLst/>
          </a:prstGeom>
          <a:noFill/>
        </p:spPr>
        <p:txBody>
          <a:bodyPr wrap="square" rtlCol="0">
            <a:spAutoFit/>
          </a:bodyPr>
          <a:lstStyle/>
          <a:p>
            <a:pPr>
              <a:lnSpc>
                <a:spcPct val="70000"/>
              </a:lnSpc>
            </a:pPr>
            <a:r>
              <a:rPr lang="en-US" sz="3600" dirty="0" smtClean="0"/>
              <a:t>Donor gives $100,000 of stock ($10,000 basis) to CRT.  The CRT sells the stock, buys corporate bonds generating $3,000 of income and municipal bonds generating $2,000 of tax exempt income.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2831865"/>
          </a:xfrm>
          <a:prstGeom prst="rect">
            <a:avLst/>
          </a:prstGeom>
          <a:noFill/>
        </p:spPr>
        <p:txBody>
          <a:bodyPr wrap="square" rtlCol="0">
            <a:spAutoFit/>
          </a:bodyPr>
          <a:lstStyle/>
          <a:p>
            <a:pPr>
              <a:lnSpc>
                <a:spcPct val="70000"/>
              </a:lnSpc>
            </a:pPr>
            <a:r>
              <a:rPr lang="en-US" sz="3600" dirty="0" smtClean="0"/>
              <a:t>Donor gives $100,000 of stock ($10,000 basis) to CRT.  The CRT sells the stock, buys corporate bonds generating $3,000 of income and municipal bonds generating $2,000 of tax exempt income.  </a:t>
            </a:r>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09398"/>
          </a:xfrm>
          <a:prstGeom prst="rect">
            <a:avLst/>
          </a:prstGeom>
          <a:noFill/>
        </p:spPr>
        <p:txBody>
          <a:bodyPr wrap="square" rtlCol="0">
            <a:spAutoFit/>
          </a:bodyPr>
          <a:lstStyle/>
          <a:p>
            <a:pPr algn="ctr">
              <a:lnSpc>
                <a:spcPct val="60000"/>
              </a:lnSpc>
            </a:pPr>
            <a:r>
              <a:rPr lang="en-US" sz="2800" b="1" dirty="0" smtClean="0"/>
              <a:t>$1,000 Per Year for Life</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1739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Payments can be a fixed dollar amount: Charitable Remainder Annuity Trust (CRAT)</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892873"/>
          </a:xfrm>
          <a:prstGeom prst="rect">
            <a:avLst/>
          </a:prstGeom>
          <a:noFill/>
        </p:spPr>
        <p:txBody>
          <a:bodyPr wrap="square" rtlCol="0">
            <a:spAutoFit/>
          </a:bodyPr>
          <a:lstStyle/>
          <a:p>
            <a:pPr>
              <a:lnSpc>
                <a:spcPct val="70000"/>
              </a:lnSpc>
            </a:pPr>
            <a:r>
              <a:rPr lang="en-US" sz="3600" dirty="0" smtClean="0"/>
              <a:t>What is the tax treatment of a $2,000 distribution?</a:t>
            </a:r>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2246769"/>
          </a:xfrm>
          <a:prstGeom prst="rect">
            <a:avLst/>
          </a:prstGeom>
          <a:noFill/>
        </p:spPr>
        <p:txBody>
          <a:bodyPr wrap="square" rtlCol="0">
            <a:spAutoFit/>
          </a:bodyPr>
          <a:lstStyle/>
          <a:p>
            <a:pPr>
              <a:lnSpc>
                <a:spcPct val="70000"/>
              </a:lnSpc>
            </a:pPr>
            <a:r>
              <a:rPr lang="en-US" sz="3600" dirty="0" smtClean="0"/>
              <a:t>What is the tax treatment of a $2,000 distribution?</a:t>
            </a:r>
          </a:p>
          <a:p>
            <a:pPr>
              <a:lnSpc>
                <a:spcPct val="70000"/>
              </a:lnSpc>
            </a:pPr>
            <a:endParaRPr lang="en-US" sz="3600" dirty="0" smtClean="0"/>
          </a:p>
          <a:p>
            <a:pPr>
              <a:lnSpc>
                <a:spcPct val="70000"/>
              </a:lnSpc>
            </a:pPr>
            <a:r>
              <a:rPr lang="en-US" sz="3600" dirty="0" smtClean="0"/>
              <a:t>Recipient pays taxes on:</a:t>
            </a:r>
            <a:endParaRPr lang="en-US" sz="2000" dirty="0" smtClean="0"/>
          </a:p>
          <a:p>
            <a:pPr>
              <a:lnSpc>
                <a:spcPct val="70000"/>
              </a:lnSpc>
            </a:pPr>
            <a:endParaRPr lang="en-US" sz="2000" dirty="0" smtClean="0"/>
          </a:p>
          <a:p>
            <a:pPr>
              <a:lnSpc>
                <a:spcPct val="70000"/>
              </a:lnSpc>
            </a:pPr>
            <a:r>
              <a:rPr lang="en-US" sz="3600" dirty="0" smtClean="0"/>
              <a:t>	$2,000 of ordinary income</a:t>
            </a:r>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1255728"/>
          </a:xfrm>
          <a:prstGeom prst="rect">
            <a:avLst/>
          </a:prstGeom>
          <a:noFill/>
        </p:spPr>
        <p:txBody>
          <a:bodyPr wrap="square" rtlCol="0">
            <a:spAutoFit/>
          </a:bodyPr>
          <a:lstStyle/>
          <a:p>
            <a:pPr>
              <a:lnSpc>
                <a:spcPct val="70000"/>
              </a:lnSpc>
            </a:pPr>
            <a:r>
              <a:rPr lang="en-US" sz="3600" dirty="0" smtClean="0"/>
              <a:t>What is the tax treatment of a $5,000 distribution?</a:t>
            </a:r>
          </a:p>
          <a:p>
            <a:pPr>
              <a:lnSpc>
                <a:spcPct val="70000"/>
              </a:lnSpc>
            </a:pPr>
            <a:endParaRPr lang="en-US" sz="3600" dirty="0" smtClean="0"/>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2634567"/>
          </a:xfrm>
          <a:prstGeom prst="rect">
            <a:avLst/>
          </a:prstGeom>
          <a:noFill/>
        </p:spPr>
        <p:txBody>
          <a:bodyPr wrap="square" rtlCol="0">
            <a:spAutoFit/>
          </a:bodyPr>
          <a:lstStyle/>
          <a:p>
            <a:pPr>
              <a:lnSpc>
                <a:spcPct val="70000"/>
              </a:lnSpc>
            </a:pPr>
            <a:r>
              <a:rPr lang="en-US" sz="3600" dirty="0" smtClean="0"/>
              <a:t>What is the tax treatment of a $5,000 distribution?</a:t>
            </a:r>
          </a:p>
          <a:p>
            <a:pPr>
              <a:lnSpc>
                <a:spcPct val="70000"/>
              </a:lnSpc>
            </a:pPr>
            <a:endParaRPr lang="en-US" sz="3600" dirty="0" smtClean="0"/>
          </a:p>
          <a:p>
            <a:pPr>
              <a:lnSpc>
                <a:spcPct val="70000"/>
              </a:lnSpc>
            </a:pPr>
            <a:r>
              <a:rPr lang="en-US" sz="3600" dirty="0" smtClean="0"/>
              <a:t>Recipient pays taxes on:</a:t>
            </a:r>
            <a:endParaRPr lang="en-US" sz="2000" dirty="0" smtClean="0"/>
          </a:p>
          <a:p>
            <a:pPr>
              <a:lnSpc>
                <a:spcPct val="70000"/>
              </a:lnSpc>
            </a:pPr>
            <a:endParaRPr lang="en-US" sz="2000" dirty="0" smtClean="0"/>
          </a:p>
          <a:p>
            <a:pPr>
              <a:lnSpc>
                <a:spcPct val="70000"/>
              </a:lnSpc>
            </a:pPr>
            <a:r>
              <a:rPr lang="en-US" sz="3600" dirty="0" smtClean="0"/>
              <a:t>	$3,000 of ordinary income</a:t>
            </a:r>
          </a:p>
          <a:p>
            <a:pPr>
              <a:lnSpc>
                <a:spcPct val="70000"/>
              </a:lnSpc>
            </a:pPr>
            <a:r>
              <a:rPr lang="en-US" sz="3600" dirty="0" smtClean="0"/>
              <a:t>	$2,000 of capital gain</a:t>
            </a:r>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1255728"/>
          </a:xfrm>
          <a:prstGeom prst="rect">
            <a:avLst/>
          </a:prstGeom>
          <a:noFill/>
        </p:spPr>
        <p:txBody>
          <a:bodyPr wrap="square" rtlCol="0">
            <a:spAutoFit/>
          </a:bodyPr>
          <a:lstStyle/>
          <a:p>
            <a:pPr>
              <a:lnSpc>
                <a:spcPct val="70000"/>
              </a:lnSpc>
            </a:pPr>
            <a:r>
              <a:rPr lang="en-US" sz="3600" dirty="0" smtClean="0"/>
              <a:t>What is the tax treatment of a $10,000 distribution?</a:t>
            </a:r>
          </a:p>
          <a:p>
            <a:pPr>
              <a:lnSpc>
                <a:spcPct val="70000"/>
              </a:lnSpc>
            </a:pPr>
            <a:endParaRPr lang="en-US" sz="3600" dirty="0" smtClean="0"/>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352800"/>
            <a:ext cx="6096000" cy="2659511"/>
          </a:xfrm>
          <a:prstGeom prst="rect">
            <a:avLst/>
          </a:prstGeom>
          <a:noFill/>
        </p:spPr>
        <p:txBody>
          <a:bodyPr wrap="square" rtlCol="0">
            <a:spAutoFit/>
          </a:bodyPr>
          <a:lstStyle/>
          <a:p>
            <a:pPr>
              <a:lnSpc>
                <a:spcPct val="70000"/>
              </a:lnSpc>
            </a:pPr>
            <a:r>
              <a:rPr lang="en-US" sz="3600" dirty="0" smtClean="0"/>
              <a:t>What is the tax treatment of a $10,000 distribution?</a:t>
            </a:r>
          </a:p>
          <a:p>
            <a:pPr>
              <a:lnSpc>
                <a:spcPct val="70000"/>
              </a:lnSpc>
            </a:pPr>
            <a:endParaRPr lang="en-US" sz="3600" dirty="0" smtClean="0"/>
          </a:p>
          <a:p>
            <a:pPr>
              <a:lnSpc>
                <a:spcPct val="70000"/>
              </a:lnSpc>
            </a:pPr>
            <a:r>
              <a:rPr lang="en-US" sz="3600" dirty="0" smtClean="0"/>
              <a:t>Recipient pays taxes on:</a:t>
            </a:r>
            <a:endParaRPr lang="en-US" sz="2000" dirty="0" smtClean="0"/>
          </a:p>
          <a:p>
            <a:pPr>
              <a:lnSpc>
                <a:spcPct val="70000"/>
              </a:lnSpc>
            </a:pPr>
            <a:endParaRPr lang="en-US" sz="2000" dirty="0" smtClean="0"/>
          </a:p>
          <a:p>
            <a:pPr>
              <a:lnSpc>
                <a:spcPct val="70000"/>
              </a:lnSpc>
            </a:pPr>
            <a:r>
              <a:rPr lang="en-US" sz="3600" dirty="0" smtClean="0"/>
              <a:t>	$3,000 of ordinary income</a:t>
            </a:r>
          </a:p>
          <a:p>
            <a:pPr>
              <a:lnSpc>
                <a:spcPct val="70000"/>
              </a:lnSpc>
            </a:pPr>
            <a:r>
              <a:rPr lang="en-US" sz="3600" dirty="0" smtClean="0"/>
              <a:t>	$7,000 of capital gain</a:t>
            </a:r>
          </a:p>
        </p:txBody>
      </p:sp>
      <p:sp>
        <p:nvSpPr>
          <p:cNvPr id="14" name="TextBox 13"/>
          <p:cNvSpPr txBox="1"/>
          <p:nvPr/>
        </p:nvSpPr>
        <p:spPr>
          <a:xfrm>
            <a:off x="5562600" y="329184"/>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$10,000</a:t>
            </a:r>
            <a:endParaRPr lang="en-US" sz="3200" dirty="0"/>
          </a:p>
        </p:txBody>
      </p:sp>
      <p:sp>
        <p:nvSpPr>
          <p:cNvPr id="15" name="TextBox 14"/>
          <p:cNvSpPr txBox="1"/>
          <p:nvPr/>
        </p:nvSpPr>
        <p:spPr>
          <a:xfrm>
            <a:off x="5562600" y="105156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$2,000</a:t>
            </a:r>
            <a:endParaRPr lang="en-US" sz="3200" dirty="0"/>
          </a:p>
        </p:txBody>
      </p:sp>
      <p:sp>
        <p:nvSpPr>
          <p:cNvPr id="16" name="TextBox 15"/>
          <p:cNvSpPr txBox="1"/>
          <p:nvPr/>
        </p:nvSpPr>
        <p:spPr>
          <a:xfrm>
            <a:off x="5562600" y="1752600"/>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$90,000</a:t>
            </a:r>
            <a:endParaRPr lang="en-US" sz="3200" dirty="0"/>
          </a:p>
        </p:txBody>
      </p:sp>
      <p:sp>
        <p:nvSpPr>
          <p:cNvPr id="18" name="TextBox 17"/>
          <p:cNvSpPr txBox="1"/>
          <p:nvPr/>
        </p:nvSpPr>
        <p:spPr>
          <a:xfrm>
            <a:off x="5562600" y="2459736"/>
            <a:ext cx="2057400" cy="609600"/>
          </a:xfrm>
          <a:prstGeom prst="rect">
            <a:avLst/>
          </a:prstGeom>
          <a:solidFill>
            <a:schemeClr val="bg1">
              <a:lumMod val="75000"/>
            </a:schemeClr>
          </a:solidFill>
          <a:ln>
            <a:noFill/>
          </a:ln>
          <a:scene3d>
            <a:camera prst="orthographicFront"/>
            <a:lightRig rig="threePt" dir="t"/>
          </a:scene3d>
          <a:sp3d>
            <a:bevelT/>
          </a:sp3d>
        </p:spPr>
        <p:txBody>
          <a:bodyPr wrap="square" rtlCol="0">
            <a:noAutofit/>
          </a:bodyPr>
          <a:lstStyle/>
          <a:p>
            <a:r>
              <a:rPr lang="en-US" sz="3200" dirty="0" smtClean="0"/>
              <a:t>$3,000</a:t>
            </a:r>
            <a:endParaRPr lang="en-US"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rujames\AppData\Local\Microsoft\Windows\Temporary Internet Files\Content.IE5\9A16IBCU\MP900405498[1].jpg"/>
          <p:cNvPicPr>
            <a:picLocks noChangeAspect="1" noChangeArrowheads="1"/>
          </p:cNvPicPr>
          <p:nvPr/>
        </p:nvPicPr>
        <p:blipFill>
          <a:blip r:embed="rId2" cstate="print"/>
          <a:srcRect/>
          <a:stretch>
            <a:fillRect/>
          </a:stretch>
        </p:blipFill>
        <p:spPr bwMode="auto">
          <a:xfrm>
            <a:off x="0" y="109728"/>
            <a:ext cx="3124200" cy="6748272"/>
          </a:xfrm>
          <a:prstGeom prst="rect">
            <a:avLst/>
          </a:prstGeom>
          <a:noFill/>
        </p:spPr>
      </p:pic>
      <p:cxnSp>
        <p:nvCxnSpPr>
          <p:cNvPr id="7" name="Straight Connector 6"/>
          <p:cNvCxnSpPr/>
          <p:nvPr/>
        </p:nvCxnSpPr>
        <p:spPr>
          <a:xfrm>
            <a:off x="2362200" y="3048000"/>
            <a:ext cx="11430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514600"/>
            <a:ext cx="8382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2860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0800" y="18288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1600200"/>
            <a:ext cx="9906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143000"/>
            <a:ext cx="10668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9144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81000"/>
            <a:ext cx="914400" cy="0"/>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1600200" y="304800"/>
          <a:ext cx="5715000"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p:cNvSpPr txBox="1"/>
          <p:nvPr/>
        </p:nvSpPr>
        <p:spPr>
          <a:xfrm>
            <a:off x="3048000" y="3581400"/>
            <a:ext cx="6096000" cy="1815882"/>
          </a:xfrm>
          <a:prstGeom prst="rect">
            <a:avLst/>
          </a:prstGeom>
          <a:noFill/>
        </p:spPr>
        <p:txBody>
          <a:bodyPr wrap="square" rtlCol="0">
            <a:spAutoFit/>
          </a:bodyPr>
          <a:lstStyle/>
          <a:p>
            <a:pPr>
              <a:lnSpc>
                <a:spcPct val="70000"/>
              </a:lnSpc>
            </a:pPr>
            <a:r>
              <a:rPr lang="en-US" sz="4000" dirty="0" smtClean="0"/>
              <a:t>If CRT ordinary income earnings are always higher than distributions, no capital gain tax will ever be paid.</a:t>
            </a:r>
            <a:endParaRPr lang="en-US"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07909875XSmall.jpg"/>
          <p:cNvPicPr>
            <a:picLocks noChangeAspect="1"/>
          </p:cNvPicPr>
          <p:nvPr/>
        </p:nvPicPr>
        <p:blipFill>
          <a:blip r:embed="rId2" cstate="print"/>
          <a:srcRect/>
          <a:stretch>
            <a:fillRect/>
          </a:stretch>
        </p:blipFill>
        <p:spPr>
          <a:xfrm>
            <a:off x="1066800" y="193431"/>
            <a:ext cx="7207250" cy="6652846"/>
          </a:xfrm>
          <a:prstGeom prst="rect">
            <a:avLst/>
          </a:prstGeom>
        </p:spPr>
      </p:pic>
      <p:sp>
        <p:nvSpPr>
          <p:cNvPr id="2" name="TextBox 1"/>
          <p:cNvSpPr txBox="1"/>
          <p:nvPr/>
        </p:nvSpPr>
        <p:spPr>
          <a:xfrm>
            <a:off x="0" y="152400"/>
            <a:ext cx="9144000" cy="769441"/>
          </a:xfrm>
          <a:prstGeom prst="rect">
            <a:avLst/>
          </a:prstGeom>
          <a:noFill/>
        </p:spPr>
        <p:txBody>
          <a:bodyPr wrap="square" rtlCol="0">
            <a:spAutoFit/>
          </a:bodyPr>
          <a:lstStyle/>
          <a:p>
            <a:pPr algn="ctr"/>
            <a:r>
              <a:rPr lang="en-US" sz="4400" dirty="0" smtClean="0"/>
              <a:t>What kind of property can a CRT hold?</a:t>
            </a:r>
            <a:endParaRPr lang="en-US" sz="4400" dirty="0"/>
          </a:p>
        </p:txBody>
      </p:sp>
      <p:pic>
        <p:nvPicPr>
          <p:cNvPr id="4" name="Picture 3" descr="iStock_000002901349XSmall.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rot="16200000">
            <a:off x="5272402" y="1280800"/>
            <a:ext cx="2713999" cy="2895600"/>
          </a:xfrm>
          <a:prstGeom prst="rect">
            <a:avLst/>
          </a:prstGeom>
        </p:spPr>
      </p:pic>
      <p:pic>
        <p:nvPicPr>
          <p:cNvPr id="7" name="Picture 2" descr="http://patrickandmonica.net/uploads/images/stocks/microsoft.jpg"/>
          <p:cNvPicPr>
            <a:picLocks noChangeAspect="1" noChangeArrowheads="1"/>
          </p:cNvPicPr>
          <p:nvPr/>
        </p:nvPicPr>
        <p:blipFill>
          <a:blip r:embed="rId4" cstate="print"/>
          <a:srcRect/>
          <a:stretch>
            <a:fillRect/>
          </a:stretch>
        </p:blipFill>
        <p:spPr bwMode="auto">
          <a:xfrm rot="15732213">
            <a:off x="1362904" y="2692796"/>
            <a:ext cx="2331933" cy="1555381"/>
          </a:xfrm>
          <a:prstGeom prst="rect">
            <a:avLst/>
          </a:prstGeom>
          <a:noFill/>
        </p:spPr>
      </p:pic>
      <p:pic>
        <p:nvPicPr>
          <p:cNvPr id="12" name="Picture 11" descr="iStock_000012807222XSmall.jpg"/>
          <p:cNvPicPr>
            <a:picLocks noChangeAspect="1"/>
          </p:cNvPicPr>
          <p:nvPr/>
        </p:nvPicPr>
        <p:blipFill>
          <a:blip r:embed="rId5" cstate="print">
            <a:clrChange>
              <a:clrFrom>
                <a:srgbClr val="FFFFFF"/>
              </a:clrFrom>
              <a:clrTo>
                <a:srgbClr val="FFFFFF">
                  <a:alpha val="0"/>
                </a:srgbClr>
              </a:clrTo>
            </a:clrChange>
          </a:blip>
          <a:stretch>
            <a:fillRect/>
          </a:stretch>
        </p:blipFill>
        <p:spPr>
          <a:xfrm rot="1716999">
            <a:off x="3308358" y="2965109"/>
            <a:ext cx="4125291" cy="3093968"/>
          </a:xfrm>
          <a:prstGeom prst="rect">
            <a:avLst/>
          </a:prstGeom>
        </p:spPr>
      </p:pic>
      <p:pic>
        <p:nvPicPr>
          <p:cNvPr id="11" name="Picture 10" descr="iStock_000007909875XSmall.jpg"/>
          <p:cNvPicPr>
            <a:picLocks noChangeAspect="1"/>
          </p:cNvPicPr>
          <p:nvPr/>
        </p:nvPicPr>
        <p:blipFill>
          <a:blip r:embed="rId6" cstate="print"/>
          <a:srcRect/>
          <a:stretch>
            <a:fillRect/>
          </a:stretch>
        </p:blipFill>
        <p:spPr>
          <a:xfrm>
            <a:off x="1066800" y="3962400"/>
            <a:ext cx="7207250" cy="28956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89236"/>
          </a:xfrm>
          <a:prstGeom prst="rect">
            <a:avLst/>
          </a:prstGeom>
          <a:noFill/>
        </p:spPr>
        <p:txBody>
          <a:bodyPr wrap="square" rtlCol="0">
            <a:spAutoFit/>
          </a:bodyPr>
          <a:lstStyle/>
          <a:p>
            <a:pPr algn="ctr">
              <a:lnSpc>
                <a:spcPct val="80000"/>
              </a:lnSpc>
            </a:pPr>
            <a:r>
              <a:rPr lang="en-US" sz="4400" dirty="0" smtClean="0"/>
              <a:t>Subchapter S corporation rules do not allow CRT shareholders</a:t>
            </a:r>
          </a:p>
        </p:txBody>
      </p:sp>
      <p:sp>
        <p:nvSpPr>
          <p:cNvPr id="3" name="TextBox 2"/>
          <p:cNvSpPr txBox="1"/>
          <p:nvPr/>
        </p:nvSpPr>
        <p:spPr>
          <a:xfrm>
            <a:off x="2743200" y="762000"/>
            <a:ext cx="3200400" cy="6247864"/>
          </a:xfrm>
          <a:prstGeom prst="rect">
            <a:avLst/>
          </a:prstGeom>
          <a:noFill/>
        </p:spPr>
        <p:txBody>
          <a:bodyPr wrap="square" lIns="0" tIns="0" rIns="0" bIns="0"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0" b="1" dirty="0" smtClean="0">
                <a:ln w="50800"/>
                <a:solidFill>
                  <a:schemeClr val="bg1">
                    <a:shade val="50000"/>
                  </a:schemeClr>
                </a:solidFill>
              </a:rPr>
              <a:t>S</a:t>
            </a:r>
            <a:endParaRPr lang="en-US" sz="40000" b="1" dirty="0">
              <a:ln w="50800"/>
              <a:solidFill>
                <a:schemeClr val="bg1">
                  <a:shade val="50000"/>
                </a:schemeClr>
              </a:solidFill>
            </a:endParaRPr>
          </a:p>
        </p:txBody>
      </p:sp>
      <p:sp>
        <p:nvSpPr>
          <p:cNvPr id="4" name="&quot;No&quot; Symbol 3"/>
          <p:cNvSpPr/>
          <p:nvPr/>
        </p:nvSpPr>
        <p:spPr>
          <a:xfrm>
            <a:off x="2057400" y="1600200"/>
            <a:ext cx="4648200" cy="4648200"/>
          </a:xfrm>
          <a:prstGeom prst="noSmoking">
            <a:avLst>
              <a:gd name="adj" fmla="val 10071"/>
            </a:avLst>
          </a:prstGeom>
          <a:solidFill>
            <a:srgbClr val="C00000"/>
          </a:solidFill>
          <a:ln w="190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6366786XSmall.jpg"/>
          <p:cNvPicPr>
            <a:picLocks noChangeAspect="1"/>
          </p:cNvPicPr>
          <p:nvPr/>
        </p:nvPicPr>
        <p:blipFill>
          <a:blip r:embed="rId2" cstate="print"/>
          <a:srcRect/>
          <a:stretch>
            <a:fillRect/>
          </a:stretch>
        </p:blipFill>
        <p:spPr>
          <a:xfrm>
            <a:off x="4613812" y="2362200"/>
            <a:ext cx="4530187" cy="4191000"/>
          </a:xfrm>
          <a:prstGeom prst="rect">
            <a:avLst/>
          </a:prstGeom>
        </p:spPr>
      </p:pic>
      <p:pic>
        <p:nvPicPr>
          <p:cNvPr id="8" name="Picture 7" descr="iStock_000011403712XSmall.jpg"/>
          <p:cNvPicPr>
            <a:picLocks noChangeAspect="1"/>
          </p:cNvPicPr>
          <p:nvPr/>
        </p:nvPicPr>
        <p:blipFill>
          <a:blip r:embed="rId3" cstate="print"/>
          <a:stretch>
            <a:fillRect/>
          </a:stretch>
        </p:blipFill>
        <p:spPr>
          <a:xfrm>
            <a:off x="381000" y="2819400"/>
            <a:ext cx="2743200" cy="3657600"/>
          </a:xfrm>
          <a:prstGeom prst="rect">
            <a:avLst/>
          </a:prstGeom>
        </p:spPr>
      </p:pic>
      <p:sp>
        <p:nvSpPr>
          <p:cNvPr id="2" name="TextBox 1"/>
          <p:cNvSpPr txBox="1"/>
          <p:nvPr/>
        </p:nvSpPr>
        <p:spPr>
          <a:xfrm>
            <a:off x="0" y="46434"/>
            <a:ext cx="9144000" cy="3077766"/>
          </a:xfrm>
          <a:prstGeom prst="rect">
            <a:avLst/>
          </a:prstGeom>
          <a:noFill/>
        </p:spPr>
        <p:txBody>
          <a:bodyPr wrap="square" rtlCol="0">
            <a:spAutoFit/>
          </a:bodyPr>
          <a:lstStyle/>
          <a:p>
            <a:pPr algn="ctr">
              <a:lnSpc>
                <a:spcPct val="70000"/>
              </a:lnSpc>
            </a:pPr>
            <a:r>
              <a:rPr lang="en-US" sz="4000" dirty="0" smtClean="0"/>
              <a:t>100% excise tax on Unrelated Business Taxable Income (UBTI), where CRT is running a business (e.g., owning as a sole proprietor or partner) instead of being a passive investor  </a:t>
            </a:r>
          </a:p>
          <a:p>
            <a:endParaRPr lang="en-US" dirty="0" smtClean="0"/>
          </a:p>
          <a:p>
            <a:endParaRPr lang="en-US" dirty="0" smtClean="0"/>
          </a:p>
          <a:p>
            <a:endParaRPr lang="en-US" dirty="0" smtClean="0"/>
          </a:p>
        </p:txBody>
      </p:sp>
      <p:sp>
        <p:nvSpPr>
          <p:cNvPr id="6" name="&quot;No&quot; Symbol 5"/>
          <p:cNvSpPr/>
          <p:nvPr/>
        </p:nvSpPr>
        <p:spPr>
          <a:xfrm>
            <a:off x="4953000" y="2590800"/>
            <a:ext cx="4114800" cy="3962400"/>
          </a:xfrm>
          <a:prstGeom prst="noSmoking">
            <a:avLst>
              <a:gd name="adj" fmla="val 3706"/>
            </a:avLst>
          </a:prstGeom>
          <a:solidFill>
            <a:srgbClr val="C00000"/>
          </a:solidFill>
          <a:ln w="190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76200" y="2590800"/>
            <a:ext cx="4114800" cy="3962400"/>
          </a:xfrm>
          <a:prstGeom prst="donut">
            <a:avLst>
              <a:gd name="adj" fmla="val 4112"/>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752600" y="6270486"/>
            <a:ext cx="2819400" cy="381002"/>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4724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717393"/>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Payments can be a fixed percentage (5%-50%) of all trust assets: Charitable Remainder </a:t>
            </a:r>
            <a:r>
              <a:rPr lang="en-US" sz="4400" b="1" dirty="0" err="1" smtClean="0">
                <a:ln w="50800"/>
                <a:solidFill>
                  <a:schemeClr val="bg1"/>
                </a:solidFill>
              </a:rPr>
              <a:t>UniTrust</a:t>
            </a:r>
            <a:r>
              <a:rPr lang="en-US" sz="4400" b="1" dirty="0" smtClean="0">
                <a:ln w="50800"/>
                <a:solidFill>
                  <a:schemeClr val="bg1"/>
                </a:solidFill>
              </a:rPr>
              <a:t> (CRUT)</a:t>
            </a:r>
            <a:endParaRPr lang="en-US" sz="4400" b="1" dirty="0">
              <a:ln w="50800"/>
              <a:solidFill>
                <a:schemeClr val="bg1"/>
              </a:solidFill>
            </a:endParaRPr>
          </a:p>
        </p:txBody>
      </p:sp>
      <p:sp>
        <p:nvSpPr>
          <p:cNvPr id="22" name="Rectangle 21"/>
          <p:cNvSpPr/>
          <p:nvPr/>
        </p:nvSpPr>
        <p:spPr>
          <a:xfrm>
            <a:off x="4953000" y="4953000"/>
            <a:ext cx="4191000" cy="1905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0"/>
            <a:ext cx="4038600" cy="4525963"/>
          </a:xfrm>
        </p:spPr>
        <p:txBody>
          <a:bodyPr>
            <a:normAutofit/>
          </a:bodyPr>
          <a:lstStyle/>
          <a:p>
            <a:pPr algn="ctr">
              <a:buNone/>
            </a:pPr>
            <a:r>
              <a:rPr lang="en-US" sz="4000" b="1" dirty="0" smtClean="0"/>
              <a:t>Not UBTI</a:t>
            </a:r>
          </a:p>
          <a:p>
            <a:pPr marL="0" indent="0">
              <a:buNone/>
            </a:pPr>
            <a:r>
              <a:rPr lang="en-US" dirty="0" smtClean="0"/>
              <a:t>Dividends, interest, annuities, royalties, rents from real estate, and capital gains, so long as none of them involve debt-financing</a:t>
            </a:r>
          </a:p>
          <a:p>
            <a:pPr>
              <a:buNone/>
            </a:pPr>
            <a:endParaRPr lang="en-US" dirty="0"/>
          </a:p>
        </p:txBody>
      </p:sp>
      <p:sp>
        <p:nvSpPr>
          <p:cNvPr id="4" name="Content Placeholder 3"/>
          <p:cNvSpPr>
            <a:spLocks noGrp="1"/>
          </p:cNvSpPr>
          <p:nvPr>
            <p:ph sz="half" idx="2"/>
          </p:nvPr>
        </p:nvSpPr>
        <p:spPr>
          <a:xfrm>
            <a:off x="4648200" y="0"/>
            <a:ext cx="4038600" cy="4525963"/>
          </a:xfrm>
        </p:spPr>
        <p:txBody>
          <a:bodyPr>
            <a:normAutofit/>
          </a:bodyPr>
          <a:lstStyle/>
          <a:p>
            <a:pPr algn="ctr">
              <a:spcBef>
                <a:spcPts val="600"/>
              </a:spcBef>
              <a:buNone/>
            </a:pPr>
            <a:r>
              <a:rPr lang="en-US" sz="4000" b="1" dirty="0" smtClean="0"/>
              <a:t>UBTI</a:t>
            </a:r>
          </a:p>
          <a:p>
            <a:pPr marL="0" indent="0">
              <a:spcBef>
                <a:spcPts val="600"/>
              </a:spcBef>
              <a:buNone/>
            </a:pPr>
            <a:r>
              <a:rPr lang="en-US" dirty="0" smtClean="0"/>
              <a:t>Net income from running a hotel, parking lot, convenience store, coin operated laundry</a:t>
            </a:r>
          </a:p>
          <a:p>
            <a:pPr algn="ctr">
              <a:spcBef>
                <a:spcPts val="0"/>
              </a:spcBef>
              <a:buNone/>
            </a:pPr>
            <a:r>
              <a:rPr lang="en-US" dirty="0" smtClean="0"/>
              <a:t>or</a:t>
            </a:r>
          </a:p>
          <a:p>
            <a:pPr marL="0" indent="0">
              <a:spcBef>
                <a:spcPts val="0"/>
              </a:spcBef>
              <a:buNone/>
            </a:pPr>
            <a:r>
              <a:rPr lang="en-US" dirty="0" smtClean="0"/>
              <a:t>Debt financed net income</a:t>
            </a:r>
          </a:p>
          <a:p>
            <a:endParaRPr lang="en-US" dirty="0"/>
          </a:p>
        </p:txBody>
      </p:sp>
      <p:pic>
        <p:nvPicPr>
          <p:cNvPr id="6" name="Picture 5" descr="iStock_000006366786XSmall.jpg"/>
          <p:cNvPicPr>
            <a:picLocks noChangeAspect="1"/>
          </p:cNvPicPr>
          <p:nvPr/>
        </p:nvPicPr>
        <p:blipFill>
          <a:blip r:embed="rId2" cstate="print"/>
          <a:srcRect/>
          <a:stretch>
            <a:fillRect/>
          </a:stretch>
        </p:blipFill>
        <p:spPr>
          <a:xfrm>
            <a:off x="4744841" y="3505200"/>
            <a:ext cx="3484759" cy="3223846"/>
          </a:xfrm>
          <a:prstGeom prst="rect">
            <a:avLst/>
          </a:prstGeom>
        </p:spPr>
      </p:pic>
      <p:pic>
        <p:nvPicPr>
          <p:cNvPr id="7" name="Picture 6" descr="iStock_000011403712XSmall.jpg"/>
          <p:cNvPicPr>
            <a:picLocks noChangeAspect="1"/>
          </p:cNvPicPr>
          <p:nvPr/>
        </p:nvPicPr>
        <p:blipFill>
          <a:blip r:embed="rId3" cstate="print"/>
          <a:stretch>
            <a:fillRect/>
          </a:stretch>
        </p:blipFill>
        <p:spPr>
          <a:xfrm>
            <a:off x="480646" y="3839308"/>
            <a:ext cx="2110154" cy="2813538"/>
          </a:xfrm>
          <a:prstGeom prst="rect">
            <a:avLst/>
          </a:prstGeom>
        </p:spPr>
      </p:pic>
      <p:sp>
        <p:nvSpPr>
          <p:cNvPr id="8" name="&quot;No&quot; Symbol 7"/>
          <p:cNvSpPr/>
          <p:nvPr/>
        </p:nvSpPr>
        <p:spPr>
          <a:xfrm>
            <a:off x="5257801" y="3681046"/>
            <a:ext cx="2895600" cy="3048000"/>
          </a:xfrm>
          <a:prstGeom prst="noSmoking">
            <a:avLst>
              <a:gd name="adj" fmla="val 3706"/>
            </a:avLst>
          </a:prstGeom>
          <a:solidFill>
            <a:srgbClr val="C00000"/>
          </a:solidFill>
          <a:ln w="190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81001" y="3681046"/>
            <a:ext cx="2895600" cy="3048000"/>
          </a:xfrm>
          <a:prstGeom prst="donut">
            <a:avLst>
              <a:gd name="adj" fmla="val 4112"/>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343400" cy="5262979"/>
          </a:xfrm>
          <a:prstGeom prst="rect">
            <a:avLst/>
          </a:prstGeom>
          <a:noFill/>
        </p:spPr>
        <p:txBody>
          <a:bodyPr wrap="square" rtlCol="0">
            <a:spAutoFit/>
          </a:bodyPr>
          <a:lstStyle/>
          <a:p>
            <a:pPr>
              <a:lnSpc>
                <a:spcPct val="70000"/>
              </a:lnSpc>
            </a:pPr>
            <a:r>
              <a:rPr lang="en-US" sz="4000" dirty="0" smtClean="0"/>
              <a:t>Ex:  CRT receives a $1,000,000 home ($100,000 basis). Trustee makes improvements using a $100,000 mortgage (acquisition indebtedness) and sells for $1,200,000.</a:t>
            </a:r>
          </a:p>
          <a:p>
            <a:pPr>
              <a:lnSpc>
                <a:spcPct val="70000"/>
              </a:lnSpc>
            </a:pPr>
            <a:endParaRPr lang="en-US" sz="4000" dirty="0" smtClean="0"/>
          </a:p>
          <a:p>
            <a:pPr>
              <a:lnSpc>
                <a:spcPct val="70000"/>
              </a:lnSpc>
            </a:pPr>
            <a:r>
              <a:rPr lang="en-US" sz="4000" dirty="0" smtClean="0"/>
              <a:t>Result?</a:t>
            </a:r>
            <a:endParaRPr lang="en-US" sz="4000" dirty="0"/>
          </a:p>
        </p:txBody>
      </p:sp>
      <p:pic>
        <p:nvPicPr>
          <p:cNvPr id="4100" name="Picture 4" descr="C:\Users\rujames\AppData\Local\Microsoft\Windows\Temporary Internet Files\Content.IE5\V30YHRQ9\MP900442233[1].jpg"/>
          <p:cNvPicPr>
            <a:picLocks noChangeAspect="1" noChangeArrowheads="1"/>
          </p:cNvPicPr>
          <p:nvPr/>
        </p:nvPicPr>
        <p:blipFill>
          <a:blip r:embed="rId2" cstate="print"/>
          <a:srcRect/>
          <a:stretch>
            <a:fillRect/>
          </a:stretch>
        </p:blipFill>
        <p:spPr bwMode="auto">
          <a:xfrm>
            <a:off x="4354154" y="0"/>
            <a:ext cx="4789846"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343400" cy="6986528"/>
          </a:xfrm>
          <a:prstGeom prst="rect">
            <a:avLst/>
          </a:prstGeom>
          <a:noFill/>
        </p:spPr>
        <p:txBody>
          <a:bodyPr wrap="square" rtlCol="0">
            <a:spAutoFit/>
          </a:bodyPr>
          <a:lstStyle/>
          <a:p>
            <a:pPr>
              <a:lnSpc>
                <a:spcPct val="70000"/>
              </a:lnSpc>
            </a:pPr>
            <a:r>
              <a:rPr lang="en-US" sz="4000" dirty="0" smtClean="0"/>
              <a:t>Ex:  CRT receives a $1,000,000 home ($100,000 basis). Trustee makes improvements using a $100,000 mortgage (acquisition indebtedness) and sells for $1,200,000.</a:t>
            </a:r>
          </a:p>
          <a:p>
            <a:pPr>
              <a:lnSpc>
                <a:spcPct val="70000"/>
              </a:lnSpc>
            </a:pPr>
            <a:endParaRPr lang="en-US" sz="4000" dirty="0" smtClean="0"/>
          </a:p>
          <a:p>
            <a:pPr algn="ctr">
              <a:lnSpc>
                <a:spcPct val="70000"/>
              </a:lnSpc>
            </a:pPr>
            <a:r>
              <a:rPr lang="en-US" sz="4000" b="1" dirty="0" smtClean="0">
                <a:solidFill>
                  <a:srgbClr val="C00000"/>
                </a:solidFill>
              </a:rPr>
              <a:t>Due to debt financing $1,000,000 capital gain is UBTI, taxed at 100%, and lost.</a:t>
            </a:r>
            <a:endParaRPr lang="en-US" sz="4000" b="1" dirty="0">
              <a:solidFill>
                <a:srgbClr val="C00000"/>
              </a:solidFill>
            </a:endParaRPr>
          </a:p>
        </p:txBody>
      </p:sp>
      <p:pic>
        <p:nvPicPr>
          <p:cNvPr id="4100" name="Picture 4" descr="C:\Users\rujames\AppData\Local\Microsoft\Windows\Temporary Internet Files\Content.IE5\V30YHRQ9\MP900442233[1].jpg"/>
          <p:cNvPicPr>
            <a:picLocks noChangeAspect="1" noChangeArrowheads="1"/>
          </p:cNvPicPr>
          <p:nvPr/>
        </p:nvPicPr>
        <p:blipFill>
          <a:blip r:embed="rId2" cstate="print"/>
          <a:srcRect/>
          <a:stretch>
            <a:fillRect/>
          </a:stretch>
        </p:blipFill>
        <p:spPr bwMode="auto">
          <a:xfrm>
            <a:off x="4354154" y="0"/>
            <a:ext cx="4789846"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52400"/>
            <a:ext cx="4114800" cy="5977021"/>
          </a:xfrm>
          <a:prstGeom prst="rect">
            <a:avLst/>
          </a:prstGeom>
          <a:noFill/>
        </p:spPr>
        <p:txBody>
          <a:bodyPr wrap="square" rtlCol="0">
            <a:spAutoFit/>
          </a:bodyPr>
          <a:lstStyle/>
          <a:p>
            <a:pPr algn="ctr">
              <a:lnSpc>
                <a:spcPct val="80000"/>
              </a:lnSpc>
            </a:pPr>
            <a:r>
              <a:rPr lang="en-US" sz="6000" b="1" dirty="0" smtClean="0"/>
              <a:t>Self-Dealing</a:t>
            </a:r>
          </a:p>
          <a:p>
            <a:pPr>
              <a:lnSpc>
                <a:spcPct val="80000"/>
              </a:lnSpc>
            </a:pPr>
            <a:r>
              <a:rPr lang="en-US" sz="4000" dirty="0" smtClean="0"/>
              <a:t> </a:t>
            </a:r>
          </a:p>
          <a:p>
            <a:pPr>
              <a:lnSpc>
                <a:spcPct val="80000"/>
              </a:lnSpc>
            </a:pPr>
            <a:r>
              <a:rPr lang="en-US" sz="4000" dirty="0" smtClean="0"/>
              <a:t>CRT can’t sell, lease, loan, or allow use of assets by CRT creator, contributor, trustee, or their ancestors, descendents, or spouses</a:t>
            </a:r>
          </a:p>
          <a:p>
            <a:pPr>
              <a:lnSpc>
                <a:spcPct val="80000"/>
              </a:lnSpc>
            </a:pPr>
            <a:endParaRPr lang="en-US" dirty="0" smtClean="0"/>
          </a:p>
        </p:txBody>
      </p:sp>
      <p:pic>
        <p:nvPicPr>
          <p:cNvPr id="5" name="Picture 4" descr="iStock_000009364604XSmall.jpg"/>
          <p:cNvPicPr>
            <a:picLocks noChangeAspect="1"/>
          </p:cNvPicPr>
          <p:nvPr/>
        </p:nvPicPr>
        <p:blipFill>
          <a:blip r:embed="rId2" cstate="print"/>
          <a:stretch>
            <a:fillRect/>
          </a:stretch>
        </p:blipFill>
        <p:spPr>
          <a:xfrm>
            <a:off x="0" y="0"/>
            <a:ext cx="4577392" cy="685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EA1B0"/>
        </a:solidFill>
        <a:effectLst/>
      </p:bgPr>
    </p:bg>
    <p:spTree>
      <p:nvGrpSpPr>
        <p:cNvPr id="1" name=""/>
        <p:cNvGrpSpPr/>
        <p:nvPr/>
      </p:nvGrpSpPr>
      <p:grpSpPr>
        <a:xfrm>
          <a:off x="0" y="0"/>
          <a:ext cx="0" cy="0"/>
          <a:chOff x="0" y="0"/>
          <a:chExt cx="0" cy="0"/>
        </a:xfrm>
      </p:grpSpPr>
      <p:sp>
        <p:nvSpPr>
          <p:cNvPr id="3" name="TextBox 2"/>
          <p:cNvSpPr txBox="1"/>
          <p:nvPr/>
        </p:nvSpPr>
        <p:spPr>
          <a:xfrm>
            <a:off x="0" y="0"/>
            <a:ext cx="3352800" cy="3539430"/>
          </a:xfrm>
          <a:prstGeom prst="rect">
            <a:avLst/>
          </a:prstGeom>
          <a:noFill/>
        </p:spPr>
        <p:txBody>
          <a:bodyPr wrap="square" rtlCol="0">
            <a:spAutoFit/>
          </a:bodyPr>
          <a:lstStyle/>
          <a:p>
            <a:pPr algn="ctr">
              <a:lnSpc>
                <a:spcPct val="80000"/>
              </a:lnSpc>
            </a:pPr>
            <a:r>
              <a:rPr lang="en-US" sz="4000" b="1" dirty="0" smtClean="0">
                <a:solidFill>
                  <a:schemeClr val="bg1"/>
                </a:solidFill>
                <a:effectLst>
                  <a:glow rad="101600">
                    <a:schemeClr val="tx1">
                      <a:alpha val="60000"/>
                    </a:schemeClr>
                  </a:glow>
                </a:effectLst>
              </a:rPr>
              <a:t>If all parties agree can a CRT be broken and distributed?</a:t>
            </a:r>
          </a:p>
          <a:p>
            <a:pPr algn="ctr">
              <a:lnSpc>
                <a:spcPct val="80000"/>
              </a:lnSpc>
            </a:pPr>
            <a:endParaRPr lang="en-US" sz="4000" b="1" dirty="0" smtClean="0">
              <a:solidFill>
                <a:schemeClr val="bg1"/>
              </a:solidFill>
              <a:effectLst>
                <a:glow rad="101600">
                  <a:schemeClr val="tx1">
                    <a:alpha val="60000"/>
                  </a:schemeClr>
                </a:glow>
              </a:effectLst>
            </a:endParaRPr>
          </a:p>
          <a:p>
            <a:pPr algn="ctr">
              <a:lnSpc>
                <a:spcPct val="80000"/>
              </a:lnSpc>
            </a:pPr>
            <a:endParaRPr lang="en-US" sz="4000" b="1" dirty="0" smtClean="0">
              <a:solidFill>
                <a:schemeClr val="bg1"/>
              </a:solidFill>
              <a:effectLst>
                <a:glow rad="101600">
                  <a:schemeClr val="tx1">
                    <a:alpha val="60000"/>
                  </a:schemeClr>
                </a:glow>
              </a:effectLst>
            </a:endParaRPr>
          </a:p>
        </p:txBody>
      </p:sp>
      <p:pic>
        <p:nvPicPr>
          <p:cNvPr id="4" name="Picture 3" descr="iStock_000001793899XSmall.jpg"/>
          <p:cNvPicPr>
            <a:picLocks noChangeAspect="1"/>
          </p:cNvPicPr>
          <p:nvPr/>
        </p:nvPicPr>
        <p:blipFill>
          <a:blip r:embed="rId2" cstate="print"/>
          <a:stretch>
            <a:fillRect/>
          </a:stretch>
        </p:blipFill>
        <p:spPr>
          <a:xfrm>
            <a:off x="3325642" y="-1"/>
            <a:ext cx="5818357" cy="6858001"/>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EA1B0"/>
        </a:solidFill>
        <a:effectLst/>
      </p:bgPr>
    </p:bg>
    <p:spTree>
      <p:nvGrpSpPr>
        <p:cNvPr id="1" name=""/>
        <p:cNvGrpSpPr/>
        <p:nvPr/>
      </p:nvGrpSpPr>
      <p:grpSpPr>
        <a:xfrm>
          <a:off x="0" y="0"/>
          <a:ext cx="0" cy="0"/>
          <a:chOff x="0" y="0"/>
          <a:chExt cx="0" cy="0"/>
        </a:xfrm>
      </p:grpSpPr>
      <p:sp>
        <p:nvSpPr>
          <p:cNvPr id="3" name="TextBox 2"/>
          <p:cNvSpPr txBox="1"/>
          <p:nvPr/>
        </p:nvSpPr>
        <p:spPr>
          <a:xfrm>
            <a:off x="0" y="0"/>
            <a:ext cx="3352800" cy="6494085"/>
          </a:xfrm>
          <a:prstGeom prst="rect">
            <a:avLst/>
          </a:prstGeom>
          <a:noFill/>
        </p:spPr>
        <p:txBody>
          <a:bodyPr wrap="square" rtlCol="0">
            <a:spAutoFit/>
          </a:bodyPr>
          <a:lstStyle/>
          <a:p>
            <a:pPr algn="ctr">
              <a:lnSpc>
                <a:spcPct val="80000"/>
              </a:lnSpc>
            </a:pPr>
            <a:r>
              <a:rPr lang="en-US" sz="4000" b="1" dirty="0" smtClean="0">
                <a:solidFill>
                  <a:schemeClr val="bg1"/>
                </a:solidFill>
                <a:effectLst>
                  <a:glow rad="101600">
                    <a:schemeClr val="tx1">
                      <a:alpha val="60000"/>
                    </a:schemeClr>
                  </a:glow>
                </a:effectLst>
              </a:rPr>
              <a:t>If all parties agree can a CRT be broken and distributed?</a:t>
            </a:r>
          </a:p>
          <a:p>
            <a:pPr algn="ctr">
              <a:lnSpc>
                <a:spcPct val="80000"/>
              </a:lnSpc>
            </a:pPr>
            <a:endParaRPr lang="en-US" sz="4000" b="1" dirty="0" smtClean="0">
              <a:solidFill>
                <a:schemeClr val="bg1"/>
              </a:solidFill>
              <a:effectLst>
                <a:glow rad="101600">
                  <a:schemeClr val="tx1">
                    <a:alpha val="60000"/>
                  </a:schemeClr>
                </a:glow>
              </a:effectLst>
            </a:endParaRPr>
          </a:p>
          <a:p>
            <a:pPr algn="ctr">
              <a:lnSpc>
                <a:spcPct val="80000"/>
              </a:lnSpc>
            </a:pPr>
            <a:endParaRPr lang="en-US" sz="4000" b="1" dirty="0" smtClean="0">
              <a:solidFill>
                <a:schemeClr val="bg1"/>
              </a:solidFill>
              <a:effectLst>
                <a:glow rad="101600">
                  <a:schemeClr val="tx1">
                    <a:alpha val="60000"/>
                  </a:schemeClr>
                </a:glow>
              </a:effectLst>
            </a:endParaRPr>
          </a:p>
          <a:p>
            <a:pPr>
              <a:lnSpc>
                <a:spcPct val="80000"/>
              </a:lnSpc>
            </a:pPr>
            <a:r>
              <a:rPr lang="en-US" sz="4000" b="1" dirty="0" smtClean="0">
                <a:solidFill>
                  <a:schemeClr val="bg1"/>
                </a:solidFill>
                <a:effectLst>
                  <a:glow rad="101600">
                    <a:schemeClr val="tx1">
                      <a:alpha val="60000"/>
                    </a:schemeClr>
                  </a:glow>
                </a:effectLst>
              </a:rPr>
              <a:t>IRS has allowed termination &amp; distribution of present value of all interests</a:t>
            </a:r>
            <a:endParaRPr lang="en-US" sz="4000" b="1" dirty="0">
              <a:solidFill>
                <a:schemeClr val="bg1"/>
              </a:solidFill>
              <a:effectLst>
                <a:glow rad="101600">
                  <a:schemeClr val="tx1">
                    <a:alpha val="60000"/>
                  </a:schemeClr>
                </a:glow>
              </a:effectLst>
            </a:endParaRPr>
          </a:p>
        </p:txBody>
      </p:sp>
      <p:sp>
        <p:nvSpPr>
          <p:cNvPr id="4" name="TextBox 3"/>
          <p:cNvSpPr txBox="1"/>
          <p:nvPr/>
        </p:nvSpPr>
        <p:spPr>
          <a:xfrm>
            <a:off x="0" y="6488668"/>
            <a:ext cx="3352800" cy="369332"/>
          </a:xfrm>
          <a:prstGeom prst="rect">
            <a:avLst/>
          </a:prstGeom>
          <a:noFill/>
        </p:spPr>
        <p:txBody>
          <a:bodyPr wrap="square" rtlCol="0">
            <a:spAutoFit/>
          </a:bodyPr>
          <a:lstStyle/>
          <a:p>
            <a:pPr algn="r"/>
            <a:r>
              <a:rPr lang="en-US" dirty="0" smtClean="0">
                <a:solidFill>
                  <a:schemeClr val="bg1"/>
                </a:solidFill>
              </a:rPr>
              <a:t>PLR 200208039</a:t>
            </a:r>
            <a:endParaRPr lang="en-US" dirty="0">
              <a:solidFill>
                <a:schemeClr val="bg1"/>
              </a:solidFill>
            </a:endParaRPr>
          </a:p>
        </p:txBody>
      </p:sp>
      <p:pic>
        <p:nvPicPr>
          <p:cNvPr id="5" name="Picture 4" descr="iStock_000001793899XSmall.jpg"/>
          <p:cNvPicPr>
            <a:picLocks noChangeAspect="1"/>
          </p:cNvPicPr>
          <p:nvPr/>
        </p:nvPicPr>
        <p:blipFill>
          <a:blip r:embed="rId2" cstate="print"/>
          <a:stretch>
            <a:fillRect/>
          </a:stretch>
        </p:blipFill>
        <p:spPr>
          <a:xfrm>
            <a:off x="3325642" y="-1"/>
            <a:ext cx="5818357" cy="6858001"/>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3587907XSmall.jpg"/>
          <p:cNvPicPr>
            <a:picLocks noChangeAspect="1"/>
          </p:cNvPicPr>
          <p:nvPr/>
        </p:nvPicPr>
        <p:blipFill>
          <a:blip r:embed="rId2" cstate="print"/>
          <a:stretch>
            <a:fillRect/>
          </a:stretch>
        </p:blipFill>
        <p:spPr>
          <a:xfrm>
            <a:off x="4604197" y="-2"/>
            <a:ext cx="4539803" cy="6858001"/>
          </a:xfrm>
          <a:prstGeom prst="rect">
            <a:avLst/>
          </a:prstGeom>
        </p:spPr>
      </p:pic>
      <p:sp>
        <p:nvSpPr>
          <p:cNvPr id="2" name="TextBox 1"/>
          <p:cNvSpPr txBox="1"/>
          <p:nvPr/>
        </p:nvSpPr>
        <p:spPr>
          <a:xfrm>
            <a:off x="76200" y="152400"/>
            <a:ext cx="4800600" cy="2705356"/>
          </a:xfrm>
          <a:prstGeom prst="rect">
            <a:avLst/>
          </a:prstGeom>
          <a:noFill/>
        </p:spPr>
        <p:txBody>
          <a:bodyPr wrap="square" rtlCol="0">
            <a:spAutoFit/>
          </a:bodyPr>
          <a:lstStyle/>
          <a:p>
            <a:pPr>
              <a:lnSpc>
                <a:spcPct val="70000"/>
              </a:lnSpc>
            </a:pPr>
            <a:r>
              <a:rPr lang="en-US" sz="4000" dirty="0" smtClean="0"/>
              <a:t>Donor plans to create CRT with remainder value sufficient to build a building, but charity needs building now.  Solutions?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3587907XSmall.jpg"/>
          <p:cNvPicPr>
            <a:picLocks noChangeAspect="1"/>
          </p:cNvPicPr>
          <p:nvPr/>
        </p:nvPicPr>
        <p:blipFill>
          <a:blip r:embed="rId2" cstate="print"/>
          <a:stretch>
            <a:fillRect/>
          </a:stretch>
        </p:blipFill>
        <p:spPr>
          <a:xfrm>
            <a:off x="4604197" y="-2"/>
            <a:ext cx="4539803" cy="6858001"/>
          </a:xfrm>
          <a:prstGeom prst="rect">
            <a:avLst/>
          </a:prstGeom>
        </p:spPr>
      </p:pic>
      <p:sp>
        <p:nvSpPr>
          <p:cNvPr id="2" name="TextBox 1"/>
          <p:cNvSpPr txBox="1"/>
          <p:nvPr/>
        </p:nvSpPr>
        <p:spPr>
          <a:xfrm>
            <a:off x="76200" y="152400"/>
            <a:ext cx="4800600" cy="6124754"/>
          </a:xfrm>
          <a:prstGeom prst="rect">
            <a:avLst/>
          </a:prstGeom>
          <a:noFill/>
        </p:spPr>
        <p:txBody>
          <a:bodyPr wrap="square" rtlCol="0">
            <a:spAutoFit/>
          </a:bodyPr>
          <a:lstStyle/>
          <a:p>
            <a:pPr>
              <a:lnSpc>
                <a:spcPct val="70000"/>
              </a:lnSpc>
            </a:pPr>
            <a:r>
              <a:rPr lang="en-US" sz="4000" dirty="0" smtClean="0"/>
              <a:t>Donor plans to create CRT with remainder value sufficient to build a building, but charity needs building now.  Solutions?</a:t>
            </a:r>
          </a:p>
          <a:p>
            <a:pPr>
              <a:lnSpc>
                <a:spcPct val="70000"/>
              </a:lnSpc>
            </a:pPr>
            <a:endParaRPr lang="en-US" sz="4000" dirty="0" smtClean="0"/>
          </a:p>
          <a:p>
            <a:pPr>
              <a:lnSpc>
                <a:spcPct val="70000"/>
              </a:lnSpc>
            </a:pPr>
            <a:r>
              <a:rPr lang="en-US" sz="4000" dirty="0" smtClean="0"/>
              <a:t>CRT may segregate and pledge funds as collateral for a loan taken out by the charity. (Charity can pay off loan with remainder at death.)</a:t>
            </a:r>
            <a:endParaRPr lang="en-US" sz="4000" dirty="0"/>
          </a:p>
        </p:txBody>
      </p:sp>
      <p:sp>
        <p:nvSpPr>
          <p:cNvPr id="5" name="TextBox 4"/>
          <p:cNvSpPr txBox="1"/>
          <p:nvPr/>
        </p:nvSpPr>
        <p:spPr>
          <a:xfrm>
            <a:off x="2209800" y="6477000"/>
            <a:ext cx="3048000" cy="369332"/>
          </a:xfrm>
          <a:prstGeom prst="rect">
            <a:avLst/>
          </a:prstGeom>
          <a:noFill/>
        </p:spPr>
        <p:txBody>
          <a:bodyPr wrap="square" rtlCol="0">
            <a:spAutoFit/>
          </a:bodyPr>
          <a:lstStyle/>
          <a:p>
            <a:r>
              <a:rPr lang="en-US" dirty="0" smtClean="0"/>
              <a:t>PLR 8807082</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2133600" y="6270486"/>
            <a:ext cx="2057400" cy="639534"/>
          </a:xfrm>
          <a:prstGeom prst="rect">
            <a:avLst/>
          </a:prstGeom>
          <a:noFill/>
        </p:spPr>
        <p:txBody>
          <a:bodyPr wrap="square" rtlCol="0">
            <a:spAutoFit/>
          </a:bodyPr>
          <a:lstStyle/>
          <a:p>
            <a:pPr algn="ctr">
              <a:lnSpc>
                <a:spcPct val="60000"/>
              </a:lnSpc>
            </a:pPr>
            <a:r>
              <a:rPr lang="en-US" sz="2800" b="1" dirty="0" smtClean="0"/>
              <a:t>Payments During Life</a:t>
            </a:r>
            <a:endParaRPr lang="en-US" sz="2800" b="1" dirty="0"/>
          </a:p>
        </p:txBody>
      </p:sp>
      <p:sp>
        <p:nvSpPr>
          <p:cNvPr id="21" name="TextBox 20"/>
          <p:cNvSpPr txBox="1"/>
          <p:nvPr/>
        </p:nvSpPr>
        <p:spPr>
          <a:xfrm>
            <a:off x="0" y="0"/>
            <a:ext cx="9144000" cy="2485617"/>
          </a:xfrm>
          <a:prstGeom prst="rect">
            <a:avLst/>
          </a:prstGeom>
          <a:noFill/>
        </p:spPr>
        <p:txBody>
          <a:bodyPr wrap="square" rtlCol="0">
            <a:spAutoFit/>
          </a:bodyPr>
          <a:lstStyle/>
          <a:p>
            <a:pPr algn="ctr">
              <a:lnSpc>
                <a:spcPct val="80000"/>
              </a:lnSpc>
            </a:pPr>
            <a:r>
              <a:rPr lang="en-US" sz="9600" b="1" dirty="0" smtClean="0"/>
              <a:t>Charitable Remainder Trusts</a:t>
            </a:r>
            <a:endParaRPr lang="en-US" sz="9600" b="1" dirty="0"/>
          </a:p>
        </p:txBody>
      </p:sp>
      <p:sp>
        <p:nvSpPr>
          <p:cNvPr id="18" name="TextBox 17"/>
          <p:cNvSpPr txBox="1"/>
          <p:nvPr/>
        </p:nvSpPr>
        <p:spPr>
          <a:xfrm>
            <a:off x="6477000" y="6366840"/>
            <a:ext cx="2667000" cy="486287"/>
          </a:xfrm>
          <a:prstGeom prst="rect">
            <a:avLst/>
          </a:prstGeom>
          <a:noFill/>
        </p:spPr>
        <p:txBody>
          <a:bodyPr wrap="square" rtlCol="0">
            <a:spAutoFit/>
          </a:bodyPr>
          <a:lstStyle/>
          <a:p>
            <a:pPr>
              <a:lnSpc>
                <a:spcPct val="80000"/>
              </a:lnSpc>
            </a:pPr>
            <a:r>
              <a:rPr lang="en-US" sz="1600" dirty="0" smtClean="0"/>
              <a:t>Photos from www.istockphoto.com</a:t>
            </a:r>
            <a:endParaRPr lang="en-US" sz="1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7909890XSmall.jpg"/>
          <p:cNvPicPr>
            <a:picLocks noChangeAspect="1"/>
          </p:cNvPicPr>
          <p:nvPr/>
        </p:nvPicPr>
        <p:blipFill>
          <a:blip r:embed="rId2" cstate="print"/>
          <a:stretch>
            <a:fillRect/>
          </a:stretch>
        </p:blipFill>
        <p:spPr>
          <a:xfrm>
            <a:off x="3267413" y="3298686"/>
            <a:ext cx="2599987" cy="1725168"/>
          </a:xfrm>
          <a:prstGeom prst="rect">
            <a:avLst/>
          </a:prstGeom>
        </p:spPr>
      </p:pic>
      <p:pic>
        <p:nvPicPr>
          <p:cNvPr id="19"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620000" y="3298686"/>
            <a:ext cx="1323033" cy="1720510"/>
          </a:xfrm>
          <a:prstGeom prst="rect">
            <a:avLst/>
          </a:prstGeom>
          <a:noFill/>
        </p:spPr>
      </p:pic>
      <p:pic>
        <p:nvPicPr>
          <p:cNvPr id="17" name="Picture 16" descr="iStock_000011403712XSmall.jpg"/>
          <p:cNvPicPr>
            <a:picLocks noChangeAspect="1"/>
          </p:cNvPicPr>
          <p:nvPr/>
        </p:nvPicPr>
        <p:blipFill>
          <a:blip r:embed="rId4" cstate="print"/>
          <a:srcRect/>
          <a:stretch>
            <a:fillRect/>
          </a:stretch>
        </p:blipFill>
        <p:spPr>
          <a:xfrm>
            <a:off x="304800" y="3298686"/>
            <a:ext cx="762000" cy="1828800"/>
          </a:xfrm>
          <a:prstGeom prst="rect">
            <a:avLst/>
          </a:prstGeom>
        </p:spPr>
      </p:pic>
      <p:sp>
        <p:nvSpPr>
          <p:cNvPr id="6" name="Down Arrow 5"/>
          <p:cNvSpPr/>
          <p:nvPr/>
        </p:nvSpPr>
        <p:spPr>
          <a:xfrm rot="16200000">
            <a:off x="2152650" y="3333750"/>
            <a:ext cx="723900" cy="1981199"/>
          </a:xfrm>
          <a:prstGeom prst="downArrow">
            <a:avLst/>
          </a:prstGeom>
          <a:solidFill>
            <a:srgbClr val="F496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Up Arrow 8"/>
          <p:cNvSpPr/>
          <p:nvPr/>
        </p:nvSpPr>
        <p:spPr>
          <a:xfrm flipH="1">
            <a:off x="1447800" y="5432286"/>
            <a:ext cx="3124200" cy="838200"/>
          </a:xfrm>
          <a:prstGeom prst="curvedUpArrow">
            <a:avLst/>
          </a:prstGeom>
          <a:solidFill>
            <a:srgbClr val="F49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wn Arrow 9"/>
          <p:cNvSpPr/>
          <p:nvPr/>
        </p:nvSpPr>
        <p:spPr>
          <a:xfrm rot="16200000">
            <a:off x="5962650" y="3279636"/>
            <a:ext cx="723900" cy="1981200"/>
          </a:xfrm>
          <a:prstGeom prst="downArrow">
            <a:avLst/>
          </a:prstGeom>
          <a:solidFill>
            <a:srgbClr val="9222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876800"/>
            <a:ext cx="1447800" cy="707886"/>
          </a:xfrm>
          <a:prstGeom prst="rect">
            <a:avLst/>
          </a:prstGeom>
          <a:noFill/>
        </p:spPr>
        <p:txBody>
          <a:bodyPr wrap="square" rtlCol="0">
            <a:spAutoFit/>
          </a:bodyPr>
          <a:lstStyle/>
          <a:p>
            <a:pPr algn="ctr"/>
            <a:r>
              <a:rPr lang="en-US" sz="4000" b="1" spc="-150" dirty="0" smtClean="0"/>
              <a:t>Donor</a:t>
            </a:r>
            <a:endParaRPr lang="en-US" sz="4000" b="1" spc="-150" dirty="0"/>
          </a:p>
        </p:txBody>
      </p:sp>
      <p:sp>
        <p:nvSpPr>
          <p:cNvPr id="12" name="TextBox 11"/>
          <p:cNvSpPr txBox="1"/>
          <p:nvPr/>
        </p:nvSpPr>
        <p:spPr>
          <a:xfrm>
            <a:off x="2819400" y="5011680"/>
            <a:ext cx="3352800" cy="550920"/>
          </a:xfrm>
          <a:prstGeom prst="rect">
            <a:avLst/>
          </a:prstGeom>
          <a:noFill/>
        </p:spPr>
        <p:txBody>
          <a:bodyPr wrap="square" rtlCol="0">
            <a:spAutoFit/>
          </a:bodyPr>
          <a:lstStyle/>
          <a:p>
            <a:pPr algn="ctr">
              <a:lnSpc>
                <a:spcPct val="70000"/>
              </a:lnSpc>
            </a:pPr>
            <a:r>
              <a:rPr lang="en-US" sz="4000" b="1" dirty="0" smtClean="0"/>
              <a:t>CRT</a:t>
            </a:r>
            <a:endParaRPr lang="en-US" sz="4000" b="1" dirty="0"/>
          </a:p>
        </p:txBody>
      </p:sp>
      <p:sp>
        <p:nvSpPr>
          <p:cNvPr id="13" name="TextBox 12"/>
          <p:cNvSpPr txBox="1"/>
          <p:nvPr/>
        </p:nvSpPr>
        <p:spPr>
          <a:xfrm>
            <a:off x="7467600" y="4953000"/>
            <a:ext cx="1600200" cy="550920"/>
          </a:xfrm>
          <a:prstGeom prst="rect">
            <a:avLst/>
          </a:prstGeom>
          <a:noFill/>
        </p:spPr>
        <p:txBody>
          <a:bodyPr wrap="square" rtlCol="0">
            <a:spAutoFit/>
          </a:bodyPr>
          <a:lstStyle/>
          <a:p>
            <a:pPr algn="ctr">
              <a:lnSpc>
                <a:spcPct val="70000"/>
              </a:lnSpc>
            </a:pPr>
            <a:r>
              <a:rPr lang="en-US" sz="4000" b="1" spc="-150" dirty="0" smtClean="0"/>
              <a:t>Charity</a:t>
            </a:r>
            <a:endParaRPr lang="en-US" sz="4000" b="1" spc="-150" dirty="0"/>
          </a:p>
        </p:txBody>
      </p:sp>
      <p:sp>
        <p:nvSpPr>
          <p:cNvPr id="14" name="TextBox 13"/>
          <p:cNvSpPr txBox="1"/>
          <p:nvPr/>
        </p:nvSpPr>
        <p:spPr>
          <a:xfrm>
            <a:off x="1447800" y="3581400"/>
            <a:ext cx="1752600" cy="639534"/>
          </a:xfrm>
          <a:prstGeom prst="rect">
            <a:avLst/>
          </a:prstGeom>
          <a:noFill/>
        </p:spPr>
        <p:txBody>
          <a:bodyPr wrap="square" rtlCol="0">
            <a:spAutoFit/>
          </a:bodyPr>
          <a:lstStyle/>
          <a:p>
            <a:pPr algn="ctr">
              <a:lnSpc>
                <a:spcPct val="60000"/>
              </a:lnSpc>
            </a:pPr>
            <a:r>
              <a:rPr lang="en-US" sz="2800" b="1" dirty="0" smtClean="0"/>
              <a:t>Initial Transfer</a:t>
            </a:r>
            <a:endParaRPr lang="en-US" sz="2800" b="1" dirty="0"/>
          </a:p>
        </p:txBody>
      </p:sp>
      <p:sp>
        <p:nvSpPr>
          <p:cNvPr id="15" name="TextBox 14"/>
          <p:cNvSpPr txBox="1"/>
          <p:nvPr/>
        </p:nvSpPr>
        <p:spPr>
          <a:xfrm>
            <a:off x="5105400" y="3551466"/>
            <a:ext cx="2286000" cy="639534"/>
          </a:xfrm>
          <a:prstGeom prst="rect">
            <a:avLst/>
          </a:prstGeom>
          <a:noFill/>
        </p:spPr>
        <p:txBody>
          <a:bodyPr wrap="square" rtlCol="0">
            <a:spAutoFit/>
          </a:bodyPr>
          <a:lstStyle/>
          <a:p>
            <a:pPr algn="ctr">
              <a:lnSpc>
                <a:spcPct val="60000"/>
              </a:lnSpc>
            </a:pPr>
            <a:r>
              <a:rPr lang="en-US" sz="2800" b="1" dirty="0" smtClean="0"/>
              <a:t>Anything Left at Death</a:t>
            </a:r>
            <a:endParaRPr lang="en-US" sz="2800" b="1" dirty="0"/>
          </a:p>
        </p:txBody>
      </p:sp>
      <p:sp>
        <p:nvSpPr>
          <p:cNvPr id="16" name="TextBox 15"/>
          <p:cNvSpPr txBox="1"/>
          <p:nvPr/>
        </p:nvSpPr>
        <p:spPr>
          <a:xfrm>
            <a:off x="1752600" y="6270486"/>
            <a:ext cx="2819400" cy="350865"/>
          </a:xfrm>
          <a:prstGeom prst="rect">
            <a:avLst/>
          </a:prstGeom>
          <a:noFill/>
        </p:spPr>
        <p:txBody>
          <a:bodyPr wrap="square" rtlCol="0">
            <a:spAutoFit/>
          </a:bodyPr>
          <a:lstStyle/>
          <a:p>
            <a:pPr algn="ctr">
              <a:lnSpc>
                <a:spcPct val="60000"/>
              </a:lnSpc>
            </a:pPr>
            <a:r>
              <a:rPr lang="en-US" sz="2800" b="1" dirty="0" smtClean="0"/>
              <a:t>5% of trust assets</a:t>
            </a:r>
            <a:endParaRPr lang="en-US" sz="2800" b="1" dirty="0"/>
          </a:p>
        </p:txBody>
      </p:sp>
      <p:sp>
        <p:nvSpPr>
          <p:cNvPr id="18" name="Rectangle 17"/>
          <p:cNvSpPr/>
          <p:nvPr/>
        </p:nvSpPr>
        <p:spPr>
          <a:xfrm>
            <a:off x="0" y="228600"/>
            <a:ext cx="9144000" cy="304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0"/>
            <a:ext cx="9144000" cy="1189236"/>
          </a:xfrm>
          <a:prstGeom prst="rect">
            <a:avLst/>
          </a:prstGeom>
          <a:solidFill>
            <a:schemeClr val="tx1"/>
          </a:solid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400" b="1" dirty="0" smtClean="0">
                <a:ln w="50800"/>
                <a:solidFill>
                  <a:schemeClr val="bg1"/>
                </a:solidFill>
              </a:rPr>
              <a:t>The donor can give cash or property (usually appreciated securities)</a:t>
            </a:r>
            <a:endParaRPr lang="en-US" sz="4400" b="1" dirty="0">
              <a:ln w="50800"/>
              <a:solidFill>
                <a:schemeClr val="bg1"/>
              </a:solidFill>
            </a:endParaRPr>
          </a:p>
        </p:txBody>
      </p:sp>
      <p:sp>
        <p:nvSpPr>
          <p:cNvPr id="22" name="Rectangle 21"/>
          <p:cNvSpPr/>
          <p:nvPr/>
        </p:nvSpPr>
        <p:spPr>
          <a:xfrm>
            <a:off x="0" y="5410200"/>
            <a:ext cx="9144000" cy="14478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7800" y="3276600"/>
            <a:ext cx="3886200" cy="21336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04946279XSmall.jpg"/>
          <p:cNvPicPr>
            <a:picLocks noChangeAspect="1"/>
          </p:cNvPicPr>
          <p:nvPr/>
        </p:nvPicPr>
        <p:blipFill>
          <a:blip r:embed="rId2" cstate="print"/>
          <a:srcRect/>
          <a:stretch>
            <a:fillRect/>
          </a:stretch>
        </p:blipFill>
        <p:spPr>
          <a:xfrm>
            <a:off x="3721888" y="7023"/>
            <a:ext cx="5422111" cy="6165177"/>
          </a:xfrm>
          <a:prstGeom prst="rect">
            <a:avLst/>
          </a:prstGeom>
        </p:spPr>
      </p:pic>
      <p:sp>
        <p:nvSpPr>
          <p:cNvPr id="9" name="Rectangle 8"/>
          <p:cNvSpPr/>
          <p:nvPr/>
        </p:nvSpPr>
        <p:spPr>
          <a:xfrm>
            <a:off x="5029200" y="4267200"/>
            <a:ext cx="13716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7909890XSmall.jpg"/>
          <p:cNvPicPr>
            <a:picLocks noChangeAspect="1"/>
          </p:cNvPicPr>
          <p:nvPr/>
        </p:nvPicPr>
        <p:blipFill>
          <a:blip r:embed="rId3" cstate="print">
            <a:clrChange>
              <a:clrFrom>
                <a:srgbClr val="FEFEFE"/>
              </a:clrFrom>
              <a:clrTo>
                <a:srgbClr val="FEFEFE">
                  <a:alpha val="0"/>
                </a:srgbClr>
              </a:clrTo>
            </a:clrChange>
          </a:blip>
          <a:srcRect/>
          <a:stretch>
            <a:fillRect/>
          </a:stretch>
        </p:blipFill>
        <p:spPr>
          <a:xfrm>
            <a:off x="3352800" y="3814626"/>
            <a:ext cx="3810000" cy="3043374"/>
          </a:xfrm>
          <a:prstGeom prst="rect">
            <a:avLst/>
          </a:prstGeom>
        </p:spPr>
      </p:pic>
      <p:sp>
        <p:nvSpPr>
          <p:cNvPr id="11" name="TextBox 10"/>
          <p:cNvSpPr txBox="1"/>
          <p:nvPr/>
        </p:nvSpPr>
        <p:spPr>
          <a:xfrm>
            <a:off x="152400" y="228600"/>
            <a:ext cx="4724400" cy="3227935"/>
          </a:xfrm>
          <a:prstGeom prst="rect">
            <a:avLst/>
          </a:prstGeom>
          <a:noFill/>
        </p:spPr>
        <p:txBody>
          <a:bodyPr wrap="square" rtlCol="0">
            <a:spAutoFit/>
          </a:bodyPr>
          <a:lstStyle/>
          <a:p>
            <a:pPr>
              <a:lnSpc>
                <a:spcPct val="70000"/>
              </a:lnSpc>
            </a:pPr>
            <a:r>
              <a:rPr lang="en-US" sz="4800" dirty="0" smtClean="0"/>
              <a:t>The donor creates the rules in a Charitable Remainder Trust, but once created it is irrevocable</a:t>
            </a:r>
            <a:endParaRPr lang="en-US" sz="4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quot;/&gt;&lt;property id=&quot;20307&quot; value=&quot;258&quot;/&gt;&lt;/object&gt;&lt;object type=&quot;3&quot; unique_id=&quot;10008&quot;&gt;&lt;property id=&quot;20148&quot; value=&quot;5&quot;/&gt;&lt;property id=&quot;20300&quot; value=&quot;Slide 43&quot;/&gt;&lt;property id=&quot;20307&quot; value=&quot;259&quot;/&gt;&lt;/object&gt;&lt;object type=&quot;3&quot; unique_id=&quot;10072&quot;&gt;&lt;property id=&quot;20148&quot; value=&quot;5&quot;/&gt;&lt;property id=&quot;20300&quot; value=&quot;Slide 2&quot;/&gt;&lt;property id=&quot;20307&quot; value=&quot;263&quot;/&gt;&lt;/object&gt;&lt;object type=&quot;3&quot; unique_id=&quot;10181&quot;&gt;&lt;property id=&quot;20148&quot; value=&quot;5&quot;/&gt;&lt;property id=&quot;20300&quot; value=&quot;Slide 5&quot;/&gt;&lt;property id=&quot;20307&quot; value=&quot;269&quot;/&gt;&lt;/object&gt;&lt;object type=&quot;3&quot; unique_id=&quot;10182&quot;&gt;&lt;property id=&quot;20148&quot; value=&quot;5&quot;/&gt;&lt;property id=&quot;20300&quot; value=&quot;Slide 6&quot;/&gt;&lt;property id=&quot;20307&quot; value=&quot;267&quot;/&gt;&lt;/object&gt;&lt;object type=&quot;3&quot; unique_id=&quot;10183&quot;&gt;&lt;property id=&quot;20148&quot; value=&quot;5&quot;/&gt;&lt;property id=&quot;20300&quot; value=&quot;Slide 7&quot;/&gt;&lt;property id=&quot;20307&quot; value=&quot;268&quot;/&gt;&lt;/object&gt;&lt;object type=&quot;3&quot; unique_id=&quot;10184&quot;&gt;&lt;property id=&quot;20148&quot; value=&quot;5&quot;/&gt;&lt;property id=&quot;20300&quot; value=&quot;Slide 15&quot;/&gt;&lt;property id=&quot;20307&quot; value=&quot;265&quot;/&gt;&lt;/object&gt;&lt;object type=&quot;3&quot; unique_id=&quot;10185&quot;&gt;&lt;property id=&quot;20148&quot; value=&quot;5&quot;/&gt;&lt;property id=&quot;20300&quot; value=&quot;Slide 16&quot;/&gt;&lt;property id=&quot;20307&quot; value=&quot;271&quot;/&gt;&lt;/object&gt;&lt;object type=&quot;3&quot; unique_id=&quot;10186&quot;&gt;&lt;property id=&quot;20148&quot; value=&quot;5&quot;/&gt;&lt;property id=&quot;20300&quot; value=&quot;Slide 17&quot;/&gt;&lt;property id=&quot;20307&quot; value=&quot;272&quot;/&gt;&lt;/object&gt;&lt;object type=&quot;3&quot; unique_id=&quot;10187&quot;&gt;&lt;property id=&quot;20148&quot; value=&quot;5&quot;/&gt;&lt;property id=&quot;20300&quot; value=&quot;Slide 18&quot;/&gt;&lt;property id=&quot;20307&quot; value=&quot;276&quot;/&gt;&lt;/object&gt;&lt;object type=&quot;3&quot; unique_id=&quot;10188&quot;&gt;&lt;property id=&quot;20148&quot; value=&quot;5&quot;/&gt;&lt;property id=&quot;20300&quot; value=&quot;Slide 19&quot;/&gt;&lt;property id=&quot;20307&quot; value=&quot;273&quot;/&gt;&lt;/object&gt;&lt;object type=&quot;3&quot; unique_id=&quot;10189&quot;&gt;&lt;property id=&quot;20148&quot; value=&quot;5&quot;/&gt;&lt;property id=&quot;20300&quot; value=&quot;Slide 22&quot;/&gt;&lt;property id=&quot;20307&quot; value=&quot;274&quot;/&gt;&lt;/object&gt;&lt;object type=&quot;3&quot; unique_id=&quot;10633&quot;&gt;&lt;property id=&quot;20148&quot; value=&quot;5&quot;/&gt;&lt;property id=&quot;20300&quot; value=&quot;Slide 8&quot;/&gt;&lt;property id=&quot;20307&quot; value=&quot;280&quot;/&gt;&lt;/object&gt;&lt;object type=&quot;3&quot; unique_id=&quot;10634&quot;&gt;&lt;property id=&quot;20148&quot; value=&quot;5&quot;/&gt;&lt;property id=&quot;20300&quot; value=&quot;Slide 10&quot;/&gt;&lt;property id=&quot;20307&quot; value=&quot;281&quot;/&gt;&lt;/object&gt;&lt;object type=&quot;3&quot; unique_id=&quot;10635&quot;&gt;&lt;property id=&quot;20148&quot; value=&quot;5&quot;/&gt;&lt;property id=&quot;20300&quot; value=&quot;Slide 12&quot;/&gt;&lt;property id=&quot;20307&quot; value=&quot;282&quot;/&gt;&lt;/object&gt;&lt;object type=&quot;3&quot; unique_id=&quot;10636&quot;&gt;&lt;property id=&quot;20148&quot; value=&quot;5&quot;/&gt;&lt;property id=&quot;20300&quot; value=&quot;Slide 14&quot;/&gt;&lt;property id=&quot;20307&quot; value=&quot;283&quot;/&gt;&lt;/object&gt;&lt;object type=&quot;3&quot; unique_id=&quot;10637&quot;&gt;&lt;property id=&quot;20148&quot; value=&quot;5&quot;/&gt;&lt;property id=&quot;20300&quot; value=&quot;Slide 20&quot;/&gt;&lt;property id=&quot;20307&quot; value=&quot;286&quot;/&gt;&lt;/object&gt;&lt;object type=&quot;3&quot; unique_id=&quot;10638&quot;&gt;&lt;property id=&quot;20148&quot; value=&quot;5&quot;/&gt;&lt;property id=&quot;20300&quot; value=&quot;Slide 21&quot;/&gt;&lt;property id=&quot;20307&quot; value=&quot;288&quot;/&gt;&lt;/object&gt;&lt;object type=&quot;3&quot; unique_id=&quot;10639&quot;&gt;&lt;property id=&quot;20148&quot; value=&quot;5&quot;/&gt;&lt;property id=&quot;20300&quot; value=&quot;Slide 47&quot;/&gt;&lt;property id=&quot;20307&quot; value=&quot;289&quot;/&gt;&lt;/object&gt;&lt;object type=&quot;3&quot; unique_id=&quot;10640&quot;&gt;&lt;property id=&quot;20148&quot; value=&quot;5&quot;/&gt;&lt;property id=&quot;20300&quot; value=&quot;Slide 48&quot;/&gt;&lt;property id=&quot;20307&quot; value=&quot;291&quot;/&gt;&lt;/object&gt;&lt;object type=&quot;3&quot; unique_id=&quot;10641&quot;&gt;&lt;property id=&quot;20148&quot; value=&quot;5&quot;/&gt;&lt;property id=&quot;20300&quot; value=&quot;Slide 49&quot;/&gt;&lt;property id=&quot;20307&quot; value=&quot;290&quot;/&gt;&lt;/object&gt;&lt;object type=&quot;3&quot; unique_id=&quot;10642&quot;&gt;&lt;property id=&quot;20148&quot; value=&quot;5&quot;/&gt;&lt;property id=&quot;20300&quot; value=&quot;Slide 50&quot;/&gt;&lt;property id=&quot;20307&quot; value=&quot;294&quot;/&gt;&lt;/object&gt;&lt;object type=&quot;3&quot; unique_id=&quot;10643&quot;&gt;&lt;property id=&quot;20148&quot; value=&quot;5&quot;/&gt;&lt;property id=&quot;20300&quot; value=&quot;Slide 51&quot;/&gt;&lt;property id=&quot;20307&quot; value=&quot;296&quot;/&gt;&lt;/object&gt;&lt;object type=&quot;3&quot; unique_id=&quot;10644&quot;&gt;&lt;property id=&quot;20148&quot; value=&quot;5&quot;/&gt;&lt;property id=&quot;20300&quot; value=&quot;Slide 52&quot;/&gt;&lt;property id=&quot;20307&quot; value=&quot;297&quot;/&gt;&lt;/object&gt;&lt;object type=&quot;3&quot; unique_id=&quot;10645&quot;&gt;&lt;property id=&quot;20148&quot; value=&quot;5&quot;/&gt;&lt;property id=&quot;20300&quot; value=&quot;Slide 24&quot;/&gt;&lt;property id=&quot;20307&quot; value=&quot;292&quot;/&gt;&lt;/object&gt;&lt;object type=&quot;3&quot; unique_id=&quot;10646&quot;&gt;&lt;property id=&quot;20148&quot; value=&quot;5&quot;/&gt;&lt;property id=&quot;20300&quot; value=&quot;Slide 23&quot;/&gt;&lt;property id=&quot;20307&quot; value=&quot;293&quot;/&gt;&lt;/object&gt;&lt;object type=&quot;3&quot; unique_id=&quot;10648&quot;&gt;&lt;property id=&quot;20148&quot; value=&quot;5&quot;/&gt;&lt;property id=&quot;20300&quot; value=&quot;Slide 33&quot;/&gt;&lt;property id=&quot;20307&quot; value=&quot;285&quot;/&gt;&lt;/object&gt;&lt;object type=&quot;3&quot; unique_id=&quot;22022&quot;&gt;&lt;property id=&quot;20148&quot; value=&quot;5&quot;/&gt;&lt;property id=&quot;20300&quot; value=&quot;Slide 54&quot;/&gt;&lt;property id=&quot;20307&quot; value=&quot;298&quot;/&gt;&lt;/object&gt;&lt;object type=&quot;3&quot; unique_id=&quot;22023&quot;&gt;&lt;property id=&quot;20148&quot; value=&quot;5&quot;/&gt;&lt;property id=&quot;20300&quot; value=&quot;Slide 55&quot;/&gt;&lt;property id=&quot;20307&quot; value=&quot;299&quot;/&gt;&lt;/object&gt;&lt;object type=&quot;3&quot; unique_id=&quot;22024&quot;&gt;&lt;property id=&quot;20148&quot; value=&quot;5&quot;/&gt;&lt;property id=&quot;20300&quot; value=&quot;Slide 25&quot;/&gt;&lt;property id=&quot;20307&quot; value=&quot;306&quot;/&gt;&lt;/object&gt;&lt;object type=&quot;3&quot; unique_id=&quot;22025&quot;&gt;&lt;property id=&quot;20148&quot; value=&quot;5&quot;/&gt;&lt;property id=&quot;20300&quot; value=&quot;Slide 26&quot;/&gt;&lt;property id=&quot;20307&quot; value=&quot;304&quot;/&gt;&lt;/object&gt;&lt;object type=&quot;3&quot; unique_id=&quot;22026&quot;&gt;&lt;property id=&quot;20148&quot; value=&quot;5&quot;/&gt;&lt;property id=&quot;20300&quot; value=&quot;Slide 27&quot;/&gt;&lt;property id=&quot;20307&quot; value=&quot;307&quot;/&gt;&lt;/object&gt;&lt;object type=&quot;3&quot; unique_id=&quot;22031&quot;&gt;&lt;property id=&quot;20148&quot; value=&quot;5&quot;/&gt;&lt;property id=&quot;20300&quot; value=&quot;Slide 29&quot;/&gt;&lt;property id=&quot;20307&quot; value=&quot;305&quot;/&gt;&lt;/object&gt;&lt;object type=&quot;3&quot; unique_id=&quot;22380&quot;&gt;&lt;property id=&quot;20148&quot; value=&quot;5&quot;/&gt;&lt;property id=&quot;20300&quot; value=&quot;Slide 30&quot;/&gt;&lt;property id=&quot;20307&quot; value=&quot;312&quot;/&gt;&lt;/object&gt;&lt;object type=&quot;3&quot; unique_id=&quot;22381&quot;&gt;&lt;property id=&quot;20148&quot; value=&quot;5&quot;/&gt;&lt;property id=&quot;20300&quot; value=&quot;Slide 36 - &amp;quot;“Flip CRUT”: A NICRUT/NIMCRUT that converts to a CRUT at a trigger event&amp;quot;&quot;/&gt;&lt;property id=&quot;20307&quot; value=&quot;313&quot;/&gt;&lt;/object&gt;&lt;object type=&quot;3&quot; unique_id=&quot;22517&quot;&gt;&lt;property id=&quot;20148&quot; value=&quot;5&quot;/&gt;&lt;property id=&quot;20300&quot; value=&quot;Slide 3&quot;/&gt;&lt;property id=&quot;20307&quot; value=&quot;314&quot;/&gt;&lt;/object&gt;&lt;object type=&quot;3&quot; unique_id=&quot;22518&quot;&gt;&lt;property id=&quot;20148&quot; value=&quot;5&quot;/&gt;&lt;property id=&quot;20300&quot; value=&quot;Slide 9&quot;/&gt;&lt;property id=&quot;20307&quot; value=&quot;315&quot;/&gt;&lt;/object&gt;&lt;object type=&quot;3&quot; unique_id=&quot;22519&quot;&gt;&lt;property id=&quot;20148&quot; value=&quot;5&quot;/&gt;&lt;property id=&quot;20300&quot; value=&quot;Slide 11&quot;/&gt;&lt;property id=&quot;20307&quot; value=&quot;316&quot;/&gt;&lt;/object&gt;&lt;object type=&quot;3&quot; unique_id=&quot;23000&quot;&gt;&lt;property id=&quot;20148&quot; value=&quot;5&quot;/&gt;&lt;property id=&quot;20300&quot; value=&quot;Slide 13&quot;/&gt;&lt;property id=&quot;20307&quot; value=&quot;317&quot;/&gt;&lt;/object&gt;&lt;object type=&quot;3&quot; unique_id=&quot;23001&quot;&gt;&lt;property id=&quot;20148&quot; value=&quot;5&quot;/&gt;&lt;property id=&quot;20300&quot; value=&quot;Slide 28&quot;/&gt;&lt;property id=&quot;20307&quot; value=&quot;318&quot;/&gt;&lt;/object&gt;&lt;object type=&quot;3&quot; unique_id=&quot;23002&quot;&gt;&lt;property id=&quot;20148&quot; value=&quot;5&quot;/&gt;&lt;property id=&quot;20300&quot; value=&quot;Slide 31&quot;/&gt;&lt;property id=&quot;20307&quot; value=&quot;319&quot;/&gt;&lt;/object&gt;&lt;object type=&quot;3&quot; unique_id=&quot;23003&quot;&gt;&lt;property id=&quot;20148&quot; value=&quot;5&quot;/&gt;&lt;property id=&quot;20300&quot; value=&quot;Slide 32&quot;/&gt;&lt;property id=&quot;20307&quot; value=&quot;320&quot;/&gt;&lt;/object&gt;&lt;object type=&quot;3&quot; unique_id=&quot;23004&quot;&gt;&lt;property id=&quot;20148&quot; value=&quot;5&quot;/&gt;&lt;property id=&quot;20300&quot; value=&quot;Slide 34&quot;/&gt;&lt;property id=&quot;20307&quot; value=&quot;321&quot;/&gt;&lt;/object&gt;&lt;object type=&quot;3&quot; unique_id=&quot;23352&quot;&gt;&lt;property id=&quot;20148&quot; value=&quot;5&quot;/&gt;&lt;property id=&quot;20300&quot; value=&quot;Slide 35&quot;/&gt;&lt;property id=&quot;20307&quot; value=&quot;322&quot;/&gt;&lt;/object&gt;&lt;object type=&quot;3&quot; unique_id=&quot;23353&quot;&gt;&lt;property id=&quot;20148&quot; value=&quot;5&quot;/&gt;&lt;property id=&quot;20300&quot; value=&quot;Slide 37&quot;/&gt;&lt;property id=&quot;20307&quot; value=&quot;325&quot;/&gt;&lt;/object&gt;&lt;object type=&quot;3&quot; unique_id=&quot;23354&quot;&gt;&lt;property id=&quot;20148&quot; value=&quot;5&quot;/&gt;&lt;property id=&quot;20300&quot; value=&quot;Slide 38&quot;/&gt;&lt;property id=&quot;20307&quot; value=&quot;324&quot;/&gt;&lt;/object&gt;&lt;object type=&quot;3&quot; unique_id=&quot;23355&quot;&gt;&lt;property id=&quot;20148&quot; value=&quot;5&quot;/&gt;&lt;property id=&quot;20300&quot; value=&quot;Slide 39&quot;/&gt;&lt;property id=&quot;20307&quot; value=&quot;326&quot;/&gt;&lt;/object&gt;&lt;object type=&quot;3&quot; unique_id=&quot;23356&quot;&gt;&lt;property id=&quot;20148&quot; value=&quot;5&quot;/&gt;&lt;property id=&quot;20300&quot; value=&quot;Slide 40&quot;/&gt;&lt;property id=&quot;20307&quot; value=&quot;323&quot;/&gt;&lt;/object&gt;&lt;object type=&quot;3&quot; unique_id=&quot;23717&quot;&gt;&lt;property id=&quot;20148&quot; value=&quot;5&quot;/&gt;&lt;property id=&quot;20300&quot; value=&quot;Slide 53&quot;/&gt;&lt;property id=&quot;20307&quot; value=&quot;329&quot;/&gt;&lt;/object&gt;&lt;object type=&quot;3&quot; unique_id=&quot;23718&quot;&gt;&lt;property id=&quot;20148&quot; value=&quot;5&quot;/&gt;&lt;property id=&quot;20300&quot; value=&quot;Slide 41&quot;/&gt;&lt;property id=&quot;20307&quot; value=&quot;327&quot;/&gt;&lt;/object&gt;&lt;object type=&quot;3&quot; unique_id=&quot;23984&quot;&gt;&lt;property id=&quot;20148&quot; value=&quot;5&quot;/&gt;&lt;property id=&quot;20300&quot; value=&quot;Slide 44&quot;/&gt;&lt;property id=&quot;20307&quot; value=&quot;330&quot;/&gt;&lt;/object&gt;&lt;object type=&quot;3&quot; unique_id=&quot;23985&quot;&gt;&lt;property id=&quot;20148&quot; value=&quot;5&quot;/&gt;&lt;property id=&quot;20300&quot; value=&quot;Slide 45&quot;/&gt;&lt;property id=&quot;20307&quot; value=&quot;331&quot;/&gt;&lt;/object&gt;&lt;object type=&quot;3&quot; unique_id=&quot;24371&quot;&gt;&lt;property id=&quot;20148&quot; value=&quot;5&quot;/&gt;&lt;property id=&quot;20300&quot; value=&quot;Slide 46&quot;/&gt;&lt;property id=&quot;20307&quot; value=&quot;332&quot;/&gt;&lt;/object&gt;&lt;object type=&quot;3&quot; unique_id=&quot;24372&quot;&gt;&lt;property id=&quot;20148&quot; value=&quot;5&quot;/&gt;&lt;property id=&quot;20300&quot; value=&quot;Slide 56&quot;/&gt;&lt;property id=&quot;20307&quot; value=&quot;333&quot;/&gt;&lt;/object&gt;&lt;object type=&quot;3&quot; unique_id=&quot;24373&quot;&gt;&lt;property id=&quot;20148&quot; value=&quot;5&quot;/&gt;&lt;property id=&quot;20300&quot; value=&quot;Slide 57&quot;/&gt;&lt;property id=&quot;20307&quot; value=&quot;334&quot;/&gt;&lt;/object&gt;&lt;object type=&quot;3&quot; unique_id=&quot;25128&quot;&gt;&lt;property id=&quot;20148&quot; value=&quot;5&quot;/&gt;&lt;property id=&quot;20300&quot; value=&quot;Slide 58&quot;/&gt;&lt;property id=&quot;20307&quot; value=&quot;337&quot;/&gt;&lt;/object&gt;&lt;object type=&quot;3&quot; unique_id=&quot;25129&quot;&gt;&lt;property id=&quot;20148&quot; value=&quot;5&quot;/&gt;&lt;property id=&quot;20300&quot; value=&quot;Slide 59&quot;/&gt;&lt;property id=&quot;20307&quot; value=&quot;338&quot;/&gt;&lt;/object&gt;&lt;object type=&quot;3&quot; unique_id=&quot;25130&quot;&gt;&lt;property id=&quot;20148&quot; value=&quot;5&quot;/&gt;&lt;property id=&quot;20300&quot; value=&quot;Slide 60&quot;/&gt;&lt;property id=&quot;20307&quot; value=&quot;339&quot;/&gt;&lt;/object&gt;&lt;object type=&quot;3&quot; unique_id=&quot;25131&quot;&gt;&lt;property id=&quot;20148&quot; value=&quot;5&quot;/&gt;&lt;property id=&quot;20300&quot; value=&quot;Slide 61&quot;/&gt;&lt;property id=&quot;20307&quot; value=&quot;340&quot;/&gt;&lt;/object&gt;&lt;object type=&quot;3&quot; unique_id=&quot;25132&quot;&gt;&lt;property id=&quot;20148&quot; value=&quot;5&quot;/&gt;&lt;property id=&quot;20300&quot; value=&quot;Slide 62&quot;/&gt;&lt;property id=&quot;20307&quot; value=&quot;341&quot;/&gt;&lt;/object&gt;&lt;object type=&quot;3&quot; unique_id=&quot;25133&quot;&gt;&lt;property id=&quot;20148&quot; value=&quot;5&quot;/&gt;&lt;property id=&quot;20300&quot; value=&quot;Slide 63&quot;/&gt;&lt;property id=&quot;20307&quot; value=&quot;342&quot;/&gt;&lt;/object&gt;&lt;object type=&quot;3&quot; unique_id=&quot;25134&quot;&gt;&lt;property id=&quot;20148&quot; value=&quot;5&quot;/&gt;&lt;property id=&quot;20300&quot; value=&quot;Slide 64&quot;/&gt;&lt;property id=&quot;20307&quot; value=&quot;343&quot;/&gt;&lt;/object&gt;&lt;object type=&quot;3&quot; unique_id=&quot;25135&quot;&gt;&lt;property id=&quot;20148&quot; value=&quot;5&quot;/&gt;&lt;property id=&quot;20300&quot; value=&quot;Slide 65&quot;/&gt;&lt;property id=&quot;20307&quot; value=&quot;344&quot;/&gt;&lt;/object&gt;&lt;object type=&quot;3&quot; unique_id=&quot;25137&quot;&gt;&lt;property id=&quot;20148&quot; value=&quot;5&quot;/&gt;&lt;property id=&quot;20300&quot; value=&quot;Slide 66&quot;/&gt;&lt;property id=&quot;20307&quot; value=&quot;335&quot;/&gt;&lt;/object&gt;&lt;object type=&quot;3&quot; unique_id=&quot;25677&quot;&gt;&lt;property id=&quot;20148&quot; value=&quot;5&quot;/&gt;&lt;property id=&quot;20300&quot; value=&quot;Slide 4&quot;/&gt;&lt;property id=&quot;20307&quot; value=&quot;345&quot;/&gt;&lt;/object&gt;&lt;object type=&quot;3&quot; unique_id=&quot;26281&quot;&gt;&lt;property id=&quot;20148&quot; value=&quot;5&quot;/&gt;&lt;property id=&quot;20300&quot; value=&quot;Slide 67&quot;/&gt;&lt;property id=&quot;20307&quot; value=&quot;346&quot;/&gt;&lt;/object&gt;&lt;object type=&quot;3&quot; unique_id=&quot;26282&quot;&gt;&lt;property id=&quot;20148&quot; value=&quot;5&quot;/&gt;&lt;property id=&quot;20300&quot; value=&quot;Slide 68&quot;/&gt;&lt;property id=&quot;20307&quot; value=&quot;354&quot;/&gt;&lt;/object&gt;&lt;object type=&quot;3&quot; unique_id=&quot;26284&quot;&gt;&lt;property id=&quot;20148&quot; value=&quot;5&quot;/&gt;&lt;property id=&quot;20300&quot; value=&quot;Slide 70&quot;/&gt;&lt;property id=&quot;20307&quot; value=&quot;349&quot;/&gt;&lt;/object&gt;&lt;object type=&quot;3&quot; unique_id=&quot;26285&quot;&gt;&lt;property id=&quot;20148&quot; value=&quot;5&quot;/&gt;&lt;property id=&quot;20300&quot; value=&quot;Slide 71&quot;/&gt;&lt;property id=&quot;20307&quot; value=&quot;351&quot;/&gt;&lt;/object&gt;&lt;object type=&quot;3&quot; unique_id=&quot;27050&quot;&gt;&lt;property id=&quot;20148&quot; value=&quot;5&quot;/&gt;&lt;property id=&quot;20300&quot; value=&quot;Slide 69&quot;/&gt;&lt;property id=&quot;20307&quot; value=&quot;355&quot;/&gt;&lt;/object&gt;&lt;object type=&quot;3&quot; unique_id=&quot;27051&quot;&gt;&lt;property id=&quot;20148&quot; value=&quot;5&quot;/&gt;&lt;property id=&quot;20300&quot; value=&quot;Slide 72&quot;/&gt;&lt;property id=&quot;20307&quot; value=&quot;356&quot;/&gt;&lt;/object&gt;&lt;object type=&quot;3&quot; unique_id=&quot;27052&quot;&gt;&lt;property id=&quot;20148&quot; value=&quot;5&quot;/&gt;&lt;property id=&quot;20300&quot; value=&quot;Slide 73&quot;/&gt;&lt;property id=&quot;20307&quot; value=&quot;357&quot;/&gt;&lt;/object&gt;&lt;object type=&quot;3&quot; unique_id=&quot;27053&quot;&gt;&lt;property id=&quot;20148&quot; value=&quot;5&quot;/&gt;&lt;property id=&quot;20300&quot; value=&quot;Slide 74&quot;/&gt;&lt;property id=&quot;20307&quot; value=&quot;358&quot;/&gt;&lt;/object&gt;&lt;object type=&quot;3&quot; unique_id=&quot;27054&quot;&gt;&lt;property id=&quot;20148&quot; value=&quot;5&quot;/&gt;&lt;property id=&quot;20300&quot; value=&quot;Slide 75&quot;/&gt;&lt;property id=&quot;20307&quot; value=&quot;359&quot;/&gt;&lt;/object&gt;&lt;object type=&quot;3&quot; unique_id=&quot;27055&quot;&gt;&lt;property id=&quot;20148&quot; value=&quot;5&quot;/&gt;&lt;property id=&quot;20300&quot; value=&quot;Slide 76&quot;/&gt;&lt;property id=&quot;20307&quot; value=&quot;360&quot;/&gt;&lt;/object&gt;&lt;object type=&quot;3&quot; unique_id=&quot;27056&quot;&gt;&lt;property id=&quot;20148&quot; value=&quot;5&quot;/&gt;&lt;property id=&quot;20300&quot; value=&quot;Slide 77&quot;/&gt;&lt;property id=&quot;20307&quot; value=&quot;361&quot;/&gt;&lt;/object&gt;&lt;object type=&quot;3&quot; unique_id=&quot;27136&quot;&gt;&lt;property id=&quot;20148&quot; value=&quot;5&quot;/&gt;&lt;property id=&quot;20300&quot; value=&quot;Slide 42 - &amp;quot;The flexibility of CRTs&amp;quot;&quot;/&gt;&lt;property id=&quot;20307&quot; value=&quot;362&quot;/&gt;&lt;/object&gt;&lt;object type=&quot;3&quot; unique_id=&quot;33089&quot;&gt;&lt;property id=&quot;20148&quot; value=&quot;5&quot;/&gt;&lt;property id=&quot;20300&quot; value=&quot;Slide 78&quot;/&gt;&lt;property id=&quot;20307&quot; value=&quot;363&quot;/&gt;&lt;/object&gt;&lt;object type=&quot;3&quot; unique_id=&quot;33090&quot;&gt;&lt;property id=&quot;20148&quot; value=&quot;5&quot;/&gt;&lt;property id=&quot;20300&quot; value=&quot;Slide 79&quot;/&gt;&lt;property id=&quot;20307&quot; value=&quot;364&quot;/&gt;&lt;/object&gt;&lt;object type=&quot;3&quot; unique_id=&quot;33091&quot;&gt;&lt;property id=&quot;20148&quot; value=&quot;5&quot;/&gt;&lt;property id=&quot;20300&quot; value=&quot;Slide 80&quot;/&gt;&lt;property id=&quot;20307&quot; value=&quot;365&quot;/&gt;&lt;/object&gt;&lt;object type=&quot;3&quot; unique_id=&quot;33092&quot;&gt;&lt;property id=&quot;20148&quot; value=&quot;5&quot;/&gt;&lt;property id=&quot;20300&quot; value=&quot;Slide 81&quot;/&gt;&lt;property id=&quot;20307&quot; value=&quot;366&quot;/&gt;&lt;/object&gt;&lt;object type=&quot;3&quot; unique_id=&quot;33093&quot;&gt;&lt;property id=&quot;20148&quot; value=&quot;5&quot;/&gt;&lt;property id=&quot;20300&quot; value=&quot;Slide 82&quot;/&gt;&lt;property id=&quot;20307&quot; value=&quot;367&quot;/&gt;&lt;/object&gt;&lt;object type=&quot;3&quot; unique_id=&quot;33094&quot;&gt;&lt;property id=&quot;20148&quot; value=&quot;5&quot;/&gt;&lt;property id=&quot;20300&quot; value=&quot;Slide 83&quot;/&gt;&lt;property id=&quot;20307&quot; value=&quot;368&quot;/&gt;&lt;/object&gt;&lt;object type=&quot;3&quot; unique_id=&quot;33095&quot;&gt;&lt;property id=&quot;20148&quot; value=&quot;5&quot;/&gt;&lt;property id=&quot;20300&quot; value=&quot;Slide 84&quot;/&gt;&lt;property id=&quot;20307&quot; value=&quot;3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TotalTime>
  <Words>2544</Words>
  <Application>Microsoft Office PowerPoint</Application>
  <PresentationFormat>On-screen Show (4:3)</PresentationFormat>
  <Paragraphs>478</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“Flip CRUT”: A NICRUT/NIMCRUT that converts to a CRUT at a trigger event</vt:lpstr>
      <vt:lpstr>Slide 37</vt:lpstr>
      <vt:lpstr>Slide 38</vt:lpstr>
      <vt:lpstr>Slide 39</vt:lpstr>
      <vt:lpstr>Slide 40</vt:lpstr>
      <vt:lpstr>Slide 41</vt:lpstr>
      <vt:lpstr>The flexibility of CRTs</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Charitable Remainder Trusts</dc:title>
  <dc:creator>rujames</dc:creator>
  <cp:lastModifiedBy>rujames</cp:lastModifiedBy>
  <cp:revision>223</cp:revision>
  <dcterms:created xsi:type="dcterms:W3CDTF">2010-10-25T14:21:42Z</dcterms:created>
  <dcterms:modified xsi:type="dcterms:W3CDTF">2010-12-07T18:17:45Z</dcterms:modified>
</cp:coreProperties>
</file>