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527" r:id="rId2"/>
    <p:sldId id="493" r:id="rId3"/>
    <p:sldId id="303" r:id="rId4"/>
    <p:sldId id="304" r:id="rId5"/>
    <p:sldId id="307" r:id="rId6"/>
    <p:sldId id="308" r:id="rId7"/>
    <p:sldId id="305" r:id="rId8"/>
    <p:sldId id="306" r:id="rId9"/>
    <p:sldId id="310" r:id="rId10"/>
    <p:sldId id="311" r:id="rId11"/>
    <p:sldId id="313" r:id="rId12"/>
    <p:sldId id="270" r:id="rId13"/>
    <p:sldId id="271" r:id="rId14"/>
    <p:sldId id="312" r:id="rId15"/>
    <p:sldId id="272" r:id="rId16"/>
    <p:sldId id="273" r:id="rId17"/>
    <p:sldId id="314" r:id="rId18"/>
    <p:sldId id="275" r:id="rId19"/>
    <p:sldId id="278" r:id="rId20"/>
    <p:sldId id="484" r:id="rId21"/>
    <p:sldId id="320" r:id="rId22"/>
    <p:sldId id="286" r:id="rId23"/>
    <p:sldId id="280" r:id="rId24"/>
    <p:sldId id="315" r:id="rId25"/>
    <p:sldId id="281" r:id="rId26"/>
    <p:sldId id="318" r:id="rId27"/>
    <p:sldId id="283" r:id="rId28"/>
    <p:sldId id="494" r:id="rId29"/>
    <p:sldId id="495" r:id="rId30"/>
    <p:sldId id="496" r:id="rId31"/>
    <p:sldId id="497" r:id="rId32"/>
    <p:sldId id="498" r:id="rId33"/>
    <p:sldId id="499" r:id="rId34"/>
    <p:sldId id="500" r:id="rId35"/>
    <p:sldId id="501" r:id="rId36"/>
    <p:sldId id="502" r:id="rId37"/>
    <p:sldId id="503" r:id="rId38"/>
    <p:sldId id="504" r:id="rId39"/>
    <p:sldId id="505" r:id="rId40"/>
    <p:sldId id="506" r:id="rId41"/>
    <p:sldId id="297" r:id="rId42"/>
    <p:sldId id="300" r:id="rId43"/>
    <p:sldId id="507" r:id="rId44"/>
    <p:sldId id="508" r:id="rId45"/>
    <p:sldId id="509" r:id="rId46"/>
    <p:sldId id="510" r:id="rId47"/>
    <p:sldId id="511" r:id="rId48"/>
    <p:sldId id="512" r:id="rId49"/>
    <p:sldId id="513" r:id="rId50"/>
    <p:sldId id="514" r:id="rId51"/>
    <p:sldId id="515" r:id="rId52"/>
    <p:sldId id="516" r:id="rId53"/>
    <p:sldId id="517" r:id="rId54"/>
    <p:sldId id="518" r:id="rId55"/>
    <p:sldId id="519" r:id="rId56"/>
    <p:sldId id="520" r:id="rId57"/>
    <p:sldId id="521" r:id="rId58"/>
    <p:sldId id="522" r:id="rId59"/>
    <p:sldId id="523" r:id="rId60"/>
    <p:sldId id="524" r:id="rId61"/>
    <p:sldId id="525" r:id="rId62"/>
    <p:sldId id="526" r:id="rId63"/>
    <p:sldId id="528" r:id="rId64"/>
    <p:sldId id="529" r:id="rId65"/>
    <p:sldId id="530" r:id="rId66"/>
    <p:sldId id="531" r:id="rId67"/>
    <p:sldId id="532" r:id="rId68"/>
    <p:sldId id="533" r:id="rId69"/>
    <p:sldId id="534"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A1D00"/>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james\My%20Documents\Research\Conferences\Planned%20Giving%20Sli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james\My%20Documents\Research\Conferences\Planned%20Giving%20Slid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james\My%20Documents\Research\Conferences\Planned%20Giving%20Slid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rjames\My%20Documents\Research\Conferences\Planned%20Giving%20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rjames\My%20Documents\Research\UK%20Popul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explosion val="25"/>
          <c:dPt>
            <c:idx val="0"/>
            <c:spPr>
              <a:solidFill>
                <a:schemeClr val="bg1">
                  <a:lumMod val="50000"/>
                </a:schemeClr>
              </a:solidFill>
            </c:spPr>
          </c:dPt>
          <c:dPt>
            <c:idx val="1"/>
            <c:spPr>
              <a:solidFill>
                <a:srgbClr val="C00000"/>
              </a:solidFill>
            </c:spPr>
          </c:dPt>
          <c:dLbls>
            <c:dLbl>
              <c:idx val="1"/>
              <c:layout>
                <c:manualLayout>
                  <c:x val="5.7212160979877517E-2"/>
                  <c:y val="-0.38634259259259374"/>
                </c:manualLayout>
              </c:layout>
              <c:spPr/>
              <c:txPr>
                <a:bodyPr/>
                <a:lstStyle/>
                <a:p>
                  <a:pPr>
                    <a:defRPr sz="2800">
                      <a:solidFill>
                        <a:schemeClr val="bg1"/>
                      </a:solidFill>
                    </a:defRPr>
                  </a:pPr>
                  <a:endParaRPr lang="en-US"/>
                </a:p>
              </c:txPr>
              <c:showVal val="1"/>
              <c:showCatName val="1"/>
            </c:dLbl>
            <c:txPr>
              <a:bodyPr/>
              <a:lstStyle/>
              <a:p>
                <a:pPr>
                  <a:defRPr sz="2800"/>
                </a:pPr>
                <a:endParaRPr lang="en-US"/>
              </a:p>
            </c:txPr>
            <c:showVal val="1"/>
            <c:showCatName val="1"/>
            <c:showLeaderLines val="1"/>
          </c:dLbls>
          <c:cat>
            <c:strRef>
              <c:f>Sheet1!$B$5:$B$6</c:f>
              <c:strCache>
                <c:ptCount val="2"/>
                <c:pt idx="0">
                  <c:v>Charitable Plans</c:v>
                </c:pt>
                <c:pt idx="1">
                  <c:v>No Charitable Plans</c:v>
                </c:pt>
              </c:strCache>
            </c:strRef>
          </c:cat>
          <c:val>
            <c:numRef>
              <c:f>Sheet1!$C$5:$C$6</c:f>
              <c:numCache>
                <c:formatCode>0.0%</c:formatCode>
                <c:ptCount val="2"/>
                <c:pt idx="0">
                  <c:v>5.7000000000000134E-2</c:v>
                </c:pt>
                <c:pt idx="1">
                  <c:v>0.94299999999999995</c:v>
                </c:pt>
              </c:numCache>
            </c:numRef>
          </c:val>
        </c:ser>
        <c:dLbls>
          <c:showVal val="1"/>
          <c:showCatName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spPr>
            <a:solidFill>
              <a:srgbClr val="C00000"/>
            </a:solidFill>
          </c:spPr>
          <c:explosion val="25"/>
          <c:dPt>
            <c:idx val="0"/>
            <c:spPr>
              <a:solidFill>
                <a:schemeClr val="bg1">
                  <a:lumMod val="50000"/>
                </a:schemeClr>
              </a:solidFill>
            </c:spPr>
          </c:dPt>
          <c:dPt>
            <c:idx val="1"/>
            <c:spPr>
              <a:solidFill>
                <a:schemeClr val="accent2">
                  <a:lumMod val="60000"/>
                  <a:lumOff val="40000"/>
                </a:schemeClr>
              </a:solidFill>
            </c:spPr>
          </c:dPt>
          <c:dLbls>
            <c:dLbl>
              <c:idx val="1"/>
              <c:spPr/>
              <c:txPr>
                <a:bodyPr/>
                <a:lstStyle/>
                <a:p>
                  <a:pPr>
                    <a:defRPr sz="2000">
                      <a:solidFill>
                        <a:schemeClr val="bg1"/>
                      </a:solidFill>
                    </a:defRPr>
                  </a:pPr>
                  <a:endParaRPr lang="en-US"/>
                </a:p>
              </c:txPr>
            </c:dLbl>
            <c:dLbl>
              <c:idx val="2"/>
              <c:spPr/>
              <c:txPr>
                <a:bodyPr/>
                <a:lstStyle/>
                <a:p>
                  <a:pPr>
                    <a:defRPr sz="2000">
                      <a:solidFill>
                        <a:schemeClr val="bg1"/>
                      </a:solidFill>
                    </a:defRPr>
                  </a:pPr>
                  <a:endParaRPr lang="en-US"/>
                </a:p>
              </c:txPr>
            </c:dLbl>
            <c:txPr>
              <a:bodyPr/>
              <a:lstStyle/>
              <a:p>
                <a:pPr>
                  <a:defRPr sz="2000"/>
                </a:pPr>
                <a:endParaRPr lang="en-US"/>
              </a:p>
            </c:txPr>
            <c:showVal val="1"/>
            <c:showCatName val="1"/>
            <c:showLeaderLines val="1"/>
          </c:dLbls>
          <c:cat>
            <c:strRef>
              <c:f>Sheet1!$B$10:$B$12</c:f>
              <c:strCache>
                <c:ptCount val="3"/>
                <c:pt idx="0">
                  <c:v>Charitable Plans</c:v>
                </c:pt>
                <c:pt idx="1">
                  <c:v>Plans Without Charity</c:v>
                </c:pt>
                <c:pt idx="2">
                  <c:v>No Planning Documents</c:v>
                </c:pt>
              </c:strCache>
            </c:strRef>
          </c:cat>
          <c:val>
            <c:numRef>
              <c:f>Sheet1!$C$10:$C$12</c:f>
              <c:numCache>
                <c:formatCode>0.0%</c:formatCode>
                <c:ptCount val="3"/>
                <c:pt idx="0">
                  <c:v>5.7000000000000023E-2</c:v>
                </c:pt>
                <c:pt idx="1">
                  <c:v>0.38200000000000084</c:v>
                </c:pt>
                <c:pt idx="2" formatCode="0.00%">
                  <c:v>0.56100000000000005</c:v>
                </c:pt>
              </c:numCache>
            </c:numRef>
          </c:val>
        </c:ser>
        <c:dLbls>
          <c:showVal val="1"/>
          <c:showCatName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explosion val="25"/>
          <c:dPt>
            <c:idx val="0"/>
            <c:spPr>
              <a:solidFill>
                <a:schemeClr val="bg1">
                  <a:lumMod val="50000"/>
                </a:schemeClr>
              </a:solidFill>
            </c:spPr>
          </c:dPt>
          <c:dPt>
            <c:idx val="1"/>
            <c:spPr>
              <a:solidFill>
                <a:srgbClr val="C00000"/>
              </a:solidFill>
            </c:spPr>
          </c:dPt>
          <c:dLbls>
            <c:dLbl>
              <c:idx val="1"/>
              <c:spPr/>
              <c:txPr>
                <a:bodyPr/>
                <a:lstStyle/>
                <a:p>
                  <a:pPr>
                    <a:defRPr sz="2400">
                      <a:solidFill>
                        <a:schemeClr val="bg1"/>
                      </a:solidFill>
                    </a:defRPr>
                  </a:pPr>
                  <a:endParaRPr lang="en-US"/>
                </a:p>
              </c:txPr>
            </c:dLbl>
            <c:txPr>
              <a:bodyPr/>
              <a:lstStyle/>
              <a:p>
                <a:pPr>
                  <a:defRPr sz="2400"/>
                </a:pPr>
                <a:endParaRPr lang="en-US"/>
              </a:p>
            </c:txPr>
            <c:showVal val="1"/>
            <c:showCatName val="1"/>
            <c:showLeaderLines val="1"/>
          </c:dLbls>
          <c:cat>
            <c:strRef>
              <c:f>Sheet2!$B$4:$B$5</c:f>
              <c:strCache>
                <c:ptCount val="2"/>
                <c:pt idx="0">
                  <c:v>Over-50 Donors with Charitable Plans</c:v>
                </c:pt>
                <c:pt idx="1">
                  <c:v>Over-50 Donors With No Charitable Plans</c:v>
                </c:pt>
              </c:strCache>
            </c:strRef>
          </c:cat>
          <c:val>
            <c:numRef>
              <c:f>Sheet2!$C$4:$C$5</c:f>
              <c:numCache>
                <c:formatCode>0.0%</c:formatCode>
                <c:ptCount val="2"/>
                <c:pt idx="0">
                  <c:v>9.4000000000000028E-2</c:v>
                </c:pt>
                <c:pt idx="1">
                  <c:v>0.90600000000000003</c:v>
                </c:pt>
              </c:numCache>
            </c:numRef>
          </c:val>
        </c:ser>
        <c:dLbls>
          <c:showVal val="1"/>
          <c:showCatName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2800"/>
          </a:pPr>
          <a:endParaRPr lang="en-US"/>
        </a:p>
      </c:txPr>
    </c:title>
    <c:plotArea>
      <c:layout/>
      <c:barChart>
        <c:barDir val="col"/>
        <c:grouping val="clustered"/>
        <c:ser>
          <c:idx val="0"/>
          <c:order val="0"/>
          <c:tx>
            <c:strRef>
              <c:f>Sheet3!$C$10</c:f>
              <c:strCache>
                <c:ptCount val="1"/>
                <c:pt idx="0">
                  <c:v>No estate documents found</c:v>
                </c:pt>
              </c:strCache>
            </c:strRef>
          </c:tx>
          <c:dPt>
            <c:idx val="0"/>
            <c:spPr>
              <a:solidFill>
                <a:srgbClr val="C00000"/>
              </a:solidFill>
            </c:spPr>
          </c:dPt>
          <c:dPt>
            <c:idx val="2"/>
            <c:spPr>
              <a:solidFill>
                <a:srgbClr val="C00000"/>
              </a:solidFill>
            </c:spPr>
          </c:dPt>
          <c:cat>
            <c:strRef>
              <c:f>Sheet3!$B$11:$B$14</c:f>
              <c:strCache>
                <c:ptCount val="4"/>
                <c:pt idx="0">
                  <c:v>Reported trust with no charitable plan</c:v>
                </c:pt>
                <c:pt idx="1">
                  <c:v>Reported trust with charitable plan</c:v>
                </c:pt>
                <c:pt idx="2">
                  <c:v>Reported will with no charitable plan</c:v>
                </c:pt>
                <c:pt idx="3">
                  <c:v>Reported will with charitable plan</c:v>
                </c:pt>
              </c:strCache>
            </c:strRef>
          </c:cat>
          <c:val>
            <c:numRef>
              <c:f>Sheet3!$C$11:$C$14</c:f>
              <c:numCache>
                <c:formatCode>0%</c:formatCode>
                <c:ptCount val="4"/>
                <c:pt idx="0">
                  <c:v>0.05</c:v>
                </c:pt>
                <c:pt idx="1">
                  <c:v>4.0000000000000022E-2</c:v>
                </c:pt>
                <c:pt idx="2">
                  <c:v>0.15000000000000019</c:v>
                </c:pt>
                <c:pt idx="3">
                  <c:v>9.0000000000000024E-2</c:v>
                </c:pt>
              </c:numCache>
            </c:numRef>
          </c:val>
        </c:ser>
        <c:axId val="208737024"/>
        <c:axId val="208739328"/>
      </c:barChart>
      <c:catAx>
        <c:axId val="208737024"/>
        <c:scaling>
          <c:orientation val="minMax"/>
        </c:scaling>
        <c:axPos val="b"/>
        <c:tickLblPos val="nextTo"/>
        <c:txPr>
          <a:bodyPr/>
          <a:lstStyle/>
          <a:p>
            <a:pPr>
              <a:defRPr sz="2000"/>
            </a:pPr>
            <a:endParaRPr lang="en-US"/>
          </a:p>
        </c:txPr>
        <c:crossAx val="208739328"/>
        <c:crosses val="autoZero"/>
        <c:auto val="1"/>
        <c:lblAlgn val="ctr"/>
        <c:lblOffset val="100"/>
      </c:catAx>
      <c:valAx>
        <c:axId val="208739328"/>
        <c:scaling>
          <c:orientation val="minMax"/>
        </c:scaling>
        <c:axPos val="l"/>
        <c:majorGridlines/>
        <c:numFmt formatCode="0%" sourceLinked="1"/>
        <c:tickLblPos val="nextTo"/>
        <c:txPr>
          <a:bodyPr/>
          <a:lstStyle/>
          <a:p>
            <a:pPr>
              <a:defRPr sz="2000"/>
            </a:pPr>
            <a:endParaRPr lang="en-US"/>
          </a:p>
        </c:txPr>
        <c:crossAx val="20873702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3200"/>
          </a:pPr>
          <a:endParaRPr lang="en-US"/>
        </a:p>
      </c:txPr>
    </c:title>
    <c:plotArea>
      <c:layout/>
      <c:barChart>
        <c:barDir val="col"/>
        <c:grouping val="clustered"/>
        <c:ser>
          <c:idx val="0"/>
          <c:order val="0"/>
          <c:tx>
            <c:strRef>
              <c:f>Sheet3!$C$24</c:f>
              <c:strCache>
                <c:ptCount val="1"/>
                <c:pt idx="0">
                  <c:v>Estates generating a charitable gift</c:v>
                </c:pt>
              </c:strCache>
            </c:strRef>
          </c:tx>
          <c:dPt>
            <c:idx val="0"/>
            <c:spPr>
              <a:solidFill>
                <a:srgbClr val="C00000"/>
              </a:solidFill>
            </c:spPr>
          </c:dPt>
          <c:dLbls>
            <c:dLbl>
              <c:idx val="0"/>
              <c:spPr/>
              <c:txPr>
                <a:bodyPr/>
                <a:lstStyle/>
                <a:p>
                  <a:pPr>
                    <a:defRPr sz="7200" b="1">
                      <a:solidFill>
                        <a:schemeClr val="bg1"/>
                      </a:solidFill>
                    </a:defRPr>
                  </a:pPr>
                  <a:endParaRPr lang="en-US"/>
                </a:p>
              </c:txPr>
            </c:dLbl>
            <c:dLbl>
              <c:idx val="1"/>
              <c:spPr/>
              <c:txPr>
                <a:bodyPr/>
                <a:lstStyle/>
                <a:p>
                  <a:pPr>
                    <a:defRPr sz="7200" b="1">
                      <a:solidFill>
                        <a:schemeClr val="bg1"/>
                      </a:solidFill>
                    </a:defRPr>
                  </a:pPr>
                  <a:endParaRPr lang="en-US"/>
                </a:p>
              </c:txPr>
            </c:dLbl>
            <c:txPr>
              <a:bodyPr/>
              <a:lstStyle/>
              <a:p>
                <a:pPr>
                  <a:defRPr sz="7200" b="1"/>
                </a:pPr>
                <a:endParaRPr lang="en-US"/>
              </a:p>
            </c:txPr>
            <c:dLblPos val="inEnd"/>
            <c:showVal val="1"/>
          </c:dLbls>
          <c:cat>
            <c:strRef>
              <c:f>Sheet3!$B$25:$B$26</c:f>
              <c:strCache>
                <c:ptCount val="2"/>
                <c:pt idx="0">
                  <c:v>Reported trust with charitable plan</c:v>
                </c:pt>
                <c:pt idx="1">
                  <c:v>Reported only will with charitable plan</c:v>
                </c:pt>
              </c:strCache>
            </c:strRef>
          </c:cat>
          <c:val>
            <c:numRef>
              <c:f>Sheet3!$C$25:$C$26</c:f>
              <c:numCache>
                <c:formatCode>0%</c:formatCode>
                <c:ptCount val="2"/>
                <c:pt idx="0">
                  <c:v>0.56000000000000005</c:v>
                </c:pt>
                <c:pt idx="1">
                  <c:v>0.35000000000000031</c:v>
                </c:pt>
              </c:numCache>
            </c:numRef>
          </c:val>
        </c:ser>
        <c:gapWidth val="75"/>
        <c:overlap val="40"/>
        <c:axId val="216953984"/>
        <c:axId val="216955520"/>
      </c:barChart>
      <c:catAx>
        <c:axId val="216953984"/>
        <c:scaling>
          <c:orientation val="minMax"/>
        </c:scaling>
        <c:axPos val="b"/>
        <c:majorTickMark val="none"/>
        <c:tickLblPos val="nextTo"/>
        <c:txPr>
          <a:bodyPr/>
          <a:lstStyle/>
          <a:p>
            <a:pPr>
              <a:defRPr sz="2800"/>
            </a:pPr>
            <a:endParaRPr lang="en-US"/>
          </a:p>
        </c:txPr>
        <c:crossAx val="216955520"/>
        <c:crosses val="autoZero"/>
        <c:auto val="1"/>
        <c:lblAlgn val="ctr"/>
        <c:lblOffset val="100"/>
      </c:catAx>
      <c:valAx>
        <c:axId val="216955520"/>
        <c:scaling>
          <c:orientation val="minMax"/>
        </c:scaling>
        <c:axPos val="l"/>
        <c:majorGridlines/>
        <c:numFmt formatCode="0%" sourceLinked="1"/>
        <c:majorTickMark val="none"/>
        <c:tickLblPos val="nextTo"/>
        <c:txPr>
          <a:bodyPr/>
          <a:lstStyle/>
          <a:p>
            <a:pPr>
              <a:defRPr sz="2800"/>
            </a:pPr>
            <a:endParaRPr lang="en-US"/>
          </a:p>
        </c:txPr>
        <c:crossAx val="21695398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marker>
            <c:symbol val="none"/>
          </c:marker>
          <c:cat>
            <c:strRef>
              <c:f>Sheet1!$E$1:$E$61</c:f>
              <c:strCache>
                <c:ptCount val="61"/>
                <c:pt idx="0">
                  <c:v>1909 (Age 100)</c:v>
                </c:pt>
                <c:pt idx="1">
                  <c:v>1910 (Age 99)</c:v>
                </c:pt>
                <c:pt idx="2">
                  <c:v>1911 (Age 98)</c:v>
                </c:pt>
                <c:pt idx="3">
                  <c:v>1912 (Age 97)</c:v>
                </c:pt>
                <c:pt idx="4">
                  <c:v>1913 (Age 96)</c:v>
                </c:pt>
                <c:pt idx="5">
                  <c:v>1914 (Age 95)</c:v>
                </c:pt>
                <c:pt idx="6">
                  <c:v>1915 (Age 94)</c:v>
                </c:pt>
                <c:pt idx="7">
                  <c:v>1916 (Age 93)</c:v>
                </c:pt>
                <c:pt idx="8">
                  <c:v>1917 (Age 92)</c:v>
                </c:pt>
                <c:pt idx="9">
                  <c:v>1918 (Age 91)</c:v>
                </c:pt>
                <c:pt idx="10">
                  <c:v>1919 (Age 90)</c:v>
                </c:pt>
                <c:pt idx="11">
                  <c:v>1920 (Age 89)</c:v>
                </c:pt>
                <c:pt idx="12">
                  <c:v>1921 (Age 88)</c:v>
                </c:pt>
                <c:pt idx="13">
                  <c:v>1922 (Age 87)</c:v>
                </c:pt>
                <c:pt idx="14">
                  <c:v>1923 (Age 86)</c:v>
                </c:pt>
                <c:pt idx="15">
                  <c:v>1924 (Age 85)</c:v>
                </c:pt>
                <c:pt idx="16">
                  <c:v>1925 (Age 84)</c:v>
                </c:pt>
                <c:pt idx="17">
                  <c:v>1926 (Age 83)</c:v>
                </c:pt>
                <c:pt idx="18">
                  <c:v>1927 (Age 82)</c:v>
                </c:pt>
                <c:pt idx="19">
                  <c:v>1928 (Age 81)</c:v>
                </c:pt>
                <c:pt idx="20">
                  <c:v>1929 (Age 80)</c:v>
                </c:pt>
                <c:pt idx="21">
                  <c:v>1930 (Age 79)</c:v>
                </c:pt>
                <c:pt idx="22">
                  <c:v>1931 (Age 78)</c:v>
                </c:pt>
                <c:pt idx="23">
                  <c:v>1932 (Age 77)</c:v>
                </c:pt>
                <c:pt idx="24">
                  <c:v>1933 (Age 76)</c:v>
                </c:pt>
                <c:pt idx="25">
                  <c:v>1934 (Age 75)</c:v>
                </c:pt>
                <c:pt idx="26">
                  <c:v>1935 (Age 74)</c:v>
                </c:pt>
                <c:pt idx="27">
                  <c:v>1936 (Age 73)</c:v>
                </c:pt>
                <c:pt idx="28">
                  <c:v>1937 (Age 72)</c:v>
                </c:pt>
                <c:pt idx="29">
                  <c:v>1938 (Age 71)</c:v>
                </c:pt>
                <c:pt idx="30">
                  <c:v>1939 (Age 70)</c:v>
                </c:pt>
                <c:pt idx="31">
                  <c:v>1940 (Age 69)</c:v>
                </c:pt>
                <c:pt idx="32">
                  <c:v>1941 (Age 68)</c:v>
                </c:pt>
                <c:pt idx="33">
                  <c:v>1942 (Age 67)</c:v>
                </c:pt>
                <c:pt idx="34">
                  <c:v>1943 (Age 66)</c:v>
                </c:pt>
                <c:pt idx="35">
                  <c:v>1944 (Age 65)</c:v>
                </c:pt>
                <c:pt idx="36">
                  <c:v>1945 (Age 64)</c:v>
                </c:pt>
                <c:pt idx="37">
                  <c:v>1946 (Age 63)</c:v>
                </c:pt>
                <c:pt idx="38">
                  <c:v>1947 (Age 62)</c:v>
                </c:pt>
                <c:pt idx="39">
                  <c:v>1948 (Age 61)</c:v>
                </c:pt>
                <c:pt idx="40">
                  <c:v>1949 (Age 60)</c:v>
                </c:pt>
                <c:pt idx="41">
                  <c:v>1950 (Age 59)</c:v>
                </c:pt>
                <c:pt idx="42">
                  <c:v>1951 (Age 58)</c:v>
                </c:pt>
                <c:pt idx="43">
                  <c:v>1952 (Age 57)</c:v>
                </c:pt>
                <c:pt idx="44">
                  <c:v>1953 (Age 56)</c:v>
                </c:pt>
                <c:pt idx="45">
                  <c:v>1954 (Age 55)</c:v>
                </c:pt>
                <c:pt idx="46">
                  <c:v>1955 (Age 54)</c:v>
                </c:pt>
                <c:pt idx="47">
                  <c:v>1956 (Age 53)</c:v>
                </c:pt>
                <c:pt idx="48">
                  <c:v>1957 (Age 52)</c:v>
                </c:pt>
                <c:pt idx="49">
                  <c:v>1958 (Age 51)</c:v>
                </c:pt>
                <c:pt idx="50">
                  <c:v>1959 (Age 50)</c:v>
                </c:pt>
                <c:pt idx="51">
                  <c:v>1960 (Age 49)</c:v>
                </c:pt>
                <c:pt idx="52">
                  <c:v>1961 (Age 48)</c:v>
                </c:pt>
                <c:pt idx="53">
                  <c:v>1962 (Age 47)</c:v>
                </c:pt>
                <c:pt idx="54">
                  <c:v>1963 (Age 46)</c:v>
                </c:pt>
                <c:pt idx="55">
                  <c:v>1964 (Age 45)</c:v>
                </c:pt>
                <c:pt idx="56">
                  <c:v>1965 (Age 44)</c:v>
                </c:pt>
                <c:pt idx="57">
                  <c:v>1966 (Age 43)</c:v>
                </c:pt>
                <c:pt idx="58">
                  <c:v>1967 (Age 42)</c:v>
                </c:pt>
                <c:pt idx="59">
                  <c:v>1968 (Age 41)</c:v>
                </c:pt>
                <c:pt idx="60">
                  <c:v>1969 (Age 40)</c:v>
                </c:pt>
              </c:strCache>
            </c:strRef>
          </c:cat>
          <c:val>
            <c:numRef>
              <c:f>Sheet1!$F$1:$F$61</c:f>
              <c:numCache>
                <c:formatCode>#,##0</c:formatCode>
                <c:ptCount val="61"/>
                <c:pt idx="0">
                  <c:v>2718</c:v>
                </c:pt>
                <c:pt idx="1">
                  <c:v>2777</c:v>
                </c:pt>
                <c:pt idx="2">
                  <c:v>2809</c:v>
                </c:pt>
                <c:pt idx="3">
                  <c:v>2840</c:v>
                </c:pt>
                <c:pt idx="4">
                  <c:v>2869</c:v>
                </c:pt>
                <c:pt idx="5">
                  <c:v>2966</c:v>
                </c:pt>
                <c:pt idx="6">
                  <c:v>2965</c:v>
                </c:pt>
                <c:pt idx="7">
                  <c:v>2964</c:v>
                </c:pt>
                <c:pt idx="8">
                  <c:v>2944</c:v>
                </c:pt>
                <c:pt idx="9">
                  <c:v>2948</c:v>
                </c:pt>
                <c:pt idx="10">
                  <c:v>2740</c:v>
                </c:pt>
                <c:pt idx="11">
                  <c:v>2950</c:v>
                </c:pt>
                <c:pt idx="12">
                  <c:v>3055</c:v>
                </c:pt>
                <c:pt idx="13">
                  <c:v>2882</c:v>
                </c:pt>
                <c:pt idx="14">
                  <c:v>2910</c:v>
                </c:pt>
                <c:pt idx="15">
                  <c:v>2979</c:v>
                </c:pt>
                <c:pt idx="16">
                  <c:v>2909</c:v>
                </c:pt>
                <c:pt idx="17">
                  <c:v>2839</c:v>
                </c:pt>
                <c:pt idx="18">
                  <c:v>2802</c:v>
                </c:pt>
                <c:pt idx="19">
                  <c:v>2674</c:v>
                </c:pt>
                <c:pt idx="20">
                  <c:v>2582</c:v>
                </c:pt>
                <c:pt idx="21">
                  <c:v>2618</c:v>
                </c:pt>
                <c:pt idx="22">
                  <c:v>2506</c:v>
                </c:pt>
                <c:pt idx="23">
                  <c:v>2440</c:v>
                </c:pt>
                <c:pt idx="24">
                  <c:v>2307</c:v>
                </c:pt>
                <c:pt idx="25">
                  <c:v>2396</c:v>
                </c:pt>
                <c:pt idx="26">
                  <c:v>2377</c:v>
                </c:pt>
                <c:pt idx="27">
                  <c:v>2355</c:v>
                </c:pt>
                <c:pt idx="28">
                  <c:v>2413</c:v>
                </c:pt>
                <c:pt idx="29">
                  <c:v>2496</c:v>
                </c:pt>
                <c:pt idx="30">
                  <c:v>2466</c:v>
                </c:pt>
                <c:pt idx="31">
                  <c:v>2559</c:v>
                </c:pt>
                <c:pt idx="32">
                  <c:v>2703</c:v>
                </c:pt>
                <c:pt idx="33">
                  <c:v>2989</c:v>
                </c:pt>
                <c:pt idx="34">
                  <c:v>3104</c:v>
                </c:pt>
                <c:pt idx="35">
                  <c:v>2939</c:v>
                </c:pt>
                <c:pt idx="36">
                  <c:v>2858</c:v>
                </c:pt>
                <c:pt idx="37">
                  <c:v>3411</c:v>
                </c:pt>
                <c:pt idx="38">
                  <c:v>3817</c:v>
                </c:pt>
                <c:pt idx="39">
                  <c:v>3637</c:v>
                </c:pt>
                <c:pt idx="40">
                  <c:v>3649</c:v>
                </c:pt>
                <c:pt idx="41">
                  <c:v>3632</c:v>
                </c:pt>
                <c:pt idx="42">
                  <c:v>3823</c:v>
                </c:pt>
                <c:pt idx="43">
                  <c:v>3913</c:v>
                </c:pt>
                <c:pt idx="44">
                  <c:v>3965</c:v>
                </c:pt>
                <c:pt idx="45">
                  <c:v>4078</c:v>
                </c:pt>
                <c:pt idx="46">
                  <c:v>4097</c:v>
                </c:pt>
                <c:pt idx="47">
                  <c:v>4218</c:v>
                </c:pt>
                <c:pt idx="48">
                  <c:v>4300</c:v>
                </c:pt>
                <c:pt idx="49">
                  <c:v>4255</c:v>
                </c:pt>
                <c:pt idx="50">
                  <c:v>4244.7960000000003</c:v>
                </c:pt>
                <c:pt idx="51">
                  <c:v>4257.8500000000004</c:v>
                </c:pt>
                <c:pt idx="52">
                  <c:v>4268.3260000000237</c:v>
                </c:pt>
                <c:pt idx="53">
                  <c:v>4167.3620000000246</c:v>
                </c:pt>
                <c:pt idx="54">
                  <c:v>4098.0200000000004</c:v>
                </c:pt>
                <c:pt idx="55">
                  <c:v>4027.4900000000002</c:v>
                </c:pt>
                <c:pt idx="56">
                  <c:v>3760.3580000000002</c:v>
                </c:pt>
                <c:pt idx="57">
                  <c:v>3606.2739999999999</c:v>
                </c:pt>
                <c:pt idx="58">
                  <c:v>3520.9589999999998</c:v>
                </c:pt>
                <c:pt idx="59">
                  <c:v>3501.5639999999999</c:v>
                </c:pt>
                <c:pt idx="60">
                  <c:v>3600.2059999999997</c:v>
                </c:pt>
              </c:numCache>
            </c:numRef>
          </c:val>
        </c:ser>
        <c:marker val="1"/>
        <c:axId val="217712896"/>
        <c:axId val="217888256"/>
      </c:lineChart>
      <c:catAx>
        <c:axId val="217712896"/>
        <c:scaling>
          <c:orientation val="minMax"/>
        </c:scaling>
        <c:axPos val="b"/>
        <c:majorTickMark val="none"/>
        <c:tickLblPos val="nextTo"/>
        <c:crossAx val="217888256"/>
        <c:crosses val="autoZero"/>
        <c:auto val="1"/>
        <c:lblAlgn val="ctr"/>
        <c:lblOffset val="100"/>
      </c:catAx>
      <c:valAx>
        <c:axId val="217888256"/>
        <c:scaling>
          <c:orientation val="minMax"/>
          <c:max val="4500"/>
          <c:min val="2000"/>
        </c:scaling>
        <c:axPos val="l"/>
        <c:majorGridlines/>
        <c:title>
          <c:tx>
            <c:rich>
              <a:bodyPr/>
              <a:lstStyle/>
              <a:p>
                <a:pPr>
                  <a:defRPr sz="2000"/>
                </a:pPr>
                <a:r>
                  <a:rPr lang="en-US" sz="2000"/>
                  <a:t>Live Births</a:t>
                </a:r>
              </a:p>
            </c:rich>
          </c:tx>
          <c:layout/>
        </c:title>
        <c:numFmt formatCode="#,##0" sourceLinked="1"/>
        <c:majorTickMark val="none"/>
        <c:tickLblPos val="nextTo"/>
        <c:txPr>
          <a:bodyPr/>
          <a:lstStyle/>
          <a:p>
            <a:pPr>
              <a:defRPr sz="1200"/>
            </a:pPr>
            <a:endParaRPr lang="en-US"/>
          </a:p>
        </c:txPr>
        <c:crossAx val="21771289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Sheet1!$A$18</c:f>
              <c:strCache>
                <c:ptCount val="1"/>
                <c:pt idx="0">
                  <c:v>Y2000</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Sheet1!$B$18:$L$18</c:f>
              <c:numCache>
                <c:formatCode>#,##0</c:formatCode>
                <c:ptCount val="11"/>
                <c:pt idx="0">
                  <c:v>9074050</c:v>
                </c:pt>
                <c:pt idx="1">
                  <c:v>7005494</c:v>
                </c:pt>
                <c:pt idx="2">
                  <c:v>5693700</c:v>
                </c:pt>
                <c:pt idx="3">
                  <c:v>5123072</c:v>
                </c:pt>
                <c:pt idx="4">
                  <c:v>4946555</c:v>
                </c:pt>
                <c:pt idx="5">
                  <c:v>4380706</c:v>
                </c:pt>
                <c:pt idx="6">
                  <c:v>3132254</c:v>
                </c:pt>
                <c:pt idx="7">
                  <c:v>1925228</c:v>
                </c:pt>
                <c:pt idx="8">
                  <c:v>840730</c:v>
                </c:pt>
                <c:pt idx="9">
                  <c:v>232640</c:v>
                </c:pt>
                <c:pt idx="10">
                  <c:v>41277</c:v>
                </c:pt>
              </c:numCache>
            </c:numRef>
          </c:val>
        </c:ser>
        <c:ser>
          <c:idx val="1"/>
          <c:order val="1"/>
          <c:tx>
            <c:strRef>
              <c:f>Sheet1!$A$19</c:f>
              <c:strCache>
                <c:ptCount val="1"/>
                <c:pt idx="0">
                  <c:v>Y2001</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Sheet1!$B$19:$L$19</c:f>
              <c:numCache>
                <c:formatCode>#,##0</c:formatCode>
                <c:ptCount val="11"/>
                <c:pt idx="0">
                  <c:v>9529616</c:v>
                </c:pt>
                <c:pt idx="1">
                  <c:v>7193191</c:v>
                </c:pt>
                <c:pt idx="2">
                  <c:v>5821524</c:v>
                </c:pt>
                <c:pt idx="3">
                  <c:v>5122656</c:v>
                </c:pt>
                <c:pt idx="4">
                  <c:v>4897456</c:v>
                </c:pt>
                <c:pt idx="5">
                  <c:v>4375753</c:v>
                </c:pt>
                <c:pt idx="6">
                  <c:v>3217004</c:v>
                </c:pt>
                <c:pt idx="7">
                  <c:v>1953140</c:v>
                </c:pt>
                <c:pt idx="8">
                  <c:v>872469</c:v>
                </c:pt>
                <c:pt idx="9">
                  <c:v>243183</c:v>
                </c:pt>
                <c:pt idx="10">
                  <c:v>41836</c:v>
                </c:pt>
              </c:numCache>
            </c:numRef>
          </c:val>
        </c:ser>
        <c:ser>
          <c:idx val="2"/>
          <c:order val="2"/>
          <c:tx>
            <c:strRef>
              <c:f>Sheet1!$A$20</c:f>
              <c:strCache>
                <c:ptCount val="1"/>
                <c:pt idx="0">
                  <c:v>Y2002</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Sheet1!$B$20:$L$20</c:f>
              <c:numCache>
                <c:formatCode>#,##0</c:formatCode>
                <c:ptCount val="11"/>
                <c:pt idx="0">
                  <c:v>9550201</c:v>
                </c:pt>
                <c:pt idx="1">
                  <c:v>7772807</c:v>
                </c:pt>
                <c:pt idx="2">
                  <c:v>6027578</c:v>
                </c:pt>
                <c:pt idx="3">
                  <c:v>5141052</c:v>
                </c:pt>
                <c:pt idx="4">
                  <c:v>4836179</c:v>
                </c:pt>
                <c:pt idx="5">
                  <c:v>4366196</c:v>
                </c:pt>
                <c:pt idx="6">
                  <c:v>3305361</c:v>
                </c:pt>
                <c:pt idx="7">
                  <c:v>1979782</c:v>
                </c:pt>
                <c:pt idx="8">
                  <c:v>902548</c:v>
                </c:pt>
                <c:pt idx="9">
                  <c:v>255621</c:v>
                </c:pt>
                <c:pt idx="10">
                  <c:v>42752</c:v>
                </c:pt>
              </c:numCache>
            </c:numRef>
          </c:val>
        </c:ser>
        <c:ser>
          <c:idx val="3"/>
          <c:order val="3"/>
          <c:tx>
            <c:strRef>
              <c:f>Sheet1!$A$21</c:f>
              <c:strCache>
                <c:ptCount val="1"/>
                <c:pt idx="0">
                  <c:v>Y2003</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Sheet1!$B$21:$L$21</c:f>
              <c:numCache>
                <c:formatCode>#,##0</c:formatCode>
                <c:ptCount val="11"/>
                <c:pt idx="0">
                  <c:v>9727616</c:v>
                </c:pt>
                <c:pt idx="1">
                  <c:v>8095587</c:v>
                </c:pt>
                <c:pt idx="2">
                  <c:v>6341553</c:v>
                </c:pt>
                <c:pt idx="3">
                  <c:v>5218582</c:v>
                </c:pt>
                <c:pt idx="4">
                  <c:v>4773821</c:v>
                </c:pt>
                <c:pt idx="5">
                  <c:v>4362996</c:v>
                </c:pt>
                <c:pt idx="6">
                  <c:v>3360957</c:v>
                </c:pt>
                <c:pt idx="7">
                  <c:v>2021752</c:v>
                </c:pt>
                <c:pt idx="8">
                  <c:v>935215</c:v>
                </c:pt>
                <c:pt idx="9">
                  <c:v>272420</c:v>
                </c:pt>
                <c:pt idx="10">
                  <c:v>45729</c:v>
                </c:pt>
              </c:numCache>
            </c:numRef>
          </c:val>
        </c:ser>
        <c:ser>
          <c:idx val="4"/>
          <c:order val="4"/>
          <c:tx>
            <c:strRef>
              <c:f>Sheet1!$A$22</c:f>
              <c:strCache>
                <c:ptCount val="1"/>
                <c:pt idx="0">
                  <c:v>Y2004</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Sheet1!$B$22:$L$22</c:f>
              <c:numCache>
                <c:formatCode>#,##0</c:formatCode>
                <c:ptCount val="11"/>
                <c:pt idx="0">
                  <c:v>9957339</c:v>
                </c:pt>
                <c:pt idx="1">
                  <c:v>8484213</c:v>
                </c:pt>
                <c:pt idx="2">
                  <c:v>6588269</c:v>
                </c:pt>
                <c:pt idx="3">
                  <c:v>5322600</c:v>
                </c:pt>
                <c:pt idx="4">
                  <c:v>4716328</c:v>
                </c:pt>
                <c:pt idx="5">
                  <c:v>4317204</c:v>
                </c:pt>
                <c:pt idx="6">
                  <c:v>3440006</c:v>
                </c:pt>
                <c:pt idx="7">
                  <c:v>2044313</c:v>
                </c:pt>
                <c:pt idx="8">
                  <c:v>970092</c:v>
                </c:pt>
                <c:pt idx="9">
                  <c:v>284890</c:v>
                </c:pt>
                <c:pt idx="10">
                  <c:v>48918</c:v>
                </c:pt>
              </c:numCache>
            </c:numRef>
          </c:val>
        </c:ser>
        <c:ser>
          <c:idx val="5"/>
          <c:order val="5"/>
          <c:tx>
            <c:strRef>
              <c:f>Sheet1!$A$23</c:f>
              <c:strCache>
                <c:ptCount val="1"/>
                <c:pt idx="0">
                  <c:v>Y2005</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Sheet1!$B$23:$L$23</c:f>
              <c:numCache>
                <c:formatCode>#,##0</c:formatCode>
                <c:ptCount val="11"/>
                <c:pt idx="0">
                  <c:v>10205210</c:v>
                </c:pt>
                <c:pt idx="1">
                  <c:v>8924088</c:v>
                </c:pt>
                <c:pt idx="2">
                  <c:v>6796409</c:v>
                </c:pt>
                <c:pt idx="3">
                  <c:v>5407549</c:v>
                </c:pt>
                <c:pt idx="4">
                  <c:v>4702304</c:v>
                </c:pt>
                <c:pt idx="5">
                  <c:v>4296783</c:v>
                </c:pt>
                <c:pt idx="6">
                  <c:v>3477971</c:v>
                </c:pt>
                <c:pt idx="7">
                  <c:v>2112352</c:v>
                </c:pt>
                <c:pt idx="8">
                  <c:v>1003133</c:v>
                </c:pt>
                <c:pt idx="9">
                  <c:v>301098</c:v>
                </c:pt>
                <c:pt idx="10">
                  <c:v>53105</c:v>
                </c:pt>
              </c:numCache>
            </c:numRef>
          </c:val>
        </c:ser>
        <c:ser>
          <c:idx val="6"/>
          <c:order val="6"/>
          <c:tx>
            <c:strRef>
              <c:f>Sheet1!$A$24</c:f>
              <c:strCache>
                <c:ptCount val="1"/>
                <c:pt idx="0">
                  <c:v>Y2006</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Sheet1!$B$24:$L$24</c:f>
              <c:numCache>
                <c:formatCode>#,##0</c:formatCode>
                <c:ptCount val="11"/>
                <c:pt idx="0">
                  <c:v>10442404</c:v>
                </c:pt>
                <c:pt idx="1">
                  <c:v>9370591</c:v>
                </c:pt>
                <c:pt idx="2">
                  <c:v>6977438</c:v>
                </c:pt>
                <c:pt idx="3">
                  <c:v>5532426</c:v>
                </c:pt>
                <c:pt idx="4">
                  <c:v>4709432</c:v>
                </c:pt>
                <c:pt idx="5">
                  <c:v>4264947</c:v>
                </c:pt>
                <c:pt idx="6">
                  <c:v>3489206</c:v>
                </c:pt>
                <c:pt idx="7">
                  <c:v>2191433</c:v>
                </c:pt>
                <c:pt idx="8">
                  <c:v>1032560</c:v>
                </c:pt>
                <c:pt idx="9">
                  <c:v>322390</c:v>
                </c:pt>
                <c:pt idx="10">
                  <c:v>58578</c:v>
                </c:pt>
              </c:numCache>
            </c:numRef>
          </c:val>
        </c:ser>
        <c:ser>
          <c:idx val="7"/>
          <c:order val="7"/>
          <c:tx>
            <c:strRef>
              <c:f>Sheet1!$A$25</c:f>
              <c:strCache>
                <c:ptCount val="1"/>
                <c:pt idx="0">
                  <c:v>Y2007</c:v>
                </c:pt>
              </c:strCache>
            </c:strRef>
          </c:tx>
          <c:cat>
            <c:strRef>
              <c:f>Sheet1!$B$17:$L$17</c:f>
              <c:strCache>
                <c:ptCount val="11"/>
                <c:pt idx="0">
                  <c:v>Age 50 to 54</c:v>
                </c:pt>
                <c:pt idx="1">
                  <c:v>Age 55 to 59</c:v>
                </c:pt>
                <c:pt idx="2">
                  <c:v>Age 60 to 64</c:v>
                </c:pt>
                <c:pt idx="3">
                  <c:v>Age 65 to 69</c:v>
                </c:pt>
                <c:pt idx="4">
                  <c:v>Age 70 to 74</c:v>
                </c:pt>
                <c:pt idx="5">
                  <c:v>Age 75 to 79</c:v>
                </c:pt>
                <c:pt idx="6">
                  <c:v>Age 80 to 84</c:v>
                </c:pt>
                <c:pt idx="7">
                  <c:v>Age 85 to 89</c:v>
                </c:pt>
                <c:pt idx="8">
                  <c:v>Age 90 to 94 </c:v>
                </c:pt>
                <c:pt idx="9">
                  <c:v>Age 95 to 99</c:v>
                </c:pt>
                <c:pt idx="10">
                  <c:v>Age 100+</c:v>
                </c:pt>
              </c:strCache>
            </c:strRef>
          </c:cat>
          <c:val>
            <c:numRef>
              <c:f>Sheet1!$B$25:$L$25</c:f>
              <c:numCache>
                <c:formatCode>#,##0</c:formatCode>
                <c:ptCount val="11"/>
                <c:pt idx="0">
                  <c:v>10721316</c:v>
                </c:pt>
                <c:pt idx="1">
                  <c:v>9389037</c:v>
                </c:pt>
                <c:pt idx="2">
                  <c:v>7547951</c:v>
                </c:pt>
                <c:pt idx="3">
                  <c:v>5733378</c:v>
                </c:pt>
                <c:pt idx="4">
                  <c:v>4731798</c:v>
                </c:pt>
                <c:pt idx="5">
                  <c:v>4217914</c:v>
                </c:pt>
                <c:pt idx="6">
                  <c:v>3492924</c:v>
                </c:pt>
                <c:pt idx="7">
                  <c:v>2271420</c:v>
                </c:pt>
                <c:pt idx="8">
                  <c:v>1057360</c:v>
                </c:pt>
                <c:pt idx="9">
                  <c:v>342256</c:v>
                </c:pt>
                <c:pt idx="10">
                  <c:v>64463</c:v>
                </c:pt>
              </c:numCache>
            </c:numRef>
          </c:val>
        </c:ser>
        <c:axId val="234185472"/>
        <c:axId val="234187008"/>
      </c:barChart>
      <c:catAx>
        <c:axId val="234185472"/>
        <c:scaling>
          <c:orientation val="minMax"/>
        </c:scaling>
        <c:axPos val="b"/>
        <c:tickLblPos val="nextTo"/>
        <c:txPr>
          <a:bodyPr/>
          <a:lstStyle/>
          <a:p>
            <a:pPr>
              <a:defRPr sz="1800"/>
            </a:pPr>
            <a:endParaRPr lang="en-US"/>
          </a:p>
        </c:txPr>
        <c:crossAx val="234187008"/>
        <c:crosses val="autoZero"/>
        <c:auto val="1"/>
        <c:lblAlgn val="ctr"/>
        <c:lblOffset val="100"/>
      </c:catAx>
      <c:valAx>
        <c:axId val="234187008"/>
        <c:scaling>
          <c:orientation val="minMax"/>
        </c:scaling>
        <c:axPos val="l"/>
        <c:majorGridlines/>
        <c:title>
          <c:tx>
            <c:rich>
              <a:bodyPr rot="-5400000" vert="horz"/>
              <a:lstStyle/>
              <a:p>
                <a:pPr>
                  <a:defRPr sz="2000"/>
                </a:pPr>
                <a:r>
                  <a:rPr lang="en-US" sz="2000"/>
                  <a:t>Persons Alive in America</a:t>
                </a:r>
              </a:p>
            </c:rich>
          </c:tx>
          <c:layout/>
        </c:title>
        <c:numFmt formatCode="#,##0" sourceLinked="1"/>
        <c:tickLblPos val="nextTo"/>
        <c:txPr>
          <a:bodyPr/>
          <a:lstStyle/>
          <a:p>
            <a:pPr>
              <a:defRPr sz="1800"/>
            </a:pPr>
            <a:endParaRPr lang="en-US"/>
          </a:p>
        </c:txPr>
        <c:crossAx val="234185472"/>
        <c:crosses val="autoZero"/>
        <c:crossBetween val="between"/>
      </c:valAx>
    </c:plotArea>
    <c:legend>
      <c:legendPos val="r"/>
      <c:layout/>
      <c:txPr>
        <a:bodyPr/>
        <a:lstStyle/>
        <a:p>
          <a:pPr>
            <a:defRPr sz="18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PERSONS!$B$7:$B$8</c:f>
              <c:strCache>
                <c:ptCount val="1"/>
                <c:pt idx="0">
                  <c:v>2008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PERSONS!$B$9:$B$19</c:f>
              <c:numCache>
                <c:formatCode>0_)</c:formatCode>
                <c:ptCount val="11"/>
                <c:pt idx="0">
                  <c:v>3807.1729999999998</c:v>
                </c:pt>
                <c:pt idx="1">
                  <c:v>3634.4310000000069</c:v>
                </c:pt>
                <c:pt idx="2">
                  <c:v>3641.683</c:v>
                </c:pt>
                <c:pt idx="3">
                  <c:v>2757.3850000000002</c:v>
                </c:pt>
                <c:pt idx="4">
                  <c:v>2399.098</c:v>
                </c:pt>
                <c:pt idx="5">
                  <c:v>1985.3979999999999</c:v>
                </c:pt>
                <c:pt idx="6">
                  <c:v>1454.9590000000001</c:v>
                </c:pt>
                <c:pt idx="7">
                  <c:v>917.95399999999938</c:v>
                </c:pt>
                <c:pt idx="8">
                  <c:v>320.887</c:v>
                </c:pt>
                <c:pt idx="9">
                  <c:v>86.012999999999991</c:v>
                </c:pt>
                <c:pt idx="10">
                  <c:v>10.529</c:v>
                </c:pt>
              </c:numCache>
            </c:numRef>
          </c:val>
        </c:ser>
        <c:ser>
          <c:idx val="1"/>
          <c:order val="1"/>
          <c:tx>
            <c:strRef>
              <c:f>PERSONS!$C$7:$C$8</c:f>
              <c:strCache>
                <c:ptCount val="1"/>
                <c:pt idx="0">
                  <c:v>2009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PERSONS!$C$9:$C$19</c:f>
              <c:numCache>
                <c:formatCode>0_)</c:formatCode>
                <c:ptCount val="11"/>
                <c:pt idx="0">
                  <c:v>3882.1319999999996</c:v>
                </c:pt>
                <c:pt idx="1">
                  <c:v>3588.3580000000002</c:v>
                </c:pt>
                <c:pt idx="2">
                  <c:v>3710.2239999999997</c:v>
                </c:pt>
                <c:pt idx="3">
                  <c:v>2830.5360000000001</c:v>
                </c:pt>
                <c:pt idx="4">
                  <c:v>2441.6200000000003</c:v>
                </c:pt>
                <c:pt idx="5">
                  <c:v>1988.636</c:v>
                </c:pt>
                <c:pt idx="6">
                  <c:v>1468.6939999999965</c:v>
                </c:pt>
                <c:pt idx="7">
                  <c:v>936.80599999999947</c:v>
                </c:pt>
                <c:pt idx="8">
                  <c:v>331.45599999999922</c:v>
                </c:pt>
                <c:pt idx="9">
                  <c:v>88.89</c:v>
                </c:pt>
                <c:pt idx="10">
                  <c:v>11.128</c:v>
                </c:pt>
              </c:numCache>
            </c:numRef>
          </c:val>
        </c:ser>
        <c:ser>
          <c:idx val="2"/>
          <c:order val="2"/>
          <c:tx>
            <c:strRef>
              <c:f>PERSONS!$D$7:$D$8</c:f>
              <c:strCache>
                <c:ptCount val="1"/>
                <c:pt idx="0">
                  <c:v>2010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PERSONS!$D$9:$D$19</c:f>
              <c:numCache>
                <c:formatCode>0_)</c:formatCode>
                <c:ptCount val="11"/>
                <c:pt idx="0">
                  <c:v>3977.3110000000079</c:v>
                </c:pt>
                <c:pt idx="1">
                  <c:v>3565.4790000000012</c:v>
                </c:pt>
                <c:pt idx="2">
                  <c:v>3745.6079999999997</c:v>
                </c:pt>
                <c:pt idx="3">
                  <c:v>2916.6879999999987</c:v>
                </c:pt>
                <c:pt idx="4">
                  <c:v>2468.6889999999926</c:v>
                </c:pt>
                <c:pt idx="5">
                  <c:v>2001.6129999999998</c:v>
                </c:pt>
                <c:pt idx="6">
                  <c:v>1491.9870000000001</c:v>
                </c:pt>
                <c:pt idx="7">
                  <c:v>939.36099999999806</c:v>
                </c:pt>
                <c:pt idx="8">
                  <c:v>363.24900000000002</c:v>
                </c:pt>
                <c:pt idx="9">
                  <c:v>91.506</c:v>
                </c:pt>
                <c:pt idx="10">
                  <c:v>11.766</c:v>
                </c:pt>
              </c:numCache>
            </c:numRef>
          </c:val>
        </c:ser>
        <c:ser>
          <c:idx val="3"/>
          <c:order val="3"/>
          <c:tx>
            <c:strRef>
              <c:f>PERSONS!$E$7:$E$8</c:f>
              <c:strCache>
                <c:ptCount val="1"/>
                <c:pt idx="0">
                  <c:v>2011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PERSONS!$E$9:$E$19</c:f>
              <c:numCache>
                <c:formatCode>0_)</c:formatCode>
                <c:ptCount val="11"/>
                <c:pt idx="0">
                  <c:v>4087.5739999999996</c:v>
                </c:pt>
                <c:pt idx="1">
                  <c:v>3583.3510000000069</c:v>
                </c:pt>
                <c:pt idx="2">
                  <c:v>3746.1959999999999</c:v>
                </c:pt>
                <c:pt idx="3">
                  <c:v>3038.03</c:v>
                </c:pt>
                <c:pt idx="4">
                  <c:v>2462.7950000000001</c:v>
                </c:pt>
                <c:pt idx="5">
                  <c:v>2022.0299999999997</c:v>
                </c:pt>
                <c:pt idx="6">
                  <c:v>1517.6909999999998</c:v>
                </c:pt>
                <c:pt idx="7">
                  <c:v>941.197</c:v>
                </c:pt>
                <c:pt idx="8">
                  <c:v>400.63400000000001</c:v>
                </c:pt>
                <c:pt idx="9">
                  <c:v>92.725999999999999</c:v>
                </c:pt>
                <c:pt idx="10">
                  <c:v>12.373000000000006</c:v>
                </c:pt>
              </c:numCache>
            </c:numRef>
          </c:val>
        </c:ser>
        <c:ser>
          <c:idx val="4"/>
          <c:order val="4"/>
          <c:tx>
            <c:strRef>
              <c:f>PERSONS!$F$7:$F$8</c:f>
              <c:strCache>
                <c:ptCount val="1"/>
                <c:pt idx="0">
                  <c:v>2012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PERSONS!$F$9:$F$19</c:f>
              <c:numCache>
                <c:formatCode>0_)</c:formatCode>
                <c:ptCount val="11"/>
                <c:pt idx="0">
                  <c:v>4192.4360000000006</c:v>
                </c:pt>
                <c:pt idx="1">
                  <c:v>3633.5490000000004</c:v>
                </c:pt>
                <c:pt idx="2">
                  <c:v>3591.4140000000002</c:v>
                </c:pt>
                <c:pt idx="3">
                  <c:v>3278.3069999999998</c:v>
                </c:pt>
                <c:pt idx="4">
                  <c:v>2477.8130000000069</c:v>
                </c:pt>
                <c:pt idx="5">
                  <c:v>2056.0450000000001</c:v>
                </c:pt>
                <c:pt idx="6">
                  <c:v>1541.5709999999997</c:v>
                </c:pt>
                <c:pt idx="7">
                  <c:v>951.35499999999831</c:v>
                </c:pt>
                <c:pt idx="8">
                  <c:v>430.91199999999867</c:v>
                </c:pt>
                <c:pt idx="9">
                  <c:v>92.449000000000026</c:v>
                </c:pt>
                <c:pt idx="10">
                  <c:v>13.004</c:v>
                </c:pt>
              </c:numCache>
            </c:numRef>
          </c:val>
        </c:ser>
        <c:ser>
          <c:idx val="5"/>
          <c:order val="5"/>
          <c:tx>
            <c:strRef>
              <c:f>PERSONS!$G$7:$G$8</c:f>
              <c:strCache>
                <c:ptCount val="1"/>
                <c:pt idx="0">
                  <c:v>2013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PERSONS!$G$9:$G$19</c:f>
              <c:numCache>
                <c:formatCode>0_)</c:formatCode>
                <c:ptCount val="11"/>
                <c:pt idx="0">
                  <c:v>4292.8680000000004</c:v>
                </c:pt>
                <c:pt idx="1">
                  <c:v>3707.3129999999996</c:v>
                </c:pt>
                <c:pt idx="2">
                  <c:v>3484.8720000000012</c:v>
                </c:pt>
                <c:pt idx="3">
                  <c:v>3422.8819999999996</c:v>
                </c:pt>
                <c:pt idx="4">
                  <c:v>2536.3289999999997</c:v>
                </c:pt>
                <c:pt idx="5">
                  <c:v>2102.1279999999997</c:v>
                </c:pt>
                <c:pt idx="6">
                  <c:v>1565.7530000000002</c:v>
                </c:pt>
                <c:pt idx="7">
                  <c:v>965.23199999999997</c:v>
                </c:pt>
                <c:pt idx="8">
                  <c:v>454.34100000000001</c:v>
                </c:pt>
                <c:pt idx="9">
                  <c:v>92.929000000000002</c:v>
                </c:pt>
                <c:pt idx="10">
                  <c:v>13.678000000000001</c:v>
                </c:pt>
              </c:numCache>
            </c:numRef>
          </c:val>
        </c:ser>
        <c:ser>
          <c:idx val="6"/>
          <c:order val="6"/>
          <c:tx>
            <c:strRef>
              <c:f>PERSONS!$H$7:$H$8</c:f>
              <c:strCache>
                <c:ptCount val="1"/>
                <c:pt idx="0">
                  <c:v>2014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PERSONS!$H$9:$H$19</c:f>
              <c:numCache>
                <c:formatCode>0_)</c:formatCode>
                <c:ptCount val="11"/>
                <c:pt idx="0">
                  <c:v>4396.8380000000006</c:v>
                </c:pt>
                <c:pt idx="1">
                  <c:v>3782.4160000000002</c:v>
                </c:pt>
                <c:pt idx="2">
                  <c:v>3443.712</c:v>
                </c:pt>
                <c:pt idx="3">
                  <c:v>3492.7719999999999</c:v>
                </c:pt>
                <c:pt idx="4">
                  <c:v>2610.0699999999997</c:v>
                </c:pt>
                <c:pt idx="5">
                  <c:v>2151.518</c:v>
                </c:pt>
                <c:pt idx="6">
                  <c:v>1584.0390000000002</c:v>
                </c:pt>
                <c:pt idx="7">
                  <c:v>986.68900000000053</c:v>
                </c:pt>
                <c:pt idx="8">
                  <c:v>471.351</c:v>
                </c:pt>
                <c:pt idx="9">
                  <c:v>99.735000000000014</c:v>
                </c:pt>
                <c:pt idx="10">
                  <c:v>14.370000000000006</c:v>
                </c:pt>
              </c:numCache>
            </c:numRef>
          </c:val>
        </c:ser>
        <c:ser>
          <c:idx val="7"/>
          <c:order val="7"/>
          <c:tx>
            <c:strRef>
              <c:f>PERSONS!$I$7:$I$8</c:f>
              <c:strCache>
                <c:ptCount val="1"/>
                <c:pt idx="0">
                  <c:v>2015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PERSONS!$I$9:$I$19</c:f>
              <c:numCache>
                <c:formatCode>0_)</c:formatCode>
                <c:ptCount val="11"/>
                <c:pt idx="0">
                  <c:v>4495.2620000000024</c:v>
                </c:pt>
                <c:pt idx="1">
                  <c:v>3876.4380000000001</c:v>
                </c:pt>
                <c:pt idx="2">
                  <c:v>3423.3940000000002</c:v>
                </c:pt>
                <c:pt idx="3">
                  <c:v>3529.7879999999932</c:v>
                </c:pt>
                <c:pt idx="4">
                  <c:v>2694.1889999999917</c:v>
                </c:pt>
                <c:pt idx="5">
                  <c:v>2184.8780000000002</c:v>
                </c:pt>
                <c:pt idx="6">
                  <c:v>1609.8889999999999</c:v>
                </c:pt>
                <c:pt idx="7">
                  <c:v>1014.2180000000005</c:v>
                </c:pt>
                <c:pt idx="8">
                  <c:v>481.33499999999964</c:v>
                </c:pt>
                <c:pt idx="9">
                  <c:v>114.17599999999995</c:v>
                </c:pt>
                <c:pt idx="10">
                  <c:v>14.979000000000006</c:v>
                </c:pt>
              </c:numCache>
            </c:numRef>
          </c:val>
        </c:ser>
        <c:ser>
          <c:idx val="8"/>
          <c:order val="8"/>
          <c:tx>
            <c:strRef>
              <c:f>PERSONS!$J$7:$J$8</c:f>
              <c:strCache>
                <c:ptCount val="1"/>
                <c:pt idx="0">
                  <c:v>2016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PERSONS!$J$9:$J$19</c:f>
              <c:numCache>
                <c:formatCode>0_)</c:formatCode>
                <c:ptCount val="11"/>
                <c:pt idx="0">
                  <c:v>4556.2779999999975</c:v>
                </c:pt>
                <c:pt idx="1">
                  <c:v>3985.4710000000068</c:v>
                </c:pt>
                <c:pt idx="2">
                  <c:v>3442.1730000000002</c:v>
                </c:pt>
                <c:pt idx="3">
                  <c:v>3533.4330000000064</c:v>
                </c:pt>
                <c:pt idx="4">
                  <c:v>2810.1850000000004</c:v>
                </c:pt>
                <c:pt idx="5">
                  <c:v>2187.0159999999996</c:v>
                </c:pt>
                <c:pt idx="6">
                  <c:v>1642.0210000000002</c:v>
                </c:pt>
                <c:pt idx="7">
                  <c:v>1044.441</c:v>
                </c:pt>
                <c:pt idx="8">
                  <c:v>491.66200000000032</c:v>
                </c:pt>
                <c:pt idx="9">
                  <c:v>130.30200000000039</c:v>
                </c:pt>
                <c:pt idx="10">
                  <c:v>15.399000000000004</c:v>
                </c:pt>
              </c:numCache>
            </c:numRef>
          </c:val>
        </c:ser>
        <c:ser>
          <c:idx val="9"/>
          <c:order val="9"/>
          <c:tx>
            <c:strRef>
              <c:f>PERSONS!$K$7:$K$8</c:f>
              <c:strCache>
                <c:ptCount val="1"/>
                <c:pt idx="0">
                  <c:v>2017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PERSONS!$K$9:$K$19</c:f>
              <c:numCache>
                <c:formatCode>0_)</c:formatCode>
                <c:ptCount val="11"/>
                <c:pt idx="0">
                  <c:v>4599.3320000000003</c:v>
                </c:pt>
                <c:pt idx="1">
                  <c:v>4089.3729999999996</c:v>
                </c:pt>
                <c:pt idx="2">
                  <c:v>3492.1559999999999</c:v>
                </c:pt>
                <c:pt idx="3">
                  <c:v>3390.6030000000001</c:v>
                </c:pt>
                <c:pt idx="4">
                  <c:v>3038.3869999999997</c:v>
                </c:pt>
                <c:pt idx="5">
                  <c:v>2207.194</c:v>
                </c:pt>
                <c:pt idx="6">
                  <c:v>1684.4110000000001</c:v>
                </c:pt>
                <c:pt idx="7">
                  <c:v>1073.7260000000001</c:v>
                </c:pt>
                <c:pt idx="8">
                  <c:v>505.34799999999996</c:v>
                </c:pt>
                <c:pt idx="9">
                  <c:v>143.023</c:v>
                </c:pt>
                <c:pt idx="10">
                  <c:v>15.659000000000002</c:v>
                </c:pt>
              </c:numCache>
            </c:numRef>
          </c:val>
        </c:ser>
        <c:ser>
          <c:idx val="10"/>
          <c:order val="10"/>
          <c:tx>
            <c:strRef>
              <c:f>PERSONS!$L$7:$L$8</c:f>
              <c:strCache>
                <c:ptCount val="1"/>
                <c:pt idx="0">
                  <c:v>2018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PERSONS!$L$9:$L$19</c:f>
              <c:numCache>
                <c:formatCode>0_)</c:formatCode>
                <c:ptCount val="11"/>
                <c:pt idx="0">
                  <c:v>4599.0340000000006</c:v>
                </c:pt>
                <c:pt idx="1">
                  <c:v>4189.0839999999998</c:v>
                </c:pt>
                <c:pt idx="2">
                  <c:v>3565.0940000000001</c:v>
                </c:pt>
                <c:pt idx="3">
                  <c:v>3292.9870000000001</c:v>
                </c:pt>
                <c:pt idx="4">
                  <c:v>3177.5360000000001</c:v>
                </c:pt>
                <c:pt idx="5">
                  <c:v>2266.2089999999926</c:v>
                </c:pt>
                <c:pt idx="6">
                  <c:v>1735.259</c:v>
                </c:pt>
                <c:pt idx="7">
                  <c:v>1103.3309999999999</c:v>
                </c:pt>
                <c:pt idx="8">
                  <c:v>520.26</c:v>
                </c:pt>
                <c:pt idx="9">
                  <c:v>153.05000000000001</c:v>
                </c:pt>
                <c:pt idx="10">
                  <c:v>16.22</c:v>
                </c:pt>
              </c:numCache>
            </c:numRef>
          </c:val>
        </c:ser>
        <c:ser>
          <c:idx val="11"/>
          <c:order val="11"/>
          <c:tx>
            <c:strRef>
              <c:f>PERSONS!$M$7:$M$8</c:f>
              <c:strCache>
                <c:ptCount val="1"/>
                <c:pt idx="0">
                  <c:v>2019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PERSONS!$M$9:$M$19</c:f>
              <c:numCache>
                <c:formatCode>0_)</c:formatCode>
                <c:ptCount val="11"/>
                <c:pt idx="0">
                  <c:v>4577.3</c:v>
                </c:pt>
                <c:pt idx="1">
                  <c:v>4292.2920000000004</c:v>
                </c:pt>
                <c:pt idx="2">
                  <c:v>3639.4129999999996</c:v>
                </c:pt>
                <c:pt idx="3">
                  <c:v>3256.9079999999999</c:v>
                </c:pt>
                <c:pt idx="4">
                  <c:v>3246.5859999999998</c:v>
                </c:pt>
                <c:pt idx="5">
                  <c:v>2338.0990000000002</c:v>
                </c:pt>
                <c:pt idx="6">
                  <c:v>1787.1339999999998</c:v>
                </c:pt>
                <c:pt idx="7">
                  <c:v>1129.6789999999999</c:v>
                </c:pt>
                <c:pt idx="8">
                  <c:v>540.17900000000054</c:v>
                </c:pt>
                <c:pt idx="9">
                  <c:v>161.80200000000042</c:v>
                </c:pt>
                <c:pt idx="10">
                  <c:v>18.209</c:v>
                </c:pt>
              </c:numCache>
            </c:numRef>
          </c:val>
        </c:ser>
        <c:ser>
          <c:idx val="12"/>
          <c:order val="12"/>
          <c:tx>
            <c:strRef>
              <c:f>PERSONS!$N$7:$N$8</c:f>
              <c:strCache>
                <c:ptCount val="1"/>
                <c:pt idx="0">
                  <c:v>2020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PERSONS!$N$9:$N$19</c:f>
              <c:numCache>
                <c:formatCode>0_)</c:formatCode>
                <c:ptCount val="11"/>
                <c:pt idx="0">
                  <c:v>4523.2620000000024</c:v>
                </c:pt>
                <c:pt idx="1">
                  <c:v>4390.085</c:v>
                </c:pt>
                <c:pt idx="2">
                  <c:v>3732.1310000000012</c:v>
                </c:pt>
                <c:pt idx="3">
                  <c:v>3239.9980000000005</c:v>
                </c:pt>
                <c:pt idx="4">
                  <c:v>3284.6089999999926</c:v>
                </c:pt>
                <c:pt idx="5">
                  <c:v>2418.4629999999997</c:v>
                </c:pt>
                <c:pt idx="6">
                  <c:v>1824.3729999999998</c:v>
                </c:pt>
                <c:pt idx="7">
                  <c:v>1162.6399999999999</c:v>
                </c:pt>
                <c:pt idx="8">
                  <c:v>564.48900000000003</c:v>
                </c:pt>
                <c:pt idx="9">
                  <c:v>169.29</c:v>
                </c:pt>
                <c:pt idx="10">
                  <c:v>21.893000000000001</c:v>
                </c:pt>
              </c:numCache>
            </c:numRef>
          </c:val>
        </c:ser>
        <c:ser>
          <c:idx val="13"/>
          <c:order val="13"/>
          <c:tx>
            <c:strRef>
              <c:f>PERSONS!$O$7:$O$8</c:f>
              <c:strCache>
                <c:ptCount val="1"/>
                <c:pt idx="0">
                  <c:v>2021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PERSONS!$O$9:$O$19</c:f>
              <c:numCache>
                <c:formatCode>0_)</c:formatCode>
                <c:ptCount val="11"/>
                <c:pt idx="0">
                  <c:v>4482.1900000000014</c:v>
                </c:pt>
                <c:pt idx="1">
                  <c:v>4451.1510000000044</c:v>
                </c:pt>
                <c:pt idx="2">
                  <c:v>3839.6130000000012</c:v>
                </c:pt>
                <c:pt idx="3">
                  <c:v>3260.0340000000001</c:v>
                </c:pt>
                <c:pt idx="4">
                  <c:v>3291.0479999999998</c:v>
                </c:pt>
                <c:pt idx="5">
                  <c:v>2526.279</c:v>
                </c:pt>
                <c:pt idx="6">
                  <c:v>1833.47</c:v>
                </c:pt>
                <c:pt idx="7">
                  <c:v>1200.5909999999999</c:v>
                </c:pt>
                <c:pt idx="8">
                  <c:v>591.39799999999946</c:v>
                </c:pt>
                <c:pt idx="9">
                  <c:v>177.46700000000001</c:v>
                </c:pt>
                <c:pt idx="10">
                  <c:v>25.902999999999945</c:v>
                </c:pt>
              </c:numCache>
            </c:numRef>
          </c:val>
        </c:ser>
        <c:ser>
          <c:idx val="14"/>
          <c:order val="14"/>
          <c:tx>
            <c:strRef>
              <c:f>PERSONS!$P$7:$P$8</c:f>
              <c:strCache>
                <c:ptCount val="1"/>
                <c:pt idx="0">
                  <c:v>2022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PERSONS!$P$9:$P$19</c:f>
              <c:numCache>
                <c:formatCode>0_)</c:formatCode>
                <c:ptCount val="11"/>
                <c:pt idx="0">
                  <c:v>4415.9130000000005</c:v>
                </c:pt>
                <c:pt idx="1">
                  <c:v>4494.5420000000004</c:v>
                </c:pt>
                <c:pt idx="2">
                  <c:v>3942.2380000000003</c:v>
                </c:pt>
                <c:pt idx="3">
                  <c:v>3309.7510000000002</c:v>
                </c:pt>
                <c:pt idx="4">
                  <c:v>3162.3500000000022</c:v>
                </c:pt>
                <c:pt idx="5">
                  <c:v>2737.5960000000005</c:v>
                </c:pt>
                <c:pt idx="6">
                  <c:v>1857.5229999999999</c:v>
                </c:pt>
                <c:pt idx="7">
                  <c:v>1245.404</c:v>
                </c:pt>
                <c:pt idx="8">
                  <c:v>618.13499999999999</c:v>
                </c:pt>
                <c:pt idx="9">
                  <c:v>186.624</c:v>
                </c:pt>
                <c:pt idx="10">
                  <c:v>29.067</c:v>
                </c:pt>
              </c:numCache>
            </c:numRef>
          </c:val>
        </c:ser>
        <c:ser>
          <c:idx val="15"/>
          <c:order val="15"/>
          <c:tx>
            <c:strRef>
              <c:f>PERSONS!$Q$7:$Q$8</c:f>
              <c:strCache>
                <c:ptCount val="1"/>
                <c:pt idx="0">
                  <c:v>2023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PERSONS!$Q$9:$Q$19</c:f>
              <c:numCache>
                <c:formatCode>0_)</c:formatCode>
                <c:ptCount val="11"/>
                <c:pt idx="0">
                  <c:v>4329.4230000000007</c:v>
                </c:pt>
                <c:pt idx="1">
                  <c:v>4495.3220000000138</c:v>
                </c:pt>
                <c:pt idx="2">
                  <c:v>4040.9249999999997</c:v>
                </c:pt>
                <c:pt idx="3">
                  <c:v>3381.4920000000002</c:v>
                </c:pt>
                <c:pt idx="4">
                  <c:v>3075.2449999999931</c:v>
                </c:pt>
                <c:pt idx="5">
                  <c:v>2868.1279999999997</c:v>
                </c:pt>
                <c:pt idx="6">
                  <c:v>1914.7519999999997</c:v>
                </c:pt>
                <c:pt idx="7">
                  <c:v>1295.201</c:v>
                </c:pt>
                <c:pt idx="8">
                  <c:v>645.25099999999998</c:v>
                </c:pt>
                <c:pt idx="9">
                  <c:v>196.12100000000001</c:v>
                </c:pt>
                <c:pt idx="10">
                  <c:v>31.728000000000002</c:v>
                </c:pt>
              </c:numCache>
            </c:numRef>
          </c:val>
        </c:ser>
        <c:ser>
          <c:idx val="16"/>
          <c:order val="16"/>
          <c:tx>
            <c:strRef>
              <c:f>PERSONS!$R$7:$R$8</c:f>
              <c:strCache>
                <c:ptCount val="1"/>
                <c:pt idx="0">
                  <c:v>2024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PERSONS!$R$9:$R$19</c:f>
              <c:numCache>
                <c:formatCode>0_)</c:formatCode>
                <c:ptCount val="11"/>
                <c:pt idx="0">
                  <c:v>4213.8690000000024</c:v>
                </c:pt>
                <c:pt idx="1">
                  <c:v>4475.0540000000001</c:v>
                </c:pt>
                <c:pt idx="2">
                  <c:v>4142.9299999999994</c:v>
                </c:pt>
                <c:pt idx="3">
                  <c:v>3454.5529999999999</c:v>
                </c:pt>
                <c:pt idx="4">
                  <c:v>3044.9690000000001</c:v>
                </c:pt>
                <c:pt idx="5">
                  <c:v>2934.1960000000004</c:v>
                </c:pt>
                <c:pt idx="6">
                  <c:v>1982.0919999999999</c:v>
                </c:pt>
                <c:pt idx="7">
                  <c:v>1344.1879999999999</c:v>
                </c:pt>
                <c:pt idx="8">
                  <c:v>671.38099999999997</c:v>
                </c:pt>
                <c:pt idx="9">
                  <c:v>208.346</c:v>
                </c:pt>
                <c:pt idx="10">
                  <c:v>34.531000000000006</c:v>
                </c:pt>
              </c:numCache>
            </c:numRef>
          </c:val>
        </c:ser>
        <c:ser>
          <c:idx val="17"/>
          <c:order val="17"/>
          <c:tx>
            <c:strRef>
              <c:f>PERSONS!$S$7:$S$8</c:f>
              <c:strCache>
                <c:ptCount val="1"/>
                <c:pt idx="0">
                  <c:v>2025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PERSONS!$S$9:$S$19</c:f>
              <c:numCache>
                <c:formatCode>0_)</c:formatCode>
                <c:ptCount val="11"/>
                <c:pt idx="0">
                  <c:v>4105.3660000000054</c:v>
                </c:pt>
                <c:pt idx="1">
                  <c:v>4423.0050000000001</c:v>
                </c:pt>
                <c:pt idx="2">
                  <c:v>4239.5510000000004</c:v>
                </c:pt>
                <c:pt idx="3">
                  <c:v>3545.2039999999997</c:v>
                </c:pt>
                <c:pt idx="4">
                  <c:v>3031.9330000000064</c:v>
                </c:pt>
                <c:pt idx="5">
                  <c:v>2971.4399999999996</c:v>
                </c:pt>
                <c:pt idx="6">
                  <c:v>2055.585</c:v>
                </c:pt>
                <c:pt idx="7">
                  <c:v>1380.9440000000002</c:v>
                </c:pt>
                <c:pt idx="8">
                  <c:v>702.76800000000003</c:v>
                </c:pt>
                <c:pt idx="9">
                  <c:v>223.12900000000002</c:v>
                </c:pt>
                <c:pt idx="10">
                  <c:v>37.552</c:v>
                </c:pt>
              </c:numCache>
            </c:numRef>
          </c:val>
        </c:ser>
        <c:ser>
          <c:idx val="18"/>
          <c:order val="18"/>
          <c:tx>
            <c:strRef>
              <c:f>PERSONS!$T$7:$T$8</c:f>
              <c:strCache>
                <c:ptCount val="1"/>
                <c:pt idx="0">
                  <c:v>2026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PERSONS!$T$9:$T$19</c:f>
              <c:numCache>
                <c:formatCode>0_)</c:formatCode>
                <c:ptCount val="11"/>
                <c:pt idx="0">
                  <c:v>3971.4299999999994</c:v>
                </c:pt>
                <c:pt idx="1">
                  <c:v>4383.6970000000001</c:v>
                </c:pt>
                <c:pt idx="2">
                  <c:v>4300.402</c:v>
                </c:pt>
                <c:pt idx="3">
                  <c:v>3650.1989999999987</c:v>
                </c:pt>
                <c:pt idx="4">
                  <c:v>3053.2340000000004</c:v>
                </c:pt>
                <c:pt idx="5">
                  <c:v>2979.4579999999996</c:v>
                </c:pt>
                <c:pt idx="6">
                  <c:v>2150.7730000000001</c:v>
                </c:pt>
                <c:pt idx="7">
                  <c:v>1394.402</c:v>
                </c:pt>
                <c:pt idx="8">
                  <c:v>737.73400000000004</c:v>
                </c:pt>
                <c:pt idx="9">
                  <c:v>239.738</c:v>
                </c:pt>
                <c:pt idx="10">
                  <c:v>40.957999999999998</c:v>
                </c:pt>
              </c:numCache>
            </c:numRef>
          </c:val>
        </c:ser>
        <c:ser>
          <c:idx val="19"/>
          <c:order val="19"/>
          <c:tx>
            <c:strRef>
              <c:f>PERSONS!$U$7:$U$8</c:f>
              <c:strCache>
                <c:ptCount val="1"/>
                <c:pt idx="0">
                  <c:v>2027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PERSONS!$U$9:$U$19</c:f>
              <c:numCache>
                <c:formatCode>0_)</c:formatCode>
                <c:ptCount val="11"/>
                <c:pt idx="0">
                  <c:v>3843.6099999999997</c:v>
                </c:pt>
                <c:pt idx="1">
                  <c:v>4319.6120000000128</c:v>
                </c:pt>
                <c:pt idx="2">
                  <c:v>4343.9710000000005</c:v>
                </c:pt>
                <c:pt idx="3">
                  <c:v>3750.6620000000003</c:v>
                </c:pt>
                <c:pt idx="4">
                  <c:v>3102.3040000000001</c:v>
                </c:pt>
                <c:pt idx="5">
                  <c:v>2868.0559999999996</c:v>
                </c:pt>
                <c:pt idx="6">
                  <c:v>2337.4110000000073</c:v>
                </c:pt>
                <c:pt idx="7">
                  <c:v>1419.4880000000001</c:v>
                </c:pt>
                <c:pt idx="8">
                  <c:v>776.42899999999997</c:v>
                </c:pt>
                <c:pt idx="9">
                  <c:v>256.62299999999999</c:v>
                </c:pt>
                <c:pt idx="10">
                  <c:v>44.542000000000002</c:v>
                </c:pt>
              </c:numCache>
            </c:numRef>
          </c:val>
        </c:ser>
        <c:ser>
          <c:idx val="20"/>
          <c:order val="20"/>
          <c:tx>
            <c:strRef>
              <c:f>PERSONS!$V$7:$V$8</c:f>
              <c:strCache>
                <c:ptCount val="1"/>
                <c:pt idx="0">
                  <c:v>2028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PERSONS!$V$9:$V$19</c:f>
              <c:numCache>
                <c:formatCode>0_)</c:formatCode>
                <c:ptCount val="11"/>
                <c:pt idx="0">
                  <c:v>3770.402</c:v>
                </c:pt>
                <c:pt idx="1">
                  <c:v>4235.4739999999965</c:v>
                </c:pt>
                <c:pt idx="2">
                  <c:v>4345.951</c:v>
                </c:pt>
                <c:pt idx="3">
                  <c:v>3847.5</c:v>
                </c:pt>
                <c:pt idx="4">
                  <c:v>3172.1990000000001</c:v>
                </c:pt>
                <c:pt idx="5">
                  <c:v>2793.8469999999998</c:v>
                </c:pt>
                <c:pt idx="6">
                  <c:v>2454.1139999999996</c:v>
                </c:pt>
                <c:pt idx="7">
                  <c:v>1470.8829999999998</c:v>
                </c:pt>
                <c:pt idx="8">
                  <c:v>817.19299999999998</c:v>
                </c:pt>
                <c:pt idx="9">
                  <c:v>273.947</c:v>
                </c:pt>
                <c:pt idx="10">
                  <c:v>48.253</c:v>
                </c:pt>
              </c:numCache>
            </c:numRef>
          </c:val>
        </c:ser>
        <c:ser>
          <c:idx val="21"/>
          <c:order val="21"/>
          <c:tx>
            <c:strRef>
              <c:f>PERSONS!$W$7:$W$8</c:f>
              <c:strCache>
                <c:ptCount val="1"/>
                <c:pt idx="0">
                  <c:v>2029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PERSONS!$W$9:$W$19</c:f>
              <c:numCache>
                <c:formatCode>0_)</c:formatCode>
                <c:ptCount val="11"/>
                <c:pt idx="0">
                  <c:v>3773.6229999999987</c:v>
                </c:pt>
                <c:pt idx="1">
                  <c:v>4122.6520000000128</c:v>
                </c:pt>
                <c:pt idx="2">
                  <c:v>4327.4560000000001</c:v>
                </c:pt>
                <c:pt idx="3">
                  <c:v>3947.4110000000069</c:v>
                </c:pt>
                <c:pt idx="4">
                  <c:v>3243.3220000000001</c:v>
                </c:pt>
                <c:pt idx="5">
                  <c:v>2770.4459999999999</c:v>
                </c:pt>
                <c:pt idx="6">
                  <c:v>2513.8620000000001</c:v>
                </c:pt>
                <c:pt idx="7">
                  <c:v>1529.44</c:v>
                </c:pt>
                <c:pt idx="8">
                  <c:v>856.06099999999947</c:v>
                </c:pt>
                <c:pt idx="9">
                  <c:v>291.54000000000002</c:v>
                </c:pt>
                <c:pt idx="10">
                  <c:v>53.015000000000001</c:v>
                </c:pt>
              </c:numCache>
            </c:numRef>
          </c:val>
        </c:ser>
        <c:ser>
          <c:idx val="22"/>
          <c:order val="22"/>
          <c:tx>
            <c:strRef>
              <c:f>PERSONS!$X$7:$X$8</c:f>
              <c:strCache>
                <c:ptCount val="1"/>
                <c:pt idx="0">
                  <c:v>2030  ————</c:v>
                </c:pt>
              </c:strCache>
            </c:strRef>
          </c:tx>
          <c:cat>
            <c:strRef>
              <c:f>PERSONS!$A$9:$A$19</c:f>
              <c:strCache>
                <c:ptCount val="11"/>
                <c:pt idx="0">
                  <c:v>Age 50-54</c:v>
                </c:pt>
                <c:pt idx="1">
                  <c:v>Age 55-59</c:v>
                </c:pt>
                <c:pt idx="2">
                  <c:v>Age 60-64</c:v>
                </c:pt>
                <c:pt idx="3">
                  <c:v>Age 65-69</c:v>
                </c:pt>
                <c:pt idx="4">
                  <c:v>Age 70-74</c:v>
                </c:pt>
                <c:pt idx="5">
                  <c:v>Age 75-79</c:v>
                </c:pt>
                <c:pt idx="6">
                  <c:v>Age 80-84</c:v>
                </c:pt>
                <c:pt idx="7">
                  <c:v>Age 85-89</c:v>
                </c:pt>
                <c:pt idx="8">
                  <c:v>Age 90-94</c:v>
                </c:pt>
                <c:pt idx="9">
                  <c:v>Age 95-99</c:v>
                </c:pt>
                <c:pt idx="10">
                  <c:v>Age 100+</c:v>
                </c:pt>
              </c:strCache>
            </c:strRef>
          </c:cat>
          <c:val>
            <c:numRef>
              <c:f>PERSONS!$X$9:$X$19</c:f>
              <c:numCache>
                <c:formatCode>0_)</c:formatCode>
                <c:ptCount val="11"/>
                <c:pt idx="0">
                  <c:v>3834.8209999999999</c:v>
                </c:pt>
                <c:pt idx="1">
                  <c:v>4016.7059999999997</c:v>
                </c:pt>
                <c:pt idx="2">
                  <c:v>4277.92</c:v>
                </c:pt>
                <c:pt idx="3">
                  <c:v>4042.0239999999999</c:v>
                </c:pt>
                <c:pt idx="4">
                  <c:v>3330.8910000000069</c:v>
                </c:pt>
                <c:pt idx="5">
                  <c:v>2761.9799999999996</c:v>
                </c:pt>
                <c:pt idx="6">
                  <c:v>2547.8429999999998</c:v>
                </c:pt>
                <c:pt idx="7">
                  <c:v>1591.7240000000002</c:v>
                </c:pt>
                <c:pt idx="8">
                  <c:v>886.14599999999996</c:v>
                </c:pt>
                <c:pt idx="9">
                  <c:v>312.40699999999879</c:v>
                </c:pt>
                <c:pt idx="10">
                  <c:v>58.82</c:v>
                </c:pt>
              </c:numCache>
            </c:numRef>
          </c:val>
        </c:ser>
        <c:axId val="234666624"/>
        <c:axId val="234947328"/>
      </c:barChart>
      <c:catAx>
        <c:axId val="234666624"/>
        <c:scaling>
          <c:orientation val="minMax"/>
        </c:scaling>
        <c:axPos val="b"/>
        <c:tickLblPos val="nextTo"/>
        <c:crossAx val="234947328"/>
        <c:crosses val="autoZero"/>
        <c:auto val="1"/>
        <c:lblAlgn val="ctr"/>
        <c:lblOffset val="100"/>
      </c:catAx>
      <c:valAx>
        <c:axId val="234947328"/>
        <c:scaling>
          <c:orientation val="minMax"/>
        </c:scaling>
        <c:axPos val="l"/>
        <c:majorGridlines/>
        <c:numFmt formatCode="0_)" sourceLinked="1"/>
        <c:tickLblPos val="nextTo"/>
        <c:crossAx val="234666624"/>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5E2C0-82C0-4DD9-AB45-0C32FAC71BBF}"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FE435-6A46-4459-8596-AA66B1FB4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331D5E5-A90F-4FFE-B5AA-6142220A81D8}"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5F4CD1A-3CBC-4006-9A31-9CB1B7471308}"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9B1E32A-781E-448F-83DF-580E35D45BD0}" type="slidenum">
              <a:rPr lang="en-US" smtClean="0"/>
              <a:pPr/>
              <a:t>16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5FE435-6A46-4459-8596-AA66B1FB4E5B}"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http://www.statistics.gov.uk/CCI/article.asp?ID=618&amp;Pos=3&amp;ColRank=2&amp;Rank=176</a:t>
            </a:r>
            <a:endParaRPr lang="en-US" dirty="0"/>
          </a:p>
        </p:txBody>
      </p:sp>
      <p:sp>
        <p:nvSpPr>
          <p:cNvPr id="4" name="Slide Number Placeholder 3"/>
          <p:cNvSpPr>
            <a:spLocks noGrp="1"/>
          </p:cNvSpPr>
          <p:nvPr>
            <p:ph type="sldNum" sz="quarter" idx="10"/>
          </p:nvPr>
        </p:nvSpPr>
        <p:spPr/>
        <p:txBody>
          <a:bodyPr/>
          <a:lstStyle/>
          <a:p>
            <a:fld id="{A45FE435-6A46-4459-8596-AA66B1FB4E5B}" type="slidenum">
              <a:rPr lang="en-US" smtClean="0"/>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http://www.statistics.gov.uk/downloads/theme_population/NPP2008/NatPopProj2008.pdf</a:t>
            </a:r>
            <a:endParaRPr lang="en-US" dirty="0"/>
          </a:p>
        </p:txBody>
      </p:sp>
      <p:sp>
        <p:nvSpPr>
          <p:cNvPr id="4" name="Slide Number Placeholder 3"/>
          <p:cNvSpPr>
            <a:spLocks noGrp="1"/>
          </p:cNvSpPr>
          <p:nvPr>
            <p:ph type="sldNum" sz="quarter" idx="10"/>
          </p:nvPr>
        </p:nvSpPr>
        <p:spPr/>
        <p:txBody>
          <a:bodyPr/>
          <a:lstStyle/>
          <a:p>
            <a:fld id="{A45FE435-6A46-4459-8596-AA66B1FB4E5B}"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23E9D1-C765-4799-AA96-54EC8EEAFB06}"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3E9D1-C765-4799-AA96-54EC8EEAFB06}"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3E9D1-C765-4799-AA96-54EC8EEAFB06}"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3E9D1-C765-4799-AA96-54EC8EEAFB06}"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3E9D1-C765-4799-AA96-54EC8EEAFB06}"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23E9D1-C765-4799-AA96-54EC8EEAFB06}"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3E9D1-C765-4799-AA96-54EC8EEAFB06}"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3E9D1-C765-4799-AA96-54EC8EEAFB06}"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3E9D1-C765-4799-AA96-54EC8EEAFB06}"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3E9D1-C765-4799-AA96-54EC8EEAFB06}"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3E9D1-C765-4799-AA96-54EC8EEAFB06}"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E6CD-0E07-4138-BB8F-1AC3DA1A0B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3E9D1-C765-4799-AA96-54EC8EEAFB06}"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FE6CD-0E07-4138-BB8F-1AC3DA1A0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upload.wikimedia.org/wikipedia/en/a/ac/Pyramidireland.gi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rjames\Local Settings\Temporary Internet Files\Content.IE5\U70OU36V\MPj04286400000[1].jpg"/>
          <p:cNvPicPr>
            <a:picLocks noChangeAspect="1" noChangeArrowheads="1"/>
          </p:cNvPicPr>
          <p:nvPr/>
        </p:nvPicPr>
        <p:blipFill>
          <a:blip r:embed="rId2" cstate="print"/>
          <a:srcRect l="11564"/>
          <a:stretch>
            <a:fillRect/>
          </a:stretch>
        </p:blipFill>
        <p:spPr bwMode="auto">
          <a:xfrm>
            <a:off x="0" y="-19538"/>
            <a:ext cx="9144000" cy="6877538"/>
          </a:xfrm>
          <a:prstGeom prst="rect">
            <a:avLst/>
          </a:prstGeom>
          <a:noFill/>
        </p:spPr>
      </p:pic>
      <p:sp>
        <p:nvSpPr>
          <p:cNvPr id="4" name="TextBox 3"/>
          <p:cNvSpPr txBox="1"/>
          <p:nvPr/>
        </p:nvSpPr>
        <p:spPr>
          <a:xfrm>
            <a:off x="0" y="4180344"/>
            <a:ext cx="7772400" cy="2677656"/>
          </a:xfrm>
          <a:prstGeom prst="rect">
            <a:avLst/>
          </a:prstGeom>
          <a:noFill/>
        </p:spPr>
        <p:txBody>
          <a:bodyPr wrap="square" rtlCol="0">
            <a:spAutoFit/>
          </a:bodyPr>
          <a:lstStyle/>
          <a:p>
            <a:pPr>
              <a:lnSpc>
                <a:spcPct val="70000"/>
              </a:lnSpc>
            </a:pPr>
            <a:r>
              <a:rPr lang="en-US" sz="8000" b="1" dirty="0" smtClean="0">
                <a:solidFill>
                  <a:schemeClr val="bg1"/>
                </a:solidFill>
                <a:effectLst>
                  <a:glow rad="101600">
                    <a:schemeClr val="tx1">
                      <a:alpha val="60000"/>
                    </a:schemeClr>
                  </a:glow>
                </a:effectLst>
              </a:rPr>
              <a:t>Charitable Bequest Demographics</a:t>
            </a:r>
            <a:endParaRPr lang="en-US" sz="8000" b="1" dirty="0">
              <a:solidFill>
                <a:schemeClr val="bg1"/>
              </a:solidFill>
              <a:effectLst>
                <a:glow rad="101600">
                  <a:schemeClr val="tx1">
                    <a:alpha val="60000"/>
                  </a:schemeClr>
                </a:glow>
              </a:effectLst>
            </a:endParaRPr>
          </a:p>
        </p:txBody>
      </p:sp>
      <p:sp>
        <p:nvSpPr>
          <p:cNvPr id="5" name="TextBox 4"/>
          <p:cNvSpPr txBox="1"/>
          <p:nvPr/>
        </p:nvSpPr>
        <p:spPr>
          <a:xfrm rot="16200000">
            <a:off x="7771334" y="5467819"/>
            <a:ext cx="2209800" cy="535531"/>
          </a:xfrm>
          <a:prstGeom prst="rect">
            <a:avLst/>
          </a:prstGeom>
          <a:noFill/>
        </p:spPr>
        <p:txBody>
          <a:bodyPr wrap="square" rtlCol="0">
            <a:spAutoFit/>
          </a:bodyPr>
          <a:lstStyle/>
          <a:p>
            <a:pPr>
              <a:lnSpc>
                <a:spcPct val="80000"/>
              </a:lnSpc>
            </a:pPr>
            <a:r>
              <a:rPr lang="en-US" b="1" dirty="0" smtClean="0">
                <a:solidFill>
                  <a:schemeClr val="bg1"/>
                </a:solidFill>
              </a:rPr>
              <a:t>Dr. Russell James</a:t>
            </a:r>
          </a:p>
          <a:p>
            <a:pPr>
              <a:lnSpc>
                <a:spcPct val="80000"/>
              </a:lnSpc>
            </a:pPr>
            <a:r>
              <a:rPr lang="en-US" b="1" dirty="0" smtClean="0">
                <a:solidFill>
                  <a:schemeClr val="bg1"/>
                </a:solidFill>
              </a:rPr>
              <a:t>Texas Tech University</a:t>
            </a: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8" name="Picture 10" descr="C:\Documents and Settings\rjames\Local Settings\Temporary Internet Files\Content.IE5\WYB4Q01C\MPj04385850000[1].jpg"/>
          <p:cNvPicPr>
            <a:picLocks noChangeAspect="1" noChangeArrowheads="1"/>
          </p:cNvPicPr>
          <p:nvPr/>
        </p:nvPicPr>
        <p:blipFill>
          <a:blip r:embed="rId2" cstate="print"/>
          <a:srcRect/>
          <a:stretch>
            <a:fillRect/>
          </a:stretch>
        </p:blipFill>
        <p:spPr bwMode="auto">
          <a:xfrm>
            <a:off x="-94190" y="0"/>
            <a:ext cx="9238190" cy="6858000"/>
          </a:xfrm>
          <a:prstGeom prst="rect">
            <a:avLst/>
          </a:prstGeom>
          <a:noFill/>
        </p:spPr>
      </p:pic>
      <p:sp>
        <p:nvSpPr>
          <p:cNvPr id="3" name="Content Placeholder 2"/>
          <p:cNvSpPr>
            <a:spLocks noGrp="1"/>
          </p:cNvSpPr>
          <p:nvPr>
            <p:ph idx="1"/>
          </p:nvPr>
        </p:nvSpPr>
        <p:spPr>
          <a:xfrm>
            <a:off x="0" y="4572000"/>
            <a:ext cx="9144000" cy="1295400"/>
          </a:xfrm>
        </p:spPr>
        <p:txBody>
          <a:bodyPr>
            <a:noAutofit/>
          </a:bodyPr>
          <a:lstStyle/>
          <a:p>
            <a:pPr marL="0" indent="0" algn="ctr">
              <a:buNone/>
              <a:tabLst>
                <a:tab pos="3995738" algn="l"/>
              </a:tabLst>
            </a:pPr>
            <a:r>
              <a:rPr lang="en-US" sz="3600" b="1" dirty="0" smtClean="0">
                <a:solidFill>
                  <a:srgbClr val="002060"/>
                </a:solidFill>
              </a:rPr>
              <a:t>What share of over-50 charitable donors  giving over $500 per year indicate that they have a charitable estate plan?</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488668"/>
            <a:ext cx="9144000" cy="369332"/>
          </a:xfrm>
          <a:prstGeom prst="rect">
            <a:avLst/>
          </a:prstGeom>
          <a:noFill/>
        </p:spPr>
        <p:txBody>
          <a:bodyPr wrap="square" rtlCol="0">
            <a:spAutoFit/>
          </a:bodyPr>
          <a:lstStyle/>
          <a:p>
            <a:r>
              <a:rPr lang="en-US" dirty="0" smtClean="0"/>
              <a:t>* Donors giving $500+ per year, weighted nationally representative 2006 sample</a:t>
            </a:r>
            <a:endParaRPr lang="en-US" dirty="0"/>
          </a:p>
        </p:txBody>
      </p:sp>
      <p:graphicFrame>
        <p:nvGraphicFramePr>
          <p:cNvPr id="7" name="Content Placeholder 6"/>
          <p:cNvGraphicFramePr>
            <a:graphicFrameLocks noGrp="1"/>
          </p:cNvGraphicFramePr>
          <p:nvPr>
            <p:ph idx="1"/>
          </p:nvPr>
        </p:nvGraphicFramePr>
        <p:xfrm>
          <a:off x="-609600" y="0"/>
          <a:ext cx="9448800" cy="6126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mtClean="0"/>
              <a:t>Can that be right?</a:t>
            </a:r>
          </a:p>
        </p:txBody>
      </p:sp>
      <p:sp>
        <p:nvSpPr>
          <p:cNvPr id="11267" name="Rectangle 5"/>
          <p:cNvSpPr>
            <a:spLocks noGrp="1" noChangeArrowheads="1"/>
          </p:cNvSpPr>
          <p:nvPr>
            <p:ph type="body" idx="1"/>
          </p:nvPr>
        </p:nvSpPr>
        <p:spPr/>
        <p:txBody>
          <a:bodyPr/>
          <a:lstStyle/>
          <a:p>
            <a:pPr eaLnBrk="1" hangingPunct="1"/>
            <a:r>
              <a:rPr lang="en-US" sz="2800" smtClean="0"/>
              <a:t>Maybe a lot of donors will </a:t>
            </a:r>
            <a:r>
              <a:rPr lang="en-US" sz="2800" i="1" smtClean="0"/>
              <a:t>eventually</a:t>
            </a:r>
            <a:r>
              <a:rPr lang="en-US" sz="2800" smtClean="0"/>
              <a:t> get around to making a charitable plan?</a:t>
            </a:r>
          </a:p>
        </p:txBody>
      </p:sp>
      <p:pic>
        <p:nvPicPr>
          <p:cNvPr id="41985" name="Picture 1" descr="C:\Documents and Settings\rjames\Local Settings\Temporary Internet Files\Content.IE5\J83YB858\MPj04423790000[1].jpg"/>
          <p:cNvPicPr>
            <a:picLocks noChangeAspect="1" noChangeArrowheads="1"/>
          </p:cNvPicPr>
          <p:nvPr/>
        </p:nvPicPr>
        <p:blipFill>
          <a:blip r:embed="rId3" cstate="print"/>
          <a:srcRect/>
          <a:stretch>
            <a:fillRect/>
          </a:stretch>
        </p:blipFill>
        <p:spPr bwMode="auto">
          <a:xfrm>
            <a:off x="0" y="0"/>
            <a:ext cx="9144000" cy="6877538"/>
          </a:xfrm>
          <a:prstGeom prst="rect">
            <a:avLst/>
          </a:prstGeom>
          <a:noFill/>
        </p:spPr>
      </p:pic>
      <p:sp>
        <p:nvSpPr>
          <p:cNvPr id="8" name="TextBox 7"/>
          <p:cNvSpPr txBox="1"/>
          <p:nvPr/>
        </p:nvSpPr>
        <p:spPr>
          <a:xfrm>
            <a:off x="228600" y="3581400"/>
            <a:ext cx="2057400" cy="2859885"/>
          </a:xfrm>
          <a:prstGeom prst="rect">
            <a:avLst/>
          </a:prstGeom>
          <a:noFill/>
        </p:spPr>
        <p:txBody>
          <a:bodyPr wrap="square" rtlCol="0">
            <a:spAutoFit/>
          </a:bodyPr>
          <a:lstStyle/>
          <a:p>
            <a:pPr>
              <a:lnSpc>
                <a:spcPct val="80000"/>
              </a:lnSpc>
            </a:pPr>
            <a:r>
              <a:rPr lang="en-US" sz="3200" dirty="0" smtClean="0">
                <a:solidFill>
                  <a:schemeClr val="bg1"/>
                </a:solidFill>
              </a:rPr>
              <a:t>Will donors ever get around to making a charitable plan?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C:\Documents and Settings\rjames\Local Settings\Temporary Internet Files\Content.IE5\U70OU36V\MPj04265270000[1].jpg"/>
          <p:cNvPicPr>
            <a:picLocks noChangeAspect="1" noChangeArrowheads="1"/>
          </p:cNvPicPr>
          <p:nvPr/>
        </p:nvPicPr>
        <p:blipFill>
          <a:blip r:embed="rId2" cstate="print"/>
          <a:srcRect/>
          <a:stretch>
            <a:fillRect/>
          </a:stretch>
        </p:blipFill>
        <p:spPr bwMode="auto">
          <a:xfrm>
            <a:off x="0" y="0"/>
            <a:ext cx="9160263" cy="6858001"/>
          </a:xfrm>
          <a:prstGeom prst="rect">
            <a:avLst/>
          </a:prstGeom>
          <a:noFill/>
        </p:spPr>
      </p:pic>
      <p:sp>
        <p:nvSpPr>
          <p:cNvPr id="3" name="Content Placeholder 2"/>
          <p:cNvSpPr>
            <a:spLocks noGrp="1"/>
          </p:cNvSpPr>
          <p:nvPr>
            <p:ph idx="1"/>
          </p:nvPr>
        </p:nvSpPr>
        <p:spPr>
          <a:xfrm rot="10800000" flipV="1">
            <a:off x="5029200" y="4419600"/>
            <a:ext cx="4114800" cy="1676399"/>
          </a:xfrm>
        </p:spPr>
        <p:txBody>
          <a:bodyPr>
            <a:noAutofit/>
          </a:bodyPr>
          <a:lstStyle/>
          <a:p>
            <a:pPr marL="0" indent="0" algn="ctr">
              <a:lnSpc>
                <a:spcPct val="80000"/>
              </a:lnSpc>
              <a:spcBef>
                <a:spcPts val="0"/>
              </a:spcBef>
              <a:buNone/>
              <a:defRPr/>
            </a:pPr>
            <a:r>
              <a:rPr lang="en-US" b="1" dirty="0" smtClean="0">
                <a:solidFill>
                  <a:srgbClr val="3A1D00"/>
                </a:solidFill>
              </a:rPr>
              <a:t>88%-90% of donors ($500+/year) over age 50 will die with no charitable estate plan.</a:t>
            </a:r>
            <a:endParaRPr lang="en-US" sz="1800" b="1" dirty="0" smtClean="0">
              <a:solidFill>
                <a:srgbClr val="3A1D00"/>
              </a:solidFill>
            </a:endParaRPr>
          </a:p>
        </p:txBody>
      </p:sp>
      <p:sp>
        <p:nvSpPr>
          <p:cNvPr id="15" name="Content Placeholder 2"/>
          <p:cNvSpPr txBox="1">
            <a:spLocks/>
          </p:cNvSpPr>
          <p:nvPr/>
        </p:nvSpPr>
        <p:spPr>
          <a:xfrm>
            <a:off x="5257800" y="0"/>
            <a:ext cx="3733800" cy="1905001"/>
          </a:xfrm>
          <a:prstGeom prst="rect">
            <a:avLst/>
          </a:prstGeom>
        </p:spPr>
        <p:txBody>
          <a:bodyPr vert="horz" lIns="91440" tIns="45720" rIns="91440" bIns="45720" rtlCol="0">
            <a:noAutofit/>
          </a:bodyPr>
          <a:lstStyle/>
          <a:p>
            <a:pPr marL="0" marR="0" lvl="0" indent="0" algn="ctr" defTabSz="914400" rtl="0" eaLnBrk="1" fontAlgn="auto" latinLnBrk="0" hangingPunct="1">
              <a:lnSpc>
                <a:spcPct val="80000"/>
              </a:lnSpc>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FF00"/>
                </a:solidFill>
                <a:effectLst/>
                <a:uLnTx/>
                <a:uFillTx/>
                <a:latin typeface="+mn-lt"/>
                <a:ea typeface="+mn-ea"/>
                <a:cs typeface="+mn-cs"/>
              </a:rPr>
              <a:t>Projecting based on age, gender and mortality or tracking actual post-death distributions </a:t>
            </a:r>
            <a:endParaRPr kumimoji="0" lang="en-US" sz="1800" b="1" i="0" u="none" strike="noStrike" kern="1200" cap="none" spc="0" normalizeH="0" baseline="0" noProof="0" dirty="0" smtClean="0">
              <a:ln>
                <a:noFill/>
              </a:ln>
              <a:solidFill>
                <a:srgbClr val="FFFF00"/>
              </a:solidFill>
              <a:effectLst/>
              <a:uLnTx/>
              <a:uFillTx/>
              <a:latin typeface="+mn-lt"/>
              <a:ea typeface="+mn-ea"/>
              <a:cs typeface="+mn-cs"/>
            </a:endParaRPr>
          </a:p>
        </p:txBody>
      </p:sp>
      <p:cxnSp>
        <p:nvCxnSpPr>
          <p:cNvPr id="17" name="Straight Arrow Connector 16"/>
          <p:cNvCxnSpPr/>
          <p:nvPr/>
        </p:nvCxnSpPr>
        <p:spPr>
          <a:xfrm rot="5400000">
            <a:off x="6209506" y="3162300"/>
            <a:ext cx="1753394" cy="794"/>
          </a:xfrm>
          <a:prstGeom prst="straightConnector1">
            <a:avLst/>
          </a:prstGeom>
          <a:ln w="76200">
            <a:solidFill>
              <a:srgbClr val="3A1D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0"/>
            <a:ext cx="4572000"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5" name="Picture 3" descr="C:\Documents and Settings\rjames\Local Settings\Temporary Internet Files\Content.IE5\J83YB858\MPj04140370000[1].jpg"/>
          <p:cNvPicPr>
            <a:picLocks noGrp="1" noChangeAspect="1" noChangeArrowheads="1"/>
          </p:cNvPicPr>
          <p:nvPr>
            <p:ph idx="1"/>
          </p:nvPr>
        </p:nvPicPr>
        <p:blipFill>
          <a:blip r:embed="rId2" cstate="print"/>
          <a:srcRect/>
          <a:stretch>
            <a:fillRect/>
          </a:stretch>
        </p:blipFill>
        <p:spPr bwMode="auto">
          <a:xfrm>
            <a:off x="0" y="1041509"/>
            <a:ext cx="4038600" cy="5816492"/>
          </a:xfrm>
          <a:prstGeom prst="rect">
            <a:avLst/>
          </a:prstGeom>
          <a:noFill/>
        </p:spPr>
      </p:pic>
      <p:pic>
        <p:nvPicPr>
          <p:cNvPr id="74757" name="Picture 5" descr="C:\Documents and Settings\rjames\Local Settings\Temporary Internet Files\Content.IE5\U70OU36V\MPj04425120000[1].jpg"/>
          <p:cNvPicPr>
            <a:picLocks noChangeAspect="1" noChangeArrowheads="1"/>
          </p:cNvPicPr>
          <p:nvPr/>
        </p:nvPicPr>
        <p:blipFill>
          <a:blip r:embed="rId3" cstate="print"/>
          <a:srcRect/>
          <a:stretch>
            <a:fillRect/>
          </a:stretch>
        </p:blipFill>
        <p:spPr bwMode="auto">
          <a:xfrm>
            <a:off x="5105400" y="1142326"/>
            <a:ext cx="3799243" cy="5715674"/>
          </a:xfrm>
          <a:prstGeom prst="rect">
            <a:avLst/>
          </a:prstGeom>
          <a:noFill/>
        </p:spPr>
      </p:pic>
      <p:sp>
        <p:nvSpPr>
          <p:cNvPr id="10" name="TextBox 9"/>
          <p:cNvSpPr txBox="1"/>
          <p:nvPr/>
        </p:nvSpPr>
        <p:spPr>
          <a:xfrm>
            <a:off x="0" y="0"/>
            <a:ext cx="3810000" cy="1135054"/>
          </a:xfrm>
          <a:prstGeom prst="rect">
            <a:avLst/>
          </a:prstGeom>
          <a:noFill/>
        </p:spPr>
        <p:txBody>
          <a:bodyPr wrap="square" rtlCol="0">
            <a:spAutoFit/>
          </a:bodyPr>
          <a:lstStyle/>
          <a:p>
            <a:pPr algn="ctr">
              <a:lnSpc>
                <a:spcPct val="80000"/>
              </a:lnSpc>
            </a:pPr>
            <a:r>
              <a:rPr lang="en-US" sz="2800" dirty="0" smtClean="0"/>
              <a:t>You mean 90% of our donors will die without leaving a gift?</a:t>
            </a:r>
            <a:endParaRPr lang="en-US" sz="2800" dirty="0"/>
          </a:p>
        </p:txBody>
      </p:sp>
      <p:sp>
        <p:nvSpPr>
          <p:cNvPr id="11" name="TextBox 10"/>
          <p:cNvSpPr txBox="1"/>
          <p:nvPr/>
        </p:nvSpPr>
        <p:spPr>
          <a:xfrm>
            <a:off x="4572000" y="0"/>
            <a:ext cx="4572000" cy="1135054"/>
          </a:xfrm>
          <a:prstGeom prst="rect">
            <a:avLst/>
          </a:prstGeom>
          <a:noFill/>
        </p:spPr>
        <p:txBody>
          <a:bodyPr wrap="square" rtlCol="0">
            <a:spAutoFit/>
          </a:bodyPr>
          <a:lstStyle/>
          <a:p>
            <a:pPr algn="ctr">
              <a:lnSpc>
                <a:spcPct val="80000"/>
              </a:lnSpc>
            </a:pPr>
            <a:r>
              <a:rPr lang="en-US" sz="2800" dirty="0" smtClean="0">
                <a:solidFill>
                  <a:schemeClr val="bg1"/>
                </a:solidFill>
              </a:rPr>
              <a:t>You mean we could generate 9 times more estate gifts from our current donors?</a:t>
            </a:r>
            <a:endParaRPr lang="en-US" sz="28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304800" y="228600"/>
            <a:ext cx="4191000" cy="3200399"/>
          </a:xfrm>
        </p:spPr>
        <p:txBody>
          <a:bodyPr>
            <a:normAutofit/>
          </a:bodyPr>
          <a:lstStyle/>
          <a:p>
            <a:pPr marL="0" indent="0" eaLnBrk="1" hangingPunct="1">
              <a:buFont typeface="Wingdings" pitchFamily="2" charset="2"/>
              <a:buNone/>
            </a:pPr>
            <a:r>
              <a:rPr lang="en-US" sz="2800" dirty="0" smtClean="0"/>
              <a:t>Among donors ($500+) over 50 with an estate plan, what is the single most significant factor associated with having a charitable estate plan?</a:t>
            </a:r>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p:txBody>
      </p:sp>
      <p:sp>
        <p:nvSpPr>
          <p:cNvPr id="5" name="TextBox 4"/>
          <p:cNvSpPr txBox="1"/>
          <p:nvPr/>
        </p:nvSpPr>
        <p:spPr>
          <a:xfrm>
            <a:off x="685800" y="5715000"/>
            <a:ext cx="3124200" cy="954107"/>
          </a:xfrm>
          <a:prstGeom prst="rect">
            <a:avLst/>
          </a:prstGeom>
          <a:noFill/>
        </p:spPr>
        <p:txBody>
          <a:bodyPr wrap="square" rtlCol="0">
            <a:spAutoFit/>
          </a:bodyPr>
          <a:lstStyle/>
          <a:p>
            <a:r>
              <a:rPr lang="en-US" sz="2800" dirty="0" smtClean="0"/>
              <a:t>Age? Education? Wealth? Income? </a:t>
            </a:r>
          </a:p>
        </p:txBody>
      </p:sp>
      <p:pic>
        <p:nvPicPr>
          <p:cNvPr id="38913" name="Picture 1" descr="C:\Documents and Settings\rjames\Local Settings\Temporary Internet Files\Content.IE5\WYB4Q01C\MPj04222240000[1].jpg"/>
          <p:cNvPicPr>
            <a:picLocks noChangeAspect="1" noChangeArrowheads="1"/>
          </p:cNvPicPr>
          <p:nvPr/>
        </p:nvPicPr>
        <p:blipFill>
          <a:blip r:embed="rId3" cstate="print"/>
          <a:srcRect/>
          <a:stretch>
            <a:fillRect/>
          </a:stretch>
        </p:blipFill>
        <p:spPr bwMode="auto">
          <a:xfrm>
            <a:off x="4569768" y="0"/>
            <a:ext cx="4574232"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411162"/>
          </a:xfrm>
        </p:spPr>
        <p:txBody>
          <a:bodyPr>
            <a:noAutofit/>
          </a:bodyPr>
          <a:lstStyle/>
          <a:p>
            <a:pPr eaLnBrk="1" hangingPunct="1"/>
            <a:r>
              <a:rPr lang="en-US" sz="3600" dirty="0" smtClean="0">
                <a:solidFill>
                  <a:schemeClr val="bg1"/>
                </a:solidFill>
              </a:rPr>
              <a:t>Among Donors ($500+) with an Estate Plan</a:t>
            </a:r>
          </a:p>
        </p:txBody>
      </p:sp>
      <p:graphicFrame>
        <p:nvGraphicFramePr>
          <p:cNvPr id="4" name="Table 3"/>
          <p:cNvGraphicFramePr>
            <a:graphicFrameLocks noGrp="1"/>
          </p:cNvGraphicFramePr>
          <p:nvPr/>
        </p:nvGraphicFramePr>
        <p:xfrm>
          <a:off x="0" y="2468880"/>
          <a:ext cx="9144000" cy="4389120"/>
        </p:xfrm>
        <a:graphic>
          <a:graphicData uri="http://schemas.openxmlformats.org/drawingml/2006/table">
            <a:tbl>
              <a:tblPr>
                <a:tableStyleId>{775DCB02-9BB8-47FD-8907-85C794F793BA}</a:tableStyleId>
              </a:tblPr>
              <a:tblGrid>
                <a:gridCol w="4572000"/>
                <a:gridCol w="4572000"/>
              </a:tblGrid>
              <a:tr h="1371600">
                <a:tc>
                  <a:txBody>
                    <a:bodyPr/>
                    <a:lstStyle/>
                    <a:p>
                      <a:pPr marL="0" marR="0" algn="ctr">
                        <a:spcBef>
                          <a:spcPts val="0"/>
                        </a:spcBef>
                        <a:spcAft>
                          <a:spcPts val="0"/>
                        </a:spcAft>
                      </a:pPr>
                      <a:r>
                        <a:rPr lang="en-US" sz="4800" dirty="0"/>
                        <a:t>Family Status</a:t>
                      </a:r>
                      <a:endParaRPr lang="en-US" sz="4800" dirty="0">
                        <a:solidFill>
                          <a:schemeClr val="tx1"/>
                        </a:solidFill>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4800" dirty="0" smtClean="0"/>
                        <a:t>% indicating a charitable estate</a:t>
                      </a:r>
                      <a:r>
                        <a:rPr lang="en-US" sz="4800" baseline="0" dirty="0" smtClean="0"/>
                        <a:t> plan</a:t>
                      </a:r>
                      <a:endParaRPr lang="en-US" sz="4800" dirty="0">
                        <a:solidFill>
                          <a:schemeClr val="tx1"/>
                        </a:solidFill>
                        <a:latin typeface="+mn-lt"/>
                        <a:ea typeface="Times New Roman"/>
                        <a:cs typeface="Times New Roman"/>
                      </a:endParaRPr>
                    </a:p>
                  </a:txBody>
                  <a:tcPr marL="68580" marR="68580" marT="0" marB="0" anchor="b"/>
                </a:tc>
              </a:tr>
              <a:tr h="685800">
                <a:tc>
                  <a:txBody>
                    <a:bodyPr/>
                    <a:lstStyle/>
                    <a:p>
                      <a:pPr marL="0" marR="0" algn="ctr">
                        <a:spcBef>
                          <a:spcPts val="0"/>
                        </a:spcBef>
                        <a:spcAft>
                          <a:spcPts val="0"/>
                        </a:spcAft>
                      </a:pPr>
                      <a:r>
                        <a:rPr lang="en-US" sz="4800" dirty="0"/>
                        <a:t>No Offspring</a:t>
                      </a:r>
                      <a:endParaRPr lang="en-US" sz="4800" dirty="0">
                        <a:solidFill>
                          <a:schemeClr val="tx1"/>
                        </a:solidFill>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4800" dirty="0"/>
                        <a:t>50.0%</a:t>
                      </a:r>
                      <a:endParaRPr lang="en-US" sz="4800" dirty="0">
                        <a:solidFill>
                          <a:schemeClr val="tx1"/>
                        </a:solidFill>
                        <a:latin typeface="+mn-lt"/>
                        <a:ea typeface="Times New Roman"/>
                        <a:cs typeface="Times New Roman"/>
                      </a:endParaRPr>
                    </a:p>
                  </a:txBody>
                  <a:tcPr marL="68580" marR="68580" marT="0" marB="0" anchor="b"/>
                </a:tc>
              </a:tr>
              <a:tr h="685800">
                <a:tc>
                  <a:txBody>
                    <a:bodyPr/>
                    <a:lstStyle/>
                    <a:p>
                      <a:pPr marL="0" marR="0" algn="ctr">
                        <a:spcBef>
                          <a:spcPts val="0"/>
                        </a:spcBef>
                        <a:spcAft>
                          <a:spcPts val="0"/>
                        </a:spcAft>
                      </a:pPr>
                      <a:r>
                        <a:rPr lang="en-US" sz="4800" dirty="0"/>
                        <a:t>Children Only</a:t>
                      </a:r>
                      <a:endParaRPr lang="en-US" sz="4800" dirty="0">
                        <a:solidFill>
                          <a:schemeClr val="tx1"/>
                        </a:solidFill>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4800" dirty="0"/>
                        <a:t>17.1%</a:t>
                      </a:r>
                      <a:endParaRPr lang="en-US" sz="4800" dirty="0">
                        <a:solidFill>
                          <a:schemeClr val="tx1"/>
                        </a:solidFill>
                        <a:latin typeface="+mn-lt"/>
                        <a:ea typeface="Times New Roman"/>
                        <a:cs typeface="Times New Roman"/>
                      </a:endParaRPr>
                    </a:p>
                  </a:txBody>
                  <a:tcPr marL="68580" marR="68580" marT="0" marB="0" anchor="b"/>
                </a:tc>
              </a:tr>
              <a:tr h="685800">
                <a:tc>
                  <a:txBody>
                    <a:bodyPr/>
                    <a:lstStyle/>
                    <a:p>
                      <a:pPr marL="0" marR="0" algn="ctr">
                        <a:spcBef>
                          <a:spcPts val="0"/>
                        </a:spcBef>
                        <a:spcAft>
                          <a:spcPts val="0"/>
                        </a:spcAft>
                      </a:pPr>
                      <a:r>
                        <a:rPr lang="en-US" sz="4800" dirty="0"/>
                        <a:t>Grandchildren</a:t>
                      </a:r>
                      <a:endParaRPr lang="en-US" sz="4800" dirty="0">
                        <a:solidFill>
                          <a:schemeClr val="tx1"/>
                        </a:solidFill>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4800" dirty="0"/>
                        <a:t>9.8%</a:t>
                      </a:r>
                      <a:endParaRPr lang="en-US" sz="4800" dirty="0">
                        <a:solidFill>
                          <a:schemeClr val="tx1"/>
                        </a:solidFill>
                        <a:latin typeface="+mn-lt"/>
                        <a:ea typeface="Times New Roman"/>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rjames\Local Settings\Temporary Internet Files\Content.IE5\NA5J5WLH\MPj04386410000[1].jpg"/>
          <p:cNvPicPr>
            <a:picLocks noGrp="1" noChangeAspect="1" noChangeArrowheads="1"/>
          </p:cNvPicPr>
          <p:nvPr>
            <p:ph idx="1"/>
          </p:nvPr>
        </p:nvPicPr>
        <p:blipFill>
          <a:blip r:embed="rId2" cstate="print"/>
          <a:srcRect/>
          <a:stretch>
            <a:fillRect/>
          </a:stretch>
        </p:blipFill>
        <p:spPr bwMode="auto">
          <a:xfrm>
            <a:off x="152400" y="1371600"/>
            <a:ext cx="3030240" cy="4525963"/>
          </a:xfrm>
          <a:prstGeom prst="rect">
            <a:avLst/>
          </a:prstGeom>
          <a:noFill/>
        </p:spPr>
      </p:pic>
      <p:pic>
        <p:nvPicPr>
          <p:cNvPr id="9" name="Picture 2" descr="C:\Documents and Settings\rjames\Local Settings\Temporary Internet Files\Content.IE5\NA5J5WLH\MPj04386410000[1].jpg"/>
          <p:cNvPicPr>
            <a:picLocks noChangeAspect="1" noChangeArrowheads="1"/>
          </p:cNvPicPr>
          <p:nvPr/>
        </p:nvPicPr>
        <p:blipFill>
          <a:blip r:embed="rId2" cstate="print"/>
          <a:srcRect/>
          <a:stretch>
            <a:fillRect/>
          </a:stretch>
        </p:blipFill>
        <p:spPr bwMode="auto">
          <a:xfrm>
            <a:off x="5867400" y="1295400"/>
            <a:ext cx="3030240" cy="4525963"/>
          </a:xfrm>
          <a:prstGeom prst="rect">
            <a:avLst/>
          </a:prstGeom>
          <a:noFill/>
        </p:spPr>
      </p:pic>
      <p:sp>
        <p:nvSpPr>
          <p:cNvPr id="2" name="Title 1"/>
          <p:cNvSpPr>
            <a:spLocks noGrp="1"/>
          </p:cNvSpPr>
          <p:nvPr>
            <p:ph type="title"/>
          </p:nvPr>
        </p:nvSpPr>
        <p:spPr/>
        <p:txBody>
          <a:bodyPr>
            <a:normAutofit fontScale="90000"/>
          </a:bodyPr>
          <a:lstStyle/>
          <a:p>
            <a:r>
              <a:rPr lang="en-US" dirty="0" smtClean="0"/>
              <a:t>Regression: Compare only otherwise identical people </a:t>
            </a:r>
            <a:endParaRPr lang="en-US" dirty="0"/>
          </a:p>
        </p:txBody>
      </p:sp>
      <p:pic>
        <p:nvPicPr>
          <p:cNvPr id="75783" name="Picture 7" descr="C:\Documents and Settings\rjames\Local Settings\Temporary Internet Files\Content.IE5\J83YB858\MCj04419460000[1].wmf"/>
          <p:cNvPicPr>
            <a:picLocks noChangeAspect="1" noChangeArrowheads="1"/>
          </p:cNvPicPr>
          <p:nvPr/>
        </p:nvPicPr>
        <p:blipFill>
          <a:blip r:embed="rId3" cstate="print"/>
          <a:srcRect/>
          <a:stretch>
            <a:fillRect/>
          </a:stretch>
        </p:blipFill>
        <p:spPr bwMode="auto">
          <a:xfrm>
            <a:off x="3200400" y="3505200"/>
            <a:ext cx="2839109" cy="1054100"/>
          </a:xfrm>
          <a:prstGeom prst="rect">
            <a:avLst/>
          </a:prstGeom>
          <a:noFill/>
        </p:spPr>
      </p:pic>
      <p:sp>
        <p:nvSpPr>
          <p:cNvPr id="11" name="Rectangle 10"/>
          <p:cNvSpPr/>
          <p:nvPr/>
        </p:nvSpPr>
        <p:spPr>
          <a:xfrm>
            <a:off x="0" y="6027003"/>
            <a:ext cx="9144000" cy="830997"/>
          </a:xfrm>
          <a:prstGeom prst="rect">
            <a:avLst/>
          </a:prstGeom>
        </p:spPr>
        <p:txBody>
          <a:bodyPr wrap="square">
            <a:spAutoFit/>
          </a:bodyPr>
          <a:lstStyle/>
          <a:p>
            <a:r>
              <a:rPr lang="en-US" sz="2400" dirty="0" smtClean="0"/>
              <a:t>Example: The effect of differences in education among those making the same income, with the same wealth, same family structure, etc.</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639762"/>
          </a:xfrm>
        </p:spPr>
        <p:txBody>
          <a:bodyPr>
            <a:normAutofit fontScale="90000"/>
          </a:bodyPr>
          <a:lstStyle/>
          <a:p>
            <a:r>
              <a:rPr lang="en-US" dirty="0" smtClean="0"/>
              <a:t>Likelihood of having a charitable plan</a:t>
            </a:r>
            <a:br>
              <a:rPr lang="en-US" dirty="0" smtClean="0"/>
            </a:br>
            <a:r>
              <a:rPr lang="en-US" sz="2400" dirty="0" smtClean="0"/>
              <a:t>(comparing otherwise identical individuals)</a:t>
            </a:r>
            <a:endParaRPr lang="en-US" dirty="0" smtClean="0"/>
          </a:p>
        </p:txBody>
      </p:sp>
      <p:sp>
        <p:nvSpPr>
          <p:cNvPr id="16387" name="Content Placeholder 2"/>
          <p:cNvSpPr>
            <a:spLocks noGrp="1"/>
          </p:cNvSpPr>
          <p:nvPr>
            <p:ph idx="1"/>
          </p:nvPr>
        </p:nvSpPr>
        <p:spPr>
          <a:xfrm>
            <a:off x="0" y="1219200"/>
            <a:ext cx="9144000" cy="5257800"/>
          </a:xfrm>
        </p:spPr>
        <p:txBody>
          <a:bodyPr>
            <a:noAutofit/>
          </a:bodyPr>
          <a:lstStyle/>
          <a:p>
            <a:pPr marL="0">
              <a:lnSpc>
                <a:spcPct val="80000"/>
              </a:lnSpc>
              <a:spcBef>
                <a:spcPts val="0"/>
              </a:spcBef>
            </a:pPr>
            <a:r>
              <a:rPr lang="en-US" sz="2800" dirty="0" smtClean="0"/>
              <a:t>Graduate degree (v. high school)		+4.2 % points</a:t>
            </a:r>
          </a:p>
          <a:p>
            <a:pPr marL="0">
              <a:lnSpc>
                <a:spcPct val="80000"/>
              </a:lnSpc>
              <a:spcBef>
                <a:spcPts val="0"/>
              </a:spcBef>
            </a:pPr>
            <a:r>
              <a:rPr lang="en-US" sz="2800" dirty="0" smtClean="0"/>
              <a:t>Gives $500+ per year to charity		+3.1 % points</a:t>
            </a:r>
          </a:p>
          <a:p>
            <a:pPr marL="0">
              <a:lnSpc>
                <a:spcPct val="80000"/>
              </a:lnSpc>
              <a:spcBef>
                <a:spcPts val="0"/>
              </a:spcBef>
            </a:pPr>
            <a:r>
              <a:rPr lang="en-US" sz="2800" dirty="0" smtClean="0"/>
              <a:t>Volunteers regularly				+2.0 % points</a:t>
            </a:r>
          </a:p>
          <a:p>
            <a:pPr marL="0">
              <a:lnSpc>
                <a:spcPct val="80000"/>
              </a:lnSpc>
              <a:spcBef>
                <a:spcPts val="0"/>
              </a:spcBef>
            </a:pPr>
            <a:r>
              <a:rPr lang="en-US" sz="2800" dirty="0" smtClean="0"/>
              <a:t>College degree (v. high school)		+1.7 % points</a:t>
            </a:r>
          </a:p>
          <a:p>
            <a:pPr marL="0">
              <a:lnSpc>
                <a:spcPct val="80000"/>
              </a:lnSpc>
              <a:spcBef>
                <a:spcPts val="0"/>
              </a:spcBef>
            </a:pPr>
            <a:r>
              <a:rPr lang="en-US" sz="2800" dirty="0" smtClean="0"/>
              <a:t>Has been diagnosed with a stroke		+1.7 % points</a:t>
            </a:r>
          </a:p>
          <a:p>
            <a:pPr marL="0">
              <a:lnSpc>
                <a:spcPct val="80000"/>
              </a:lnSpc>
              <a:spcBef>
                <a:spcPts val="0"/>
              </a:spcBef>
            </a:pPr>
            <a:r>
              <a:rPr lang="en-US" sz="2800" dirty="0" smtClean="0"/>
              <a:t>Is ten years older				+1.2 % points</a:t>
            </a:r>
          </a:p>
          <a:p>
            <a:pPr marL="0">
              <a:lnSpc>
                <a:spcPct val="80000"/>
              </a:lnSpc>
              <a:spcBef>
                <a:spcPts val="0"/>
              </a:spcBef>
            </a:pPr>
            <a:r>
              <a:rPr lang="en-US" sz="2800" dirty="0" smtClean="0"/>
              <a:t>Has been diagnosed with cancer		+0.8 % points</a:t>
            </a:r>
          </a:p>
          <a:p>
            <a:pPr marL="0">
              <a:lnSpc>
                <a:spcPct val="80000"/>
              </a:lnSpc>
              <a:spcBef>
                <a:spcPts val="0"/>
              </a:spcBef>
            </a:pPr>
            <a:r>
              <a:rPr lang="en-US" sz="2800" dirty="0" smtClean="0"/>
              <a:t>Is married (v. unmarried)			+0.7 % points</a:t>
            </a:r>
          </a:p>
          <a:p>
            <a:pPr marL="0">
              <a:lnSpc>
                <a:spcPct val="80000"/>
              </a:lnSpc>
              <a:spcBef>
                <a:spcPts val="0"/>
              </a:spcBef>
            </a:pPr>
            <a:r>
              <a:rPr lang="en-US" sz="2800" dirty="0" smtClean="0"/>
              <a:t>Diagnosed with a heart condition		+0.4 % points</a:t>
            </a:r>
          </a:p>
          <a:p>
            <a:pPr marL="0">
              <a:lnSpc>
                <a:spcPct val="80000"/>
              </a:lnSpc>
              <a:spcBef>
                <a:spcPts val="0"/>
              </a:spcBef>
            </a:pPr>
            <a:r>
              <a:rPr lang="en-US" sz="2800" dirty="0" smtClean="0"/>
              <a:t>Attends church 1+ times per month		+0.2 % points</a:t>
            </a:r>
          </a:p>
          <a:p>
            <a:pPr marL="0">
              <a:lnSpc>
                <a:spcPct val="80000"/>
              </a:lnSpc>
              <a:spcBef>
                <a:spcPts val="0"/>
              </a:spcBef>
            </a:pPr>
            <a:r>
              <a:rPr lang="en-US" sz="2800" dirty="0" smtClean="0"/>
              <a:t>Has $1,000,000 more in assets		+0.1 % points</a:t>
            </a:r>
          </a:p>
          <a:p>
            <a:pPr marL="0">
              <a:lnSpc>
                <a:spcPct val="80000"/>
              </a:lnSpc>
              <a:spcBef>
                <a:spcPts val="0"/>
              </a:spcBef>
            </a:pPr>
            <a:r>
              <a:rPr lang="en-US" sz="2800" dirty="0" smtClean="0"/>
              <a:t>Has $100,000 per year more income	not significant</a:t>
            </a:r>
          </a:p>
          <a:p>
            <a:pPr marL="0">
              <a:lnSpc>
                <a:spcPct val="80000"/>
              </a:lnSpc>
              <a:spcBef>
                <a:spcPts val="0"/>
              </a:spcBef>
            </a:pPr>
            <a:r>
              <a:rPr lang="en-US" sz="2800" dirty="0" smtClean="0"/>
              <a:t>Is male (v. female)				not significant</a:t>
            </a:r>
          </a:p>
          <a:p>
            <a:pPr marL="0">
              <a:lnSpc>
                <a:spcPct val="80000"/>
              </a:lnSpc>
              <a:spcBef>
                <a:spcPts val="0"/>
              </a:spcBef>
            </a:pPr>
            <a:r>
              <a:rPr lang="en-US" sz="2800" dirty="0" smtClean="0"/>
              <a:t>Has only children (v. no offspring)		-2.8 % points</a:t>
            </a:r>
          </a:p>
          <a:p>
            <a:pPr marL="0">
              <a:lnSpc>
                <a:spcPct val="80000"/>
              </a:lnSpc>
              <a:spcBef>
                <a:spcPts val="0"/>
              </a:spcBef>
            </a:pPr>
            <a:r>
              <a:rPr lang="en-US" sz="2800" dirty="0" smtClean="0"/>
              <a:t>Has grandchildren (v. no offspring)		-10.5 % points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normAutofit/>
          </a:bodyPr>
          <a:lstStyle/>
          <a:p>
            <a:r>
              <a:rPr lang="en-US" dirty="0" smtClean="0"/>
              <a:t>Find your estate donor…</a:t>
            </a:r>
          </a:p>
        </p:txBody>
      </p:sp>
      <p:graphicFrame>
        <p:nvGraphicFramePr>
          <p:cNvPr id="4" name="Table 3"/>
          <p:cNvGraphicFramePr>
            <a:graphicFrameLocks noGrp="1"/>
          </p:cNvGraphicFramePr>
          <p:nvPr/>
        </p:nvGraphicFramePr>
        <p:xfrm>
          <a:off x="-1" y="4569968"/>
          <a:ext cx="9144000" cy="2432304"/>
        </p:xfrm>
        <a:graphic>
          <a:graphicData uri="http://schemas.openxmlformats.org/drawingml/2006/table">
            <a:tbl>
              <a:tblPr firstRow="1" bandRow="1">
                <a:tableStyleId>{5C22544A-7EE6-4342-B048-85BDC9FD1C3A}</a:tableStyleId>
              </a:tblPr>
              <a:tblGrid>
                <a:gridCol w="3886201"/>
                <a:gridCol w="914400"/>
                <a:gridCol w="4343399"/>
              </a:tblGrid>
              <a:tr h="2288032">
                <a:tc>
                  <a:txBody>
                    <a:bodyPr/>
                    <a:lstStyle/>
                    <a:p>
                      <a:pPr algn="ctr">
                        <a:lnSpc>
                          <a:spcPct val="80000"/>
                        </a:lnSpc>
                      </a:pPr>
                      <a:r>
                        <a:rPr lang="en-US" sz="3200" dirty="0" smtClean="0"/>
                        <a:t>A</a:t>
                      </a:r>
                    </a:p>
                    <a:p>
                      <a:pPr algn="ctr">
                        <a:lnSpc>
                          <a:spcPct val="80000"/>
                        </a:lnSpc>
                      </a:pPr>
                      <a:r>
                        <a:rPr lang="en-US" sz="3200" dirty="0" smtClean="0">
                          <a:solidFill>
                            <a:schemeClr val="tx1"/>
                          </a:solidFill>
                          <a:latin typeface="+mn-lt"/>
                          <a:ea typeface="+mn-ea"/>
                          <a:cs typeface="+mn-cs"/>
                        </a:rPr>
                        <a:t>makes substantial charitable gifts, volunteers regularly, and has grandchildren</a:t>
                      </a:r>
                      <a:endParaRPr lang="en-US" sz="3200" dirty="0"/>
                    </a:p>
                  </a:txBody>
                  <a:tcPr/>
                </a:tc>
                <a:tc>
                  <a:txBody>
                    <a:bodyPr/>
                    <a:lstStyle/>
                    <a:p>
                      <a:pPr>
                        <a:lnSpc>
                          <a:spcPct val="80000"/>
                        </a:lnSpc>
                      </a:pPr>
                      <a:endParaRPr lang="en-US" sz="2400" dirty="0"/>
                    </a:p>
                  </a:txBody>
                  <a:tcPr>
                    <a:solidFill>
                      <a:schemeClr val="bg1"/>
                    </a:solidFill>
                  </a:tcPr>
                </a:tc>
                <a:tc>
                  <a:txBody>
                    <a:bodyPr/>
                    <a:lstStyle/>
                    <a:p>
                      <a:pPr algn="ctr">
                        <a:lnSpc>
                          <a:spcPct val="80000"/>
                        </a:lnSpc>
                      </a:pPr>
                      <a:r>
                        <a:rPr lang="en-US" sz="3200" dirty="0" smtClean="0"/>
                        <a:t>B</a:t>
                      </a:r>
                    </a:p>
                    <a:p>
                      <a:pPr algn="ctr">
                        <a:lnSpc>
                          <a:spcPct val="80000"/>
                        </a:lnSpc>
                      </a:pPr>
                      <a:r>
                        <a:rPr lang="en-US" sz="3200" dirty="0" smtClean="0">
                          <a:solidFill>
                            <a:schemeClr val="tx1"/>
                          </a:solidFill>
                          <a:latin typeface="+mn-lt"/>
                          <a:ea typeface="+mn-ea"/>
                          <a:cs typeface="+mn-cs"/>
                        </a:rPr>
                        <a:t>doesn’t give to charity, doesn’t volunteer, </a:t>
                      </a:r>
                    </a:p>
                    <a:p>
                      <a:pPr algn="ctr">
                        <a:lnSpc>
                          <a:spcPct val="80000"/>
                        </a:lnSpc>
                      </a:pPr>
                      <a:r>
                        <a:rPr lang="en-US" sz="3200" dirty="0" smtClean="0">
                          <a:solidFill>
                            <a:schemeClr val="tx1"/>
                          </a:solidFill>
                          <a:latin typeface="+mn-lt"/>
                          <a:ea typeface="+mn-ea"/>
                          <a:cs typeface="+mn-cs"/>
                        </a:rPr>
                        <a:t>and has no children</a:t>
                      </a:r>
                      <a:endParaRPr lang="en-US" sz="3200" dirty="0"/>
                    </a:p>
                  </a:txBody>
                  <a:tcPr/>
                </a:tc>
              </a:tr>
            </a:tbl>
          </a:graphicData>
        </a:graphic>
      </p:graphicFrame>
      <p:pic>
        <p:nvPicPr>
          <p:cNvPr id="29704" name="Picture 8" descr="http://my.opera.com/rtotheh/homes/blog/grumpy%20woman.jpg"/>
          <p:cNvPicPr>
            <a:picLocks noChangeAspect="1" noChangeArrowheads="1"/>
          </p:cNvPicPr>
          <p:nvPr/>
        </p:nvPicPr>
        <p:blipFill>
          <a:blip r:embed="rId2" cstate="print"/>
          <a:srcRect/>
          <a:stretch>
            <a:fillRect/>
          </a:stretch>
        </p:blipFill>
        <p:spPr bwMode="auto">
          <a:xfrm>
            <a:off x="5181600" y="1371599"/>
            <a:ext cx="3581400" cy="3203725"/>
          </a:xfrm>
          <a:prstGeom prst="rect">
            <a:avLst/>
          </a:prstGeom>
          <a:noFill/>
        </p:spPr>
      </p:pic>
      <p:pic>
        <p:nvPicPr>
          <p:cNvPr id="29706" name="Picture 10" descr="http://lifelonglibraries.files.wordpress.com/2008/03/older-volunteer-stock.jpg"/>
          <p:cNvPicPr>
            <a:picLocks noChangeAspect="1" noChangeArrowheads="1"/>
          </p:cNvPicPr>
          <p:nvPr/>
        </p:nvPicPr>
        <p:blipFill>
          <a:blip r:embed="rId3" cstate="print"/>
          <a:srcRect/>
          <a:stretch>
            <a:fillRect/>
          </a:stretch>
        </p:blipFill>
        <p:spPr bwMode="auto">
          <a:xfrm>
            <a:off x="304800" y="1371600"/>
            <a:ext cx="3429000" cy="3198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5697102XSmall.jpg"/>
          <p:cNvPicPr>
            <a:picLocks noChangeAspect="1"/>
          </p:cNvPicPr>
          <p:nvPr/>
        </p:nvPicPr>
        <p:blipFill>
          <a:blip r:embed="rId2" cstate="print"/>
          <a:srcRect/>
          <a:stretch>
            <a:fillRect/>
          </a:stretch>
        </p:blipFill>
        <p:spPr>
          <a:xfrm>
            <a:off x="0" y="914401"/>
            <a:ext cx="8195553" cy="5943599"/>
          </a:xfrm>
          <a:prstGeom prst="rect">
            <a:avLst/>
          </a:prstGeom>
        </p:spPr>
      </p:pic>
      <p:sp>
        <p:nvSpPr>
          <p:cNvPr id="2" name="Title 1"/>
          <p:cNvSpPr>
            <a:spLocks noGrp="1"/>
          </p:cNvSpPr>
          <p:nvPr>
            <p:ph type="ctrTitle"/>
          </p:nvPr>
        </p:nvSpPr>
        <p:spPr>
          <a:xfrm>
            <a:off x="3719286" y="1447800"/>
            <a:ext cx="5424714" cy="1470025"/>
          </a:xfrm>
        </p:spPr>
        <p:txBody>
          <a:bodyPr>
            <a:noAutofit/>
          </a:bodyPr>
          <a:lstStyle/>
          <a:p>
            <a:pPr>
              <a:lnSpc>
                <a:spcPct val="80000"/>
              </a:lnSpc>
            </a:pPr>
            <a:r>
              <a:rPr lang="en-US" sz="6000" dirty="0" smtClean="0"/>
              <a:t>What do we know about who makes charitable plans and charitable bequests?</a:t>
            </a:r>
            <a:endParaRPr lang="en-US" sz="6000" dirty="0"/>
          </a:p>
        </p:txBody>
      </p:sp>
      <p:sp>
        <p:nvSpPr>
          <p:cNvPr id="7" name="TextBox 6"/>
          <p:cNvSpPr txBox="1"/>
          <p:nvPr/>
        </p:nvSpPr>
        <p:spPr>
          <a:xfrm>
            <a:off x="6629400" y="6211669"/>
            <a:ext cx="2514600" cy="646331"/>
          </a:xfrm>
          <a:prstGeom prst="rect">
            <a:avLst/>
          </a:prstGeom>
          <a:noFill/>
        </p:spPr>
        <p:txBody>
          <a:bodyPr wrap="square" rtlCol="0">
            <a:spAutoFit/>
          </a:bodyPr>
          <a:lstStyle/>
          <a:p>
            <a:r>
              <a:rPr lang="en-US" b="1" dirty="0" smtClean="0"/>
              <a:t>Dr. Russell James</a:t>
            </a:r>
          </a:p>
          <a:p>
            <a:r>
              <a:rPr lang="en-US" b="1" dirty="0" smtClean="0"/>
              <a:t>Texas Tech University</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rjames\Local Settings\Temporary Internet Files\Content.IE5\FKV38N37\MP900406515[1].jpg"/>
          <p:cNvPicPr>
            <a:picLocks noChangeAspect="1" noChangeArrowheads="1"/>
          </p:cNvPicPr>
          <p:nvPr/>
        </p:nvPicPr>
        <p:blipFill>
          <a:blip r:embed="rId2" cstate="print"/>
          <a:srcRect r="11979"/>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8686800" cy="3124200"/>
          </a:xfrm>
        </p:spPr>
        <p:txBody>
          <a:bodyPr>
            <a:normAutofit/>
          </a:bodyPr>
          <a:lstStyle/>
          <a:p>
            <a:pPr marL="0" indent="0">
              <a:spcBef>
                <a:spcPts val="0"/>
              </a:spcBef>
              <a:buNone/>
            </a:pPr>
            <a:r>
              <a:rPr lang="en-US" dirty="0" smtClean="0">
                <a:solidFill>
                  <a:schemeClr val="bg1"/>
                </a:solidFill>
                <a:effectLst>
                  <a:glow rad="228600">
                    <a:schemeClr val="accent6">
                      <a:lumMod val="50000"/>
                      <a:alpha val="40000"/>
                    </a:schemeClr>
                  </a:glow>
                </a:effectLst>
              </a:rPr>
              <a:t>From an Australian study by Christopher </a:t>
            </a:r>
          </a:p>
          <a:p>
            <a:pPr marL="0" indent="0">
              <a:spcBef>
                <a:spcPts val="0"/>
              </a:spcBef>
              <a:buNone/>
            </a:pPr>
            <a:r>
              <a:rPr lang="en-US" dirty="0" smtClean="0">
                <a:solidFill>
                  <a:schemeClr val="bg1"/>
                </a:solidFill>
                <a:effectLst>
                  <a:glow rad="228600">
                    <a:schemeClr val="accent6">
                      <a:lumMod val="50000"/>
                      <a:alpha val="40000"/>
                    </a:schemeClr>
                  </a:glow>
                </a:effectLst>
              </a:rPr>
              <a:t>Baker including 1729 wills:</a:t>
            </a:r>
          </a:p>
        </p:txBody>
      </p:sp>
      <p:sp>
        <p:nvSpPr>
          <p:cNvPr id="10" name="Content Placeholder 2"/>
          <p:cNvSpPr txBox="1">
            <a:spLocks/>
          </p:cNvSpPr>
          <p:nvPr/>
        </p:nvSpPr>
        <p:spPr>
          <a:xfrm>
            <a:off x="0" y="3810000"/>
            <a:ext cx="9144000" cy="16002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3200" i="0" u="none" strike="noStrike" kern="1200" cap="none" spc="0" normalizeH="0" baseline="0" noProof="0" dirty="0" smtClean="0">
                <a:ln>
                  <a:noFill/>
                </a:ln>
                <a:solidFill>
                  <a:schemeClr val="bg1"/>
                </a:solidFill>
                <a:effectLst>
                  <a:glow rad="228600">
                    <a:schemeClr val="accent6">
                      <a:satMod val="175000"/>
                      <a:alpha val="40000"/>
                    </a:schemeClr>
                  </a:glow>
                </a:effectLst>
                <a:uLnTx/>
                <a:uFillTx/>
                <a:latin typeface="+mn-lt"/>
                <a:ea typeface="+mn-ea"/>
                <a:cs typeface="+mn-cs"/>
              </a:rPr>
              <a:t>“Australian will-makers without surviving children are ten times more likely to make a charitable gift from their estate”</a:t>
            </a:r>
            <a:endParaRPr kumimoji="0" lang="en-US" sz="3200" i="0" u="none" strike="noStrike" kern="1200" cap="none" spc="0" normalizeH="0" baseline="0" noProof="0" dirty="0">
              <a:ln>
                <a:noFill/>
              </a:ln>
              <a:solidFill>
                <a:schemeClr val="bg1"/>
              </a:solidFill>
              <a:effectLst>
                <a:glow rad="228600">
                  <a:schemeClr val="accent6">
                    <a:satMod val="175000"/>
                    <a:alpha val="40000"/>
                  </a:schemeClr>
                </a:glow>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giving during life compare with post death transfers? </a:t>
            </a:r>
            <a:endParaRPr lang="en-US" dirty="0"/>
          </a:p>
        </p:txBody>
      </p:sp>
      <p:pic>
        <p:nvPicPr>
          <p:cNvPr id="4"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28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057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7024687" y="2576513"/>
            <a:ext cx="990600" cy="2390775"/>
          </a:xfrm>
          <a:prstGeom prst="rect">
            <a:avLst/>
          </a:prstGeom>
          <a:noFill/>
        </p:spPr>
      </p:pic>
      <p:cxnSp>
        <p:nvCxnSpPr>
          <p:cNvPr id="9" name="Straight Arrow Connector 8"/>
          <p:cNvCxnSpPr/>
          <p:nvPr/>
        </p:nvCxnSpPr>
        <p:spPr>
          <a:xfrm>
            <a:off x="1371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276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57800" y="2819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14478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76600" y="2133600"/>
            <a:ext cx="533400" cy="533400"/>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19" name="TextBox 18"/>
          <p:cNvSpPr txBox="1"/>
          <p:nvPr/>
        </p:nvSpPr>
        <p:spPr>
          <a:xfrm>
            <a:off x="381000" y="4419600"/>
            <a:ext cx="609600" cy="769441"/>
          </a:xfrm>
          <a:prstGeom prst="rect">
            <a:avLst/>
          </a:prstGeom>
          <a:noFill/>
        </p:spPr>
        <p:txBody>
          <a:bodyPr wrap="square" rtlCol="0">
            <a:spAutoFit/>
          </a:bodyPr>
          <a:lstStyle/>
          <a:p>
            <a:r>
              <a:rPr lang="en-US" sz="4400" b="1" dirty="0" smtClean="0">
                <a:solidFill>
                  <a:srgbClr val="C00000"/>
                </a:solidFill>
                <a:latin typeface="Arial Black" pitchFamily="34" charset="0"/>
              </a:rPr>
              <a:t>$</a:t>
            </a:r>
            <a:endParaRPr lang="en-US" sz="4400" b="1" dirty="0">
              <a:solidFill>
                <a:srgbClr val="C00000"/>
              </a:solidFill>
              <a:latin typeface="Arial Black" pitchFamily="34" charset="0"/>
            </a:endParaRPr>
          </a:p>
        </p:txBody>
      </p:sp>
      <p:sp>
        <p:nvSpPr>
          <p:cNvPr id="20" name="TextBox 19"/>
          <p:cNvSpPr txBox="1"/>
          <p:nvPr/>
        </p:nvSpPr>
        <p:spPr>
          <a:xfrm>
            <a:off x="7010400" y="4419600"/>
            <a:ext cx="609600" cy="769441"/>
          </a:xfrm>
          <a:prstGeom prst="rect">
            <a:avLst/>
          </a:prstGeom>
          <a:noFill/>
        </p:spPr>
        <p:txBody>
          <a:bodyPr wrap="square" rtlCol="0">
            <a:spAutoFit/>
          </a:bodyPr>
          <a:lstStyle/>
          <a:p>
            <a:r>
              <a:rPr lang="en-US" sz="4400" b="1" dirty="0" smtClean="0">
                <a:solidFill>
                  <a:srgbClr val="C00000"/>
                </a:solidFill>
                <a:latin typeface="Arial Black" pitchFamily="34" charset="0"/>
              </a:rPr>
              <a:t>$</a:t>
            </a:r>
            <a:endParaRPr lang="en-US" sz="4400" b="1" dirty="0">
              <a:solidFill>
                <a:srgbClr val="C00000"/>
              </a:solidFill>
              <a:latin typeface="Arial Black" pitchFamily="34" charset="0"/>
            </a:endParaRPr>
          </a:p>
        </p:txBody>
      </p:sp>
      <p:sp>
        <p:nvSpPr>
          <p:cNvPr id="21" name="TextBox 20"/>
          <p:cNvSpPr txBox="1"/>
          <p:nvPr/>
        </p:nvSpPr>
        <p:spPr>
          <a:xfrm>
            <a:off x="4191000" y="4419600"/>
            <a:ext cx="609600" cy="769441"/>
          </a:xfrm>
          <a:prstGeom prst="rect">
            <a:avLst/>
          </a:prstGeom>
          <a:noFill/>
        </p:spPr>
        <p:txBody>
          <a:bodyPr wrap="square" rtlCol="0">
            <a:spAutoFit/>
          </a:bodyPr>
          <a:lstStyle/>
          <a:p>
            <a:r>
              <a:rPr lang="en-US" sz="4400" b="1" dirty="0" smtClean="0">
                <a:solidFill>
                  <a:srgbClr val="C00000"/>
                </a:solidFill>
                <a:latin typeface="Arial Black" pitchFamily="34" charset="0"/>
              </a:rPr>
              <a:t>$</a:t>
            </a:r>
            <a:endParaRPr lang="en-US" sz="4400" b="1" dirty="0">
              <a:solidFill>
                <a:srgbClr val="C00000"/>
              </a:solidFill>
              <a:latin typeface="Arial Black" pitchFamily="34" charset="0"/>
            </a:endParaRPr>
          </a:p>
        </p:txBody>
      </p:sp>
      <p:sp>
        <p:nvSpPr>
          <p:cNvPr id="22" name="TextBox 21"/>
          <p:cNvSpPr txBox="1"/>
          <p:nvPr/>
        </p:nvSpPr>
        <p:spPr>
          <a:xfrm>
            <a:off x="2209800" y="4419600"/>
            <a:ext cx="609600" cy="769441"/>
          </a:xfrm>
          <a:prstGeom prst="rect">
            <a:avLst/>
          </a:prstGeom>
          <a:noFill/>
        </p:spPr>
        <p:txBody>
          <a:bodyPr wrap="square" rtlCol="0">
            <a:spAutoFit/>
          </a:bodyPr>
          <a:lstStyle/>
          <a:p>
            <a:r>
              <a:rPr lang="en-US" sz="4400" b="1" dirty="0" smtClean="0">
                <a:solidFill>
                  <a:srgbClr val="C00000"/>
                </a:solidFill>
                <a:latin typeface="Arial Black" pitchFamily="34" charset="0"/>
              </a:rPr>
              <a:t>$</a:t>
            </a:r>
            <a:endParaRPr lang="en-US" sz="4400" b="1"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186738" cy="942975"/>
          </a:xfrm>
        </p:spPr>
        <p:txBody>
          <a:bodyPr>
            <a:noAutofit/>
          </a:bodyPr>
          <a:lstStyle/>
          <a:p>
            <a:r>
              <a:rPr lang="en-US" sz="2800" dirty="0" smtClean="0"/>
              <a:t>Estate giving and annual giving for 6,342 deceased panel members</a:t>
            </a:r>
          </a:p>
        </p:txBody>
      </p:sp>
      <p:graphicFrame>
        <p:nvGraphicFramePr>
          <p:cNvPr id="4" name="Content Placeholder 3"/>
          <p:cNvGraphicFramePr>
            <a:graphicFrameLocks noGrp="1"/>
          </p:cNvGraphicFramePr>
          <p:nvPr>
            <p:ph idx="1"/>
          </p:nvPr>
        </p:nvGraphicFramePr>
        <p:xfrm>
          <a:off x="2" y="2295525"/>
          <a:ext cx="9143998" cy="3268327"/>
        </p:xfrm>
        <a:graphic>
          <a:graphicData uri="http://schemas.openxmlformats.org/drawingml/2006/table">
            <a:tbl>
              <a:tblPr>
                <a:tableStyleId>{284E427A-3D55-4303-BF80-6455036E1DE7}</a:tableStyleId>
              </a:tblPr>
              <a:tblGrid>
                <a:gridCol w="1919235"/>
                <a:gridCol w="2291024"/>
                <a:gridCol w="1587639"/>
                <a:gridCol w="1881168"/>
                <a:gridCol w="1464932"/>
              </a:tblGrid>
              <a:tr h="1317607">
                <a:tc>
                  <a:txBody>
                    <a:bodyPr/>
                    <a:lstStyle/>
                    <a:p>
                      <a:pPr marL="0" marR="0" algn="ctr">
                        <a:lnSpc>
                          <a:spcPct val="100000"/>
                        </a:lnSpc>
                        <a:spcBef>
                          <a:spcPts val="0"/>
                        </a:spcBef>
                        <a:spcAft>
                          <a:spcPts val="0"/>
                        </a:spcAft>
                      </a:pPr>
                      <a:r>
                        <a:rPr lang="en-US" sz="2400" dirty="0"/>
                        <a:t>Offspring</a:t>
                      </a:r>
                      <a:endParaRPr lang="en-US" sz="2400" dirty="0">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dirty="0"/>
                        <a:t>Last Annual Volunteer Hours</a:t>
                      </a:r>
                      <a:endParaRPr lang="en-US" sz="2400" dirty="0">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dirty="0" smtClean="0"/>
                        <a:t>Average Annual </a:t>
                      </a:r>
                      <a:r>
                        <a:rPr lang="en-US" sz="2400" dirty="0"/>
                        <a:t>Giving</a:t>
                      </a:r>
                      <a:endParaRPr lang="en-US" sz="2400" dirty="0">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dirty="0" smtClean="0"/>
                        <a:t>Average Estate Giving</a:t>
                      </a:r>
                      <a:endParaRPr lang="en-US" sz="2400" dirty="0">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dirty="0"/>
                        <a:t>Estate Gift Multiple</a:t>
                      </a:r>
                      <a:endParaRPr lang="en-US" sz="2400" b="1" dirty="0">
                        <a:latin typeface="+mn-lt"/>
                        <a:ea typeface="Times New Roman"/>
                        <a:cs typeface="Times New Roman"/>
                      </a:endParaRPr>
                    </a:p>
                  </a:txBody>
                  <a:tcPr marL="68580" marR="68580" marT="0" marB="0" anchor="b"/>
                </a:tc>
              </a:tr>
              <a:tr h="439202">
                <a:tc>
                  <a:txBody>
                    <a:bodyPr/>
                    <a:lstStyle/>
                    <a:p>
                      <a:pPr marL="0" marR="0">
                        <a:lnSpc>
                          <a:spcPct val="100000"/>
                        </a:lnSpc>
                        <a:spcBef>
                          <a:spcPts val="0"/>
                        </a:spcBef>
                        <a:spcAft>
                          <a:spcPts val="0"/>
                        </a:spcAft>
                      </a:pPr>
                      <a:r>
                        <a:rPr lang="en-US" sz="2400"/>
                        <a:t>No Children</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a:t>32.6 (6.6)</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3,576</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44,849</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3200" dirty="0" smtClean="0"/>
                        <a:t>12.6</a:t>
                      </a:r>
                      <a:endParaRPr lang="en-US" sz="3200" b="1" dirty="0">
                        <a:latin typeface="+mn-lt"/>
                        <a:ea typeface="Times New Roman"/>
                        <a:cs typeface="Times New Roman"/>
                      </a:endParaRPr>
                    </a:p>
                  </a:txBody>
                  <a:tcPr marL="68580" marR="68580" marT="0" marB="0"/>
                </a:tc>
              </a:tr>
              <a:tr h="439202">
                <a:tc>
                  <a:txBody>
                    <a:bodyPr/>
                    <a:lstStyle/>
                    <a:p>
                      <a:pPr marL="0" marR="0">
                        <a:lnSpc>
                          <a:spcPct val="100000"/>
                        </a:lnSpc>
                        <a:spcBef>
                          <a:spcPts val="0"/>
                        </a:spcBef>
                        <a:spcAft>
                          <a:spcPts val="0"/>
                        </a:spcAft>
                      </a:pPr>
                      <a:r>
                        <a:rPr lang="en-US" sz="2400"/>
                        <a:t>Children Only</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a:t>25.4 (7.1)</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1,316</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6,147</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3200" dirty="0" smtClean="0"/>
                        <a:t>4.7</a:t>
                      </a:r>
                      <a:endParaRPr lang="en-US" sz="3200" b="1" dirty="0">
                        <a:latin typeface="+mn-lt"/>
                        <a:ea typeface="Times New Roman"/>
                        <a:cs typeface="Times New Roman"/>
                      </a:endParaRPr>
                    </a:p>
                  </a:txBody>
                  <a:tcPr marL="68580" marR="68580" marT="0" marB="0"/>
                </a:tc>
              </a:tr>
              <a:tr h="439202">
                <a:tc>
                  <a:txBody>
                    <a:bodyPr/>
                    <a:lstStyle/>
                    <a:p>
                      <a:pPr marL="0" marR="0">
                        <a:lnSpc>
                          <a:spcPct val="100000"/>
                        </a:lnSpc>
                        <a:spcBef>
                          <a:spcPts val="0"/>
                        </a:spcBef>
                        <a:spcAft>
                          <a:spcPts val="0"/>
                        </a:spcAft>
                      </a:pPr>
                      <a:r>
                        <a:rPr lang="en-US" sz="2400"/>
                        <a:t>Grandchildren</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a:t>23.2 (2.1)</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1,497</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4,320</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3200" dirty="0" smtClean="0"/>
                        <a:t>2.9</a:t>
                      </a:r>
                      <a:endParaRPr lang="en-US" sz="3200" b="1" dirty="0">
                        <a:latin typeface="+mn-lt"/>
                        <a:ea typeface="Times New Roman"/>
                        <a:cs typeface="Times New Roman"/>
                      </a:endParaRPr>
                    </a:p>
                  </a:txBody>
                  <a:tcPr marL="68580" marR="68580" marT="0" marB="0"/>
                </a:tc>
              </a:tr>
              <a:tr h="439202">
                <a:tc>
                  <a:txBody>
                    <a:bodyPr/>
                    <a:lstStyle/>
                    <a:p>
                      <a:pPr marL="0" marR="0">
                        <a:lnSpc>
                          <a:spcPct val="100000"/>
                        </a:lnSpc>
                        <a:spcBef>
                          <a:spcPts val="0"/>
                        </a:spcBef>
                        <a:spcAft>
                          <a:spcPts val="0"/>
                        </a:spcAft>
                      </a:pPr>
                      <a:r>
                        <a:rPr lang="en-US" sz="2400"/>
                        <a:t>Total</a:t>
                      </a:r>
                      <a:endParaRPr lang="en-US" sz="240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24.3 (1.8)</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1,691</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dirty="0"/>
                        <a:t>$</a:t>
                      </a:r>
                      <a:r>
                        <a:rPr lang="en-US" sz="2400" dirty="0" smtClean="0"/>
                        <a:t>8,582</a:t>
                      </a:r>
                      <a:endParaRPr lang="en-US" sz="2400" dirty="0">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3200" dirty="0" smtClean="0"/>
                        <a:t>5.1</a:t>
                      </a:r>
                      <a:endParaRPr lang="en-US" sz="3200" b="1" dirty="0">
                        <a:latin typeface="+mn-lt"/>
                        <a:ea typeface="Times New Roman"/>
                        <a:cs typeface="Times New Roman"/>
                      </a:endParaRPr>
                    </a:p>
                  </a:txBody>
                  <a:tcPr marL="68580" marR="68580"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7656" name="Picture 8"/>
          <p:cNvPicPr>
            <a:picLocks noChangeAspect="1" noChangeArrowheads="1"/>
          </p:cNvPicPr>
          <p:nvPr/>
        </p:nvPicPr>
        <p:blipFill>
          <a:blip r:embed="rId2" cstate="print"/>
          <a:srcRect/>
          <a:stretch>
            <a:fillRect/>
          </a:stretch>
        </p:blipFill>
        <p:spPr bwMode="auto">
          <a:xfrm>
            <a:off x="762000" y="1600200"/>
            <a:ext cx="7815649" cy="5257800"/>
          </a:xfrm>
          <a:prstGeom prst="rect">
            <a:avLst/>
          </a:prstGeom>
          <a:noFill/>
          <a:ln w="9525">
            <a:noFill/>
            <a:miter lim="800000"/>
            <a:headEnd/>
            <a:tailEnd/>
          </a:ln>
        </p:spPr>
      </p:pic>
      <p:sp>
        <p:nvSpPr>
          <p:cNvPr id="21506" name="Title 1"/>
          <p:cNvSpPr>
            <a:spLocks noGrp="1"/>
          </p:cNvSpPr>
          <p:nvPr>
            <p:ph type="title"/>
          </p:nvPr>
        </p:nvSpPr>
        <p:spPr>
          <a:xfrm>
            <a:off x="0" y="0"/>
            <a:ext cx="9144000" cy="1143000"/>
          </a:xfrm>
        </p:spPr>
        <p:txBody>
          <a:bodyPr>
            <a:normAutofit fontScale="90000"/>
          </a:bodyPr>
          <a:lstStyle/>
          <a:p>
            <a:r>
              <a:rPr lang="en-US" dirty="0" smtClean="0"/>
              <a:t>When did people drop charitable plans?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ustinkleon.com/wp-content/uploads/2008/02/stick_figure.gif"/>
          <p:cNvPicPr>
            <a:picLocks noChangeAspect="1" noChangeArrowheads="1"/>
          </p:cNvPicPr>
          <p:nvPr/>
        </p:nvPicPr>
        <p:blipFill>
          <a:blip r:embed="rId2" cstate="print">
            <a:duotone>
              <a:schemeClr val="accent3">
                <a:shade val="45000"/>
                <a:satMod val="135000"/>
              </a:schemeClr>
              <a:prstClr val="white"/>
            </a:duotone>
          </a:blip>
          <a:srcRect l="28800" r="29600"/>
          <a:stretch>
            <a:fillRect/>
          </a:stretch>
        </p:blipFill>
        <p:spPr bwMode="auto">
          <a:xfrm>
            <a:off x="1752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3">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6324600" y="1752600"/>
            <a:ext cx="990600" cy="2390775"/>
          </a:xfrm>
          <a:prstGeom prst="rect">
            <a:avLst/>
          </a:prstGeom>
          <a:noFill/>
        </p:spPr>
      </p:pic>
      <p:cxnSp>
        <p:nvCxnSpPr>
          <p:cNvPr id="9" name="Straight Arrow Connector 8"/>
          <p:cNvCxnSpPr/>
          <p:nvPr/>
        </p:nvCxnSpPr>
        <p:spPr>
          <a:xfrm>
            <a:off x="2971800" y="2819400"/>
            <a:ext cx="9144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257800" y="2819400"/>
            <a:ext cx="9144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1242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22" name="TextBox 21"/>
          <p:cNvSpPr txBox="1"/>
          <p:nvPr/>
        </p:nvSpPr>
        <p:spPr>
          <a:xfrm>
            <a:off x="1600200" y="1295400"/>
            <a:ext cx="1295400" cy="523220"/>
          </a:xfrm>
          <a:prstGeom prst="rect">
            <a:avLst/>
          </a:prstGeom>
          <a:noFill/>
        </p:spPr>
        <p:txBody>
          <a:bodyPr wrap="square" rtlCol="0">
            <a:spAutoFit/>
          </a:bodyPr>
          <a:lstStyle/>
          <a:p>
            <a:pPr algn="ctr"/>
            <a:r>
              <a:rPr lang="en-US" sz="2800" b="1" dirty="0" smtClean="0"/>
              <a:t>Yes!</a:t>
            </a:r>
            <a:endParaRPr lang="en-US" sz="2800" b="1" dirty="0"/>
          </a:p>
        </p:txBody>
      </p:sp>
      <p:sp>
        <p:nvSpPr>
          <p:cNvPr id="23" name="TextBox 22"/>
          <p:cNvSpPr txBox="1"/>
          <p:nvPr/>
        </p:nvSpPr>
        <p:spPr>
          <a:xfrm>
            <a:off x="3810000" y="1295400"/>
            <a:ext cx="1295400" cy="523220"/>
          </a:xfrm>
          <a:prstGeom prst="rect">
            <a:avLst/>
          </a:prstGeom>
          <a:noFill/>
        </p:spPr>
        <p:txBody>
          <a:bodyPr wrap="square" rtlCol="0">
            <a:spAutoFit/>
          </a:bodyPr>
          <a:lstStyle/>
          <a:p>
            <a:pPr algn="ctr"/>
            <a:r>
              <a:rPr lang="en-US" sz="2800" b="1" dirty="0" smtClean="0"/>
              <a:t>Yes!</a:t>
            </a:r>
            <a:endParaRPr lang="en-US" sz="2800" b="1" dirty="0"/>
          </a:p>
        </p:txBody>
      </p:sp>
      <p:sp>
        <p:nvSpPr>
          <p:cNvPr id="24" name="TextBox 23"/>
          <p:cNvSpPr txBox="1"/>
          <p:nvPr/>
        </p:nvSpPr>
        <p:spPr>
          <a:xfrm>
            <a:off x="6172200" y="1305580"/>
            <a:ext cx="1295400" cy="523220"/>
          </a:xfrm>
          <a:prstGeom prst="rect">
            <a:avLst/>
          </a:prstGeom>
          <a:noFill/>
        </p:spPr>
        <p:txBody>
          <a:bodyPr wrap="square" rtlCol="0">
            <a:spAutoFit/>
          </a:bodyPr>
          <a:lstStyle/>
          <a:p>
            <a:pPr algn="ctr"/>
            <a:r>
              <a:rPr lang="en-US" sz="2800" b="1" dirty="0" smtClean="0"/>
              <a:t>No.</a:t>
            </a:r>
            <a:endParaRPr lang="en-US" sz="2800" b="1" dirty="0"/>
          </a:p>
        </p:txBody>
      </p:sp>
      <p:sp>
        <p:nvSpPr>
          <p:cNvPr id="26" name="TextBox 25"/>
          <p:cNvSpPr txBox="1"/>
          <p:nvPr/>
        </p:nvSpPr>
        <p:spPr>
          <a:xfrm>
            <a:off x="5029200" y="4572000"/>
            <a:ext cx="1295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What happened here?</a:t>
            </a:r>
            <a:endParaRPr lang="en-US" dirty="0"/>
          </a:p>
        </p:txBody>
      </p:sp>
      <p:cxnSp>
        <p:nvCxnSpPr>
          <p:cNvPr id="30" name="Straight Connector 29"/>
          <p:cNvCxnSpPr>
            <a:stCxn id="26" idx="0"/>
          </p:cNvCxnSpPr>
          <p:nvPr/>
        </p:nvCxnSpPr>
        <p:spPr>
          <a:xfrm rot="16200000" flipV="1">
            <a:off x="4933950" y="3829050"/>
            <a:ext cx="1447800" cy="3810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276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Content Placeholder 2"/>
          <p:cNvSpPr>
            <a:spLocks noGrp="1"/>
          </p:cNvSpPr>
          <p:nvPr>
            <p:ph idx="1"/>
          </p:nvPr>
        </p:nvSpPr>
        <p:spPr>
          <a:xfrm>
            <a:off x="0" y="228600"/>
            <a:ext cx="9144000" cy="5897563"/>
          </a:xfrm>
        </p:spPr>
        <p:txBody>
          <a:bodyPr>
            <a:normAutofit/>
          </a:bodyPr>
          <a:lstStyle/>
          <a:p>
            <a:pPr>
              <a:buNone/>
            </a:pPr>
            <a:r>
              <a:rPr lang="en-US" dirty="0" smtClean="0">
                <a:solidFill>
                  <a:schemeClr val="bg1"/>
                </a:solidFill>
              </a:rPr>
              <a:t>Factors that triggered dropping the charitable plan</a:t>
            </a:r>
          </a:p>
          <a:p>
            <a:pPr lvl="1">
              <a:buNone/>
            </a:pPr>
            <a:r>
              <a:rPr lang="en-US" dirty="0" smtClean="0">
                <a:solidFill>
                  <a:schemeClr val="bg1"/>
                </a:solidFill>
              </a:rPr>
              <a:t>1. Becoming a grandparent 			0.7226* </a:t>
            </a:r>
            <a:r>
              <a:rPr lang="en-US" sz="1700" dirty="0" smtClean="0">
                <a:solidFill>
                  <a:schemeClr val="bg1"/>
                </a:solidFill>
              </a:rPr>
              <a:t>(0.2997)</a:t>
            </a:r>
            <a:endParaRPr lang="en-US" dirty="0" smtClean="0">
              <a:solidFill>
                <a:schemeClr val="bg1"/>
              </a:solidFill>
            </a:endParaRPr>
          </a:p>
          <a:p>
            <a:pPr lvl="1">
              <a:buNone/>
            </a:pPr>
            <a:r>
              <a:rPr lang="en-US" dirty="0" smtClean="0">
                <a:solidFill>
                  <a:schemeClr val="bg1"/>
                </a:solidFill>
              </a:rPr>
              <a:t>2. Becoming a parent 				0.6111</a:t>
            </a:r>
            <a:r>
              <a:rPr lang="en-US" baseline="30000" dirty="0" smtClean="0">
                <a:solidFill>
                  <a:schemeClr val="bg1"/>
                </a:solidFill>
              </a:rPr>
              <a:t>†</a:t>
            </a:r>
            <a:r>
              <a:rPr lang="en-US" dirty="0" smtClean="0">
                <a:solidFill>
                  <a:schemeClr val="bg1"/>
                </a:solidFill>
              </a:rPr>
              <a:t> </a:t>
            </a:r>
            <a:r>
              <a:rPr lang="en-US" sz="1700" dirty="0" smtClean="0">
                <a:solidFill>
                  <a:schemeClr val="bg1"/>
                </a:solidFill>
              </a:rPr>
              <a:t>(0.3200)</a:t>
            </a:r>
            <a:endParaRPr lang="en-US" dirty="0" smtClean="0">
              <a:solidFill>
                <a:schemeClr val="bg1"/>
              </a:solidFill>
            </a:endParaRPr>
          </a:p>
          <a:p>
            <a:pPr lvl="1">
              <a:buNone/>
            </a:pPr>
            <a:r>
              <a:rPr lang="en-US" dirty="0" smtClean="0">
                <a:solidFill>
                  <a:schemeClr val="bg1"/>
                </a:solidFill>
              </a:rPr>
              <a:t>3. Stopping current charitable giving 	0.1198* </a:t>
            </a:r>
            <a:r>
              <a:rPr lang="en-US" sz="1700" dirty="0" smtClean="0">
                <a:solidFill>
                  <a:schemeClr val="bg1"/>
                </a:solidFill>
              </a:rPr>
              <a:t>(0.0934)</a:t>
            </a:r>
            <a:endParaRPr lang="en-US" dirty="0" smtClean="0">
              <a:solidFill>
                <a:schemeClr val="bg1"/>
              </a:solidFill>
            </a:endParaRPr>
          </a:p>
          <a:p>
            <a:pPr lvl="1">
              <a:buNone/>
            </a:pPr>
            <a:r>
              <a:rPr lang="en-US" dirty="0" smtClean="0">
                <a:solidFill>
                  <a:schemeClr val="bg1"/>
                </a:solidFill>
              </a:rPr>
              <a:t>4. A drop in self-rated health  		0.0768</a:t>
            </a:r>
            <a:r>
              <a:rPr lang="en-US" baseline="30000" dirty="0" smtClean="0">
                <a:solidFill>
                  <a:schemeClr val="bg1"/>
                </a:solidFill>
              </a:rPr>
              <a:t>†</a:t>
            </a:r>
            <a:r>
              <a:rPr lang="en-US" dirty="0" smtClean="0">
                <a:solidFill>
                  <a:schemeClr val="bg1"/>
                </a:solidFill>
              </a:rPr>
              <a:t> </a:t>
            </a:r>
            <a:r>
              <a:rPr lang="en-US" sz="1700" dirty="0" smtClean="0">
                <a:solidFill>
                  <a:schemeClr val="bg1"/>
                </a:solidFill>
              </a:rPr>
              <a:t>(0.0461)</a:t>
            </a:r>
            <a:endParaRPr lang="en-US" dirty="0" smtClean="0">
              <a:solidFill>
                <a:schemeClr val="bg1"/>
              </a:solidFill>
            </a:endParaRPr>
          </a:p>
          <a:p>
            <a:pPr>
              <a:buNone/>
            </a:pPr>
            <a:endParaRPr lang="en-US" dirty="0" smtClean="0"/>
          </a:p>
          <a:p>
            <a:pPr>
              <a:buNone/>
            </a:pPr>
            <a:r>
              <a:rPr lang="en-US" dirty="0" smtClean="0"/>
              <a:t>Some factors that didn’t seem to matter: </a:t>
            </a:r>
          </a:p>
          <a:p>
            <a:pPr lvl="1">
              <a:buNone/>
            </a:pPr>
            <a:r>
              <a:rPr lang="en-US" dirty="0" smtClean="0"/>
              <a:t>Change in income </a:t>
            </a:r>
          </a:p>
          <a:p>
            <a:pPr lvl="1">
              <a:buNone/>
            </a:pPr>
            <a:r>
              <a:rPr lang="en-US" dirty="0" smtClean="0"/>
              <a:t>Change in assets </a:t>
            </a:r>
          </a:p>
          <a:p>
            <a:pPr lvl="1">
              <a:buNone/>
            </a:pPr>
            <a:r>
              <a:rPr lang="en-US" dirty="0" smtClean="0"/>
              <a:t>Change in marital status</a:t>
            </a:r>
          </a:p>
          <a:p>
            <a:endParaRPr lang="en-US" dirty="0" smtClean="0"/>
          </a:p>
        </p:txBody>
      </p:sp>
      <p:sp>
        <p:nvSpPr>
          <p:cNvPr id="4" name="TextBox 3"/>
          <p:cNvSpPr txBox="1"/>
          <p:nvPr/>
        </p:nvSpPr>
        <p:spPr>
          <a:xfrm>
            <a:off x="0" y="6324600"/>
            <a:ext cx="9144000" cy="646331"/>
          </a:xfrm>
          <a:prstGeom prst="rect">
            <a:avLst/>
          </a:prstGeom>
          <a:noFill/>
        </p:spPr>
        <p:txBody>
          <a:bodyPr wrap="square" rtlCol="0">
            <a:spAutoFit/>
          </a:bodyPr>
          <a:lstStyle/>
          <a:p>
            <a:r>
              <a:rPr lang="en-US" dirty="0" smtClean="0"/>
              <a:t>*Fixed effects analysis including 1,306 people who reported a charitable plan and later reported no charitable plan.  Coefficients show relative magnitude of factors.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C:\Documents and Settings\rjames\Local Settings\Temporary Internet Files\Content.IE5\U70OU36V\MPj04222370000[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3429000" y="5486400"/>
            <a:ext cx="5486400" cy="1143000"/>
          </a:xfrm>
        </p:spPr>
        <p:txBody>
          <a:bodyPr>
            <a:normAutofit fontScale="90000"/>
          </a:bodyPr>
          <a:lstStyle/>
          <a:p>
            <a:r>
              <a:rPr lang="en-US" b="1" dirty="0" smtClean="0">
                <a:solidFill>
                  <a:schemeClr val="bg1"/>
                </a:solidFill>
              </a:rPr>
              <a:t>When did people add charitable plans?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14800"/>
            <a:ext cx="9144000"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ectangle 3"/>
          <p:cNvSpPr/>
          <p:nvPr/>
        </p:nvSpPr>
        <p:spPr>
          <a:xfrm>
            <a:off x="0" y="1295400"/>
            <a:ext cx="9144000"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Content Placeholder 2"/>
          <p:cNvSpPr>
            <a:spLocks noGrp="1"/>
          </p:cNvSpPr>
          <p:nvPr>
            <p:ph idx="1"/>
          </p:nvPr>
        </p:nvSpPr>
        <p:spPr>
          <a:xfrm>
            <a:off x="76200" y="685801"/>
            <a:ext cx="9067800" cy="4419600"/>
          </a:xfrm>
        </p:spPr>
        <p:txBody>
          <a:bodyPr>
            <a:normAutofit/>
          </a:bodyPr>
          <a:lstStyle/>
          <a:p>
            <a:pPr>
              <a:buNone/>
            </a:pPr>
            <a:r>
              <a:rPr lang="en-US" dirty="0" smtClean="0"/>
              <a:t>Factors that triggered adding a new charitable plan</a:t>
            </a:r>
          </a:p>
          <a:p>
            <a:r>
              <a:rPr lang="en-US" sz="2800" dirty="0" smtClean="0">
                <a:solidFill>
                  <a:schemeClr val="bg1"/>
                </a:solidFill>
              </a:rPr>
              <a:t>Starting to make charitable gifts  		.1531</a:t>
            </a:r>
            <a:r>
              <a:rPr lang="en-US" sz="2800" baseline="30000" dirty="0" smtClean="0">
                <a:solidFill>
                  <a:schemeClr val="bg1"/>
                </a:solidFill>
              </a:rPr>
              <a:t>†</a:t>
            </a:r>
            <a:r>
              <a:rPr lang="en-US" sz="2800" dirty="0" smtClean="0">
                <a:solidFill>
                  <a:schemeClr val="bg1"/>
                </a:solidFill>
              </a:rPr>
              <a:t> (.0882)</a:t>
            </a:r>
          </a:p>
          <a:p>
            <a:r>
              <a:rPr lang="en-US" sz="2800" dirty="0" smtClean="0">
                <a:solidFill>
                  <a:schemeClr val="bg1"/>
                </a:solidFill>
              </a:rPr>
              <a:t>An improvement in self-reported health 	.0927* (0.0446)</a:t>
            </a:r>
          </a:p>
          <a:p>
            <a:r>
              <a:rPr lang="en-US" sz="2800" dirty="0" smtClean="0">
                <a:solidFill>
                  <a:schemeClr val="bg1"/>
                </a:solidFill>
              </a:rPr>
              <a:t>A $100k increase in assets 			.0061** (.0023</a:t>
            </a:r>
            <a:r>
              <a:rPr lang="en-US" sz="3000" dirty="0" smtClean="0">
                <a:solidFill>
                  <a:schemeClr val="bg1"/>
                </a:solidFill>
              </a:rPr>
              <a:t>)</a:t>
            </a:r>
          </a:p>
          <a:p>
            <a:endParaRPr lang="en-US" sz="3000" dirty="0" smtClean="0"/>
          </a:p>
          <a:p>
            <a:pPr marL="0">
              <a:lnSpc>
                <a:spcPct val="80000"/>
              </a:lnSpc>
              <a:spcBef>
                <a:spcPts val="600"/>
              </a:spcBef>
              <a:buNone/>
            </a:pPr>
            <a:r>
              <a:rPr lang="en-US" sz="3000" dirty="0" smtClean="0"/>
              <a:t>One factor dramatically reduced the likelihood that a new charitable plan would be added:</a:t>
            </a:r>
          </a:p>
          <a:p>
            <a:pPr>
              <a:spcBef>
                <a:spcPts val="600"/>
              </a:spcBef>
            </a:pPr>
            <a:r>
              <a:rPr lang="en-US" sz="2800" dirty="0" smtClean="0">
                <a:solidFill>
                  <a:schemeClr val="bg1"/>
                </a:solidFill>
              </a:rPr>
              <a:t>The addition of the first grandchild 		-.4641</a:t>
            </a:r>
            <a:r>
              <a:rPr lang="en-US" sz="2800" baseline="30000" dirty="0" smtClean="0">
                <a:solidFill>
                  <a:schemeClr val="bg1"/>
                </a:solidFill>
              </a:rPr>
              <a:t>†</a:t>
            </a:r>
            <a:r>
              <a:rPr lang="en-US" sz="2800" dirty="0" smtClean="0">
                <a:solidFill>
                  <a:schemeClr val="bg1"/>
                </a:solidFill>
              </a:rPr>
              <a:t> (.2732)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did planned bequests produce a post-death gift?</a:t>
            </a:r>
            <a:endParaRPr lang="en-US" dirty="0"/>
          </a:p>
        </p:txBody>
      </p:sp>
      <p:pic>
        <p:nvPicPr>
          <p:cNvPr id="4"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28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057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7024687" y="2576513"/>
            <a:ext cx="990600" cy="2390775"/>
          </a:xfrm>
          <a:prstGeom prst="rect">
            <a:avLst/>
          </a:prstGeom>
          <a:noFill/>
        </p:spPr>
      </p:pic>
      <p:cxnSp>
        <p:nvCxnSpPr>
          <p:cNvPr id="9" name="Straight Arrow Connector 8"/>
          <p:cNvCxnSpPr/>
          <p:nvPr/>
        </p:nvCxnSpPr>
        <p:spPr>
          <a:xfrm>
            <a:off x="1371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276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57800" y="2819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14478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76600" y="2133600"/>
            <a:ext cx="533400" cy="533400"/>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13" name="TextBox 12"/>
          <p:cNvSpPr txBox="1"/>
          <p:nvPr/>
        </p:nvSpPr>
        <p:spPr>
          <a:xfrm>
            <a:off x="0" y="43434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14" name="TextBox 13"/>
          <p:cNvSpPr txBox="1"/>
          <p:nvPr/>
        </p:nvSpPr>
        <p:spPr>
          <a:xfrm>
            <a:off x="3886200" y="4321314"/>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17" name="TextBox 16"/>
          <p:cNvSpPr txBox="1"/>
          <p:nvPr/>
        </p:nvSpPr>
        <p:spPr>
          <a:xfrm>
            <a:off x="1905000" y="43434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18" name="TextBox 17"/>
          <p:cNvSpPr txBox="1"/>
          <p:nvPr/>
        </p:nvSpPr>
        <p:spPr>
          <a:xfrm>
            <a:off x="6858000" y="4321314"/>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No.</a:t>
            </a:r>
            <a:endParaRPr lang="en-US" sz="4000" dirty="0">
              <a:solidFill>
                <a:srgbClr val="C0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did planned bequests produce a post-death gift?</a:t>
            </a:r>
            <a:endParaRPr lang="en-US" dirty="0"/>
          </a:p>
        </p:txBody>
      </p:sp>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1828800" y="23622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5272087" y="3719513"/>
            <a:ext cx="990600" cy="2390775"/>
          </a:xfrm>
          <a:prstGeom prst="rect">
            <a:avLst/>
          </a:prstGeom>
          <a:noFill/>
        </p:spPr>
      </p:pic>
      <p:cxnSp>
        <p:nvCxnSpPr>
          <p:cNvPr id="11" name="Straight Arrow Connector 10"/>
          <p:cNvCxnSpPr/>
          <p:nvPr/>
        </p:nvCxnSpPr>
        <p:spPr>
          <a:xfrm>
            <a:off x="3200400" y="3962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00400" y="3276600"/>
            <a:ext cx="533400" cy="533400"/>
          </a:xfrm>
          <a:prstGeom prst="rect">
            <a:avLst/>
          </a:prstGeom>
          <a:noFill/>
        </p:spPr>
      </p:pic>
      <p:sp>
        <p:nvSpPr>
          <p:cNvPr id="14" name="TextBox 13"/>
          <p:cNvSpPr txBox="1"/>
          <p:nvPr/>
        </p:nvSpPr>
        <p:spPr>
          <a:xfrm>
            <a:off x="1752600" y="49530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18" name="TextBox 17"/>
          <p:cNvSpPr txBox="1"/>
          <p:nvPr/>
        </p:nvSpPr>
        <p:spPr>
          <a:xfrm>
            <a:off x="4724400" y="53340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No.</a:t>
            </a:r>
            <a:endParaRPr lang="en-US" sz="4000" dirty="0">
              <a:solidFill>
                <a:srgbClr val="C00000"/>
              </a:solidFill>
              <a:latin typeface="Arial Rounded MT Bold" pitchFamily="34" charset="0"/>
            </a:endParaRPr>
          </a:p>
        </p:txBody>
      </p:sp>
      <p:cxnSp>
        <p:nvCxnSpPr>
          <p:cNvPr id="20" name="Straight Arrow Connector 19"/>
          <p:cNvCxnSpPr/>
          <p:nvPr/>
        </p:nvCxnSpPr>
        <p:spPr>
          <a:xfrm flipV="1">
            <a:off x="3276600" y="2895600"/>
            <a:ext cx="609600" cy="2286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2"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5119687" y="1814513"/>
            <a:ext cx="990600" cy="2390775"/>
          </a:xfrm>
          <a:prstGeom prst="rect">
            <a:avLst/>
          </a:prstGeom>
          <a:noFill/>
        </p:spPr>
      </p:pic>
      <p:sp>
        <p:nvSpPr>
          <p:cNvPr id="23" name="TextBox 22"/>
          <p:cNvSpPr txBox="1"/>
          <p:nvPr/>
        </p:nvSpPr>
        <p:spPr>
          <a:xfrm>
            <a:off x="4876800" y="17526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24" name="TextBox 23"/>
          <p:cNvSpPr txBox="1"/>
          <p:nvPr/>
        </p:nvSpPr>
        <p:spPr>
          <a:xfrm>
            <a:off x="7162800" y="25908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40.9%</a:t>
            </a:r>
            <a:endParaRPr lang="en-US" sz="2800" dirty="0">
              <a:solidFill>
                <a:srgbClr val="C00000"/>
              </a:solidFill>
              <a:latin typeface="Arial Rounded MT Bold" pitchFamily="34" charset="0"/>
            </a:endParaRPr>
          </a:p>
        </p:txBody>
      </p:sp>
      <p:sp>
        <p:nvSpPr>
          <p:cNvPr id="25" name="TextBox 24"/>
          <p:cNvSpPr txBox="1"/>
          <p:nvPr/>
        </p:nvSpPr>
        <p:spPr>
          <a:xfrm>
            <a:off x="7239000" y="46482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59.1%</a:t>
            </a:r>
            <a:endParaRPr lang="en-US" sz="2800" dirty="0">
              <a:solidFill>
                <a:srgbClr val="C0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29200" y="1295400"/>
            <a:ext cx="40386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295400"/>
            <a:ext cx="40386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Previous studies</a:t>
            </a:r>
            <a:endParaRPr lang="en-US" dirty="0"/>
          </a:p>
        </p:txBody>
      </p:sp>
      <p:pic>
        <p:nvPicPr>
          <p:cNvPr id="6" name="Picture 2" descr="http://www.austinkleon.com/wp-content/uploads/2008/02/stick_figure.gif"/>
          <p:cNvPicPr>
            <a:picLocks noChangeAspect="1" noChangeArrowheads="1"/>
          </p:cNvPicPr>
          <p:nvPr/>
        </p:nvPicPr>
        <p:blipFill>
          <a:blip r:embed="rId2" cstate="print"/>
          <a:srcRect l="28800" r="29600"/>
          <a:stretch>
            <a:fillRect/>
          </a:stretch>
        </p:blipFill>
        <p:spPr bwMode="auto">
          <a:xfrm>
            <a:off x="1219200" y="1828800"/>
            <a:ext cx="990600" cy="2390775"/>
          </a:xfrm>
          <a:prstGeom prst="rect">
            <a:avLst/>
          </a:prstGeom>
          <a:noFill/>
        </p:spPr>
      </p:pic>
      <p:pic>
        <p:nvPicPr>
          <p:cNvPr id="8" name="Picture 2" descr="http://www.austinkleon.com/wp-content/uploads/2008/02/stick_figure.gif"/>
          <p:cNvPicPr>
            <a:picLocks noChangeAspect="1" noChangeArrowheads="1"/>
          </p:cNvPicPr>
          <p:nvPr/>
        </p:nvPicPr>
        <p:blipFill>
          <a:blip r:embed="rId2" cstate="print"/>
          <a:srcRect l="28800" r="29600"/>
          <a:stretch>
            <a:fillRect/>
          </a:stretch>
        </p:blipFill>
        <p:spPr bwMode="auto">
          <a:xfrm>
            <a:off x="152400" y="1828800"/>
            <a:ext cx="990600" cy="2390775"/>
          </a:xfrm>
          <a:prstGeom prst="rect">
            <a:avLst/>
          </a:prstGeom>
          <a:noFill/>
        </p:spPr>
      </p:pic>
      <p:pic>
        <p:nvPicPr>
          <p:cNvPr id="10" name="Picture 2" descr="http://www.austinkleon.com/wp-content/uploads/2008/02/stick_figure.gif"/>
          <p:cNvPicPr>
            <a:picLocks noChangeAspect="1" noChangeArrowheads="1"/>
          </p:cNvPicPr>
          <p:nvPr/>
        </p:nvPicPr>
        <p:blipFill>
          <a:blip r:embed="rId2" cstate="print">
            <a:duotone>
              <a:schemeClr val="accent1">
                <a:shade val="45000"/>
                <a:satMod val="135000"/>
              </a:schemeClr>
              <a:prstClr val="white"/>
            </a:duotone>
          </a:blip>
          <a:srcRect l="28800" r="29600"/>
          <a:stretch>
            <a:fillRect/>
          </a:stretch>
        </p:blipFill>
        <p:spPr bwMode="auto">
          <a:xfrm rot="5400000">
            <a:off x="7177087" y="2500313"/>
            <a:ext cx="990600" cy="2390775"/>
          </a:xfrm>
          <a:prstGeom prst="rect">
            <a:avLst/>
          </a:prstGeom>
          <a:noFill/>
        </p:spPr>
      </p:pic>
      <p:sp>
        <p:nvSpPr>
          <p:cNvPr id="13" name="TextBox 12"/>
          <p:cNvSpPr txBox="1"/>
          <p:nvPr/>
        </p:nvSpPr>
        <p:spPr>
          <a:xfrm>
            <a:off x="152400" y="4648200"/>
            <a:ext cx="4114800" cy="1200329"/>
          </a:xfrm>
          <a:prstGeom prst="rect">
            <a:avLst/>
          </a:prstGeom>
          <a:noFill/>
        </p:spPr>
        <p:txBody>
          <a:bodyPr wrap="square" rtlCol="0">
            <a:spAutoFit/>
          </a:bodyPr>
          <a:lstStyle/>
          <a:p>
            <a:r>
              <a:rPr lang="en-US" sz="3600" dirty="0" smtClean="0"/>
              <a:t>One time survey</a:t>
            </a:r>
          </a:p>
          <a:p>
            <a:pPr marL="173038" indent="-173038">
              <a:buFont typeface="Arial" pitchFamily="34" charset="0"/>
              <a:buChar char="•"/>
            </a:pPr>
            <a:r>
              <a:rPr lang="en-US" dirty="0" smtClean="0"/>
              <a:t>Non-response bias if the whole survey was about charitable giving</a:t>
            </a:r>
          </a:p>
        </p:txBody>
      </p:sp>
      <p:sp>
        <p:nvSpPr>
          <p:cNvPr id="14" name="TextBox 13"/>
          <p:cNvSpPr txBox="1"/>
          <p:nvPr/>
        </p:nvSpPr>
        <p:spPr>
          <a:xfrm>
            <a:off x="5257800" y="4648200"/>
            <a:ext cx="3886200" cy="1754326"/>
          </a:xfrm>
          <a:prstGeom prst="rect">
            <a:avLst/>
          </a:prstGeom>
          <a:noFill/>
        </p:spPr>
        <p:txBody>
          <a:bodyPr wrap="square" rtlCol="0">
            <a:spAutoFit/>
          </a:bodyPr>
          <a:lstStyle/>
          <a:p>
            <a:r>
              <a:rPr lang="en-US" sz="3600" dirty="0" smtClean="0"/>
              <a:t>After death distributions</a:t>
            </a:r>
          </a:p>
          <a:p>
            <a:pPr marL="230188" indent="-230188">
              <a:buFont typeface="Arial" pitchFamily="34" charset="0"/>
              <a:buChar char="•"/>
            </a:pPr>
            <a:r>
              <a:rPr lang="en-US" dirty="0" smtClean="0"/>
              <a:t>Only for taxable estates</a:t>
            </a:r>
          </a:p>
          <a:p>
            <a:pPr marL="230188" indent="-230188">
              <a:buFont typeface="Arial" pitchFamily="34" charset="0"/>
              <a:buChar char="•"/>
            </a:pPr>
            <a:r>
              <a:rPr lang="en-US" dirty="0" smtClean="0"/>
              <a:t>Rare single county probate studies</a:t>
            </a:r>
            <a:endParaRPr lang="en-US" dirty="0"/>
          </a:p>
        </p:txBody>
      </p:sp>
      <p:pic>
        <p:nvPicPr>
          <p:cNvPr id="15" name="Picture 2" descr="http://www.austinkleon.com/wp-content/uploads/2008/02/stick_figure.gif"/>
          <p:cNvPicPr>
            <a:picLocks noChangeAspect="1" noChangeArrowheads="1"/>
          </p:cNvPicPr>
          <p:nvPr/>
        </p:nvPicPr>
        <p:blipFill>
          <a:blip r:embed="rId2" cstate="print"/>
          <a:srcRect l="28800" r="29600"/>
          <a:stretch>
            <a:fillRect/>
          </a:stretch>
        </p:blipFill>
        <p:spPr bwMode="auto">
          <a:xfrm>
            <a:off x="2286000" y="1828800"/>
            <a:ext cx="990600" cy="2390775"/>
          </a:xfrm>
          <a:prstGeom prst="rect">
            <a:avLst/>
          </a:prstGeom>
          <a:noFill/>
        </p:spPr>
      </p:pic>
      <p:pic>
        <p:nvPicPr>
          <p:cNvPr id="16" name="Picture 2" descr="http://www.austinkleon.com/wp-content/uploads/2008/02/stick_figure.gif"/>
          <p:cNvPicPr>
            <a:picLocks noChangeAspect="1" noChangeArrowheads="1"/>
          </p:cNvPicPr>
          <p:nvPr/>
        </p:nvPicPr>
        <p:blipFill>
          <a:blip r:embed="rId2" cstate="print">
            <a:duotone>
              <a:schemeClr val="accent1">
                <a:shade val="45000"/>
                <a:satMod val="135000"/>
              </a:schemeClr>
              <a:prstClr val="white"/>
            </a:duotone>
          </a:blip>
          <a:srcRect l="28800" r="29600"/>
          <a:stretch>
            <a:fillRect/>
          </a:stretch>
        </p:blipFill>
        <p:spPr bwMode="auto">
          <a:xfrm rot="5400000">
            <a:off x="7177088" y="1509713"/>
            <a:ext cx="990600" cy="23907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did planned bequests produce a post-death gift?</a:t>
            </a:r>
            <a:endParaRPr lang="en-US" dirty="0"/>
          </a:p>
        </p:txBody>
      </p:sp>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895600" y="1828800"/>
            <a:ext cx="685800" cy="1655152"/>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5424487" y="4176713"/>
            <a:ext cx="990600" cy="2390775"/>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733800" y="1981200"/>
            <a:ext cx="533400" cy="533400"/>
          </a:xfrm>
          <a:prstGeom prst="rect">
            <a:avLst/>
          </a:prstGeom>
          <a:noFill/>
        </p:spPr>
      </p:pic>
      <p:sp>
        <p:nvSpPr>
          <p:cNvPr id="14" name="TextBox 13"/>
          <p:cNvSpPr txBox="1"/>
          <p:nvPr/>
        </p:nvSpPr>
        <p:spPr>
          <a:xfrm>
            <a:off x="2209800" y="35052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18" name="TextBox 17"/>
          <p:cNvSpPr txBox="1"/>
          <p:nvPr/>
        </p:nvSpPr>
        <p:spPr>
          <a:xfrm>
            <a:off x="5105400" y="6150114"/>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No.</a:t>
            </a:r>
            <a:endParaRPr lang="en-US" sz="4000" dirty="0">
              <a:solidFill>
                <a:srgbClr val="C00000"/>
              </a:solidFill>
              <a:latin typeface="Arial Rounded MT Bold" pitchFamily="34" charset="0"/>
            </a:endParaRPr>
          </a:p>
        </p:txBody>
      </p:sp>
      <p:cxnSp>
        <p:nvCxnSpPr>
          <p:cNvPr id="20" name="Straight Arrow Connector 19"/>
          <p:cNvCxnSpPr/>
          <p:nvPr/>
        </p:nvCxnSpPr>
        <p:spPr>
          <a:xfrm>
            <a:off x="3733800" y="2667000"/>
            <a:ext cx="6858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2"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5424487" y="1662113"/>
            <a:ext cx="990600" cy="2390775"/>
          </a:xfrm>
          <a:prstGeom prst="rect">
            <a:avLst/>
          </a:prstGeom>
          <a:noFill/>
        </p:spPr>
      </p:pic>
      <p:sp>
        <p:nvSpPr>
          <p:cNvPr id="24" name="TextBox 23"/>
          <p:cNvSpPr txBox="1"/>
          <p:nvPr/>
        </p:nvSpPr>
        <p:spPr>
          <a:xfrm>
            <a:off x="7391400" y="51054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49.4%</a:t>
            </a:r>
            <a:endParaRPr lang="en-US" sz="2800" dirty="0">
              <a:solidFill>
                <a:srgbClr val="C00000"/>
              </a:solidFill>
              <a:latin typeface="Arial Rounded MT Bold" pitchFamily="34" charset="0"/>
            </a:endParaRPr>
          </a:p>
        </p:txBody>
      </p:sp>
      <p:sp>
        <p:nvSpPr>
          <p:cNvPr id="25" name="TextBox 24"/>
          <p:cNvSpPr txBox="1"/>
          <p:nvPr/>
        </p:nvSpPr>
        <p:spPr>
          <a:xfrm>
            <a:off x="7467600" y="22860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71.5%</a:t>
            </a:r>
            <a:endParaRPr lang="en-US" sz="2800" dirty="0">
              <a:solidFill>
                <a:srgbClr val="C00000"/>
              </a:solidFill>
              <a:latin typeface="Arial Rounded MT Bold" pitchFamily="34" charset="0"/>
            </a:endParaRPr>
          </a:p>
        </p:txBody>
      </p:sp>
      <p:pic>
        <p:nvPicPr>
          <p:cNvPr id="17" name="Picture 2" descr="http://www.austinkleon.com/wp-content/uploads/2008/02/stick_figure.gif"/>
          <p:cNvPicPr>
            <a:picLocks noChangeAspect="1" noChangeArrowheads="1"/>
          </p:cNvPicPr>
          <p:nvPr/>
        </p:nvPicPr>
        <p:blipFill>
          <a:blip r:embed="rId2" cstate="print">
            <a:duotone>
              <a:schemeClr val="accent1">
                <a:shade val="45000"/>
                <a:satMod val="135000"/>
              </a:schemeClr>
              <a:prstClr val="white"/>
            </a:duotone>
          </a:blip>
          <a:srcRect l="28800" r="29600"/>
          <a:stretch>
            <a:fillRect/>
          </a:stretch>
        </p:blipFill>
        <p:spPr bwMode="auto">
          <a:xfrm>
            <a:off x="2133600" y="1828800"/>
            <a:ext cx="685800" cy="1655152"/>
          </a:xfrm>
          <a:prstGeom prst="rect">
            <a:avLst/>
          </a:prstGeom>
          <a:noFill/>
        </p:spPr>
      </p:pic>
      <p:pic>
        <p:nvPicPr>
          <p:cNvPr id="19"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590800" y="4495800"/>
            <a:ext cx="685800" cy="1655152"/>
          </a:xfrm>
          <a:prstGeom prst="rect">
            <a:avLst/>
          </a:prstGeom>
          <a:noFill/>
        </p:spPr>
      </p:pic>
      <p:cxnSp>
        <p:nvCxnSpPr>
          <p:cNvPr id="21" name="Straight Arrow Connector 20"/>
          <p:cNvCxnSpPr/>
          <p:nvPr/>
        </p:nvCxnSpPr>
        <p:spPr>
          <a:xfrm>
            <a:off x="3733800" y="5410200"/>
            <a:ext cx="6858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733800" y="4724400"/>
            <a:ext cx="533400" cy="533400"/>
          </a:xfrm>
          <a:prstGeom prst="rect">
            <a:avLst/>
          </a:prstGeom>
          <a:noFill/>
        </p:spPr>
      </p:pic>
      <p:sp>
        <p:nvSpPr>
          <p:cNvPr id="27" name="TextBox 26"/>
          <p:cNvSpPr txBox="1"/>
          <p:nvPr/>
        </p:nvSpPr>
        <p:spPr>
          <a:xfrm>
            <a:off x="2286000" y="6150114"/>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Yes!</a:t>
            </a:r>
            <a:endParaRPr lang="en-US" sz="4000" dirty="0">
              <a:solidFill>
                <a:srgbClr val="C00000"/>
              </a:solidFill>
              <a:latin typeface="Arial Rounded MT Bold" pitchFamily="34" charset="0"/>
            </a:endParaRPr>
          </a:p>
        </p:txBody>
      </p:sp>
      <p:sp>
        <p:nvSpPr>
          <p:cNvPr id="28" name="TextBox 27"/>
          <p:cNvSpPr txBox="1"/>
          <p:nvPr/>
        </p:nvSpPr>
        <p:spPr>
          <a:xfrm>
            <a:off x="5105400" y="3276600"/>
            <a:ext cx="1295400" cy="707886"/>
          </a:xfrm>
          <a:prstGeom prst="rect">
            <a:avLst/>
          </a:prstGeom>
          <a:noFill/>
        </p:spPr>
        <p:txBody>
          <a:bodyPr wrap="square" rtlCol="0">
            <a:spAutoFit/>
          </a:bodyPr>
          <a:lstStyle/>
          <a:p>
            <a:pPr algn="ctr"/>
            <a:r>
              <a:rPr lang="en-US" sz="4000" dirty="0" smtClean="0">
                <a:solidFill>
                  <a:srgbClr val="C00000"/>
                </a:solidFill>
                <a:latin typeface="Arial Rounded MT Bold" pitchFamily="34" charset="0"/>
              </a:rPr>
              <a:t>No.</a:t>
            </a:r>
            <a:endParaRPr lang="en-US" sz="4000" dirty="0">
              <a:solidFill>
                <a:srgbClr val="C00000"/>
              </a:solidFill>
              <a:latin typeface="Arial Rounded MT Bold" pitchFamily="34" charset="0"/>
            </a:endParaRPr>
          </a:p>
        </p:txBody>
      </p:sp>
      <p:sp>
        <p:nvSpPr>
          <p:cNvPr id="29" name="TextBox 28"/>
          <p:cNvSpPr txBox="1"/>
          <p:nvPr/>
        </p:nvSpPr>
        <p:spPr>
          <a:xfrm>
            <a:off x="609600" y="2514600"/>
            <a:ext cx="1371600" cy="646331"/>
          </a:xfrm>
          <a:prstGeom prst="rect">
            <a:avLst/>
          </a:prstGeom>
          <a:noFill/>
        </p:spPr>
        <p:txBody>
          <a:bodyPr wrap="square" rtlCol="0">
            <a:spAutoFit/>
          </a:bodyPr>
          <a:lstStyle/>
          <a:p>
            <a:pPr algn="ctr"/>
            <a:r>
              <a:rPr lang="en-US" dirty="0" smtClean="0">
                <a:solidFill>
                  <a:srgbClr val="0066CC"/>
                </a:solidFill>
                <a:latin typeface="Arial Rounded MT Bold" pitchFamily="34" charset="0"/>
              </a:rPr>
              <a:t>surviving spouse</a:t>
            </a:r>
            <a:endParaRPr lang="en-US" dirty="0">
              <a:solidFill>
                <a:srgbClr val="0066CC"/>
              </a:solidFill>
              <a:latin typeface="Arial Rounded MT Bold" pitchFamily="34" charset="0"/>
            </a:endParaRPr>
          </a:p>
        </p:txBody>
      </p:sp>
      <p:sp>
        <p:nvSpPr>
          <p:cNvPr id="30" name="TextBox 29"/>
          <p:cNvSpPr txBox="1"/>
          <p:nvPr/>
        </p:nvSpPr>
        <p:spPr>
          <a:xfrm>
            <a:off x="838200" y="5029200"/>
            <a:ext cx="1371600" cy="923330"/>
          </a:xfrm>
          <a:prstGeom prst="rect">
            <a:avLst/>
          </a:prstGeom>
          <a:noFill/>
        </p:spPr>
        <p:txBody>
          <a:bodyPr wrap="square" rtlCol="0">
            <a:spAutoFit/>
          </a:bodyPr>
          <a:lstStyle/>
          <a:p>
            <a:pPr algn="ctr"/>
            <a:r>
              <a:rPr lang="en-US" dirty="0" smtClean="0">
                <a:solidFill>
                  <a:srgbClr val="C00000"/>
                </a:solidFill>
                <a:latin typeface="Arial Rounded MT Bold" pitchFamily="34" charset="0"/>
              </a:rPr>
              <a:t>No surviving spouse</a:t>
            </a:r>
            <a:endParaRPr lang="en-US" dirty="0">
              <a:solidFill>
                <a:srgbClr val="C0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What.jpg"/>
          <p:cNvPicPr>
            <a:picLocks noGrp="1" noChangeAspect="1"/>
          </p:cNvPicPr>
          <p:nvPr>
            <p:ph idx="1"/>
          </p:nvPr>
        </p:nvPicPr>
        <p:blipFill>
          <a:blip r:embed="rId2" cstate="print"/>
          <a:stretch>
            <a:fillRect/>
          </a:stretch>
        </p:blipFill>
        <p:spPr>
          <a:xfrm>
            <a:off x="0" y="0"/>
            <a:ext cx="7060765" cy="6858000"/>
          </a:xfrm>
        </p:spPr>
      </p:pic>
      <p:sp>
        <p:nvSpPr>
          <p:cNvPr id="5" name="TextBox 4"/>
          <p:cNvSpPr txBox="1"/>
          <p:nvPr/>
        </p:nvSpPr>
        <p:spPr>
          <a:xfrm>
            <a:off x="3048000" y="1524000"/>
            <a:ext cx="4953000" cy="646331"/>
          </a:xfrm>
          <a:prstGeom prst="rect">
            <a:avLst/>
          </a:prstGeom>
          <a:noFill/>
        </p:spPr>
        <p:txBody>
          <a:bodyPr wrap="square" rtlCol="0">
            <a:spAutoFit/>
          </a:bodyPr>
          <a:lstStyle/>
          <a:p>
            <a:r>
              <a:rPr lang="en-US" sz="3600" dirty="0" smtClean="0">
                <a:latin typeface="Arial Rounded MT Bold" pitchFamily="34" charset="0"/>
              </a:rPr>
              <a:t>What’s the problem?</a:t>
            </a:r>
            <a:endParaRPr lang="en-US" sz="3600" dirty="0">
              <a:latin typeface="Arial Rounded MT Bold"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362200"/>
            <a:ext cx="4191000" cy="1143000"/>
          </a:xfrm>
        </p:spPr>
        <p:txBody>
          <a:bodyPr>
            <a:normAutofit fontScale="90000"/>
          </a:bodyPr>
          <a:lstStyle/>
          <a:p>
            <a:r>
              <a:rPr lang="en-US" dirty="0" smtClean="0"/>
              <a:t>Are mischievous heirs stealing the documents?</a:t>
            </a:r>
            <a:endParaRPr lang="en-US" dirty="0"/>
          </a:p>
        </p:txBody>
      </p:sp>
      <p:pic>
        <p:nvPicPr>
          <p:cNvPr id="86018" name="Picture 2" descr="C:\Documents and Settings\rjames\Local Settings\Temporary Internet Files\Content.IE5\U70OU36V\MPj04074800000[1].jpg"/>
          <p:cNvPicPr>
            <a:picLocks noChangeAspect="1" noChangeArrowheads="1"/>
          </p:cNvPicPr>
          <p:nvPr/>
        </p:nvPicPr>
        <p:blipFill>
          <a:blip r:embed="rId2" cstate="print"/>
          <a:srcRect/>
          <a:stretch>
            <a:fillRect/>
          </a:stretch>
        </p:blipFill>
        <p:spPr bwMode="auto">
          <a:xfrm>
            <a:off x="0" y="1"/>
            <a:ext cx="4574232"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C:\Documents and Settings\rjames\Local Settings\Temporary Internet Files\Content.IE5\LXK1S8RD\MPj04221210000[1].jpg"/>
          <p:cNvPicPr>
            <a:picLocks noChangeAspect="1" noChangeArrowheads="1"/>
          </p:cNvPicPr>
          <p:nvPr/>
        </p:nvPicPr>
        <p:blipFill>
          <a:blip r:embed="rId2" cstate="print"/>
          <a:srcRect/>
          <a:stretch>
            <a:fillRect/>
          </a:stretch>
        </p:blipFill>
        <p:spPr bwMode="auto">
          <a:xfrm>
            <a:off x="-1" y="0"/>
            <a:ext cx="9195955" cy="6858000"/>
          </a:xfrm>
          <a:prstGeom prst="rect">
            <a:avLst/>
          </a:prstGeom>
          <a:noFill/>
        </p:spPr>
      </p:pic>
      <p:sp>
        <p:nvSpPr>
          <p:cNvPr id="3" name="Content Placeholder 2"/>
          <p:cNvSpPr>
            <a:spLocks noGrp="1"/>
          </p:cNvSpPr>
          <p:nvPr>
            <p:ph idx="1"/>
          </p:nvPr>
        </p:nvSpPr>
        <p:spPr>
          <a:xfrm>
            <a:off x="4267200" y="1600200"/>
            <a:ext cx="4419600" cy="4525963"/>
          </a:xfrm>
        </p:spPr>
        <p:txBody>
          <a:bodyPr>
            <a:normAutofit/>
          </a:bodyPr>
          <a:lstStyle/>
          <a:p>
            <a:pPr marL="0" indent="0" algn="ctr">
              <a:buNone/>
            </a:pPr>
            <a:r>
              <a:rPr lang="en-US" sz="3600" dirty="0" smtClean="0">
                <a:latin typeface="Arial Rounded MT Bold" pitchFamily="34" charset="0"/>
              </a:rPr>
              <a:t>Does choice of planning document matter?</a:t>
            </a:r>
            <a:endParaRPr lang="en-US" sz="3600" dirty="0">
              <a:latin typeface="Arial Rounded MT Bold"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normAutofit fontScale="90000"/>
          </a:bodyPr>
          <a:lstStyle/>
          <a:p>
            <a:r>
              <a:rPr lang="en-US" dirty="0" smtClean="0"/>
              <a:t>Does document choice really matter or is it just the people who are different?</a:t>
            </a:r>
          </a:p>
        </p:txBody>
      </p:sp>
      <p:graphicFrame>
        <p:nvGraphicFramePr>
          <p:cNvPr id="7" name="Content Placeholder 6"/>
          <p:cNvGraphicFramePr>
            <a:graphicFrameLocks noGrp="1"/>
          </p:cNvGraphicFramePr>
          <p:nvPr>
            <p:ph idx="1"/>
          </p:nvPr>
        </p:nvGraphicFramePr>
        <p:xfrm>
          <a:off x="401638" y="2052638"/>
          <a:ext cx="8339329" cy="3962400"/>
        </p:xfrm>
        <a:graphic>
          <a:graphicData uri="http://schemas.openxmlformats.org/drawingml/2006/table">
            <a:tbl>
              <a:tblPr/>
              <a:tblGrid>
                <a:gridCol w="4279392"/>
                <a:gridCol w="2212848"/>
                <a:gridCol w="1724408"/>
                <a:gridCol w="122681"/>
              </a:tblGrid>
              <a:tr h="315657">
                <a:tc>
                  <a:txBody>
                    <a:bodyPr/>
                    <a:lstStyle/>
                    <a:p>
                      <a:pPr marL="0" marR="0">
                        <a:lnSpc>
                          <a:spcPct val="100000"/>
                        </a:lnSpc>
                        <a:spcBef>
                          <a:spcPts val="0"/>
                        </a:spcBef>
                        <a:spcAft>
                          <a:spcPts val="0"/>
                        </a:spcAft>
                      </a:pPr>
                      <a:r>
                        <a:rPr lang="en-US" sz="2000" dirty="0">
                          <a:latin typeface="+mn-lt"/>
                          <a:ea typeface="Times New Roman"/>
                          <a:cs typeface="Times New Roman"/>
                        </a:rPr>
                        <a:t>Variable</a:t>
                      </a:r>
                    </a:p>
                  </a:txBody>
                  <a:tcPr marL="36371" marR="363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latin typeface="+mn-lt"/>
                          <a:ea typeface="Times New Roman"/>
                          <a:cs typeface="Times New Roman"/>
                        </a:rPr>
                        <a:t>Decedent had reported a funded inter </a:t>
                      </a:r>
                      <a:r>
                        <a:rPr lang="en-US" sz="2000" dirty="0" err="1">
                          <a:latin typeface="+mn-lt"/>
                          <a:ea typeface="Times New Roman"/>
                          <a:cs typeface="Times New Roman"/>
                        </a:rPr>
                        <a:t>vivos</a:t>
                      </a:r>
                      <a:r>
                        <a:rPr lang="en-US" sz="2000" dirty="0">
                          <a:latin typeface="+mn-lt"/>
                          <a:ea typeface="Times New Roman"/>
                          <a:cs typeface="Times New Roman"/>
                        </a:rPr>
                        <a:t> trust</a:t>
                      </a:r>
                    </a:p>
                  </a:txBody>
                  <a:tcPr marL="36371" marR="36371"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lang="en-US" sz="2000">
                          <a:latin typeface="+mn-lt"/>
                          <a:ea typeface="Times New Roman"/>
                          <a:cs typeface="Times New Roman"/>
                        </a:rPr>
                        <a:t>Decedent had reported only a will</a:t>
                      </a:r>
                    </a:p>
                  </a:txBody>
                  <a:tcPr marL="36371" marR="36371"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93977">
                <a:tc>
                  <a:txBody>
                    <a:bodyPr/>
                    <a:lstStyle/>
                    <a:p>
                      <a:pPr marL="0" marR="0">
                        <a:lnSpc>
                          <a:spcPct val="100000"/>
                        </a:lnSpc>
                        <a:spcBef>
                          <a:spcPts val="0"/>
                        </a:spcBef>
                        <a:spcAft>
                          <a:spcPts val="0"/>
                        </a:spcAft>
                      </a:pPr>
                      <a:r>
                        <a:rPr lang="en-US" sz="2000" dirty="0">
                          <a:latin typeface="+mn-lt"/>
                          <a:ea typeface="Times New Roman"/>
                          <a:cs typeface="Times New Roman"/>
                        </a:rPr>
                        <a:t>Charitable estate distribution</a:t>
                      </a:r>
                    </a:p>
                  </a:txBody>
                  <a:tcPr marL="36371" marR="363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56%</a:t>
                      </a:r>
                      <a:endParaRPr lang="en-US" sz="2000" dirty="0">
                        <a:latin typeface="+mn-lt"/>
                        <a:ea typeface="Times New Roman"/>
                        <a:cs typeface="Times New Roman"/>
                      </a:endParaRPr>
                    </a:p>
                  </a:txBody>
                  <a:tcPr marL="36371" marR="3637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35%**</a:t>
                      </a:r>
                      <a:endParaRPr lang="en-US" sz="2000" dirty="0">
                        <a:latin typeface="+mn-lt"/>
                        <a:ea typeface="Times New Roman"/>
                        <a:cs typeface="Times New Roman"/>
                      </a:endParaRPr>
                    </a:p>
                  </a:txBody>
                  <a:tcPr marL="36371" marR="363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99215">
                <a:tc>
                  <a:txBody>
                    <a:bodyPr/>
                    <a:lstStyle/>
                    <a:p>
                      <a:pPr marL="0" marR="0">
                        <a:lnSpc>
                          <a:spcPct val="100000"/>
                        </a:lnSpc>
                        <a:spcBef>
                          <a:spcPts val="0"/>
                        </a:spcBef>
                        <a:spcAft>
                          <a:spcPts val="0"/>
                        </a:spcAft>
                      </a:pPr>
                      <a:r>
                        <a:rPr lang="en-US" sz="2000" dirty="0">
                          <a:latin typeface="+mn-lt"/>
                          <a:ea typeface="Times New Roman"/>
                          <a:cs typeface="Times New Roman"/>
                        </a:rPr>
                        <a:t>Household assets prior to death</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a:latin typeface="+mn-lt"/>
                          <a:ea typeface="Times New Roman"/>
                          <a:cs typeface="Times New Roman"/>
                        </a:rPr>
                        <a:t>$</a:t>
                      </a:r>
                      <a:r>
                        <a:rPr lang="en-US" sz="2000" dirty="0" smtClean="0">
                          <a:latin typeface="+mn-lt"/>
                          <a:ea typeface="Times New Roman"/>
                          <a:cs typeface="Times New Roman"/>
                        </a:rPr>
                        <a:t>1,120,591</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a:latin typeface="+mn-lt"/>
                          <a:ea typeface="Times New Roman"/>
                          <a:cs typeface="Times New Roman"/>
                        </a:rPr>
                        <a:t>$</a:t>
                      </a:r>
                      <a:r>
                        <a:rPr lang="en-US" sz="2000" dirty="0" smtClean="0">
                          <a:latin typeface="+mn-lt"/>
                          <a:ea typeface="Times New Roman"/>
                          <a:cs typeface="Times New Roman"/>
                        </a:rPr>
                        <a:t>378,361**</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5308">
                <a:tc>
                  <a:txBody>
                    <a:bodyPr/>
                    <a:lstStyle/>
                    <a:p>
                      <a:pPr marL="0" marR="0">
                        <a:lnSpc>
                          <a:spcPct val="100000"/>
                        </a:lnSpc>
                        <a:spcBef>
                          <a:spcPts val="0"/>
                        </a:spcBef>
                        <a:spcAft>
                          <a:spcPts val="0"/>
                        </a:spcAft>
                      </a:pPr>
                      <a:r>
                        <a:rPr lang="en-US" sz="2000">
                          <a:latin typeface="+mn-lt"/>
                          <a:ea typeface="Times New Roman"/>
                          <a:cs typeface="Times New Roman"/>
                        </a:rPr>
                        <a:t>Household income prior to death</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a:latin typeface="+mn-lt"/>
                          <a:ea typeface="Times New Roman"/>
                          <a:cs typeface="Times New Roman"/>
                        </a:rPr>
                        <a:t>$</a:t>
                      </a:r>
                      <a:r>
                        <a:rPr lang="en-US" sz="2000" dirty="0" smtClean="0">
                          <a:latin typeface="+mn-lt"/>
                          <a:ea typeface="Times New Roman"/>
                          <a:cs typeface="Times New Roman"/>
                        </a:rPr>
                        <a:t>78,496 </a:t>
                      </a:r>
                      <a:endParaRPr lang="en-US" sz="2000" dirty="0">
                        <a:latin typeface="+mn-lt"/>
                        <a:ea typeface="Times New Roman"/>
                        <a:cs typeface="Times New Roman"/>
                      </a:endParaRP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a:latin typeface="+mn-lt"/>
                          <a:ea typeface="Times New Roman"/>
                          <a:cs typeface="Times New Roman"/>
                        </a:rPr>
                        <a:t>$</a:t>
                      </a:r>
                      <a:r>
                        <a:rPr lang="en-US" sz="2000" dirty="0" smtClean="0">
                          <a:latin typeface="+mn-lt"/>
                          <a:ea typeface="Times New Roman"/>
                          <a:cs typeface="Times New Roman"/>
                        </a:rPr>
                        <a:t>51,326 </a:t>
                      </a:r>
                      <a:endParaRPr lang="en-US" sz="2000" dirty="0">
                        <a:latin typeface="+mn-lt"/>
                        <a:ea typeface="Times New Roman"/>
                        <a:cs typeface="Times New Roman"/>
                      </a:endParaRP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a:latin typeface="+mn-lt"/>
                          <a:ea typeface="Times New Roman"/>
                          <a:cs typeface="Times New Roman"/>
                        </a:rPr>
                        <a:t> </a:t>
                      </a:r>
                    </a:p>
                  </a:txBody>
                  <a:tcPr marL="0" marR="0" marT="0" marB="0" anchor="ctr">
                    <a:lnL>
                      <a:noFill/>
                    </a:lnL>
                    <a:lnR>
                      <a:noFill/>
                    </a:lnR>
                    <a:lnT>
                      <a:noFill/>
                    </a:lnT>
                    <a:lnB>
                      <a:noFill/>
                    </a:lnB>
                  </a:tcPr>
                </a:tc>
              </a:tr>
              <a:tr h="193977">
                <a:tc>
                  <a:txBody>
                    <a:bodyPr/>
                    <a:lstStyle/>
                    <a:p>
                      <a:pPr marL="0" marR="0">
                        <a:lnSpc>
                          <a:spcPct val="100000"/>
                        </a:lnSpc>
                        <a:spcBef>
                          <a:spcPts val="0"/>
                        </a:spcBef>
                        <a:spcAft>
                          <a:spcPts val="0"/>
                        </a:spcAft>
                      </a:pPr>
                      <a:r>
                        <a:rPr lang="en-US" sz="2000">
                          <a:latin typeface="+mn-lt"/>
                          <a:ea typeface="Times New Roman"/>
                          <a:cs typeface="Times New Roman"/>
                        </a:rPr>
                        <a:t>Married</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a:latin typeface="+mn-lt"/>
                          <a:ea typeface="Times New Roman"/>
                          <a:cs typeface="Times New Roman"/>
                        </a:rPr>
                        <a:t>47.5%</a:t>
                      </a: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46.3%*</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68107">
                <a:tc>
                  <a:txBody>
                    <a:bodyPr/>
                    <a:lstStyle/>
                    <a:p>
                      <a:pPr marL="0" marR="0">
                        <a:lnSpc>
                          <a:spcPct val="100000"/>
                        </a:lnSpc>
                        <a:spcBef>
                          <a:spcPts val="0"/>
                        </a:spcBef>
                        <a:spcAft>
                          <a:spcPts val="0"/>
                        </a:spcAft>
                      </a:pPr>
                      <a:r>
                        <a:rPr lang="en-US" sz="2000" dirty="0">
                          <a:latin typeface="+mn-lt"/>
                          <a:ea typeface="Times New Roman"/>
                          <a:cs typeface="Times New Roman"/>
                        </a:rPr>
                        <a:t>Had </a:t>
                      </a:r>
                      <a:r>
                        <a:rPr lang="en-US" sz="2000" dirty="0" smtClean="0">
                          <a:latin typeface="+mn-lt"/>
                          <a:ea typeface="Times New Roman"/>
                          <a:cs typeface="Times New Roman"/>
                        </a:rPr>
                        <a:t>child(</a:t>
                      </a:r>
                      <a:r>
                        <a:rPr lang="en-US" sz="2000" dirty="0" err="1" smtClean="0">
                          <a:latin typeface="+mn-lt"/>
                          <a:ea typeface="Times New Roman"/>
                          <a:cs typeface="Times New Roman"/>
                        </a:rPr>
                        <a:t>ren</a:t>
                      </a:r>
                      <a:r>
                        <a:rPr lang="en-US" sz="2000" dirty="0">
                          <a:latin typeface="+mn-lt"/>
                          <a:ea typeface="Times New Roman"/>
                          <a:cs typeface="Times New Roman"/>
                        </a:rPr>
                        <a:t>) and grandchild(</a:t>
                      </a:r>
                      <a:r>
                        <a:rPr lang="en-US" sz="2000" dirty="0" err="1">
                          <a:latin typeface="+mn-lt"/>
                          <a:ea typeface="Times New Roman"/>
                          <a:cs typeface="Times New Roman"/>
                        </a:rPr>
                        <a:t>ren</a:t>
                      </a:r>
                      <a:r>
                        <a:rPr lang="en-US" sz="2000" dirty="0">
                          <a:latin typeface="+mn-lt"/>
                          <a:ea typeface="Times New Roman"/>
                          <a:cs typeface="Times New Roman"/>
                        </a:rPr>
                        <a:t>)</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58.8%</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55.5%</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3977">
                <a:tc>
                  <a:txBody>
                    <a:bodyPr/>
                    <a:lstStyle/>
                    <a:p>
                      <a:pPr marL="0" marR="0">
                        <a:lnSpc>
                          <a:spcPct val="100000"/>
                        </a:lnSpc>
                        <a:spcBef>
                          <a:spcPts val="0"/>
                        </a:spcBef>
                        <a:spcAft>
                          <a:spcPts val="0"/>
                        </a:spcAft>
                      </a:pPr>
                      <a:r>
                        <a:rPr lang="en-US" sz="2000">
                          <a:latin typeface="+mn-lt"/>
                          <a:ea typeface="Times New Roman"/>
                          <a:cs typeface="Times New Roman"/>
                        </a:rPr>
                        <a:t>Had child(ren) only</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7.5%</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9.6%</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3977">
                <a:tc>
                  <a:txBody>
                    <a:bodyPr/>
                    <a:lstStyle/>
                    <a:p>
                      <a:pPr marL="0" marR="0">
                        <a:lnSpc>
                          <a:spcPct val="100000"/>
                        </a:lnSpc>
                        <a:spcBef>
                          <a:spcPts val="0"/>
                        </a:spcBef>
                        <a:spcAft>
                          <a:spcPts val="0"/>
                        </a:spcAft>
                      </a:pPr>
                      <a:r>
                        <a:rPr lang="en-US" sz="2000" dirty="0">
                          <a:latin typeface="+mn-lt"/>
                          <a:ea typeface="Times New Roman"/>
                          <a:cs typeface="Times New Roman"/>
                        </a:rPr>
                        <a:t>Age</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83.2</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80.6 *</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3977">
                <a:tc>
                  <a:txBody>
                    <a:bodyPr/>
                    <a:lstStyle/>
                    <a:p>
                      <a:pPr marL="0" marR="0">
                        <a:lnSpc>
                          <a:spcPct val="100000"/>
                        </a:lnSpc>
                        <a:spcBef>
                          <a:spcPts val="0"/>
                        </a:spcBef>
                        <a:spcAft>
                          <a:spcPts val="0"/>
                        </a:spcAft>
                      </a:pPr>
                      <a:r>
                        <a:rPr lang="en-US" sz="2000">
                          <a:latin typeface="+mn-lt"/>
                          <a:ea typeface="Times New Roman"/>
                          <a:cs typeface="Times New Roman"/>
                        </a:rPr>
                        <a:t>Male</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37.5%</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40.6%</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5309">
                <a:tc>
                  <a:txBody>
                    <a:bodyPr/>
                    <a:lstStyle/>
                    <a:p>
                      <a:pPr marL="0" marR="0">
                        <a:lnSpc>
                          <a:spcPct val="100000"/>
                        </a:lnSpc>
                        <a:spcBef>
                          <a:spcPts val="0"/>
                        </a:spcBef>
                        <a:spcAft>
                          <a:spcPts val="0"/>
                        </a:spcAft>
                      </a:pPr>
                      <a:r>
                        <a:rPr lang="en-US" sz="2000" dirty="0" smtClean="0">
                          <a:latin typeface="+mn-lt"/>
                          <a:ea typeface="Times New Roman"/>
                          <a:cs typeface="Times New Roman"/>
                        </a:rPr>
                        <a:t>No </a:t>
                      </a:r>
                      <a:r>
                        <a:rPr lang="en-US" sz="2000" dirty="0">
                          <a:latin typeface="+mn-lt"/>
                          <a:ea typeface="Times New Roman"/>
                          <a:cs typeface="Times New Roman"/>
                        </a:rPr>
                        <a:t>estate </a:t>
                      </a:r>
                      <a:r>
                        <a:rPr lang="en-US" sz="2000" dirty="0" smtClean="0">
                          <a:latin typeface="+mn-lt"/>
                          <a:ea typeface="Times New Roman"/>
                          <a:cs typeface="Times New Roman"/>
                        </a:rPr>
                        <a:t>documents found</a:t>
                      </a:r>
                      <a:endParaRPr lang="en-US" sz="2000" dirty="0">
                        <a:latin typeface="+mn-lt"/>
                        <a:ea typeface="Times New Roman"/>
                        <a:cs typeface="Times New Roman"/>
                      </a:endParaRP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dirty="0" smtClean="0">
                          <a:latin typeface="+mn-lt"/>
                          <a:ea typeface="Times New Roman"/>
                          <a:cs typeface="Times New Roman"/>
                        </a:rPr>
                        <a:t>3.7%</a:t>
                      </a:r>
                      <a:endParaRPr lang="en-US" sz="2000" dirty="0">
                        <a:latin typeface="+mn-lt"/>
                        <a:ea typeface="Times New Roman"/>
                        <a:cs typeface="Times New Roman"/>
                      </a:endParaRP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smtClean="0">
                          <a:latin typeface="+mn-lt"/>
                          <a:ea typeface="Times New Roman"/>
                          <a:cs typeface="Times New Roman"/>
                        </a:rPr>
                        <a:t>9.2%</a:t>
                      </a:r>
                      <a:r>
                        <a:rPr lang="en-US" sz="2000" baseline="30000" dirty="0" smtClean="0">
                          <a:latin typeface="+mn-lt"/>
                          <a:ea typeface="Times New Roman"/>
                          <a:cs typeface="Times New Roman"/>
                        </a:rPr>
                        <a:t>†</a:t>
                      </a:r>
                      <a:endParaRPr lang="en-US" sz="2000" dirty="0">
                        <a:latin typeface="+mn-lt"/>
                        <a:ea typeface="Times New Roman"/>
                        <a:cs typeface="Times New Roman"/>
                      </a:endParaRPr>
                    </a:p>
                  </a:txBody>
                  <a:tcPr marL="36371" marR="36371" marT="0" marB="0">
                    <a:lnL>
                      <a:noFill/>
                    </a:lnL>
                    <a:lnR>
                      <a:noFill/>
                    </a:lnR>
                    <a:lnT>
                      <a:noFill/>
                    </a:lnT>
                    <a:lnB>
                      <a:noFill/>
                    </a:lnB>
                  </a:tcPr>
                </a:tc>
                <a:tc hMerge="1">
                  <a:txBody>
                    <a:bodyPr/>
                    <a:lstStyle/>
                    <a:p>
                      <a:endParaRPr lang="en-US"/>
                    </a:p>
                  </a:txBody>
                  <a:tcPr/>
                </a:tc>
              </a:tr>
              <a:tr h="193977">
                <a:tc>
                  <a:txBody>
                    <a:bodyPr/>
                    <a:lstStyle/>
                    <a:p>
                      <a:pPr marL="0" marR="0">
                        <a:lnSpc>
                          <a:spcPct val="100000"/>
                        </a:lnSpc>
                        <a:spcBef>
                          <a:spcPts val="0"/>
                        </a:spcBef>
                        <a:spcAft>
                          <a:spcPts val="0"/>
                        </a:spcAft>
                      </a:pPr>
                      <a:r>
                        <a:rPr lang="en-US" sz="2000">
                          <a:latin typeface="+mn-lt"/>
                          <a:ea typeface="Times New Roman"/>
                          <a:cs typeface="Times New Roman"/>
                        </a:rPr>
                        <a:t>n</a:t>
                      </a:r>
                    </a:p>
                  </a:txBody>
                  <a:tcPr marL="36371" marR="36371" marT="0" marB="0">
                    <a:lnL>
                      <a:noFill/>
                    </a:lnL>
                    <a:lnR>
                      <a:noFill/>
                    </a:lnR>
                    <a:lnT>
                      <a:noFill/>
                    </a:lnT>
                    <a:lnB>
                      <a:noFill/>
                    </a:lnB>
                  </a:tcPr>
                </a:tc>
                <a:tc>
                  <a:txBody>
                    <a:bodyPr/>
                    <a:lstStyle/>
                    <a:p>
                      <a:pPr marL="0" marR="0">
                        <a:lnSpc>
                          <a:spcPct val="100000"/>
                        </a:lnSpc>
                        <a:spcBef>
                          <a:spcPts val="0"/>
                        </a:spcBef>
                        <a:spcAft>
                          <a:spcPts val="0"/>
                        </a:spcAft>
                      </a:pPr>
                      <a:r>
                        <a:rPr lang="en-US" sz="2000">
                          <a:latin typeface="+mn-lt"/>
                          <a:ea typeface="Times New Roman"/>
                          <a:cs typeface="Times New Roman"/>
                        </a:rPr>
                        <a:t>80</a:t>
                      </a:r>
                    </a:p>
                  </a:txBody>
                  <a:tcPr marL="36371" marR="36371" marT="0" marB="0">
                    <a:lnL>
                      <a:noFill/>
                    </a:lnL>
                    <a:lnR>
                      <a:noFill/>
                    </a:lnR>
                    <a:lnT>
                      <a:noFill/>
                    </a:lnT>
                    <a:lnB>
                      <a:noFill/>
                    </a:lnB>
                  </a:tcPr>
                </a:tc>
                <a:tc gridSpan="2">
                  <a:txBody>
                    <a:bodyPr/>
                    <a:lstStyle/>
                    <a:p>
                      <a:pPr marL="0" marR="0">
                        <a:lnSpc>
                          <a:spcPct val="100000"/>
                        </a:lnSpc>
                        <a:spcBef>
                          <a:spcPts val="0"/>
                        </a:spcBef>
                        <a:spcAft>
                          <a:spcPts val="0"/>
                        </a:spcAft>
                      </a:pPr>
                      <a:r>
                        <a:rPr lang="en-US" sz="2000" dirty="0">
                          <a:latin typeface="+mn-lt"/>
                          <a:ea typeface="Times New Roman"/>
                          <a:cs typeface="Times New Roman"/>
                        </a:rPr>
                        <a:t>218</a:t>
                      </a:r>
                    </a:p>
                  </a:txBody>
                  <a:tcPr marL="36371" marR="36371" marT="0" marB="0">
                    <a:lnL>
                      <a:noFill/>
                    </a:lnL>
                    <a:lnR>
                      <a:noFill/>
                    </a:lnR>
                    <a:lnT>
                      <a:noFill/>
                    </a:lnT>
                    <a:lnB>
                      <a:noFill/>
                    </a:lnB>
                  </a:tcPr>
                </a:tc>
                <a:tc hMerge="1">
                  <a:txBody>
                    <a:bodyPr/>
                    <a:lstStyle/>
                    <a:p>
                      <a:endParaRPr lang="en-US"/>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rjames\Local Settings\Temporary Internet Files\Content.IE5\NA5J5WLH\MPj04386410000[1].jpg"/>
          <p:cNvPicPr>
            <a:picLocks noGrp="1" noChangeAspect="1" noChangeArrowheads="1"/>
          </p:cNvPicPr>
          <p:nvPr>
            <p:ph idx="1"/>
          </p:nvPr>
        </p:nvPicPr>
        <p:blipFill>
          <a:blip r:embed="rId2" cstate="print"/>
          <a:srcRect/>
          <a:stretch>
            <a:fillRect/>
          </a:stretch>
        </p:blipFill>
        <p:spPr bwMode="auto">
          <a:xfrm>
            <a:off x="152400" y="1371600"/>
            <a:ext cx="3030240" cy="4525963"/>
          </a:xfrm>
          <a:prstGeom prst="rect">
            <a:avLst/>
          </a:prstGeom>
          <a:noFill/>
        </p:spPr>
      </p:pic>
      <p:pic>
        <p:nvPicPr>
          <p:cNvPr id="9" name="Picture 2" descr="C:\Documents and Settings\rjames\Local Settings\Temporary Internet Files\Content.IE5\NA5J5WLH\MPj04386410000[1].jpg"/>
          <p:cNvPicPr>
            <a:picLocks noChangeAspect="1" noChangeArrowheads="1"/>
          </p:cNvPicPr>
          <p:nvPr/>
        </p:nvPicPr>
        <p:blipFill>
          <a:blip r:embed="rId2" cstate="print"/>
          <a:srcRect/>
          <a:stretch>
            <a:fillRect/>
          </a:stretch>
        </p:blipFill>
        <p:spPr bwMode="auto">
          <a:xfrm>
            <a:off x="5867400" y="1295400"/>
            <a:ext cx="3030240" cy="4525963"/>
          </a:xfrm>
          <a:prstGeom prst="rect">
            <a:avLst/>
          </a:prstGeom>
          <a:noFill/>
        </p:spPr>
      </p:pic>
      <p:sp>
        <p:nvSpPr>
          <p:cNvPr id="2" name="Title 1"/>
          <p:cNvSpPr>
            <a:spLocks noGrp="1"/>
          </p:cNvSpPr>
          <p:nvPr>
            <p:ph type="title"/>
          </p:nvPr>
        </p:nvSpPr>
        <p:spPr/>
        <p:txBody>
          <a:bodyPr>
            <a:normAutofit fontScale="90000"/>
          </a:bodyPr>
          <a:lstStyle/>
          <a:p>
            <a:r>
              <a:rPr lang="en-US" dirty="0" smtClean="0"/>
              <a:t>Regression: Compare only otherwise identical people </a:t>
            </a:r>
            <a:endParaRPr lang="en-US" dirty="0"/>
          </a:p>
        </p:txBody>
      </p:sp>
      <p:pic>
        <p:nvPicPr>
          <p:cNvPr id="75783" name="Picture 7" descr="C:\Documents and Settings\rjames\Local Settings\Temporary Internet Files\Content.IE5\J83YB858\MCj04419460000[1].wmf"/>
          <p:cNvPicPr>
            <a:picLocks noChangeAspect="1" noChangeArrowheads="1"/>
          </p:cNvPicPr>
          <p:nvPr/>
        </p:nvPicPr>
        <p:blipFill>
          <a:blip r:embed="rId3" cstate="print"/>
          <a:srcRect/>
          <a:stretch>
            <a:fillRect/>
          </a:stretch>
        </p:blipFill>
        <p:spPr bwMode="auto">
          <a:xfrm>
            <a:off x="3200400" y="3505200"/>
            <a:ext cx="2839109" cy="1054100"/>
          </a:xfrm>
          <a:prstGeom prst="rect">
            <a:avLst/>
          </a:prstGeom>
          <a:noFill/>
        </p:spPr>
      </p:pic>
      <p:sp>
        <p:nvSpPr>
          <p:cNvPr id="11" name="Rectangle 10"/>
          <p:cNvSpPr/>
          <p:nvPr/>
        </p:nvSpPr>
        <p:spPr>
          <a:xfrm>
            <a:off x="0" y="6027003"/>
            <a:ext cx="9144000" cy="830997"/>
          </a:xfrm>
          <a:prstGeom prst="rect">
            <a:avLst/>
          </a:prstGeom>
        </p:spPr>
        <p:txBody>
          <a:bodyPr wrap="square">
            <a:spAutoFit/>
          </a:bodyPr>
          <a:lstStyle/>
          <a:p>
            <a:r>
              <a:rPr lang="en-US" sz="2400" dirty="0" smtClean="0"/>
              <a:t>Example: The effect of differences in trusts among those with same education, income, wealth, family structure, etc.</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p:cNvSpPr>
            <a:spLocks noGrp="1"/>
          </p:cNvSpPr>
          <p:nvPr>
            <p:ph type="title"/>
          </p:nvPr>
        </p:nvSpPr>
        <p:spPr/>
        <p:txBody>
          <a:bodyPr>
            <a:normAutofit fontScale="90000"/>
          </a:bodyPr>
          <a:lstStyle/>
          <a:p>
            <a:r>
              <a:rPr lang="en-US" dirty="0" smtClean="0">
                <a:solidFill>
                  <a:schemeClr val="bg1"/>
                </a:solidFill>
              </a:rPr>
              <a:t>Trust increases likelihood of charitable transfer by 14-15 % points</a:t>
            </a:r>
          </a:p>
        </p:txBody>
      </p:sp>
      <p:graphicFrame>
        <p:nvGraphicFramePr>
          <p:cNvPr id="4" name="Content Placeholder 3"/>
          <p:cNvGraphicFramePr>
            <a:graphicFrameLocks noGrp="1"/>
          </p:cNvGraphicFramePr>
          <p:nvPr>
            <p:ph idx="1"/>
          </p:nvPr>
        </p:nvGraphicFramePr>
        <p:xfrm>
          <a:off x="381000" y="2057400"/>
          <a:ext cx="8506778" cy="4413885"/>
        </p:xfrm>
        <a:graphic>
          <a:graphicData uri="http://schemas.openxmlformats.org/drawingml/2006/table">
            <a:tbl>
              <a:tblPr/>
              <a:tblGrid>
                <a:gridCol w="3270896"/>
                <a:gridCol w="2617941"/>
                <a:gridCol w="2617941"/>
              </a:tblGrid>
              <a:tr h="571500">
                <a:tc>
                  <a:txBody>
                    <a:bodyPr/>
                    <a:lstStyle/>
                    <a:p>
                      <a:pPr marL="0" marR="0" algn="ctr">
                        <a:spcBef>
                          <a:spcPts val="0"/>
                        </a:spcBef>
                        <a:spcAft>
                          <a:spcPts val="0"/>
                        </a:spcAft>
                      </a:pPr>
                      <a:r>
                        <a:rPr lang="en-US" sz="2000" dirty="0">
                          <a:solidFill>
                            <a:srgbClr val="000000"/>
                          </a:solidFill>
                          <a:latin typeface="+mn-lt"/>
                          <a:ea typeface="Times New Roman"/>
                          <a:cs typeface="Times New Roman"/>
                        </a:rPr>
                        <a:t>Independent Variables</a:t>
                      </a:r>
                      <a:endParaRPr lang="en-US" sz="2000" dirty="0">
                        <a:latin typeface="+mn-lt"/>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mn-lt"/>
                          <a:ea typeface="Times New Roman"/>
                          <a:cs typeface="Times New Roman"/>
                        </a:rPr>
                        <a:t>Linear Probability Model</a:t>
                      </a:r>
                      <a:endParaRPr lang="en-US" sz="2000">
                        <a:latin typeface="+mn-lt"/>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mn-lt"/>
                          <a:ea typeface="Times New Roman"/>
                          <a:cs typeface="Times New Roman"/>
                        </a:rPr>
                        <a:t>Linear Probability Model</a:t>
                      </a:r>
                      <a:endParaRPr lang="en-US" sz="2000" dirty="0">
                        <a:latin typeface="+mn-lt"/>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2000">
                          <a:solidFill>
                            <a:srgbClr val="000000"/>
                          </a:solidFill>
                          <a:latin typeface="+mn-lt"/>
                          <a:ea typeface="Times New Roman"/>
                          <a:cs typeface="Times New Roman"/>
                        </a:rPr>
                        <a:t>Intercept</a:t>
                      </a:r>
                      <a:endParaRPr lang="en-US" sz="20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0.3532 (0.0328)**</a:t>
                      </a:r>
                      <a:endParaRPr lang="en-US" sz="2000">
                        <a:latin typeface="+mn-lt"/>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-0.1882 (0.2913)</a:t>
                      </a:r>
                      <a:endParaRPr lang="en-US" sz="2000">
                        <a:latin typeface="+mn-lt"/>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spcBef>
                          <a:spcPts val="0"/>
                        </a:spcBef>
                        <a:spcAft>
                          <a:spcPts val="0"/>
                        </a:spcAft>
                      </a:pPr>
                      <a:r>
                        <a:rPr lang="en-US" sz="2400" dirty="0">
                          <a:solidFill>
                            <a:srgbClr val="000000"/>
                          </a:solidFill>
                          <a:latin typeface="+mn-lt"/>
                          <a:ea typeface="Times New Roman"/>
                          <a:cs typeface="Times New Roman"/>
                        </a:rPr>
                        <a:t>I.V. Trust (Funded)</a:t>
                      </a:r>
                      <a:endParaRPr lang="en-US" sz="2400" dirty="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400" dirty="0">
                          <a:solidFill>
                            <a:srgbClr val="000000"/>
                          </a:solidFill>
                          <a:latin typeface="+mn-lt"/>
                          <a:ea typeface="Times New Roman"/>
                          <a:cs typeface="Times New Roman"/>
                        </a:rPr>
                        <a:t>0.2093 (0.0633)**</a:t>
                      </a:r>
                      <a:endParaRPr lang="en-US" sz="2400" dirty="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400" dirty="0">
                          <a:solidFill>
                            <a:srgbClr val="000000"/>
                          </a:solidFill>
                          <a:latin typeface="+mn-lt"/>
                          <a:ea typeface="Times New Roman"/>
                          <a:cs typeface="Times New Roman"/>
                        </a:rPr>
                        <a:t>0.1461 (0.0629)*</a:t>
                      </a:r>
                      <a:endParaRPr lang="en-US" sz="2400" dirty="0">
                        <a:latin typeface="+mn-lt"/>
                        <a:ea typeface="Times New Roman"/>
                        <a:cs typeface="Times New Roman"/>
                      </a:endParaRPr>
                    </a:p>
                  </a:txBody>
                  <a:tcPr marL="68580" marR="68580" marT="0" marB="0" anchor="b">
                    <a:lnL>
                      <a:noFill/>
                    </a:lnL>
                    <a:lnR>
                      <a:noFill/>
                    </a:lnR>
                    <a:lnT>
                      <a:noFill/>
                    </a:lnT>
                    <a:lnB>
                      <a:noFill/>
                    </a:lnB>
                  </a:tcPr>
                </a:tc>
              </a:tr>
              <a:tr h="200025">
                <a:tc>
                  <a:txBody>
                    <a:bodyPr/>
                    <a:lstStyle/>
                    <a:p>
                      <a:pPr marL="0" marR="0">
                        <a:spcBef>
                          <a:spcPts val="0"/>
                        </a:spcBef>
                        <a:spcAft>
                          <a:spcPts val="0"/>
                        </a:spcAft>
                      </a:pPr>
                      <a:r>
                        <a:rPr lang="en-US" sz="2000">
                          <a:solidFill>
                            <a:srgbClr val="000000"/>
                          </a:solidFill>
                          <a:latin typeface="+mn-lt"/>
                          <a:ea typeface="Times New Roman"/>
                          <a:cs typeface="Times New Roman"/>
                        </a:rPr>
                        <a:t>Wealth (100k)</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dirty="0">
                          <a:solidFill>
                            <a:srgbClr val="000000"/>
                          </a:solidFill>
                          <a:latin typeface="+mn-lt"/>
                          <a:ea typeface="Times New Roman"/>
                          <a:cs typeface="Times New Roman"/>
                        </a:rPr>
                        <a:t>  </a:t>
                      </a:r>
                      <a:endParaRPr lang="en-US" sz="2000" dirty="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0.0037 (0.0022)</a:t>
                      </a:r>
                      <a:r>
                        <a:rPr lang="en-US" sz="2000">
                          <a:latin typeface="+mn-lt"/>
                          <a:ea typeface="Times New Roman"/>
                          <a:cs typeface="Times New Roman"/>
                        </a:rPr>
                        <a:t> </a:t>
                      </a:r>
                      <a:r>
                        <a:rPr lang="en-US" sz="2000" baseline="30000">
                          <a:latin typeface="+mn-lt"/>
                          <a:ea typeface="Times New Roman"/>
                          <a:cs typeface="Times New Roman"/>
                        </a:rPr>
                        <a:t>†</a:t>
                      </a:r>
                      <a:endParaRPr lang="en-US" sz="2000">
                        <a:latin typeface="+mn-lt"/>
                        <a:ea typeface="Times New Roman"/>
                        <a:cs typeface="Times New Roman"/>
                      </a:endParaRPr>
                    </a:p>
                  </a:txBody>
                  <a:tcPr marL="68580" marR="68580" marT="0" marB="0" anchor="b">
                    <a:lnL>
                      <a:noFill/>
                    </a:lnL>
                    <a:lnR>
                      <a:noFill/>
                    </a:lnR>
                    <a:lnT>
                      <a:noFill/>
                    </a:lnT>
                    <a:lnB>
                      <a:noFill/>
                    </a:lnB>
                  </a:tcPr>
                </a:tc>
              </a:tr>
              <a:tr h="390525">
                <a:tc>
                  <a:txBody>
                    <a:bodyPr/>
                    <a:lstStyle/>
                    <a:p>
                      <a:pPr marL="0" marR="0">
                        <a:spcBef>
                          <a:spcPts val="0"/>
                        </a:spcBef>
                        <a:spcAft>
                          <a:spcPts val="0"/>
                        </a:spcAft>
                      </a:pPr>
                      <a:r>
                        <a:rPr lang="en-US" sz="2000">
                          <a:solidFill>
                            <a:srgbClr val="000000"/>
                          </a:solidFill>
                          <a:latin typeface="+mn-lt"/>
                          <a:ea typeface="Times New Roman"/>
                          <a:cs typeface="Times New Roman"/>
                        </a:rPr>
                        <a:t>Self-reported Health</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-0.0174 (0.0241)</a:t>
                      </a:r>
                      <a:endParaRPr lang="en-US" sz="2000">
                        <a:latin typeface="+mn-lt"/>
                        <a:ea typeface="Times New Roman"/>
                        <a:cs typeface="Times New Roman"/>
                      </a:endParaRPr>
                    </a:p>
                  </a:txBody>
                  <a:tcPr marL="68580" marR="68580" marT="0" marB="0" anchor="b">
                    <a:lnL>
                      <a:noFill/>
                    </a:lnL>
                    <a:lnR>
                      <a:noFill/>
                    </a:lnR>
                    <a:lnT>
                      <a:noFill/>
                    </a:lnT>
                    <a:lnB>
                      <a:noFill/>
                    </a:lnB>
                  </a:tcPr>
                </a:tc>
              </a:tr>
              <a:tr h="200025">
                <a:tc>
                  <a:txBody>
                    <a:bodyPr/>
                    <a:lstStyle/>
                    <a:p>
                      <a:pPr marL="0" marR="0">
                        <a:spcBef>
                          <a:spcPts val="0"/>
                        </a:spcBef>
                        <a:spcAft>
                          <a:spcPts val="0"/>
                        </a:spcAft>
                      </a:pPr>
                      <a:r>
                        <a:rPr lang="en-US" sz="2000">
                          <a:solidFill>
                            <a:srgbClr val="000000"/>
                          </a:solidFill>
                          <a:latin typeface="+mn-lt"/>
                          <a:ea typeface="Times New Roman"/>
                          <a:cs typeface="Times New Roman"/>
                        </a:rPr>
                        <a:t>Income (100k)</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0.0435 (0.0198)*</a:t>
                      </a:r>
                      <a:endParaRPr lang="en-US" sz="2000">
                        <a:latin typeface="+mn-lt"/>
                        <a:ea typeface="Times New Roman"/>
                        <a:cs typeface="Times New Roman"/>
                      </a:endParaRPr>
                    </a:p>
                  </a:txBody>
                  <a:tcPr marL="68580" marR="68580" marT="0" marB="0" anchor="b">
                    <a:lnL>
                      <a:noFill/>
                    </a:lnL>
                    <a:lnR>
                      <a:noFill/>
                    </a:lnR>
                    <a:lnT>
                      <a:noFill/>
                    </a:lnT>
                    <a:lnB>
                      <a:noFill/>
                    </a:lnB>
                  </a:tcPr>
                </a:tc>
              </a:tr>
              <a:tr h="209550">
                <a:tc>
                  <a:txBody>
                    <a:bodyPr/>
                    <a:lstStyle/>
                    <a:p>
                      <a:pPr marL="0" marR="0">
                        <a:spcBef>
                          <a:spcPts val="0"/>
                        </a:spcBef>
                        <a:spcAft>
                          <a:spcPts val="0"/>
                        </a:spcAft>
                      </a:pPr>
                      <a:r>
                        <a:rPr lang="en-US" sz="2000">
                          <a:solidFill>
                            <a:srgbClr val="000000"/>
                          </a:solidFill>
                          <a:latin typeface="+mn-lt"/>
                          <a:ea typeface="Times New Roman"/>
                          <a:cs typeface="Times New Roman"/>
                        </a:rPr>
                        <a:t>Married</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-0.1632 (0.0644)*</a:t>
                      </a:r>
                      <a:endParaRPr lang="en-US" sz="2000">
                        <a:latin typeface="+mn-lt"/>
                        <a:ea typeface="Times New Roman"/>
                        <a:cs typeface="Times New Roman"/>
                      </a:endParaRPr>
                    </a:p>
                  </a:txBody>
                  <a:tcPr marL="68580" marR="68580" marT="0" marB="0" anchor="b">
                    <a:lnL>
                      <a:noFill/>
                    </a:lnL>
                    <a:lnR>
                      <a:noFill/>
                    </a:lnR>
                    <a:lnT>
                      <a:noFill/>
                    </a:lnT>
                    <a:lnB>
                      <a:noFill/>
                    </a:lnB>
                  </a:tcPr>
                </a:tc>
              </a:tr>
              <a:tr h="200025">
                <a:tc>
                  <a:txBody>
                    <a:bodyPr/>
                    <a:lstStyle/>
                    <a:p>
                      <a:pPr marL="0" marR="0">
                        <a:spcBef>
                          <a:spcPts val="0"/>
                        </a:spcBef>
                        <a:spcAft>
                          <a:spcPts val="0"/>
                        </a:spcAft>
                      </a:pPr>
                      <a:r>
                        <a:rPr lang="en-US" sz="2000">
                          <a:solidFill>
                            <a:srgbClr val="000000"/>
                          </a:solidFill>
                          <a:latin typeface="+mn-lt"/>
                          <a:ea typeface="Times New Roman"/>
                          <a:cs typeface="Times New Roman"/>
                        </a:rPr>
                        <a:t>Children and Grandchildren</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-0.1172 (0.0600)</a:t>
                      </a:r>
                      <a:r>
                        <a:rPr lang="en-US" sz="2000" baseline="30000">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r>
              <a:tr h="190500">
                <a:tc>
                  <a:txBody>
                    <a:bodyPr/>
                    <a:lstStyle/>
                    <a:p>
                      <a:pPr marL="0" marR="0">
                        <a:spcBef>
                          <a:spcPts val="0"/>
                        </a:spcBef>
                        <a:spcAft>
                          <a:spcPts val="0"/>
                        </a:spcAft>
                      </a:pPr>
                      <a:r>
                        <a:rPr lang="en-US" sz="2000">
                          <a:solidFill>
                            <a:srgbClr val="000000"/>
                          </a:solidFill>
                          <a:latin typeface="+mn-lt"/>
                          <a:ea typeface="Times New Roman"/>
                          <a:cs typeface="Times New Roman"/>
                        </a:rPr>
                        <a:t>Children Only</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-0.2012 (0.1027)</a:t>
                      </a:r>
                      <a:r>
                        <a:rPr lang="en-US" sz="2000" baseline="30000">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r>
              <a:tr h="190500">
                <a:tc>
                  <a:txBody>
                    <a:bodyPr/>
                    <a:lstStyle/>
                    <a:p>
                      <a:pPr marL="0" marR="0">
                        <a:spcBef>
                          <a:spcPts val="0"/>
                        </a:spcBef>
                        <a:spcAft>
                          <a:spcPts val="0"/>
                        </a:spcAft>
                      </a:pPr>
                      <a:r>
                        <a:rPr lang="en-US" sz="2000">
                          <a:solidFill>
                            <a:srgbClr val="000000"/>
                          </a:solidFill>
                          <a:latin typeface="+mn-lt"/>
                          <a:ea typeface="Times New Roman"/>
                          <a:cs typeface="Times New Roman"/>
                        </a:rPr>
                        <a:t>White</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0.0429 (0.168)</a:t>
                      </a:r>
                      <a:endParaRPr lang="en-US" sz="2000">
                        <a:latin typeface="+mn-lt"/>
                        <a:ea typeface="Times New Roman"/>
                        <a:cs typeface="Times New Roman"/>
                      </a:endParaRPr>
                    </a:p>
                  </a:txBody>
                  <a:tcPr marL="68580" marR="68580" marT="0" marB="0" anchor="b">
                    <a:lnL>
                      <a:noFill/>
                    </a:lnL>
                    <a:lnR>
                      <a:noFill/>
                    </a:lnR>
                    <a:lnT>
                      <a:noFill/>
                    </a:lnT>
                    <a:lnB>
                      <a:noFill/>
                    </a:lnB>
                  </a:tcPr>
                </a:tc>
              </a:tr>
              <a:tr h="190500">
                <a:tc>
                  <a:txBody>
                    <a:bodyPr/>
                    <a:lstStyle/>
                    <a:p>
                      <a:pPr marL="0" marR="0">
                        <a:spcBef>
                          <a:spcPts val="0"/>
                        </a:spcBef>
                        <a:spcAft>
                          <a:spcPts val="0"/>
                        </a:spcAft>
                      </a:pPr>
                      <a:r>
                        <a:rPr lang="en-US" sz="2000">
                          <a:solidFill>
                            <a:srgbClr val="000000"/>
                          </a:solidFill>
                          <a:latin typeface="+mn-lt"/>
                          <a:ea typeface="Times New Roman"/>
                          <a:cs typeface="Times New Roman"/>
                        </a:rPr>
                        <a:t>Black</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-0.1111 (0.2113)</a:t>
                      </a:r>
                      <a:endParaRPr lang="en-US" sz="2000">
                        <a:latin typeface="+mn-lt"/>
                        <a:ea typeface="Times New Roman"/>
                        <a:cs typeface="Times New Roman"/>
                      </a:endParaRPr>
                    </a:p>
                  </a:txBody>
                  <a:tcPr marL="68580" marR="68580" marT="0" marB="0" anchor="b">
                    <a:lnL>
                      <a:noFill/>
                    </a:lnL>
                    <a:lnR>
                      <a:noFill/>
                    </a:lnR>
                    <a:lnT>
                      <a:noFill/>
                    </a:lnT>
                    <a:lnB>
                      <a:noFill/>
                    </a:lnB>
                  </a:tcPr>
                </a:tc>
              </a:tr>
              <a:tr h="190500">
                <a:tc>
                  <a:txBody>
                    <a:bodyPr/>
                    <a:lstStyle/>
                    <a:p>
                      <a:pPr marL="0" marR="0">
                        <a:spcBef>
                          <a:spcPts val="0"/>
                        </a:spcBef>
                        <a:spcAft>
                          <a:spcPts val="0"/>
                        </a:spcAft>
                      </a:pPr>
                      <a:r>
                        <a:rPr lang="en-US" sz="2000">
                          <a:solidFill>
                            <a:srgbClr val="000000"/>
                          </a:solidFill>
                          <a:latin typeface="+mn-lt"/>
                          <a:ea typeface="Times New Roman"/>
                          <a:cs typeface="Times New Roman"/>
                        </a:rPr>
                        <a:t>Age</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0.0084 (0.0029)**</a:t>
                      </a:r>
                      <a:endParaRPr lang="en-US" sz="2000">
                        <a:latin typeface="+mn-lt"/>
                        <a:ea typeface="Times New Roman"/>
                        <a:cs typeface="Times New Roman"/>
                      </a:endParaRPr>
                    </a:p>
                  </a:txBody>
                  <a:tcPr marL="68580" marR="68580" marT="0" marB="0" anchor="b">
                    <a:lnL>
                      <a:noFill/>
                    </a:lnL>
                    <a:lnR>
                      <a:noFill/>
                    </a:lnR>
                    <a:lnT>
                      <a:noFill/>
                    </a:lnT>
                    <a:lnB>
                      <a:noFill/>
                    </a:lnB>
                  </a:tcPr>
                </a:tc>
              </a:tr>
              <a:tr h="200025">
                <a:tc>
                  <a:txBody>
                    <a:bodyPr/>
                    <a:lstStyle/>
                    <a:p>
                      <a:pPr marL="0" marR="0">
                        <a:spcBef>
                          <a:spcPts val="0"/>
                        </a:spcBef>
                        <a:spcAft>
                          <a:spcPts val="0"/>
                        </a:spcAft>
                      </a:pPr>
                      <a:r>
                        <a:rPr lang="en-US" sz="2000">
                          <a:solidFill>
                            <a:srgbClr val="000000"/>
                          </a:solidFill>
                          <a:latin typeface="+mn-lt"/>
                          <a:ea typeface="Times New Roman"/>
                          <a:cs typeface="Times New Roman"/>
                        </a:rPr>
                        <a:t>Male</a:t>
                      </a:r>
                      <a:endParaRPr lang="en-US" sz="2000">
                        <a:latin typeface="+mn-lt"/>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dirty="0">
                          <a:solidFill>
                            <a:srgbClr val="000000"/>
                          </a:solidFill>
                          <a:latin typeface="+mn-lt"/>
                          <a:ea typeface="Times New Roman"/>
                          <a:cs typeface="Times New Roman"/>
                        </a:rPr>
                        <a:t>-0.0405 (0.0599)</a:t>
                      </a:r>
                      <a:endParaRPr lang="en-US" sz="2000" dirty="0">
                        <a:latin typeface="+mn-lt"/>
                        <a:ea typeface="Times New Roman"/>
                        <a:cs typeface="Times New Roman"/>
                      </a:endParaRPr>
                    </a:p>
                  </a:txBody>
                  <a:tcPr marL="68580" marR="68580" marT="0" marB="0" anchor="b">
                    <a:lnL>
                      <a:noFill/>
                    </a:lnL>
                    <a:lnR>
                      <a:noFill/>
                    </a:lnR>
                    <a:lnT>
                      <a:noFill/>
                    </a:lnT>
                    <a:lnB>
                      <a:noFill/>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Why are trusts more effective?</a:t>
            </a:r>
            <a:endParaRPr lang="en-US" dirty="0"/>
          </a:p>
        </p:txBody>
      </p:sp>
      <p:pic>
        <p:nvPicPr>
          <p:cNvPr id="6" name="Picture 2" descr="http://www.austinkleon.com/wp-content/uploads/2008/02/stick_figure.gif"/>
          <p:cNvPicPr>
            <a:picLocks noChangeAspect="1" noChangeArrowheads="1"/>
          </p:cNvPicPr>
          <p:nvPr/>
        </p:nvPicPr>
        <p:blipFill>
          <a:blip r:embed="rId3" cstate="print">
            <a:duotone>
              <a:schemeClr val="accent2">
                <a:shade val="45000"/>
                <a:satMod val="135000"/>
              </a:schemeClr>
              <a:prstClr val="white"/>
            </a:duotone>
          </a:blip>
          <a:srcRect l="28800" r="29600"/>
          <a:stretch>
            <a:fillRect/>
          </a:stretch>
        </p:blipFill>
        <p:spPr bwMode="auto">
          <a:xfrm>
            <a:off x="1828800" y="23622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3" cstate="print">
            <a:duotone>
              <a:schemeClr val="accent2">
                <a:shade val="45000"/>
                <a:satMod val="135000"/>
              </a:schemeClr>
              <a:prstClr val="white"/>
            </a:duotone>
          </a:blip>
          <a:srcRect l="28800" r="29600"/>
          <a:stretch>
            <a:fillRect/>
          </a:stretch>
        </p:blipFill>
        <p:spPr bwMode="auto">
          <a:xfrm rot="5400000">
            <a:off x="5272087" y="3719513"/>
            <a:ext cx="990600" cy="2390775"/>
          </a:xfrm>
          <a:prstGeom prst="rect">
            <a:avLst/>
          </a:prstGeom>
          <a:noFill/>
        </p:spPr>
      </p:pic>
      <p:cxnSp>
        <p:nvCxnSpPr>
          <p:cNvPr id="11" name="Straight Arrow Connector 10"/>
          <p:cNvCxnSpPr/>
          <p:nvPr/>
        </p:nvCxnSpPr>
        <p:spPr>
          <a:xfrm>
            <a:off x="3200400" y="3962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6" name="Picture 2" descr="C:\Documents and Settings\rjames\Local Settings\Temporary Internet Files\Content.IE5\NA5J5WLH\MPj04054340000[1].jpg"/>
          <p:cNvPicPr>
            <a:picLocks noChangeAspect="1" noChangeArrowheads="1"/>
          </p:cNvPicPr>
          <p:nvPr/>
        </p:nvPicPr>
        <p:blipFill>
          <a:blip r:embed="rId4" cstate="print"/>
          <a:srcRect/>
          <a:stretch>
            <a:fillRect/>
          </a:stretch>
        </p:blipFill>
        <p:spPr bwMode="auto">
          <a:xfrm>
            <a:off x="3200400" y="3276600"/>
            <a:ext cx="533400" cy="533400"/>
          </a:xfrm>
          <a:prstGeom prst="rect">
            <a:avLst/>
          </a:prstGeom>
          <a:noFill/>
        </p:spPr>
      </p:pic>
      <p:sp>
        <p:nvSpPr>
          <p:cNvPr id="14" name="TextBox 13"/>
          <p:cNvSpPr txBox="1"/>
          <p:nvPr/>
        </p:nvSpPr>
        <p:spPr>
          <a:xfrm>
            <a:off x="838200" y="4953000"/>
            <a:ext cx="2514600" cy="1384995"/>
          </a:xfrm>
          <a:prstGeom prst="rect">
            <a:avLst/>
          </a:prstGeom>
          <a:noFill/>
        </p:spPr>
        <p:txBody>
          <a:bodyPr wrap="square" rtlCol="0">
            <a:spAutoFit/>
          </a:bodyPr>
          <a:lstStyle/>
          <a:p>
            <a:pPr algn="ctr"/>
            <a:r>
              <a:rPr lang="en-US" sz="2800" dirty="0" smtClean="0">
                <a:solidFill>
                  <a:srgbClr val="C00000"/>
                </a:solidFill>
                <a:latin typeface="Arial Rounded MT Bold" pitchFamily="34" charset="0"/>
              </a:rPr>
              <a:t>Charitable plan and only will</a:t>
            </a:r>
            <a:endParaRPr lang="en-US" sz="2800" dirty="0">
              <a:solidFill>
                <a:srgbClr val="C00000"/>
              </a:solidFill>
              <a:latin typeface="Arial Rounded MT Bold" pitchFamily="34" charset="0"/>
            </a:endParaRPr>
          </a:p>
        </p:txBody>
      </p:sp>
      <p:sp>
        <p:nvSpPr>
          <p:cNvPr id="18" name="TextBox 17"/>
          <p:cNvSpPr txBox="1"/>
          <p:nvPr/>
        </p:nvSpPr>
        <p:spPr>
          <a:xfrm>
            <a:off x="4267200" y="5534561"/>
            <a:ext cx="3124200" cy="523220"/>
          </a:xfrm>
          <a:prstGeom prst="rect">
            <a:avLst/>
          </a:prstGeom>
          <a:noFill/>
        </p:spPr>
        <p:txBody>
          <a:bodyPr wrap="square" rtlCol="0">
            <a:spAutoFit/>
          </a:bodyPr>
          <a:lstStyle/>
          <a:p>
            <a:pPr algn="ctr"/>
            <a:r>
              <a:rPr lang="en-US" sz="2800" dirty="0" smtClean="0">
                <a:solidFill>
                  <a:srgbClr val="C00000"/>
                </a:solidFill>
                <a:latin typeface="Arial Rounded MT Bold" pitchFamily="34" charset="0"/>
              </a:rPr>
              <a:t>Will not probated</a:t>
            </a:r>
            <a:endParaRPr lang="en-US" sz="2800" dirty="0">
              <a:solidFill>
                <a:srgbClr val="C00000"/>
              </a:solidFill>
              <a:latin typeface="Arial Rounded MT Bold" pitchFamily="34" charset="0"/>
            </a:endParaRPr>
          </a:p>
        </p:txBody>
      </p:sp>
      <p:cxnSp>
        <p:nvCxnSpPr>
          <p:cNvPr id="20" name="Straight Arrow Connector 19"/>
          <p:cNvCxnSpPr/>
          <p:nvPr/>
        </p:nvCxnSpPr>
        <p:spPr>
          <a:xfrm flipV="1">
            <a:off x="3276600" y="2895600"/>
            <a:ext cx="609600" cy="2286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2" name="Picture 2" descr="http://www.austinkleon.com/wp-content/uploads/2008/02/stick_figure.gif"/>
          <p:cNvPicPr>
            <a:picLocks noChangeAspect="1" noChangeArrowheads="1"/>
          </p:cNvPicPr>
          <p:nvPr/>
        </p:nvPicPr>
        <p:blipFill>
          <a:blip r:embed="rId3" cstate="print">
            <a:duotone>
              <a:schemeClr val="accent2">
                <a:shade val="45000"/>
                <a:satMod val="135000"/>
              </a:schemeClr>
              <a:prstClr val="white"/>
            </a:duotone>
          </a:blip>
          <a:srcRect l="28800" r="29600"/>
          <a:stretch>
            <a:fillRect/>
          </a:stretch>
        </p:blipFill>
        <p:spPr bwMode="auto">
          <a:xfrm rot="5400000">
            <a:off x="5119687" y="1814513"/>
            <a:ext cx="990600" cy="2390775"/>
          </a:xfrm>
          <a:prstGeom prst="rect">
            <a:avLst/>
          </a:prstGeom>
          <a:noFill/>
        </p:spPr>
      </p:pic>
      <p:sp>
        <p:nvSpPr>
          <p:cNvPr id="23" name="TextBox 22"/>
          <p:cNvSpPr txBox="1"/>
          <p:nvPr/>
        </p:nvSpPr>
        <p:spPr>
          <a:xfrm>
            <a:off x="4191000" y="1981200"/>
            <a:ext cx="2743200" cy="523220"/>
          </a:xfrm>
          <a:prstGeom prst="rect">
            <a:avLst/>
          </a:prstGeom>
          <a:noFill/>
        </p:spPr>
        <p:txBody>
          <a:bodyPr wrap="square" rtlCol="0">
            <a:spAutoFit/>
          </a:bodyPr>
          <a:lstStyle/>
          <a:p>
            <a:pPr algn="ctr"/>
            <a:r>
              <a:rPr lang="en-US" sz="2800" dirty="0" smtClean="0">
                <a:solidFill>
                  <a:srgbClr val="C00000"/>
                </a:solidFill>
                <a:latin typeface="Arial Rounded MT Bold" pitchFamily="34" charset="0"/>
              </a:rPr>
              <a:t>Will probated</a:t>
            </a:r>
            <a:endParaRPr lang="en-US" sz="2800" dirty="0">
              <a:solidFill>
                <a:srgbClr val="C00000"/>
              </a:solidFill>
              <a:latin typeface="Arial Rounded MT Bold" pitchFamily="34" charset="0"/>
            </a:endParaRPr>
          </a:p>
        </p:txBody>
      </p:sp>
      <p:sp>
        <p:nvSpPr>
          <p:cNvPr id="24" name="TextBox 23"/>
          <p:cNvSpPr txBox="1"/>
          <p:nvPr/>
        </p:nvSpPr>
        <p:spPr>
          <a:xfrm>
            <a:off x="7162800" y="25908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60%</a:t>
            </a:r>
            <a:endParaRPr lang="en-US" sz="2800" dirty="0">
              <a:solidFill>
                <a:srgbClr val="C00000"/>
              </a:solidFill>
              <a:latin typeface="Arial Rounded MT Bold" pitchFamily="34" charset="0"/>
            </a:endParaRPr>
          </a:p>
        </p:txBody>
      </p:sp>
      <p:sp>
        <p:nvSpPr>
          <p:cNvPr id="25" name="TextBox 24"/>
          <p:cNvSpPr txBox="1"/>
          <p:nvPr/>
        </p:nvSpPr>
        <p:spPr>
          <a:xfrm>
            <a:off x="7239000" y="4648200"/>
            <a:ext cx="1371600" cy="523220"/>
          </a:xfrm>
          <a:prstGeom prst="rect">
            <a:avLst/>
          </a:prstGeom>
          <a:noFill/>
        </p:spPr>
        <p:txBody>
          <a:bodyPr wrap="square" rtlCol="0">
            <a:spAutoFit/>
          </a:bodyPr>
          <a:lstStyle/>
          <a:p>
            <a:r>
              <a:rPr lang="en-US" sz="2800" dirty="0" smtClean="0">
                <a:solidFill>
                  <a:srgbClr val="C00000"/>
                </a:solidFill>
                <a:latin typeface="Arial Rounded MT Bold" pitchFamily="34" charset="0"/>
              </a:rPr>
              <a:t>40%</a:t>
            </a:r>
            <a:endParaRPr lang="en-US" sz="2800" dirty="0">
              <a:solidFill>
                <a:srgbClr val="C0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study</a:t>
            </a:r>
            <a:endParaRPr lang="en-US" dirty="0"/>
          </a:p>
        </p:txBody>
      </p:sp>
      <p:pic>
        <p:nvPicPr>
          <p:cNvPr id="4"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28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057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7024687" y="2576513"/>
            <a:ext cx="990600" cy="2390775"/>
          </a:xfrm>
          <a:prstGeom prst="rect">
            <a:avLst/>
          </a:prstGeom>
          <a:noFill/>
        </p:spPr>
      </p:pic>
      <p:cxnSp>
        <p:nvCxnSpPr>
          <p:cNvPr id="9" name="Straight Arrow Connector 8"/>
          <p:cNvCxnSpPr/>
          <p:nvPr/>
        </p:nvCxnSpPr>
        <p:spPr>
          <a:xfrm>
            <a:off x="1371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276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57800" y="2819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14478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76600" y="2133600"/>
            <a:ext cx="533400" cy="533400"/>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17" name="TextBox 16"/>
          <p:cNvSpPr txBox="1"/>
          <p:nvPr/>
        </p:nvSpPr>
        <p:spPr>
          <a:xfrm>
            <a:off x="152400" y="4495800"/>
            <a:ext cx="5029200" cy="923330"/>
          </a:xfrm>
          <a:prstGeom prst="rect">
            <a:avLst/>
          </a:prstGeom>
          <a:noFill/>
        </p:spPr>
        <p:txBody>
          <a:bodyPr wrap="square" rtlCol="0">
            <a:spAutoFit/>
          </a:bodyPr>
          <a:lstStyle/>
          <a:p>
            <a:pPr algn="ctr"/>
            <a:r>
              <a:rPr lang="en-US" sz="3600" dirty="0" smtClean="0"/>
              <a:t>Longitudinal</a:t>
            </a:r>
          </a:p>
          <a:p>
            <a:pPr algn="ctr"/>
            <a:r>
              <a:rPr lang="en-US" dirty="0" smtClean="0"/>
              <a:t>Same people asked every two years</a:t>
            </a:r>
            <a:endParaRPr lang="en-US" dirty="0"/>
          </a:p>
        </p:txBody>
      </p:sp>
      <p:sp>
        <p:nvSpPr>
          <p:cNvPr id="18" name="TextBox 17"/>
          <p:cNvSpPr txBox="1"/>
          <p:nvPr/>
        </p:nvSpPr>
        <p:spPr>
          <a:xfrm>
            <a:off x="5562600" y="4572000"/>
            <a:ext cx="3429000" cy="1200329"/>
          </a:xfrm>
          <a:prstGeom prst="rect">
            <a:avLst/>
          </a:prstGeom>
          <a:noFill/>
        </p:spPr>
        <p:txBody>
          <a:bodyPr wrap="square" rtlCol="0">
            <a:spAutoFit/>
          </a:bodyPr>
          <a:lstStyle/>
          <a:p>
            <a:r>
              <a:rPr lang="en-US" sz="3600" dirty="0" smtClean="0"/>
              <a:t>Distributions</a:t>
            </a:r>
          </a:p>
          <a:p>
            <a:r>
              <a:rPr lang="en-US" dirty="0" smtClean="0"/>
              <a:t>After death nearest relatives are asked about final distributions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C:\Documents and Settings\rjames\Local Settings\Temporary Internet Files\Content.IE5\U70OU36V\MPj04223890000[1].jpg"/>
          <p:cNvPicPr>
            <a:picLocks noChangeAspect="1" noChangeArrowheads="1"/>
          </p:cNvPicPr>
          <p:nvPr/>
        </p:nvPicPr>
        <p:blipFill>
          <a:blip r:embed="rId2" cstate="print"/>
          <a:srcRect/>
          <a:stretch>
            <a:fillRect/>
          </a:stretch>
        </p:blipFill>
        <p:spPr bwMode="auto">
          <a:xfrm>
            <a:off x="-42416" y="0"/>
            <a:ext cx="4614416" cy="6858000"/>
          </a:xfrm>
          <a:prstGeom prst="rect">
            <a:avLst/>
          </a:prstGeom>
          <a:noFill/>
        </p:spPr>
      </p:pic>
      <p:sp>
        <p:nvSpPr>
          <p:cNvPr id="37891" name="Content Placeholder 2"/>
          <p:cNvSpPr>
            <a:spLocks noGrp="1"/>
          </p:cNvSpPr>
          <p:nvPr>
            <p:ph idx="1"/>
          </p:nvPr>
        </p:nvSpPr>
        <p:spPr>
          <a:xfrm>
            <a:off x="4876800" y="838200"/>
            <a:ext cx="3810000" cy="3840163"/>
          </a:xfrm>
        </p:spPr>
        <p:txBody>
          <a:bodyPr>
            <a:noAutofit/>
          </a:bodyPr>
          <a:lstStyle/>
          <a:p>
            <a:pPr marL="0" indent="0">
              <a:lnSpc>
                <a:spcPct val="80000"/>
              </a:lnSpc>
              <a:spcBef>
                <a:spcPts val="0"/>
              </a:spcBef>
              <a:buFont typeface="Wingdings" pitchFamily="2" charset="2"/>
              <a:buNone/>
            </a:pPr>
            <a:r>
              <a:rPr lang="en-US" sz="3600" dirty="0" smtClean="0"/>
              <a:t>Consider using a phrase such as “a dollar amount equal to 10% of my gross estate for federal estate tax purposes”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nts and Settings\rjames\Local Settings\Temporary Internet Files\Content.IE5\7XXAE5FQ\MPj0438855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5" name="Content Placeholder 2"/>
          <p:cNvSpPr>
            <a:spLocks noGrp="1"/>
          </p:cNvSpPr>
          <p:nvPr>
            <p:ph idx="1"/>
          </p:nvPr>
        </p:nvSpPr>
        <p:spPr>
          <a:xfrm>
            <a:off x="0" y="0"/>
            <a:ext cx="3810000" cy="4525963"/>
          </a:xfrm>
        </p:spPr>
        <p:txBody>
          <a:bodyPr/>
          <a:lstStyle/>
          <a:p>
            <a:pPr marL="0" lvl="1" indent="0" eaLnBrk="1" hangingPunct="1">
              <a:buNone/>
            </a:pPr>
            <a:r>
              <a:rPr lang="en-US" dirty="0" smtClean="0">
                <a:solidFill>
                  <a:schemeClr val="bg1"/>
                </a:solidFill>
              </a:rPr>
              <a:t>Do the estates of people who make charitable estate plans grow differently than the general population?</a:t>
            </a:r>
          </a:p>
          <a:p>
            <a:pPr marL="457200" indent="-457200" eaLnBrk="1" hangingPunct="1"/>
            <a:endParaRPr lang="en-US" dirty="0" smtClean="0"/>
          </a:p>
          <a:p>
            <a:pPr marL="457200" indent="-457200" eaLnBrk="1" hangingPunct="1">
              <a:buFont typeface="Wingdings" pitchFamily="2" charset="2"/>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228600"/>
            <a:ext cx="9144000" cy="1008062"/>
          </a:xfrm>
        </p:spPr>
        <p:txBody>
          <a:bodyPr>
            <a:noAutofit/>
          </a:bodyPr>
          <a:lstStyle/>
          <a:p>
            <a:r>
              <a:rPr lang="en-US" sz="3200" dirty="0" smtClean="0"/>
              <a:t>After making their plan, charitable estate donors grew their estates 50%-100% faster than did others with same initial wealth</a:t>
            </a:r>
          </a:p>
        </p:txBody>
      </p:sp>
      <p:sp>
        <p:nvSpPr>
          <p:cNvPr id="4198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41988" name="Chart 6"/>
          <p:cNvPicPr>
            <a:picLocks noChangeArrowheads="1"/>
          </p:cNvPicPr>
          <p:nvPr/>
        </p:nvPicPr>
        <p:blipFill>
          <a:blip r:embed="rId2" cstate="print"/>
          <a:srcRect/>
          <a:stretch>
            <a:fillRect/>
          </a:stretch>
        </p:blipFill>
        <p:spPr bwMode="auto">
          <a:xfrm>
            <a:off x="990600" y="1447800"/>
            <a:ext cx="6934199" cy="5410200"/>
          </a:xfrm>
          <a:prstGeom prst="rect">
            <a:avLst/>
          </a:prstGeom>
          <a:noFill/>
          <a:ln w="9525">
            <a:noFill/>
            <a:miter lim="800000"/>
            <a:headEnd/>
            <a:tailEnd/>
          </a:ln>
        </p:spPr>
      </p:pic>
      <p:sp>
        <p:nvSpPr>
          <p:cNvPr id="41989" name="Rectangle 3"/>
          <p:cNvSpPr>
            <a:spLocks noChangeArrowheads="1"/>
          </p:cNvSpPr>
          <p:nvPr/>
        </p:nvSpPr>
        <p:spPr bwMode="auto">
          <a:xfrm>
            <a:off x="0" y="4781550"/>
            <a:ext cx="9144000" cy="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rjames\Local Settings\Temporary Internet Files\Content.IE5\U70OU36V\MPj04286400000[1].jpg"/>
          <p:cNvPicPr>
            <a:picLocks noChangeAspect="1" noChangeArrowheads="1"/>
          </p:cNvPicPr>
          <p:nvPr/>
        </p:nvPicPr>
        <p:blipFill>
          <a:blip r:embed="rId2" cstate="print"/>
          <a:srcRect l="11564"/>
          <a:stretch>
            <a:fillRect/>
          </a:stretch>
        </p:blipFill>
        <p:spPr bwMode="auto">
          <a:xfrm>
            <a:off x="0" y="-19538"/>
            <a:ext cx="9144000" cy="6877538"/>
          </a:xfrm>
          <a:prstGeom prst="rect">
            <a:avLst/>
          </a:prstGeom>
          <a:noFill/>
        </p:spPr>
      </p:pic>
      <p:sp>
        <p:nvSpPr>
          <p:cNvPr id="4" name="TextBox 3"/>
          <p:cNvSpPr txBox="1"/>
          <p:nvPr/>
        </p:nvSpPr>
        <p:spPr>
          <a:xfrm>
            <a:off x="304800" y="5288340"/>
            <a:ext cx="8229600" cy="1569660"/>
          </a:xfrm>
          <a:prstGeom prst="rect">
            <a:avLst/>
          </a:prstGeom>
          <a:noFill/>
        </p:spPr>
        <p:txBody>
          <a:bodyPr wrap="square" rtlCol="0">
            <a:spAutoFit/>
          </a:bodyPr>
          <a:lstStyle/>
          <a:p>
            <a:pPr algn="ctr"/>
            <a:r>
              <a:rPr lang="en-US" sz="4800" b="1" dirty="0" smtClean="0">
                <a:solidFill>
                  <a:schemeClr val="bg1"/>
                </a:solidFill>
                <a:effectLst>
                  <a:glow rad="101600">
                    <a:schemeClr val="tx1">
                      <a:alpha val="60000"/>
                    </a:schemeClr>
                  </a:glow>
                </a:effectLst>
              </a:rPr>
              <a:t>Using Demographics to Make Future Projections</a:t>
            </a:r>
            <a:endParaRPr lang="en-US" sz="4800" b="1" dirty="0">
              <a:solidFill>
                <a:schemeClr val="bg1"/>
              </a:solidFill>
              <a:effectLst>
                <a:glow rad="101600">
                  <a:schemeClr val="tx1">
                    <a:alpha val="60000"/>
                  </a:schemeClr>
                </a:glow>
              </a:effectLst>
            </a:endParaRPr>
          </a:p>
        </p:txBody>
      </p:sp>
      <p:sp>
        <p:nvSpPr>
          <p:cNvPr id="5" name="TextBox 4"/>
          <p:cNvSpPr txBox="1"/>
          <p:nvPr/>
        </p:nvSpPr>
        <p:spPr>
          <a:xfrm rot="16200000">
            <a:off x="7771334" y="5467819"/>
            <a:ext cx="2209800" cy="535531"/>
          </a:xfrm>
          <a:prstGeom prst="rect">
            <a:avLst/>
          </a:prstGeom>
          <a:noFill/>
        </p:spPr>
        <p:txBody>
          <a:bodyPr wrap="square" rtlCol="0">
            <a:spAutoFit/>
          </a:bodyPr>
          <a:lstStyle/>
          <a:p>
            <a:pPr>
              <a:lnSpc>
                <a:spcPct val="80000"/>
              </a:lnSpc>
            </a:pPr>
            <a:r>
              <a:rPr lang="en-US" b="1" dirty="0" smtClean="0">
                <a:solidFill>
                  <a:schemeClr val="bg1"/>
                </a:solidFill>
              </a:rPr>
              <a:t>Dr. Russell James</a:t>
            </a:r>
          </a:p>
          <a:p>
            <a:pPr>
              <a:lnSpc>
                <a:spcPct val="80000"/>
              </a:lnSpc>
            </a:pPr>
            <a:r>
              <a:rPr lang="en-US" b="1" dirty="0" smtClean="0">
                <a:solidFill>
                  <a:schemeClr val="bg1"/>
                </a:solidFill>
              </a:rPr>
              <a:t>Texas Tech University</a:t>
            </a:r>
            <a:endParaRPr lang="en-US"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The Fall and Rise in Live Births - US</a:t>
            </a:r>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rot="5400000" flipH="1" flipV="1">
            <a:off x="510540" y="3756661"/>
            <a:ext cx="431292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034540" y="3756660"/>
            <a:ext cx="431292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TextBox 5"/>
          <p:cNvSpPr txBox="1">
            <a:spLocks noChangeArrowheads="1"/>
          </p:cNvSpPr>
          <p:nvPr/>
        </p:nvSpPr>
        <p:spPr bwMode="auto">
          <a:xfrm>
            <a:off x="2971800" y="838200"/>
            <a:ext cx="2286000" cy="646113"/>
          </a:xfrm>
          <a:prstGeom prst="rect">
            <a:avLst/>
          </a:prstGeom>
          <a:solidFill>
            <a:schemeClr val="bg1"/>
          </a:solidFill>
          <a:ln w="38100">
            <a:solidFill>
              <a:srgbClr val="FF0000"/>
            </a:solidFill>
            <a:miter lim="800000"/>
            <a:headEnd/>
            <a:tailEnd/>
          </a:ln>
        </p:spPr>
        <p:txBody>
          <a:bodyPr>
            <a:spAutoFit/>
          </a:bodyPr>
          <a:lstStyle/>
          <a:p>
            <a:r>
              <a:rPr lang="en-US" dirty="0"/>
              <a:t>Dramatic increases on the horizon</a:t>
            </a:r>
          </a:p>
        </p:txBody>
      </p:sp>
      <p:sp>
        <p:nvSpPr>
          <p:cNvPr id="13317" name="TextBox 4"/>
          <p:cNvSpPr txBox="1">
            <a:spLocks noChangeArrowheads="1"/>
          </p:cNvSpPr>
          <p:nvPr/>
        </p:nvSpPr>
        <p:spPr bwMode="auto">
          <a:xfrm>
            <a:off x="5715000" y="1371600"/>
            <a:ext cx="1905000" cy="923925"/>
          </a:xfrm>
          <a:prstGeom prst="rect">
            <a:avLst/>
          </a:prstGeom>
          <a:solidFill>
            <a:schemeClr val="bg1"/>
          </a:solidFill>
          <a:ln w="38100">
            <a:solidFill>
              <a:srgbClr val="FF0000"/>
            </a:solidFill>
            <a:miter lim="800000"/>
            <a:headEnd/>
            <a:tailEnd/>
          </a:ln>
        </p:spPr>
        <p:txBody>
          <a:bodyPr wrap="square">
            <a:spAutoFit/>
          </a:bodyPr>
          <a:lstStyle/>
          <a:p>
            <a:r>
              <a:rPr lang="en-US" dirty="0"/>
              <a:t>Temporary drop in </a:t>
            </a:r>
            <a:r>
              <a:rPr lang="en-US" dirty="0" smtClean="0"/>
              <a:t>key </a:t>
            </a:r>
            <a:r>
              <a:rPr lang="en-US" dirty="0"/>
              <a:t>demographic population</a:t>
            </a:r>
          </a:p>
        </p:txBody>
      </p:sp>
      <p:cxnSp>
        <p:nvCxnSpPr>
          <p:cNvPr id="14" name="Straight Connector 13"/>
          <p:cNvCxnSpPr>
            <a:stCxn id="13317" idx="2"/>
            <a:endCxn id="10" idx="7"/>
          </p:cNvCxnSpPr>
          <p:nvPr/>
        </p:nvCxnSpPr>
        <p:spPr>
          <a:xfrm rot="5400000">
            <a:off x="5516586" y="2118355"/>
            <a:ext cx="973745" cy="13280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3316" idx="2"/>
          </p:cNvCxnSpPr>
          <p:nvPr/>
        </p:nvCxnSpPr>
        <p:spPr>
          <a:xfrm rot="5400000">
            <a:off x="3599656" y="1542257"/>
            <a:ext cx="573087"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038600" y="3124200"/>
            <a:ext cx="1524000" cy="990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24000" y="4648200"/>
            <a:ext cx="3429000" cy="1401762"/>
          </a:xfrm>
        </p:spPr>
        <p:txBody>
          <a:bodyPr>
            <a:normAutofit fontScale="90000"/>
          </a:bodyPr>
          <a:lstStyle/>
          <a:p>
            <a:r>
              <a:rPr lang="en-US" dirty="0" smtClean="0"/>
              <a:t>The fall and rise in live births - UK</a:t>
            </a:r>
            <a:endParaRPr lang="en-US" dirty="0"/>
          </a:p>
        </p:txBody>
      </p:sp>
      <p:cxnSp>
        <p:nvCxnSpPr>
          <p:cNvPr id="6" name="Straight Connector 5"/>
          <p:cNvCxnSpPr/>
          <p:nvPr/>
        </p:nvCxnSpPr>
        <p:spPr>
          <a:xfrm rot="5400000" flipH="1" flipV="1">
            <a:off x="2987039" y="3672840"/>
            <a:ext cx="530352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453640" y="3718560"/>
            <a:ext cx="530352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564266"/>
          <a:ext cx="8906478" cy="62937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en-US" sz="3200" b="1" dirty="0" smtClean="0"/>
              <a:t>Persons alive in the UK, 2008-2030</a:t>
            </a:r>
            <a:endParaRPr lang="en-US" sz="32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Ireland population pyramid, 2001</a:t>
            </a:r>
            <a:endParaRPr lang="en-US" dirty="0"/>
          </a:p>
        </p:txBody>
      </p:sp>
      <p:sp>
        <p:nvSpPr>
          <p:cNvPr id="3" name="Content Placeholder 2"/>
          <p:cNvSpPr>
            <a:spLocks noGrp="1"/>
          </p:cNvSpPr>
          <p:nvPr>
            <p:ph idx="1"/>
          </p:nvPr>
        </p:nvSpPr>
        <p:spPr>
          <a:xfrm>
            <a:off x="457200" y="1447800"/>
            <a:ext cx="8229600" cy="1752599"/>
          </a:xfrm>
        </p:spPr>
        <p:txBody>
          <a:bodyPr>
            <a:normAutofit fontScale="92500" lnSpcReduction="20000"/>
          </a:bodyPr>
          <a:lstStyle/>
          <a:p>
            <a:r>
              <a:rPr lang="en-US" dirty="0" smtClean="0"/>
              <a:t>Without the large post-war baby boom, expect less rapid growth in older ages</a:t>
            </a:r>
          </a:p>
          <a:p>
            <a:r>
              <a:rPr lang="en-US" dirty="0" smtClean="0"/>
              <a:t>Growth will come primarily due to improved longevity</a:t>
            </a:r>
            <a:endParaRPr lang="en-US" dirty="0"/>
          </a:p>
        </p:txBody>
      </p:sp>
      <p:pic>
        <p:nvPicPr>
          <p:cNvPr id="4" name="Picture 2" descr="File:Pyramidireland.gif">
            <a:hlinkClick r:id="rId2"/>
          </p:cNvPr>
          <p:cNvPicPr>
            <a:picLocks noChangeAspect="1" noChangeArrowheads="1"/>
          </p:cNvPicPr>
          <p:nvPr/>
        </p:nvPicPr>
        <p:blipFill>
          <a:blip r:embed="rId3" cstate="print"/>
          <a:srcRect/>
          <a:stretch>
            <a:fillRect/>
          </a:stretch>
        </p:blipFill>
        <p:spPr bwMode="auto">
          <a:xfrm>
            <a:off x="2819400" y="2743200"/>
            <a:ext cx="5665763" cy="41148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Projecting future bequest giving</a:t>
            </a:r>
            <a:endParaRPr lang="en-US" dirty="0"/>
          </a:p>
        </p:txBody>
      </p:sp>
      <p:sp>
        <p:nvSpPr>
          <p:cNvPr id="3" name="Content Placeholder 2"/>
          <p:cNvSpPr>
            <a:spLocks noGrp="1"/>
          </p:cNvSpPr>
          <p:nvPr>
            <p:ph idx="1"/>
          </p:nvPr>
        </p:nvSpPr>
        <p:spPr/>
        <p:txBody>
          <a:bodyPr/>
          <a:lstStyle/>
          <a:p>
            <a:pPr marL="0" indent="0">
              <a:buNone/>
            </a:pPr>
            <a:r>
              <a:rPr lang="en-US" dirty="0" smtClean="0"/>
              <a:t>Frequency of future bequest gifts </a:t>
            </a:r>
          </a:p>
          <a:p>
            <a:pPr marL="290513" indent="-290513"/>
            <a:r>
              <a:rPr lang="en-US" dirty="0" smtClean="0"/>
              <a:t>Change in population</a:t>
            </a:r>
          </a:p>
          <a:p>
            <a:pPr marL="290513" indent="-290513"/>
            <a:r>
              <a:rPr lang="en-US" dirty="0" smtClean="0"/>
              <a:t>Change in tendency to make bequest gifts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a:t>
            </a:r>
            <a:endParaRPr lang="en-US" dirty="0"/>
          </a:p>
        </p:txBody>
      </p:sp>
      <p:pic>
        <p:nvPicPr>
          <p:cNvPr id="4"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28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057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7024687" y="2576513"/>
            <a:ext cx="990600" cy="2390775"/>
          </a:xfrm>
          <a:prstGeom prst="rect">
            <a:avLst/>
          </a:prstGeom>
          <a:noFill/>
        </p:spPr>
      </p:pic>
      <p:cxnSp>
        <p:nvCxnSpPr>
          <p:cNvPr id="9" name="Straight Arrow Connector 8"/>
          <p:cNvCxnSpPr/>
          <p:nvPr/>
        </p:nvCxnSpPr>
        <p:spPr>
          <a:xfrm>
            <a:off x="1371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276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57800" y="2819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14478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76600" y="2133600"/>
            <a:ext cx="533400" cy="533400"/>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17" name="TextBox 16"/>
          <p:cNvSpPr txBox="1"/>
          <p:nvPr/>
        </p:nvSpPr>
        <p:spPr>
          <a:xfrm>
            <a:off x="152400" y="4495800"/>
            <a:ext cx="5029200" cy="1200329"/>
          </a:xfrm>
          <a:prstGeom prst="rect">
            <a:avLst/>
          </a:prstGeom>
          <a:noFill/>
        </p:spPr>
        <p:txBody>
          <a:bodyPr wrap="square" rtlCol="0">
            <a:spAutoFit/>
          </a:bodyPr>
          <a:lstStyle/>
          <a:p>
            <a:pPr algn="ctr"/>
            <a:r>
              <a:rPr lang="en-US" sz="3600" dirty="0" smtClean="0"/>
              <a:t>Changes</a:t>
            </a:r>
          </a:p>
          <a:p>
            <a:pPr algn="ctr"/>
            <a:r>
              <a:rPr lang="en-US" dirty="0" smtClean="0"/>
              <a:t>Not just who has charitable plans but </a:t>
            </a:r>
          </a:p>
          <a:p>
            <a:pPr algn="ctr"/>
            <a:r>
              <a:rPr lang="en-US" dirty="0" smtClean="0"/>
              <a:t>when do they add and drop them</a:t>
            </a:r>
            <a:endParaRPr lang="en-US" dirty="0"/>
          </a:p>
        </p:txBody>
      </p:sp>
      <p:sp>
        <p:nvSpPr>
          <p:cNvPr id="18" name="TextBox 17"/>
          <p:cNvSpPr txBox="1"/>
          <p:nvPr/>
        </p:nvSpPr>
        <p:spPr>
          <a:xfrm>
            <a:off x="5562600" y="4572000"/>
            <a:ext cx="3429000" cy="1754326"/>
          </a:xfrm>
          <a:prstGeom prst="rect">
            <a:avLst/>
          </a:prstGeom>
          <a:noFill/>
        </p:spPr>
        <p:txBody>
          <a:bodyPr wrap="square" rtlCol="0">
            <a:spAutoFit/>
          </a:bodyPr>
          <a:lstStyle/>
          <a:p>
            <a:pPr algn="ctr"/>
            <a:r>
              <a:rPr lang="en-US" sz="3600" dirty="0" smtClean="0"/>
              <a:t>Intentions v. Outcomes</a:t>
            </a:r>
          </a:p>
          <a:p>
            <a:pPr algn="ctr"/>
            <a:r>
              <a:rPr lang="en-US" dirty="0" smtClean="0"/>
              <a:t>Did during life plans result in after death distributions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Do the boomers give differently?</a:t>
            </a:r>
          </a:p>
        </p:txBody>
      </p:sp>
      <p:sp>
        <p:nvSpPr>
          <p:cNvPr id="6147" name="Content Placeholder 2"/>
          <p:cNvSpPr>
            <a:spLocks noGrp="1"/>
          </p:cNvSpPr>
          <p:nvPr>
            <p:ph idx="1"/>
          </p:nvPr>
        </p:nvSpPr>
        <p:spPr/>
        <p:txBody>
          <a:bodyPr/>
          <a:lstStyle/>
          <a:p>
            <a:pPr eaLnBrk="1" hangingPunct="1"/>
            <a:r>
              <a:rPr lang="en-US" smtClean="0"/>
              <a:t>After controlling for wealth and income, the baby boom cohort gave at a significantly lower rate during middle age than the pre-war cohort did </a:t>
            </a:r>
            <a:r>
              <a:rPr lang="en-US" sz="2000" smtClean="0"/>
              <a:t>(Wilhelm, Rooney, and Tempel, 2008)</a:t>
            </a:r>
            <a:r>
              <a:rPr lang="en-US" smtClean="0"/>
              <a:t>.</a:t>
            </a:r>
          </a:p>
          <a:p>
            <a:pPr eaLnBrk="1" hangingPunct="1"/>
            <a:r>
              <a:rPr lang="en-US" smtClean="0"/>
              <a:t>Will boomers also be less charitable in estate giving? </a:t>
            </a:r>
          </a:p>
        </p:txBody>
      </p:sp>
      <p:pic>
        <p:nvPicPr>
          <p:cNvPr id="6148" name="Picture 3" descr="C:\Documents and Settings\rjames\Local Settings\Temporary Internet Files\Content.IE5\2KAB8U8U\MPj03092020000[1].jpg"/>
          <p:cNvPicPr>
            <a:picLocks noChangeAspect="1" noChangeArrowheads="1"/>
          </p:cNvPicPr>
          <p:nvPr/>
        </p:nvPicPr>
        <p:blipFill>
          <a:blip r:embed="rId2" cstate="print"/>
          <a:srcRect/>
          <a:stretch>
            <a:fillRect/>
          </a:stretch>
        </p:blipFill>
        <p:spPr bwMode="auto">
          <a:xfrm>
            <a:off x="5486400" y="4425950"/>
            <a:ext cx="3657600" cy="24320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Data</a:t>
            </a:r>
          </a:p>
        </p:txBody>
      </p:sp>
      <p:sp>
        <p:nvSpPr>
          <p:cNvPr id="3" name="Content Placeholder 2"/>
          <p:cNvSpPr>
            <a:spLocks noGrp="1"/>
          </p:cNvSpPr>
          <p:nvPr>
            <p:ph idx="1"/>
          </p:nvPr>
        </p:nvSpPr>
        <p:spPr>
          <a:xfrm>
            <a:off x="457200" y="1600200"/>
            <a:ext cx="5105400" cy="5257800"/>
          </a:xfrm>
        </p:spPr>
        <p:txBody>
          <a:bodyPr rtlCol="0">
            <a:normAutofit/>
          </a:bodyPr>
          <a:lstStyle/>
          <a:p>
            <a:pPr eaLnBrk="1" fontAlgn="auto" hangingPunct="1">
              <a:spcAft>
                <a:spcPts val="0"/>
              </a:spcAft>
              <a:buFont typeface="Arial" pitchFamily="34" charset="0"/>
              <a:buChar char="•"/>
              <a:defRPr/>
            </a:pPr>
            <a:r>
              <a:rPr lang="en-US" dirty="0" smtClean="0"/>
              <a:t>1996-2006 Health and Retirement Study (HRS), a nationally representative, biennial, longitudinal study. </a:t>
            </a:r>
          </a:p>
          <a:p>
            <a:pPr eaLnBrk="1" fontAlgn="auto" hangingPunct="1">
              <a:spcAft>
                <a:spcPts val="0"/>
              </a:spcAft>
              <a:buFont typeface="Arial" pitchFamily="34" charset="0"/>
              <a:buChar char="•"/>
              <a:defRPr/>
            </a:pPr>
            <a:r>
              <a:rPr lang="en-US" dirty="0" smtClean="0"/>
              <a:t>Analysis weighted to project to national means and adjusted for complex sample selection process</a:t>
            </a:r>
          </a:p>
          <a:p>
            <a:pPr eaLnBrk="1" fontAlgn="auto" hangingPunct="1">
              <a:spcAft>
                <a:spcPts val="0"/>
              </a:spcAft>
              <a:buFont typeface="Arial" pitchFamily="34" charset="0"/>
              <a:buChar char="•"/>
              <a:defRPr/>
            </a:pPr>
            <a:endParaRPr lang="en-US" dirty="0" smtClean="0"/>
          </a:p>
        </p:txBody>
      </p:sp>
      <p:pic>
        <p:nvPicPr>
          <p:cNvPr id="7172" name="Picture 2" descr="C:\Documents and Settings\rjames\Local Settings\Temporary Internet Files\Content.IE5\JMQNH4L5\MPj04117530000[1].jpg"/>
          <p:cNvPicPr>
            <a:picLocks noChangeAspect="1" noChangeArrowheads="1"/>
          </p:cNvPicPr>
          <p:nvPr/>
        </p:nvPicPr>
        <p:blipFill>
          <a:blip r:embed="rId2" cstate="print"/>
          <a:srcRect/>
          <a:stretch>
            <a:fillRect/>
          </a:stretch>
        </p:blipFill>
        <p:spPr bwMode="auto">
          <a:xfrm>
            <a:off x="5562600" y="1524000"/>
            <a:ext cx="3352800" cy="3352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Charitable Estate Planning among US Adults Aged 55-65</a:t>
            </a:r>
          </a:p>
        </p:txBody>
      </p:sp>
      <p:pic>
        <p:nvPicPr>
          <p:cNvPr id="8195" name="Picture 2"/>
          <p:cNvPicPr>
            <a:picLocks noGrp="1" noChangeAspect="1" noChangeArrowheads="1"/>
          </p:cNvPicPr>
          <p:nvPr>
            <p:ph idx="1"/>
          </p:nvPr>
        </p:nvPicPr>
        <p:blipFill>
          <a:blip r:embed="rId2" cstate="print"/>
          <a:srcRect/>
          <a:stretch>
            <a:fillRect/>
          </a:stretch>
        </p:blipFill>
        <p:spPr>
          <a:xfrm>
            <a:off x="762000" y="1600200"/>
            <a:ext cx="7543800" cy="514667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438400"/>
            <a:ext cx="8229600" cy="1143000"/>
          </a:xfrm>
        </p:spPr>
        <p:txBody>
          <a:bodyPr/>
          <a:lstStyle/>
          <a:p>
            <a:pPr eaLnBrk="1" hangingPunct="1"/>
            <a:r>
              <a:rPr lang="en-US" smtClean="0"/>
              <a:t>What is driving this trend?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Weighted descriptive statistics of adults aged 55-65 (‘96 &amp; ‘06 HRS)</a:t>
            </a:r>
          </a:p>
        </p:txBody>
      </p:sp>
      <p:graphicFrame>
        <p:nvGraphicFramePr>
          <p:cNvPr id="4" name="Content Placeholder 3"/>
          <p:cNvGraphicFramePr>
            <a:graphicFrameLocks noGrp="1"/>
          </p:cNvGraphicFramePr>
          <p:nvPr>
            <p:ph idx="1"/>
          </p:nvPr>
        </p:nvGraphicFramePr>
        <p:xfrm>
          <a:off x="0" y="1600200"/>
          <a:ext cx="9144000" cy="5242560"/>
        </p:xfrm>
        <a:graphic>
          <a:graphicData uri="http://schemas.openxmlformats.org/drawingml/2006/table">
            <a:tbl>
              <a:tblPr/>
              <a:tblGrid>
                <a:gridCol w="3278188"/>
                <a:gridCol w="2397125"/>
                <a:gridCol w="2138362"/>
                <a:gridCol w="1330325"/>
              </a:tblGrid>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Variable</a:t>
                      </a:r>
                    </a:p>
                  </a:txBody>
                  <a:tcPr marL="53039" marR="53039"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1996</a:t>
                      </a:r>
                    </a:p>
                  </a:txBody>
                  <a:tcPr marL="53039" marR="53039"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2006</a:t>
                      </a:r>
                    </a:p>
                  </a:txBody>
                  <a:tcPr marL="53039" marR="53039"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Δ%</a:t>
                      </a:r>
                    </a:p>
                  </a:txBody>
                  <a:tcPr marL="53039" marR="53039"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Charitable estate plan</a:t>
                      </a:r>
                    </a:p>
                  </a:txBody>
                  <a:tcPr marL="53039" marR="53039"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3.81%</a:t>
                      </a:r>
                    </a:p>
                  </a:txBody>
                  <a:tcPr marL="53039" marR="53039"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5.43%*</a:t>
                      </a:r>
                    </a:p>
                  </a:txBody>
                  <a:tcPr marL="53039" marR="53039"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42.5%</a:t>
                      </a:r>
                    </a:p>
                  </a:txBody>
                  <a:tcPr marL="53039" marR="53039"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Will or trust executed</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51.72%</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43.63%*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-15.6%</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Funded trust</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4.53%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6.60%*</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45.7%</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&lt;High School</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24.57%</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14.76%*</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-39.9%</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High school graduate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36.22%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30.73%*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-15.2%</a:t>
                      </a:r>
                    </a:p>
                  </a:txBody>
                  <a:tcPr marL="68580" marR="68580"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Some college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19.37%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24.77%*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27.9%</a:t>
                      </a:r>
                    </a:p>
                  </a:txBody>
                  <a:tcPr marL="68580" marR="68580"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College graduate</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8.82%</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13.53%*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53.4%</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Graduate education</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10.82%</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15.55%*</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43.7%</a:t>
                      </a:r>
                    </a:p>
                  </a:txBody>
                  <a:tcPr marL="53039" marR="53039" marT="0" marB="0" horzOverflow="overflow">
                    <a:lnL>
                      <a:noFill/>
                    </a:lnL>
                    <a:lnR>
                      <a:noFill/>
                    </a:lnR>
                    <a:lnT>
                      <a:noFill/>
                    </a:lnT>
                    <a:lnB>
                      <a:noFill/>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Household assets (2006$)</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$384,419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(771,398) [$15,092]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686,258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(3,421,725) [$69,935]*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78.5%</a:t>
                      </a:r>
                    </a:p>
                  </a:txBody>
                  <a:tcPr marL="53039" marR="53039" marT="0" marB="0"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Household income (2006$)</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$76,372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(99,274) [$2,287]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100,865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(530,858) [$12,037]*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32.1%</a:t>
                      </a:r>
                    </a:p>
                  </a:txBody>
                  <a:tcPr marL="53039" marR="53039" marT="0" marB="0"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Charitable giving &gt;$650</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33.85%</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36.27%*</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7.1%</a:t>
                      </a:r>
                    </a:p>
                  </a:txBody>
                  <a:tcPr marL="53039" marR="53039" marT="0" marB="0"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Number of children</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3.30 (2.17) [0.03]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2.83* (2.01) [0.03]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-14.2%</a:t>
                      </a:r>
                    </a:p>
                  </a:txBody>
                  <a:tcPr marL="53039" marR="53039" marT="0" marB="0"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Number of grandchildren</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4.48 (5.10) [0.10]</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3.79* [4.94] (0.08)</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-15.5%</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No children</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6.83%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8.34%*</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22.1%</a:t>
                      </a:r>
                    </a:p>
                  </a:txBody>
                  <a:tcPr marL="53039" marR="53039" marT="0" marB="0" horzOverflow="overflow">
                    <a:lnL>
                      <a:noFill/>
                    </a:lnL>
                    <a:lnR>
                      <a:noFill/>
                    </a:lnR>
                    <a:lnT>
                      <a:noFill/>
                    </a:lnT>
                    <a:lnB>
                      <a:noFill/>
                    </a:lnB>
                    <a:lnTlToBr>
                      <a:noFill/>
                    </a:lnTlToBr>
                    <a:lnBlToTr>
                      <a:noFill/>
                    </a:lnBlToTr>
                    <a:no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No grandchildren</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21.03%</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29.1%*</a:t>
                      </a:r>
                    </a:p>
                  </a:txBody>
                  <a:tcPr marL="53039" marR="53039"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38.4%</a:t>
                      </a:r>
                    </a:p>
                  </a:txBody>
                  <a:tcPr marL="53039" marR="53039" marT="0" marB="0" horzOverflow="overflow">
                    <a:lnL>
                      <a:noFill/>
                    </a:lnL>
                    <a:lnR>
                      <a:noFill/>
                    </a:lnR>
                    <a:lnT>
                      <a:noFill/>
                    </a:lnT>
                    <a:lnB>
                      <a:noFill/>
                    </a:lnB>
                    <a:lnTlToBr>
                      <a:noFill/>
                    </a:lnTlToBr>
                    <a:lnBlToTr>
                      <a:noFill/>
                    </a:lnBlToTr>
                    <a:noFill/>
                  </a:tcPr>
                </a:tc>
              </a:tr>
            </a:tbl>
          </a:graphicData>
        </a:graphic>
      </p:graphicFrame>
      <p:sp>
        <p:nvSpPr>
          <p:cNvPr id="5" name="Oval 4"/>
          <p:cNvSpPr/>
          <p:nvPr/>
        </p:nvSpPr>
        <p:spPr>
          <a:xfrm>
            <a:off x="7696200" y="3429000"/>
            <a:ext cx="990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7620000" y="61722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sz="3200" dirty="0" smtClean="0"/>
              <a:t>Charitable estate planning among adults aged 55-65</a:t>
            </a:r>
          </a:p>
        </p:txBody>
      </p:sp>
      <p:pic>
        <p:nvPicPr>
          <p:cNvPr id="11267" name="Picture 1"/>
          <p:cNvPicPr>
            <a:picLocks noGrp="1" noChangeAspect="1" noChangeArrowheads="1"/>
          </p:cNvPicPr>
          <p:nvPr>
            <p:ph idx="1"/>
          </p:nvPr>
        </p:nvPicPr>
        <p:blipFill>
          <a:blip r:embed="rId2" cstate="print"/>
          <a:srcRect/>
          <a:stretch>
            <a:fillRect/>
          </a:stretch>
        </p:blipFill>
        <p:spPr>
          <a:xfrm>
            <a:off x="852488" y="1600200"/>
            <a:ext cx="7259637" cy="49530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sz="3200" dirty="0" smtClean="0"/>
              <a:t>Increases in charitable planning are driven by increases in childlessness and education</a:t>
            </a:r>
          </a:p>
        </p:txBody>
      </p:sp>
      <p:graphicFrame>
        <p:nvGraphicFramePr>
          <p:cNvPr id="4" name="Content Placeholder 3"/>
          <p:cNvGraphicFramePr>
            <a:graphicFrameLocks noGrp="1"/>
          </p:cNvGraphicFramePr>
          <p:nvPr>
            <p:ph idx="1"/>
          </p:nvPr>
        </p:nvGraphicFramePr>
        <p:xfrm>
          <a:off x="990600" y="3657600"/>
          <a:ext cx="7162799" cy="2494083"/>
        </p:xfrm>
        <a:graphic>
          <a:graphicData uri="http://schemas.openxmlformats.org/drawingml/2006/table">
            <a:tbl>
              <a:tblPr/>
              <a:tblGrid>
                <a:gridCol w="1432560"/>
                <a:gridCol w="1014730"/>
                <a:gridCol w="835660"/>
                <a:gridCol w="1014730"/>
                <a:gridCol w="835660"/>
                <a:gridCol w="1134110"/>
                <a:gridCol w="895349"/>
              </a:tblGrid>
              <a:tr h="477715">
                <a:tc>
                  <a:txBody>
                    <a:bodyPr/>
                    <a:lstStyle/>
                    <a:p>
                      <a:pPr marL="0" marR="0">
                        <a:spcBef>
                          <a:spcPts val="0"/>
                        </a:spcBef>
                        <a:spcAft>
                          <a:spcPts val="0"/>
                        </a:spcAft>
                      </a:pPr>
                      <a:r>
                        <a:rPr lang="en-US" sz="1800" dirty="0">
                          <a:latin typeface="Times New Roman"/>
                          <a:ea typeface="Times New Roman"/>
                          <a:cs typeface="Times New Roman"/>
                        </a:rPr>
                        <a:t>Variable</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Estimate (</a:t>
                      </a:r>
                      <a:r>
                        <a:rPr lang="en-US" sz="1600" dirty="0" err="1" smtClean="0">
                          <a:latin typeface="Times New Roman"/>
                          <a:ea typeface="Times New Roman"/>
                          <a:cs typeface="Times New Roman"/>
                        </a:rPr>
                        <a:t>s.e</a:t>
                      </a:r>
                      <a:r>
                        <a:rPr lang="en-US" sz="1600" dirty="0" smtClean="0">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p-value</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Estimate (</a:t>
                      </a:r>
                      <a:r>
                        <a:rPr lang="en-US" sz="1600" dirty="0" err="1" smtClean="0">
                          <a:latin typeface="Times New Roman"/>
                          <a:ea typeface="Times New Roman"/>
                          <a:cs typeface="Times New Roman"/>
                        </a:rPr>
                        <a:t>s.e</a:t>
                      </a:r>
                      <a:r>
                        <a:rPr lang="en-US" sz="1600" dirty="0" smtClean="0">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p-value</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Estimate (</a:t>
                      </a:r>
                      <a:r>
                        <a:rPr lang="en-US" sz="1600" dirty="0" err="1" smtClean="0">
                          <a:latin typeface="Times New Roman"/>
                          <a:ea typeface="Times New Roman"/>
                          <a:cs typeface="Times New Roman"/>
                        </a:rPr>
                        <a:t>s.e</a:t>
                      </a:r>
                      <a:r>
                        <a:rPr lang="en-US" sz="1600" dirty="0" smtClean="0">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p-value</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573258">
                <a:tc>
                  <a:txBody>
                    <a:bodyPr/>
                    <a:lstStyle/>
                    <a:p>
                      <a:pPr marL="0" marR="0">
                        <a:spcBef>
                          <a:spcPts val="0"/>
                        </a:spcBef>
                        <a:spcAft>
                          <a:spcPts val="0"/>
                        </a:spcAft>
                      </a:pPr>
                      <a:r>
                        <a:rPr lang="en-US" sz="1800" dirty="0">
                          <a:latin typeface="Times New Roman"/>
                          <a:ea typeface="Times New Roman"/>
                          <a:cs typeface="Times New Roman"/>
                        </a:rPr>
                        <a:t>Year</a:t>
                      </a:r>
                    </a:p>
                  </a:txBody>
                  <a:tcPr marL="68580" marR="68580" marT="0" marB="0">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dirty="0">
                          <a:latin typeface="Times New Roman"/>
                          <a:ea typeface="Times New Roman"/>
                          <a:cs typeface="Times New Roman"/>
                        </a:rPr>
                        <a:t>0.0138 (0.0032)</a:t>
                      </a:r>
                    </a:p>
                  </a:txBody>
                  <a:tcPr marL="68580" marR="68580" marT="0" marB="0">
                    <a:lnL w="285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dirty="0">
                          <a:latin typeface="Times New Roman"/>
                          <a:ea typeface="Times New Roman"/>
                          <a:cs typeface="Times New Roman"/>
                        </a:rPr>
                        <a:t>&lt;.0001</a:t>
                      </a:r>
                    </a:p>
                  </a:txBody>
                  <a:tcPr marL="68580" marR="68580" marT="0" marB="0">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 New Roman"/>
                          <a:ea typeface="Times New Roman"/>
                          <a:cs typeface="Times New Roman"/>
                        </a:rPr>
                        <a:t>0.0033 (0.0034)</a:t>
                      </a:r>
                    </a:p>
                  </a:txBody>
                  <a:tcPr marL="68580" marR="68580" marT="0" marB="0">
                    <a:lnL w="285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a:latin typeface="Times New Roman"/>
                          <a:ea typeface="Times New Roman"/>
                          <a:cs typeface="Times New Roman"/>
                        </a:rPr>
                        <a:t>0.3298</a:t>
                      </a:r>
                    </a:p>
                  </a:txBody>
                  <a:tcPr marL="68580" marR="68580" marT="0" marB="0">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 New Roman"/>
                          <a:ea typeface="Times New Roman"/>
                          <a:cs typeface="Times New Roman"/>
                        </a:rPr>
                        <a:t>0.0015 (0.0036)</a:t>
                      </a:r>
                    </a:p>
                  </a:txBody>
                  <a:tcPr marL="68580" marR="68580" marT="0" marB="0">
                    <a:lnL w="285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a:latin typeface="Times New Roman"/>
                          <a:ea typeface="Times New Roman"/>
                          <a:cs typeface="Times New Roman"/>
                        </a:rPr>
                        <a:t>0.664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73258">
                <a:tc>
                  <a:txBody>
                    <a:bodyPr/>
                    <a:lstStyle/>
                    <a:p>
                      <a:pPr marL="0" marR="0">
                        <a:spcBef>
                          <a:spcPts val="0"/>
                        </a:spcBef>
                        <a:spcAft>
                          <a:spcPts val="0"/>
                        </a:spcAft>
                      </a:pPr>
                      <a:r>
                        <a:rPr lang="en-US" sz="1800">
                          <a:latin typeface="Times New Roman"/>
                          <a:ea typeface="Times New Roman"/>
                          <a:cs typeface="Times New Roman"/>
                        </a:rPr>
                        <a:t>Any children</a:t>
                      </a: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dirty="0">
                          <a:latin typeface="Times New Roman"/>
                          <a:ea typeface="Times New Roman"/>
                          <a:cs typeface="Times New Roman"/>
                        </a:rPr>
                        <a:t> </a:t>
                      </a: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800">
                        <a:latin typeface="Times New Roman"/>
                        <a:ea typeface="Times New Roman"/>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a:latin typeface="Times New Roman"/>
                          <a:ea typeface="Times New Roman"/>
                          <a:cs typeface="Times New Roman"/>
                        </a:rPr>
                        <a:t>-0.6251 (0.0345)</a:t>
                      </a: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800">
                          <a:latin typeface="Times New Roman"/>
                          <a:ea typeface="Times New Roman"/>
                          <a:cs typeface="Times New Roman"/>
                        </a:rPr>
                        <a:t>&lt;.0001</a:t>
                      </a: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a:latin typeface="Times New Roman"/>
                          <a:ea typeface="Times New Roman"/>
                          <a:cs typeface="Times New Roman"/>
                        </a:rPr>
                        <a:t>-0.6224 (0.0479)</a:t>
                      </a: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800">
                          <a:latin typeface="Times New Roman"/>
                          <a:ea typeface="Times New Roman"/>
                          <a:cs typeface="Times New Roman"/>
                        </a:rPr>
                        <a:t>&lt;.0001</a:t>
                      </a:r>
                    </a:p>
                  </a:txBody>
                  <a:tcPr marL="68580" marR="68580" marT="0" marB="0">
                    <a:lnL>
                      <a:noFill/>
                    </a:lnL>
                    <a:lnR>
                      <a:noFill/>
                    </a:lnR>
                    <a:lnT>
                      <a:noFill/>
                    </a:lnT>
                    <a:lnB>
                      <a:noFill/>
                    </a:lnB>
                  </a:tcPr>
                </a:tc>
              </a:tr>
              <a:tr h="573258">
                <a:tc>
                  <a:txBody>
                    <a:bodyPr/>
                    <a:lstStyle/>
                    <a:p>
                      <a:pPr marL="0" marR="0">
                        <a:spcBef>
                          <a:spcPts val="0"/>
                        </a:spcBef>
                        <a:spcAft>
                          <a:spcPts val="0"/>
                        </a:spcAft>
                      </a:pPr>
                      <a:r>
                        <a:rPr lang="en-US" sz="1800" dirty="0">
                          <a:latin typeface="Times New Roman"/>
                          <a:ea typeface="Times New Roman"/>
                          <a:cs typeface="Times New Roman"/>
                        </a:rPr>
                        <a:t>Years of Education</a:t>
                      </a: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dirty="0">
                          <a:latin typeface="Times New Roman"/>
                          <a:ea typeface="Times New Roman"/>
                          <a:cs typeface="Times New Roman"/>
                        </a:rPr>
                        <a:t> </a:t>
                      </a: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dirty="0">
                          <a:latin typeface="Times New Roman"/>
                          <a:ea typeface="Times New Roman"/>
                          <a:cs typeface="Times New Roman"/>
                        </a:rPr>
                        <a:t>0.1412 (0.0048)</a:t>
                      </a: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800" dirty="0">
                          <a:latin typeface="Times New Roman"/>
                          <a:ea typeface="Times New Roman"/>
                          <a:cs typeface="Times New Roman"/>
                        </a:rPr>
                        <a:t>&lt;.0001</a:t>
                      </a: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800" dirty="0" smtClean="0">
                          <a:latin typeface="Times New Roman"/>
                          <a:ea typeface="Times New Roman"/>
                          <a:cs typeface="Times New Roman"/>
                        </a:rPr>
                        <a:t>….</a:t>
                      </a:r>
                    </a:p>
                    <a:p>
                      <a:pPr marL="0" marR="0">
                        <a:spcBef>
                          <a:spcPts val="0"/>
                        </a:spcBef>
                        <a:spcAft>
                          <a:spcPts val="0"/>
                        </a:spcAft>
                      </a:pPr>
                      <a:r>
                        <a:rPr lang="en-US" sz="1800" dirty="0" smtClean="0">
                          <a:latin typeface="Times New Roman"/>
                          <a:ea typeface="Times New Roman"/>
                          <a:cs typeface="Times New Roman"/>
                        </a:rPr>
                        <a:t>full set of </a:t>
                      </a:r>
                      <a:endParaRPr lang="en-US" sz="180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cs typeface="Times New Roman"/>
                        </a:rPr>
                        <a:t>….      </a:t>
                      </a:r>
                      <a:endParaRPr lang="en-US" sz="1800" dirty="0">
                        <a:latin typeface="Times New Roman"/>
                        <a:ea typeface="Times New Roman"/>
                        <a:cs typeface="Times New Roman"/>
                      </a:endParaRPr>
                    </a:p>
                  </a:txBody>
                  <a:tcPr marL="68580" marR="68580" marT="0" marB="0">
                    <a:lnL>
                      <a:noFill/>
                    </a:lnL>
                    <a:lnR>
                      <a:noFill/>
                    </a:lnR>
                    <a:lnT>
                      <a:noFill/>
                    </a:lnT>
                    <a:lnB>
                      <a:noFill/>
                    </a:lnB>
                  </a:tcPr>
                </a:tc>
              </a:tr>
              <a:tr h="286629">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800" dirty="0">
                        <a:latin typeface="Times New Roman"/>
                        <a:ea typeface="Times New Roman"/>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a:noFill/>
                    </a:lnT>
                    <a:lnB>
                      <a:noFill/>
                    </a:lnB>
                  </a:tcPr>
                </a:tc>
                <a:tc gridSpan="2">
                  <a:txBody>
                    <a:bodyPr/>
                    <a:lstStyle/>
                    <a:p>
                      <a:pPr marL="0" marR="0">
                        <a:spcBef>
                          <a:spcPts val="0"/>
                        </a:spcBef>
                        <a:spcAft>
                          <a:spcPts val="0"/>
                        </a:spcAft>
                      </a:pPr>
                      <a:r>
                        <a:rPr lang="en-US" sz="1800" baseline="0" dirty="0" smtClean="0">
                          <a:latin typeface="Times New Roman"/>
                          <a:ea typeface="Times New Roman"/>
                          <a:cs typeface="Times New Roman"/>
                        </a:rPr>
                        <a:t>control variables</a:t>
                      </a:r>
                      <a:endParaRPr lang="en-US" sz="180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a:noFill/>
                    </a:lnR>
                    <a:lnT>
                      <a:noFill/>
                    </a:lnT>
                    <a:lnB>
                      <a:noFill/>
                    </a:lnB>
                  </a:tcPr>
                </a:tc>
                <a:tc hMerge="1">
                  <a:txBody>
                    <a:bodyPr/>
                    <a:lstStyle/>
                    <a:p>
                      <a:pPr marL="0" marR="0">
                        <a:spcBef>
                          <a:spcPts val="0"/>
                        </a:spcBef>
                        <a:spcAft>
                          <a:spcPts val="0"/>
                        </a:spcAft>
                      </a:pPr>
                      <a:endParaRPr lang="en-US" sz="24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2330" name="TextBox 4"/>
          <p:cNvSpPr txBox="1">
            <a:spLocks noChangeArrowheads="1"/>
          </p:cNvSpPr>
          <p:nvPr/>
        </p:nvSpPr>
        <p:spPr bwMode="auto">
          <a:xfrm>
            <a:off x="0" y="6211669"/>
            <a:ext cx="8305800" cy="646331"/>
          </a:xfrm>
          <a:prstGeom prst="rect">
            <a:avLst/>
          </a:prstGeom>
          <a:noFill/>
          <a:ln w="9525">
            <a:noFill/>
            <a:miter lim="800000"/>
            <a:headEnd/>
            <a:tailEnd/>
          </a:ln>
        </p:spPr>
        <p:txBody>
          <a:bodyPr>
            <a:spAutoFit/>
          </a:bodyPr>
          <a:lstStyle/>
          <a:p>
            <a:r>
              <a:rPr lang="en-US" dirty="0" err="1">
                <a:latin typeface="Calibri" pitchFamily="34" charset="0"/>
              </a:rPr>
              <a:t>Probit</a:t>
            </a:r>
            <a:r>
              <a:rPr lang="en-US" dirty="0">
                <a:latin typeface="Calibri" pitchFamily="34" charset="0"/>
              </a:rPr>
              <a:t> analysis of all respondents age 55-65 in 1996-2006 HRS.  Outcome variable is the presence of charitable estate planning</a:t>
            </a:r>
            <a:r>
              <a:rPr lang="en-US" sz="1400" dirty="0">
                <a:latin typeface="Calibri" pitchFamily="34" charset="0"/>
              </a:rPr>
              <a:t>. </a:t>
            </a:r>
          </a:p>
        </p:txBody>
      </p:sp>
      <p:sp>
        <p:nvSpPr>
          <p:cNvPr id="5" name="TextBox 4"/>
          <p:cNvSpPr txBox="1"/>
          <p:nvPr/>
        </p:nvSpPr>
        <p:spPr>
          <a:xfrm>
            <a:off x="2590800" y="2286000"/>
            <a:ext cx="1371600" cy="646331"/>
          </a:xfrm>
          <a:prstGeom prst="rect">
            <a:avLst/>
          </a:prstGeom>
          <a:noFill/>
        </p:spPr>
        <p:txBody>
          <a:bodyPr wrap="square" rtlCol="0">
            <a:spAutoFit/>
          </a:bodyPr>
          <a:lstStyle/>
          <a:p>
            <a:pPr algn="ctr"/>
            <a:r>
              <a:rPr lang="en-US" dirty="0" smtClean="0"/>
              <a:t>Time trend exists</a:t>
            </a:r>
            <a:endParaRPr lang="en-US" dirty="0"/>
          </a:p>
        </p:txBody>
      </p:sp>
      <p:sp>
        <p:nvSpPr>
          <p:cNvPr id="6" name="TextBox 5"/>
          <p:cNvSpPr txBox="1"/>
          <p:nvPr/>
        </p:nvSpPr>
        <p:spPr>
          <a:xfrm>
            <a:off x="4648200" y="1676400"/>
            <a:ext cx="1752600" cy="1477328"/>
          </a:xfrm>
          <a:prstGeom prst="rect">
            <a:avLst/>
          </a:prstGeom>
          <a:noFill/>
        </p:spPr>
        <p:txBody>
          <a:bodyPr wrap="square" rtlCol="0">
            <a:spAutoFit/>
          </a:bodyPr>
          <a:lstStyle/>
          <a:p>
            <a:pPr algn="ctr"/>
            <a:r>
              <a:rPr lang="en-US" dirty="0" smtClean="0"/>
              <a:t>Time trend disappears when including childlessness and education</a:t>
            </a:r>
            <a:endParaRPr lang="en-US" dirty="0"/>
          </a:p>
        </p:txBody>
      </p:sp>
      <p:sp>
        <p:nvSpPr>
          <p:cNvPr id="7" name="Oval 6"/>
          <p:cNvSpPr/>
          <p:nvPr/>
        </p:nvSpPr>
        <p:spPr>
          <a:xfrm>
            <a:off x="3352800" y="3810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3810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2286000"/>
            <a:ext cx="1524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2"/>
            <a:endCxn id="7" idx="0"/>
          </p:cNvCxnSpPr>
          <p:nvPr/>
        </p:nvCxnSpPr>
        <p:spPr>
          <a:xfrm rot="16200000" flipH="1">
            <a:off x="3162300" y="3162300"/>
            <a:ext cx="838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4400" y="1600200"/>
            <a:ext cx="15240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endCxn id="8" idx="0"/>
          </p:cNvCxnSpPr>
          <p:nvPr/>
        </p:nvCxnSpPr>
        <p:spPr>
          <a:xfrm rot="16200000" flipH="1">
            <a:off x="5295900" y="3390900"/>
            <a:ext cx="6858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Basic relationship</a:t>
            </a:r>
          </a:p>
        </p:txBody>
      </p:sp>
      <p:sp>
        <p:nvSpPr>
          <p:cNvPr id="15363" name="Content Placeholder 2"/>
          <p:cNvSpPr>
            <a:spLocks noGrp="1"/>
          </p:cNvSpPr>
          <p:nvPr>
            <p:ph idx="1"/>
          </p:nvPr>
        </p:nvSpPr>
        <p:spPr/>
        <p:txBody>
          <a:bodyPr/>
          <a:lstStyle/>
          <a:p>
            <a:r>
              <a:rPr lang="en-US" smtClean="0"/>
              <a:t>This suggests that the overall trend of increased charitable estate planning may have been driven, in large part, by changes in childlessness and education.</a:t>
            </a:r>
          </a:p>
          <a:p>
            <a:r>
              <a:rPr lang="en-US" smtClean="0"/>
              <a:t>Such a relationship has important implications for predicting charitable estate planning levels in the future.</a:t>
            </a:r>
          </a:p>
        </p:txBody>
      </p:sp>
      <p:pic>
        <p:nvPicPr>
          <p:cNvPr id="15364" name="Picture 1" descr="C:\Documents and Settings\rjames\Local Settings\Temporary Internet Files\Content.IE5\HIU3LYZ5\MPj04385070000[1].jpg"/>
          <p:cNvPicPr>
            <a:picLocks noChangeAspect="1" noChangeArrowheads="1"/>
          </p:cNvPicPr>
          <p:nvPr/>
        </p:nvPicPr>
        <p:blipFill>
          <a:blip r:embed="rId2" cstate="print"/>
          <a:srcRect/>
          <a:stretch>
            <a:fillRect/>
          </a:stretch>
        </p:blipFill>
        <p:spPr bwMode="auto">
          <a:xfrm>
            <a:off x="6781800" y="4953000"/>
            <a:ext cx="1754188" cy="1752600"/>
          </a:xfrm>
          <a:prstGeom prst="rect">
            <a:avLst/>
          </a:prstGeom>
          <a:noFill/>
          <a:ln w="9525">
            <a:noFill/>
            <a:miter lim="800000"/>
            <a:headEnd/>
            <a:tailEnd/>
          </a:ln>
        </p:spPr>
      </p:pic>
      <p:pic>
        <p:nvPicPr>
          <p:cNvPr id="15365" name="Picture 2" descr="C:\Documents and Settings\rjames\Local Settings\Temporary Internet Files\Content.IE5\HIU3LYZ5\MPj04394090000[1].jpg"/>
          <p:cNvPicPr>
            <a:picLocks noChangeAspect="1" noChangeArrowheads="1"/>
          </p:cNvPicPr>
          <p:nvPr/>
        </p:nvPicPr>
        <p:blipFill>
          <a:blip r:embed="rId3" cstate="print"/>
          <a:srcRect/>
          <a:stretch>
            <a:fillRect/>
          </a:stretch>
        </p:blipFill>
        <p:spPr bwMode="auto">
          <a:xfrm>
            <a:off x="3657600" y="5200650"/>
            <a:ext cx="2263775" cy="16573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rtlCol="0">
            <a:normAutofit fontScale="90000"/>
          </a:bodyPr>
          <a:lstStyle/>
          <a:p>
            <a:pPr fontAlgn="auto">
              <a:spcAft>
                <a:spcPts val="0"/>
              </a:spcAft>
              <a:defRPr/>
            </a:pPr>
            <a:r>
              <a:rPr lang="en-US" dirty="0" smtClean="0"/>
              <a:t>Upcoming cohorts and childlessness</a:t>
            </a:r>
          </a:p>
        </p:txBody>
      </p:sp>
      <p:sp>
        <p:nvSpPr>
          <p:cNvPr id="3" name="Content Placeholder 2"/>
          <p:cNvSpPr>
            <a:spLocks noGrp="1"/>
          </p:cNvSpPr>
          <p:nvPr>
            <p:ph idx="1"/>
          </p:nvPr>
        </p:nvSpPr>
        <p:spPr>
          <a:xfrm>
            <a:off x="457200" y="1676400"/>
            <a:ext cx="8229600" cy="5181600"/>
          </a:xfrm>
        </p:spPr>
        <p:txBody>
          <a:bodyPr rtlCol="0">
            <a:normAutofit fontScale="92500" lnSpcReduction="10000"/>
          </a:bodyPr>
          <a:lstStyle/>
          <a:p>
            <a:pPr fontAlgn="auto">
              <a:spcAft>
                <a:spcPts val="0"/>
              </a:spcAft>
              <a:buFont typeface="Arial" pitchFamily="34" charset="0"/>
              <a:buChar char="•"/>
              <a:defRPr/>
            </a:pPr>
            <a:r>
              <a:rPr lang="en-US" dirty="0" smtClean="0"/>
              <a:t>Childlessness among women who will be entering the 55-65 age group over the next decade will be substantially higher than those in the 55-65 age group during 2006 (the year of the latest HRS survey).  </a:t>
            </a:r>
          </a:p>
          <a:p>
            <a:pPr fontAlgn="auto">
              <a:spcAft>
                <a:spcPts val="0"/>
              </a:spcAft>
              <a:buFont typeface="Arial" pitchFamily="34" charset="0"/>
              <a:buChar char="•"/>
              <a:defRPr/>
            </a:pPr>
            <a:r>
              <a:rPr lang="en-US" dirty="0" smtClean="0"/>
              <a:t>Women in the 56-61 age group during 2006 reported a childlessness rate of 16.0% in 1990 when they were aged 40-44 </a:t>
            </a:r>
            <a:r>
              <a:rPr lang="en-US" sz="2400" dirty="0" smtClean="0"/>
              <a:t>(Dye, 2005).  </a:t>
            </a:r>
            <a:r>
              <a:rPr lang="en-US" dirty="0" smtClean="0"/>
              <a:t>In comparison, women in the 40-44 age range in 2004 (i.e., those who will begin entering the 55-65 near retirement age group in 2015) reported a childlessness rate of 19.3% </a:t>
            </a:r>
            <a:r>
              <a:rPr lang="en-US" sz="2400" dirty="0" smtClean="0"/>
              <a:t>(Dye, 2005)</a:t>
            </a:r>
            <a:r>
              <a:rPr lang="en-US" dirty="0" smtClean="0"/>
              <a:t>.  </a:t>
            </a:r>
          </a:p>
          <a:p>
            <a:pPr fontAlgn="auto">
              <a:spcAft>
                <a:spcPts val="0"/>
              </a:spcAft>
              <a:buFont typeface="Arial" pitchFamily="34" charset="0"/>
              <a:buNone/>
              <a:defRPr/>
            </a:pPr>
            <a:endParaRPr lang="en-US" dirty="0" smtClean="0"/>
          </a:p>
        </p:txBody>
      </p:sp>
      <p:pic>
        <p:nvPicPr>
          <p:cNvPr id="16388" name="Picture 1" descr="C:\Documents and Settings\rjames\Local Settings\Temporary Internet Files\Content.IE5\HIU3LYZ5\MPj04385070000[1].jpg"/>
          <p:cNvPicPr>
            <a:picLocks noChangeAspect="1" noChangeArrowheads="1"/>
          </p:cNvPicPr>
          <p:nvPr/>
        </p:nvPicPr>
        <p:blipFill>
          <a:blip r:embed="rId2" cstate="print"/>
          <a:srcRect/>
          <a:stretch>
            <a:fillRect/>
          </a:stretch>
        </p:blipFill>
        <p:spPr bwMode="auto">
          <a:xfrm>
            <a:off x="0" y="0"/>
            <a:ext cx="1754188" cy="17526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trends in U.K.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66800"/>
            <a:ext cx="8896710" cy="5181600"/>
          </a:xfrm>
          <a:prstGeom prst="rect">
            <a:avLst/>
          </a:prstGeom>
          <a:noFill/>
          <a:ln w="9525">
            <a:noFill/>
            <a:miter lim="800000"/>
            <a:headEnd/>
            <a:tailEnd/>
          </a:ln>
        </p:spPr>
      </p:pic>
      <p:sp>
        <p:nvSpPr>
          <p:cNvPr id="5" name="Rectangle 4"/>
          <p:cNvSpPr/>
          <p:nvPr/>
        </p:nvSpPr>
        <p:spPr>
          <a:xfrm>
            <a:off x="0" y="6488668"/>
            <a:ext cx="9144000" cy="369332"/>
          </a:xfrm>
          <a:prstGeom prst="rect">
            <a:avLst/>
          </a:prstGeom>
        </p:spPr>
        <p:txBody>
          <a:bodyPr wrap="square">
            <a:spAutoFit/>
          </a:bodyPr>
          <a:lstStyle/>
          <a:p>
            <a:r>
              <a:rPr lang="en-US" dirty="0" smtClean="0">
                <a:solidFill>
                  <a:schemeClr val="bg1">
                    <a:lumMod val="50000"/>
                  </a:schemeClr>
                </a:solidFill>
              </a:rPr>
              <a:t>Source: http://www.statistics.gov.uk/cci/nugget.asp?id=369</a:t>
            </a:r>
            <a:endParaRPr lang="en-US" dirty="0">
              <a:solidFill>
                <a:schemeClr val="bg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pic>
        <p:nvPicPr>
          <p:cNvPr id="4"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28600" y="1752600"/>
            <a:ext cx="990600" cy="2390775"/>
          </a:xfrm>
          <a:prstGeom prst="rect">
            <a:avLst/>
          </a:prstGeom>
          <a:noFill/>
        </p:spPr>
      </p:pic>
      <p:pic>
        <p:nvPicPr>
          <p:cNvPr id="5"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2057400" y="1752600"/>
            <a:ext cx="990600" cy="2390775"/>
          </a:xfrm>
          <a:prstGeom prst="rect">
            <a:avLst/>
          </a:prstGeom>
          <a:noFill/>
        </p:spPr>
      </p:pic>
      <p:pic>
        <p:nvPicPr>
          <p:cNvPr id="6"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a:off x="3962400" y="1752600"/>
            <a:ext cx="990600" cy="2390775"/>
          </a:xfrm>
          <a:prstGeom prst="rect">
            <a:avLst/>
          </a:prstGeom>
          <a:noFill/>
        </p:spPr>
      </p:pic>
      <p:pic>
        <p:nvPicPr>
          <p:cNvPr id="7" name="Picture 2" descr="http://www.austinkleon.com/wp-content/uploads/2008/02/stick_figure.gif"/>
          <p:cNvPicPr>
            <a:picLocks noChangeAspect="1" noChangeArrowheads="1"/>
          </p:cNvPicPr>
          <p:nvPr/>
        </p:nvPicPr>
        <p:blipFill>
          <a:blip r:embed="rId2" cstate="print">
            <a:duotone>
              <a:schemeClr val="accent2">
                <a:shade val="45000"/>
                <a:satMod val="135000"/>
              </a:schemeClr>
              <a:prstClr val="white"/>
            </a:duotone>
          </a:blip>
          <a:srcRect l="28800" r="29600"/>
          <a:stretch>
            <a:fillRect/>
          </a:stretch>
        </p:blipFill>
        <p:spPr bwMode="auto">
          <a:xfrm rot="5400000">
            <a:off x="7024687" y="2576513"/>
            <a:ext cx="990600" cy="2390775"/>
          </a:xfrm>
          <a:prstGeom prst="rect">
            <a:avLst/>
          </a:prstGeom>
          <a:noFill/>
        </p:spPr>
      </p:pic>
      <p:cxnSp>
        <p:nvCxnSpPr>
          <p:cNvPr id="9" name="Straight Arrow Connector 8"/>
          <p:cNvCxnSpPr/>
          <p:nvPr/>
        </p:nvCxnSpPr>
        <p:spPr>
          <a:xfrm>
            <a:off x="1371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276600" y="2819400"/>
            <a:ext cx="609600" cy="1588"/>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257800" y="2819400"/>
            <a:ext cx="533400" cy="3810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074"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1447800" y="2133600"/>
            <a:ext cx="533400" cy="533400"/>
          </a:xfrm>
          <a:prstGeom prst="rect">
            <a:avLst/>
          </a:prstGeom>
          <a:noFill/>
        </p:spPr>
      </p:pic>
      <p:pic>
        <p:nvPicPr>
          <p:cNvPr id="15"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3276600" y="2133600"/>
            <a:ext cx="533400" cy="533400"/>
          </a:xfrm>
          <a:prstGeom prst="rect">
            <a:avLst/>
          </a:prstGeom>
          <a:noFill/>
        </p:spPr>
      </p:pic>
      <p:pic>
        <p:nvPicPr>
          <p:cNvPr id="16" name="Picture 2" descr="C:\Documents and Settings\rjames\Local Settings\Temporary Internet Files\Content.IE5\NA5J5WLH\MPj04054340000[1].jpg"/>
          <p:cNvPicPr>
            <a:picLocks noChangeAspect="1" noChangeArrowheads="1"/>
          </p:cNvPicPr>
          <p:nvPr/>
        </p:nvPicPr>
        <p:blipFill>
          <a:blip r:embed="rId3" cstate="print"/>
          <a:srcRect/>
          <a:stretch>
            <a:fillRect/>
          </a:stretch>
        </p:blipFill>
        <p:spPr bwMode="auto">
          <a:xfrm>
            <a:off x="5334000" y="2133600"/>
            <a:ext cx="533400" cy="533400"/>
          </a:xfrm>
          <a:prstGeom prst="rect">
            <a:avLst/>
          </a:prstGeom>
          <a:noFill/>
        </p:spPr>
      </p:pic>
      <p:sp>
        <p:nvSpPr>
          <p:cNvPr id="17" name="TextBox 16"/>
          <p:cNvSpPr txBox="1"/>
          <p:nvPr/>
        </p:nvSpPr>
        <p:spPr>
          <a:xfrm>
            <a:off x="152400" y="4495800"/>
            <a:ext cx="4953000" cy="2246769"/>
          </a:xfrm>
          <a:prstGeom prst="rect">
            <a:avLst/>
          </a:prstGeom>
          <a:noFill/>
        </p:spPr>
        <p:txBody>
          <a:bodyPr wrap="square" rtlCol="0">
            <a:spAutoFit/>
          </a:bodyPr>
          <a:lstStyle/>
          <a:p>
            <a:pPr marL="230188" indent="-230188">
              <a:buFont typeface="Arial" pitchFamily="34" charset="0"/>
              <a:buChar char="•"/>
            </a:pPr>
            <a:r>
              <a:rPr lang="en-US" sz="2800" dirty="0" smtClean="0"/>
              <a:t>Nationally representative of over 50 population since 1998.</a:t>
            </a:r>
          </a:p>
          <a:p>
            <a:pPr marL="230188" indent="-230188">
              <a:buFont typeface="Arial" pitchFamily="34" charset="0"/>
              <a:buChar char="•"/>
            </a:pPr>
            <a:r>
              <a:rPr lang="en-US" sz="2800" dirty="0" smtClean="0"/>
              <a:t>Over 20,000 people per survey.</a:t>
            </a:r>
          </a:p>
          <a:p>
            <a:pPr marL="230188" indent="-230188">
              <a:buFont typeface="Arial" pitchFamily="34" charset="0"/>
              <a:buChar char="•"/>
            </a:pPr>
            <a:r>
              <a:rPr lang="en-US" sz="2800" dirty="0" smtClean="0"/>
              <a:t>In person interviews, some follow up by phone.</a:t>
            </a:r>
          </a:p>
        </p:txBody>
      </p:sp>
      <p:sp>
        <p:nvSpPr>
          <p:cNvPr id="18" name="TextBox 17"/>
          <p:cNvSpPr txBox="1"/>
          <p:nvPr/>
        </p:nvSpPr>
        <p:spPr>
          <a:xfrm>
            <a:off x="5334000" y="4495800"/>
            <a:ext cx="3657600" cy="2246769"/>
          </a:xfrm>
          <a:prstGeom prst="rect">
            <a:avLst/>
          </a:prstGeom>
          <a:noFill/>
        </p:spPr>
        <p:txBody>
          <a:bodyPr wrap="square" rtlCol="0">
            <a:spAutoFit/>
          </a:bodyPr>
          <a:lstStyle/>
          <a:p>
            <a:pPr marL="230188" indent="-230188">
              <a:buFont typeface="Arial" pitchFamily="34" charset="0"/>
              <a:buChar char="•"/>
            </a:pPr>
            <a:r>
              <a:rPr lang="en-US" sz="2800" dirty="0" smtClean="0"/>
              <a:t>Started in 1992</a:t>
            </a:r>
          </a:p>
          <a:p>
            <a:pPr marL="230188" indent="-230188">
              <a:buFont typeface="Arial" pitchFamily="34" charset="0"/>
              <a:buChar char="•"/>
            </a:pPr>
            <a:r>
              <a:rPr lang="en-US" sz="2800" dirty="0" smtClean="0"/>
              <a:t>Questions within larger Health &amp; Retirement Study</a:t>
            </a:r>
          </a:p>
          <a:p>
            <a:pPr marL="230188" indent="-230188">
              <a:buFont typeface="Arial" pitchFamily="34" charset="0"/>
              <a:buChar char="•"/>
            </a:pPr>
            <a:r>
              <a:rPr lang="en-US" sz="2800" dirty="0" smtClean="0"/>
              <a:t>Respondents paid</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341807"/>
          </a:xfrm>
          <a:prstGeom prst="rect">
            <a:avLst/>
          </a:prstGeom>
          <a:noFill/>
          <a:ln w="9525">
            <a:noFill/>
            <a:miter lim="800000"/>
            <a:headEnd/>
            <a:tailEnd/>
          </a:ln>
        </p:spPr>
      </p:pic>
      <p:sp>
        <p:nvSpPr>
          <p:cNvPr id="5" name="Rectangle 4"/>
          <p:cNvSpPr/>
          <p:nvPr/>
        </p:nvSpPr>
        <p:spPr>
          <a:xfrm>
            <a:off x="0" y="6488668"/>
            <a:ext cx="9372600" cy="369332"/>
          </a:xfrm>
          <a:prstGeom prst="rect">
            <a:avLst/>
          </a:prstGeom>
        </p:spPr>
        <p:txBody>
          <a:bodyPr wrap="square">
            <a:spAutoFit/>
          </a:bodyPr>
          <a:lstStyle/>
          <a:p>
            <a:r>
              <a:rPr lang="en-US" dirty="0" smtClean="0"/>
              <a:t>http://www.statistics.gov.uk/articles/population_trends/birthstats_pt94.pdf</a:t>
            </a:r>
            <a:endParaRPr lang="en-US" dirty="0"/>
          </a:p>
        </p:txBody>
      </p:sp>
      <p:sp>
        <p:nvSpPr>
          <p:cNvPr id="6" name="Rectangle 5"/>
          <p:cNvSpPr/>
          <p:nvPr/>
        </p:nvSpPr>
        <p:spPr>
          <a:xfrm>
            <a:off x="5257800" y="3048000"/>
            <a:ext cx="762000" cy="205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rjames\Local Settings\Temporary Internet Files\Content.IE5\HIU3LYZ5\MPj04394090000[1].jpg"/>
          <p:cNvPicPr>
            <a:picLocks noChangeAspect="1" noChangeArrowheads="1"/>
          </p:cNvPicPr>
          <p:nvPr/>
        </p:nvPicPr>
        <p:blipFill>
          <a:blip r:embed="rId2" cstate="print"/>
          <a:srcRect/>
          <a:stretch>
            <a:fillRect/>
          </a:stretch>
        </p:blipFill>
        <p:spPr bwMode="auto">
          <a:xfrm>
            <a:off x="0" y="0"/>
            <a:ext cx="2263775" cy="1657350"/>
          </a:xfrm>
          <a:prstGeom prst="rect">
            <a:avLst/>
          </a:prstGeom>
          <a:noFill/>
          <a:ln w="9525">
            <a:noFill/>
            <a:miter lim="800000"/>
            <a:headEnd/>
            <a:tailEnd/>
          </a:ln>
        </p:spPr>
      </p:pic>
      <p:sp>
        <p:nvSpPr>
          <p:cNvPr id="2" name="Title 1"/>
          <p:cNvSpPr>
            <a:spLocks noGrp="1"/>
          </p:cNvSpPr>
          <p:nvPr>
            <p:ph type="title"/>
          </p:nvPr>
        </p:nvSpPr>
        <p:spPr>
          <a:xfrm>
            <a:off x="1981200" y="274638"/>
            <a:ext cx="6705600" cy="1143000"/>
          </a:xfrm>
        </p:spPr>
        <p:txBody>
          <a:bodyPr rtlCol="0">
            <a:normAutofit fontScale="90000"/>
          </a:bodyPr>
          <a:lstStyle/>
          <a:p>
            <a:pPr fontAlgn="auto">
              <a:spcAft>
                <a:spcPts val="0"/>
              </a:spcAft>
              <a:defRPr/>
            </a:pPr>
            <a:r>
              <a:rPr lang="en-US" dirty="0" smtClean="0"/>
              <a:t>Upcoming cohorts and education</a:t>
            </a:r>
          </a:p>
        </p:txBody>
      </p:sp>
      <p:sp>
        <p:nvSpPr>
          <p:cNvPr id="3" name="Content Placeholder 2"/>
          <p:cNvSpPr>
            <a:spLocks noGrp="1"/>
          </p:cNvSpPr>
          <p:nvPr>
            <p:ph idx="1"/>
          </p:nvPr>
        </p:nvSpPr>
        <p:spPr>
          <a:xfrm>
            <a:off x="457200" y="1600200"/>
            <a:ext cx="8229600" cy="5257800"/>
          </a:xfrm>
        </p:spPr>
        <p:txBody>
          <a:bodyPr rtlCol="0">
            <a:normAutofit fontScale="92500" lnSpcReduction="20000"/>
          </a:bodyPr>
          <a:lstStyle/>
          <a:p>
            <a:pPr fontAlgn="auto">
              <a:spcAft>
                <a:spcPts val="0"/>
              </a:spcAft>
              <a:buFont typeface="Arial" pitchFamily="34" charset="0"/>
              <a:buChar char="•"/>
              <a:defRPr/>
            </a:pPr>
            <a:r>
              <a:rPr lang="en-US" dirty="0" smtClean="0"/>
              <a:t>Similarly, a college education is much more common among the upcoming cohorts of individuals nearing retirement age than among the current 55-65 group </a:t>
            </a:r>
            <a:r>
              <a:rPr lang="en-US" sz="2100" dirty="0" smtClean="0"/>
              <a:t>(Stoops, 2004).  </a:t>
            </a:r>
            <a:endParaRPr lang="en-US" dirty="0" smtClean="0"/>
          </a:p>
          <a:p>
            <a:pPr fontAlgn="auto">
              <a:spcAft>
                <a:spcPts val="0"/>
              </a:spcAft>
              <a:buFont typeface="Arial" pitchFamily="34" charset="0"/>
              <a:buChar char="•"/>
              <a:defRPr/>
            </a:pPr>
            <a:r>
              <a:rPr lang="en-US" dirty="0" smtClean="0"/>
              <a:t>In 1996, less than 27% of those in the 35-54 age group had at least a bachelor’s degree.  </a:t>
            </a:r>
          </a:p>
          <a:p>
            <a:pPr fontAlgn="auto">
              <a:spcAft>
                <a:spcPts val="0"/>
              </a:spcAft>
              <a:buFont typeface="Arial" pitchFamily="34" charset="0"/>
              <a:buChar char="•"/>
              <a:defRPr/>
            </a:pPr>
            <a:r>
              <a:rPr lang="en-US" dirty="0" smtClean="0"/>
              <a:t>By 2007, over 31% of those in the 35-54 age group had at least a bachelor’s degree </a:t>
            </a:r>
            <a:r>
              <a:rPr lang="en-US" sz="2400" dirty="0" smtClean="0"/>
              <a:t>(Current Population Survey, 2007).  </a:t>
            </a:r>
            <a:endParaRPr lang="en-US" dirty="0" smtClean="0"/>
          </a:p>
          <a:p>
            <a:pPr fontAlgn="auto">
              <a:spcAft>
                <a:spcPts val="0"/>
              </a:spcAft>
              <a:buFont typeface="Arial" pitchFamily="34" charset="0"/>
              <a:buChar char="•"/>
              <a:defRPr/>
            </a:pPr>
            <a:r>
              <a:rPr lang="en-US" dirty="0" smtClean="0"/>
              <a:t>Thus, one can expect the upcoming cohorts of individuals nearing retirement to be more educated than individuals currently in the 55-65 age group.</a:t>
            </a:r>
          </a:p>
          <a:p>
            <a:pPr fontAlgn="auto">
              <a:spcAft>
                <a:spcPts val="0"/>
              </a:spcAft>
              <a:buFont typeface="Arial" pitchFamily="34" charset="0"/>
              <a:buChar char="•"/>
              <a:defRPr/>
            </a:pP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Growth trends in charitable estate planning</a:t>
            </a:r>
          </a:p>
        </p:txBody>
      </p:sp>
      <p:sp>
        <p:nvSpPr>
          <p:cNvPr id="3" name="Content Placeholder 2"/>
          <p:cNvSpPr>
            <a:spLocks noGrp="1"/>
          </p:cNvSpPr>
          <p:nvPr>
            <p:ph idx="1"/>
          </p:nvPr>
        </p:nvSpPr>
        <p:spPr>
          <a:xfrm>
            <a:off x="457200" y="1600200"/>
            <a:ext cx="8229600" cy="4800600"/>
          </a:xfrm>
        </p:spPr>
        <p:txBody>
          <a:bodyPr rtlCol="0">
            <a:normAutofit fontScale="92500"/>
          </a:bodyPr>
          <a:lstStyle/>
          <a:p>
            <a:pPr marL="514350" indent="-514350" eaLnBrk="1" fontAlgn="auto" hangingPunct="1">
              <a:spcAft>
                <a:spcPts val="0"/>
              </a:spcAft>
              <a:buFont typeface="+mj-lt"/>
              <a:buAutoNum type="arabicPeriod"/>
              <a:defRPr/>
            </a:pPr>
            <a:r>
              <a:rPr lang="en-US" dirty="0" smtClean="0"/>
              <a:t>Overall graying of the population </a:t>
            </a:r>
          </a:p>
          <a:p>
            <a:pPr marL="514350" indent="-514350" eaLnBrk="1" fontAlgn="auto" hangingPunct="1">
              <a:spcAft>
                <a:spcPts val="0"/>
              </a:spcAft>
              <a:buFont typeface="+mj-lt"/>
              <a:buAutoNum type="arabicPeriod"/>
              <a:defRPr/>
            </a:pPr>
            <a:r>
              <a:rPr lang="en-US" dirty="0" smtClean="0"/>
              <a:t>Increased childlessness of upcoming and future cohorts</a:t>
            </a:r>
          </a:p>
          <a:p>
            <a:pPr marL="514350" indent="-514350" eaLnBrk="1" fontAlgn="auto" hangingPunct="1">
              <a:spcAft>
                <a:spcPts val="0"/>
              </a:spcAft>
              <a:buFont typeface="+mj-lt"/>
              <a:buAutoNum type="arabicPeriod"/>
              <a:defRPr/>
            </a:pPr>
            <a:r>
              <a:rPr lang="en-US" dirty="0" smtClean="0"/>
              <a:t>Increased education of upcoming and future cohorts</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The financial planner without a basic understanding of planned giving options may leave greater and greater numbers of clients underserved.</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rjames\Local Settings\Temporary Internet Files\Content.IE5\U70OU36V\MPj04286400000[1].jpg"/>
          <p:cNvPicPr>
            <a:picLocks noChangeAspect="1" noChangeArrowheads="1"/>
          </p:cNvPicPr>
          <p:nvPr/>
        </p:nvPicPr>
        <p:blipFill>
          <a:blip r:embed="rId2" cstate="print"/>
          <a:srcRect l="11564"/>
          <a:stretch>
            <a:fillRect/>
          </a:stretch>
        </p:blipFill>
        <p:spPr bwMode="auto">
          <a:xfrm>
            <a:off x="0" y="-19538"/>
            <a:ext cx="9144000" cy="6877538"/>
          </a:xfrm>
          <a:prstGeom prst="rect">
            <a:avLst/>
          </a:prstGeom>
          <a:noFill/>
        </p:spPr>
      </p:pic>
      <p:sp>
        <p:nvSpPr>
          <p:cNvPr id="4" name="TextBox 3"/>
          <p:cNvSpPr txBox="1"/>
          <p:nvPr/>
        </p:nvSpPr>
        <p:spPr>
          <a:xfrm>
            <a:off x="0" y="4180344"/>
            <a:ext cx="7772400" cy="2677656"/>
          </a:xfrm>
          <a:prstGeom prst="rect">
            <a:avLst/>
          </a:prstGeom>
          <a:noFill/>
        </p:spPr>
        <p:txBody>
          <a:bodyPr wrap="square" rtlCol="0">
            <a:spAutoFit/>
          </a:bodyPr>
          <a:lstStyle/>
          <a:p>
            <a:pPr>
              <a:lnSpc>
                <a:spcPct val="70000"/>
              </a:lnSpc>
            </a:pPr>
            <a:r>
              <a:rPr lang="en-US" sz="8000" b="1" dirty="0" smtClean="0">
                <a:solidFill>
                  <a:schemeClr val="bg1"/>
                </a:solidFill>
                <a:effectLst>
                  <a:glow rad="101600">
                    <a:schemeClr val="tx1">
                      <a:alpha val="60000"/>
                    </a:schemeClr>
                  </a:glow>
                </a:effectLst>
              </a:rPr>
              <a:t>Charitable Bequest Demographics</a:t>
            </a:r>
            <a:endParaRPr lang="en-US" sz="8000" b="1" dirty="0">
              <a:solidFill>
                <a:schemeClr val="bg1"/>
              </a:solidFill>
              <a:effectLst>
                <a:glow rad="101600">
                  <a:schemeClr val="tx1">
                    <a:alpha val="60000"/>
                  </a:schemeClr>
                </a:glow>
              </a:effectLst>
            </a:endParaRPr>
          </a:p>
        </p:txBody>
      </p:sp>
      <p:sp>
        <p:nvSpPr>
          <p:cNvPr id="7" name="TextBox 6"/>
          <p:cNvSpPr txBox="1"/>
          <p:nvPr/>
        </p:nvSpPr>
        <p:spPr>
          <a:xfrm>
            <a:off x="0" y="0"/>
            <a:ext cx="3886200" cy="369332"/>
          </a:xfrm>
          <a:prstGeom prst="rect">
            <a:avLst/>
          </a:prstGeom>
          <a:noFill/>
        </p:spPr>
        <p:txBody>
          <a:bodyPr wrap="square" rtlCol="0">
            <a:spAutoFit/>
          </a:bodyPr>
          <a:lstStyle/>
          <a:p>
            <a:r>
              <a:rPr lang="en-US" dirty="0" smtClean="0"/>
              <a:t>Photos from www.istockphoto.com</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4191000" cy="2438400"/>
          </a:xfrm>
        </p:spPr>
        <p:txBody>
          <a:bodyPr/>
          <a:lstStyle/>
          <a:p>
            <a:pPr marL="0" indent="0">
              <a:lnSpc>
                <a:spcPct val="90000"/>
              </a:lnSpc>
              <a:spcBef>
                <a:spcPts val="0"/>
              </a:spcBef>
              <a:buNone/>
            </a:pPr>
            <a:r>
              <a:rPr lang="en-US" dirty="0" smtClean="0">
                <a:solidFill>
                  <a:schemeClr val="bg1"/>
                </a:solidFill>
              </a:rPr>
              <a:t>What share of people over 50 in the U.S. have “made provisions for any charities in [their] will or trust?”</a:t>
            </a:r>
            <a:endParaRPr lang="en-US" dirty="0">
              <a:solidFill>
                <a:schemeClr val="bg1"/>
              </a:solidFill>
            </a:endParaRPr>
          </a:p>
        </p:txBody>
      </p:sp>
      <p:pic>
        <p:nvPicPr>
          <p:cNvPr id="4" name="Picture 3" descr="iStock_question mark.jpg"/>
          <p:cNvPicPr>
            <a:picLocks noChangeAspect="1"/>
          </p:cNvPicPr>
          <p:nvPr/>
        </p:nvPicPr>
        <p:blipFill>
          <a:blip r:embed="rId2"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Over 50 Population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943600" y="6211669"/>
            <a:ext cx="3200400" cy="646331"/>
          </a:xfrm>
          <a:prstGeom prst="rect">
            <a:avLst/>
          </a:prstGeom>
          <a:noFill/>
        </p:spPr>
        <p:txBody>
          <a:bodyPr wrap="square" rtlCol="0">
            <a:spAutoFit/>
          </a:bodyPr>
          <a:lstStyle/>
          <a:p>
            <a:r>
              <a:rPr lang="en-US" dirty="0" smtClean="0"/>
              <a:t>* Weighted nationally representative 2006 sample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Over 50 Population</a:t>
            </a:r>
            <a:endParaRPr lang="en-US" dirty="0"/>
          </a:p>
        </p:txBody>
      </p:sp>
      <p:sp>
        <p:nvSpPr>
          <p:cNvPr id="5" name="TextBox 4"/>
          <p:cNvSpPr txBox="1"/>
          <p:nvPr/>
        </p:nvSpPr>
        <p:spPr>
          <a:xfrm>
            <a:off x="5943600" y="6211669"/>
            <a:ext cx="3200400" cy="646331"/>
          </a:xfrm>
          <a:prstGeom prst="rect">
            <a:avLst/>
          </a:prstGeom>
          <a:noFill/>
        </p:spPr>
        <p:txBody>
          <a:bodyPr wrap="square" rtlCol="0">
            <a:spAutoFit/>
          </a:bodyPr>
          <a:lstStyle/>
          <a:p>
            <a:r>
              <a:rPr lang="en-US" dirty="0" smtClean="0"/>
              <a:t>* Weighted nationally representative 2006 sample</a:t>
            </a:r>
            <a:endParaRPr lang="en-US"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33698&quot;&gt;&lt;/object&gt;&lt;object type=&quot;2&quot; unique_id=&quot;33699&quot;&gt;&lt;object type=&quot;3&quot; unique_id=&quot;33700&quot;&gt;&lt;property id=&quot;20148&quot; value=&quot;5&quot;/&gt;&lt;property id=&quot;20300&quot; value=&quot;Slide 1&quot;/&gt;&lt;property id=&quot;20307&quot; value=&quot;527&quot;/&gt;&lt;/object&gt;&lt;object type=&quot;3&quot; unique_id=&quot;33701&quot;&gt;&lt;property id=&quot;20148&quot; value=&quot;5&quot;/&gt;&lt;property id=&quot;20300&quot; value=&quot;Slide 2 - &amp;quot;What do we know about who makes charitable plans and charitable bequests?&amp;quot;&quot;/&gt;&lt;property id=&quot;20307&quot; value=&quot;493&quot;/&gt;&lt;/object&gt;&lt;object type=&quot;3&quot; unique_id=&quot;33702&quot;&gt;&lt;property id=&quot;20148&quot; value=&quot;5&quot;/&gt;&lt;property id=&quot;20300&quot; value=&quot;Slide 3 - &amp;quot;Previous studies&amp;quot;&quot;/&gt;&lt;property id=&quot;20307&quot; value=&quot;303&quot;/&gt;&lt;/object&gt;&lt;object type=&quot;3&quot; unique_id=&quot;33703&quot;&gt;&lt;property id=&quot;20148&quot; value=&quot;5&quot;/&gt;&lt;property id=&quot;20300&quot; value=&quot;Slide 4 - &amp;quot;Current study&amp;quot;&quot;/&gt;&lt;property id=&quot;20307&quot; value=&quot;304&quot;/&gt;&lt;/object&gt;&lt;object type=&quot;3&quot; unique_id=&quot;33704&quot;&gt;&lt;property id=&quot;20148&quot; value=&quot;5&quot;/&gt;&lt;property id=&quot;20300&quot; value=&quot;Slide 5 - &amp;quot;New Questions&amp;quot;&quot;/&gt;&lt;property id=&quot;20307&quot; value=&quot;307&quot;/&gt;&lt;/object&gt;&lt;object type=&quot;3&quot; unique_id=&quot;33705&quot;&gt;&lt;property id=&quot;20148&quot; value=&quot;5&quot;/&gt;&lt;property id=&quot;20300&quot; value=&quot;Slide 6 - &amp;quot;Details&amp;quot;&quot;/&gt;&lt;property id=&quot;20307&quot; value=&quot;308&quot;/&gt;&lt;/object&gt;&lt;object type=&quot;3&quot; unique_id=&quot;33706&quot;&gt;&lt;property id=&quot;20148&quot; value=&quot;5&quot;/&gt;&lt;property id=&quot;20300&quot; value=&quot;Slide 7&quot;/&gt;&lt;property id=&quot;20307&quot; value=&quot;305&quot;/&gt;&lt;/object&gt;&lt;object type=&quot;3&quot; unique_id=&quot;33707&quot;&gt;&lt;property id=&quot;20148&quot; value=&quot;5&quot;/&gt;&lt;property id=&quot;20300&quot; value=&quot;Slide 8 - &amp;quot;U.S. Over 50 Population&amp;quot;&quot;/&gt;&lt;property id=&quot;20307&quot; value=&quot;306&quot;/&gt;&lt;/object&gt;&lt;object type=&quot;3&quot; unique_id=&quot;33708&quot;&gt;&lt;property id=&quot;20148&quot; value=&quot;5&quot;/&gt;&lt;property id=&quot;20300&quot; value=&quot;Slide 9 - &amp;quot;U.S. Over 50 Population&amp;quot;&quot;/&gt;&lt;property id=&quot;20307&quot; value=&quot;310&quot;/&gt;&lt;/object&gt;&lt;object type=&quot;3&quot; unique_id=&quot;33709&quot;&gt;&lt;property id=&quot;20148&quot; value=&quot;5&quot;/&gt;&lt;property id=&quot;20300&quot; value=&quot;Slide 10&quot;/&gt;&lt;property id=&quot;20307&quot; value=&quot;311&quot;/&gt;&lt;/object&gt;&lt;object type=&quot;3&quot; unique_id=&quot;33710&quot;&gt;&lt;property id=&quot;20148&quot; value=&quot;5&quot;/&gt;&lt;property id=&quot;20300&quot; value=&quot;Slide 11&quot;/&gt;&lt;property id=&quot;20307&quot; value=&quot;313&quot;/&gt;&lt;/object&gt;&lt;object type=&quot;3&quot; unique_id=&quot;33711&quot;&gt;&lt;property id=&quot;20148&quot; value=&quot;5&quot;/&gt;&lt;property id=&quot;20300&quot; value=&quot;Slide 12 - &amp;quot;Can that be right?&amp;quot;&quot;/&gt;&lt;property id=&quot;20307&quot; value=&quot;270&quot;/&gt;&lt;/object&gt;&lt;object type=&quot;3&quot; unique_id=&quot;33712&quot;&gt;&lt;property id=&quot;20148&quot; value=&quot;5&quot;/&gt;&lt;property id=&quot;20300&quot; value=&quot;Slide 13&quot;/&gt;&lt;property id=&quot;20307&quot; value=&quot;271&quot;/&gt;&lt;/object&gt;&lt;object type=&quot;3&quot; unique_id=&quot;33713&quot;&gt;&lt;property id=&quot;20148&quot; value=&quot;5&quot;/&gt;&lt;property id=&quot;20300&quot; value=&quot;Slide 14&quot;/&gt;&lt;property id=&quot;20307&quot; value=&quot;312&quot;/&gt;&lt;/object&gt;&lt;object type=&quot;3&quot; unique_id=&quot;33714&quot;&gt;&lt;property id=&quot;20148&quot; value=&quot;5&quot;/&gt;&lt;property id=&quot;20300&quot; value=&quot;Slide 15&quot;/&gt;&lt;property id=&quot;20307&quot; value=&quot;272&quot;/&gt;&lt;/object&gt;&lt;object type=&quot;3&quot; unique_id=&quot;33715&quot;&gt;&lt;property id=&quot;20148&quot; value=&quot;5&quot;/&gt;&lt;property id=&quot;20300&quot; value=&quot;Slide 16 - &amp;quot;Among Donors ($500+) with an Estate Plan&amp;quot;&quot;/&gt;&lt;property id=&quot;20307&quot; value=&quot;273&quot;/&gt;&lt;/object&gt;&lt;object type=&quot;3&quot; unique_id=&quot;33716&quot;&gt;&lt;property id=&quot;20148&quot; value=&quot;5&quot;/&gt;&lt;property id=&quot;20300&quot; value=&quot;Slide 17 - &amp;quot;Regression: Compare only otherwise identical people &amp;quot;&quot;/&gt;&lt;property id=&quot;20307&quot; value=&quot;314&quot;/&gt;&lt;/object&gt;&lt;object type=&quot;3&quot; unique_id=&quot;33717&quot;&gt;&lt;property id=&quot;20148&quot; value=&quot;5&quot;/&gt;&lt;property id=&quot;20300&quot; value=&quot;Slide 18 - &amp;quot;Likelihood of having a charitable plan&amp;#x0D;&amp;#x0A;(comparing otherwise identical individuals)&amp;quot;&quot;/&gt;&lt;property id=&quot;20307&quot; value=&quot;275&quot;/&gt;&lt;/object&gt;&lt;object type=&quot;3&quot; unique_id=&quot;33718&quot;&gt;&lt;property id=&quot;20148&quot; value=&quot;5&quot;/&gt;&lt;property id=&quot;20300&quot; value=&quot;Slide 19 - &amp;quot;Find your estate donor…&amp;quot;&quot;/&gt;&lt;property id=&quot;20307&quot; value=&quot;278&quot;/&gt;&lt;/object&gt;&lt;object type=&quot;3&quot; unique_id=&quot;33719&quot;&gt;&lt;property id=&quot;20148&quot; value=&quot;5&quot;/&gt;&lt;property id=&quot;20300&quot; value=&quot;Slide 20&quot;/&gt;&lt;property id=&quot;20307&quot; value=&quot;484&quot;/&gt;&lt;/object&gt;&lt;object type=&quot;3&quot; unique_id=&quot;33720&quot;&gt;&lt;property id=&quot;20148&quot; value=&quot;5&quot;/&gt;&lt;property id=&quot;20300&quot; value=&quot;Slide 21 - &amp;quot;How did giving during life compare with post death transfers? &amp;quot;&quot;/&gt;&lt;property id=&quot;20307&quot; value=&quot;320&quot;/&gt;&lt;/object&gt;&lt;object type=&quot;3&quot; unique_id=&quot;33721&quot;&gt;&lt;property id=&quot;20148&quot; value=&quot;5&quot;/&gt;&lt;property id=&quot;20300&quot; value=&quot;Slide 22 - &amp;quot;Estate giving and annual giving for 6,342 deceased panel members&amp;quot;&quot;/&gt;&lt;property id=&quot;20307&quot; value=&quot;286&quot;/&gt;&lt;/object&gt;&lt;object type=&quot;3&quot; unique_id=&quot;33722&quot;&gt;&lt;property id=&quot;20148&quot; value=&quot;5&quot;/&gt;&lt;property id=&quot;20300&quot; value=&quot;Slide 23 - &amp;quot;When did people drop charitable plans?&amp;quot;&quot;/&gt;&lt;property id=&quot;20307&quot; value=&quot;280&quot;/&gt;&lt;/object&gt;&lt;object type=&quot;3&quot; unique_id=&quot;33723&quot;&gt;&lt;property id=&quot;20148&quot; value=&quot;5&quot;/&gt;&lt;property id=&quot;20300&quot; value=&quot;Slide 24&quot;/&gt;&lt;property id=&quot;20307&quot; value=&quot;315&quot;/&gt;&lt;/object&gt;&lt;object type=&quot;3&quot; unique_id=&quot;33724&quot;&gt;&lt;property id=&quot;20148&quot; value=&quot;5&quot;/&gt;&lt;property id=&quot;20300&quot; value=&quot;Slide 25&quot;/&gt;&lt;property id=&quot;20307&quot; value=&quot;281&quot;/&gt;&lt;/object&gt;&lt;object type=&quot;3&quot; unique_id=&quot;33725&quot;&gt;&lt;property id=&quot;20148&quot; value=&quot;5&quot;/&gt;&lt;property id=&quot;20300&quot; value=&quot;Slide 26 - &amp;quot;When did people add charitable plans?&amp;quot;&quot;/&gt;&lt;property id=&quot;20307&quot; value=&quot;318&quot;/&gt;&lt;/object&gt;&lt;object type=&quot;3&quot; unique_id=&quot;33726&quot;&gt;&lt;property id=&quot;20148&quot; value=&quot;5&quot;/&gt;&lt;property id=&quot;20300&quot; value=&quot;Slide 27&quot;/&gt;&lt;property id=&quot;20307&quot; value=&quot;283&quot;/&gt;&lt;/object&gt;&lt;object type=&quot;3&quot; unique_id=&quot;33727&quot;&gt;&lt;property id=&quot;20148&quot; value=&quot;5&quot;/&gt;&lt;property id=&quot;20300&quot; value=&quot;Slide 28 - &amp;quot;How often did planned bequests produce a post-death gift?&amp;quot;&quot;/&gt;&lt;property id=&quot;20307&quot; value=&quot;494&quot;/&gt;&lt;/object&gt;&lt;object type=&quot;3&quot; unique_id=&quot;33728&quot;&gt;&lt;property id=&quot;20148&quot; value=&quot;5&quot;/&gt;&lt;property id=&quot;20300&quot; value=&quot;Slide 29 - &amp;quot;How often did planned bequests produce a post-death gift?&amp;quot;&quot;/&gt;&lt;property id=&quot;20307&quot; value=&quot;495&quot;/&gt;&lt;/object&gt;&lt;object type=&quot;3&quot; unique_id=&quot;33729&quot;&gt;&lt;property id=&quot;20148&quot; value=&quot;5&quot;/&gt;&lt;property id=&quot;20300&quot; value=&quot;Slide 30 - &amp;quot;How often did planned bequests produce a post-death gift?&amp;quot;&quot;/&gt;&lt;property id=&quot;20307&quot; value=&quot;496&quot;/&gt;&lt;/object&gt;&lt;object type=&quot;3&quot; unique_id=&quot;33730&quot;&gt;&lt;property id=&quot;20148&quot; value=&quot;5&quot;/&gt;&lt;property id=&quot;20300&quot; value=&quot;Slide 31&quot;/&gt;&lt;property id=&quot;20307&quot; value=&quot;497&quot;/&gt;&lt;/object&gt;&lt;object type=&quot;3&quot; unique_id=&quot;33731&quot;&gt;&lt;property id=&quot;20148&quot; value=&quot;5&quot;/&gt;&lt;property id=&quot;20300&quot; value=&quot;Slide 32 - &amp;quot;Are mischievous heirs stealing the documents?&amp;quot;&quot;/&gt;&lt;property id=&quot;20307&quot; value=&quot;498&quot;/&gt;&lt;/object&gt;&lt;object type=&quot;3&quot; unique_id=&quot;33732&quot;&gt;&lt;property id=&quot;20148&quot; value=&quot;5&quot;/&gt;&lt;property id=&quot;20300&quot; value=&quot;Slide 33&quot;/&gt;&lt;property id=&quot;20307&quot; value=&quot;499&quot;/&gt;&lt;/object&gt;&lt;object type=&quot;3&quot; unique_id=&quot;33733&quot;&gt;&lt;property id=&quot;20148&quot; value=&quot;5&quot;/&gt;&lt;property id=&quot;20300&quot; value=&quot;Slide 34&quot;/&gt;&lt;property id=&quot;20307&quot; value=&quot;500&quot;/&gt;&lt;/object&gt;&lt;object type=&quot;3&quot; unique_id=&quot;33734&quot;&gt;&lt;property id=&quot;20148&quot; value=&quot;5&quot;/&gt;&lt;property id=&quot;20300&quot; value=&quot;Slide 35&quot;/&gt;&lt;property id=&quot;20307&quot; value=&quot;501&quot;/&gt;&lt;/object&gt;&lt;object type=&quot;3&quot; unique_id=&quot;33735&quot;&gt;&lt;property id=&quot;20148&quot; value=&quot;5&quot;/&gt;&lt;property id=&quot;20300&quot; value=&quot;Slide 36 - &amp;quot;Does document choice really matter or is it just the people who are different?&amp;quot;&quot;/&gt;&lt;property id=&quot;20307&quot; value=&quot;502&quot;/&gt;&lt;/object&gt;&lt;object type=&quot;3&quot; unique_id=&quot;33736&quot;&gt;&lt;property id=&quot;20148&quot; value=&quot;5&quot;/&gt;&lt;property id=&quot;20300&quot; value=&quot;Slide 37 - &amp;quot;Regression: Compare only otherwise identical people &amp;quot;&quot;/&gt;&lt;property id=&quot;20307&quot; value=&quot;503&quot;/&gt;&lt;/object&gt;&lt;object type=&quot;3&quot; unique_id=&quot;33737&quot;&gt;&lt;property id=&quot;20148&quot; value=&quot;5&quot;/&gt;&lt;property id=&quot;20300&quot; value=&quot;Slide 38 - &amp;quot;Trust increases likelihood of charitable transfer by 14-15 % points&amp;quot;&quot;/&gt;&lt;property id=&quot;20307&quot; value=&quot;504&quot;/&gt;&lt;/object&gt;&lt;object type=&quot;3&quot; unique_id=&quot;33738&quot;&gt;&lt;property id=&quot;20148&quot; value=&quot;5&quot;/&gt;&lt;property id=&quot;20300&quot; value=&quot;Slide 39 - &amp;quot;Why are trusts more effective?&amp;quot;&quot;/&gt;&lt;property id=&quot;20307&quot; value=&quot;505&quot;/&gt;&lt;/object&gt;&lt;object type=&quot;3&quot; unique_id=&quot;33739&quot;&gt;&lt;property id=&quot;20148&quot; value=&quot;5&quot;/&gt;&lt;property id=&quot;20300&quot; value=&quot;Slide 40&quot;/&gt;&lt;property id=&quot;20307&quot; value=&quot;506&quot;/&gt;&lt;/object&gt;&lt;object type=&quot;3&quot; unique_id=&quot;33740&quot;&gt;&lt;property id=&quot;20148&quot; value=&quot;5&quot;/&gt;&lt;property id=&quot;20300&quot; value=&quot;Slide 41&quot;/&gt;&lt;property id=&quot;20307&quot; value=&quot;297&quot;/&gt;&lt;/object&gt;&lt;object type=&quot;3&quot; unique_id=&quot;33741&quot;&gt;&lt;property id=&quot;20148&quot; value=&quot;5&quot;/&gt;&lt;property id=&quot;20300&quot; value=&quot;Slide 42 - &amp;quot;After making their plan, charitable estate donors grew their estates 50%-100% faster than did others with same ini&quot;/&gt;&lt;property id=&quot;20307&quot; value=&quot;300&quot;/&gt;&lt;/object&gt;&lt;object type=&quot;3&quot; unique_id=&quot;33742&quot;&gt;&lt;property id=&quot;20148&quot; value=&quot;5&quot;/&gt;&lt;property id=&quot;20300&quot; value=&quot;Slide 43&quot;/&gt;&lt;property id=&quot;20307&quot; value=&quot;507&quot;/&gt;&lt;/object&gt;&lt;object type=&quot;3&quot; unique_id=&quot;33743&quot;&gt;&lt;property id=&quot;20148&quot; value=&quot;5&quot;/&gt;&lt;property id=&quot;20300&quot; value=&quot;Slide 44 - &amp;quot;The Fall and Rise in Live Births - US&amp;quot;&quot;/&gt;&lt;property id=&quot;20307&quot; value=&quot;508&quot;/&gt;&lt;/object&gt;&lt;object type=&quot;3&quot; unique_id=&quot;33744&quot;&gt;&lt;property id=&quot;20148&quot; value=&quot;5&quot;/&gt;&lt;property id=&quot;20300&quot; value=&quot;Slide 45&quot;/&gt;&lt;property id=&quot;20307&quot; value=&quot;509&quot;/&gt;&lt;/object&gt;&lt;object type=&quot;3&quot; unique_id=&quot;33745&quot;&gt;&lt;property id=&quot;20148&quot; value=&quot;5&quot;/&gt;&lt;property id=&quot;20300&quot; value=&quot;Slide 46 - &amp;quot;The fall and rise in live births - UK&amp;quot;&quot;/&gt;&lt;property id=&quot;20307&quot; value=&quot;510&quot;/&gt;&lt;/object&gt;&lt;object type=&quot;3&quot; unique_id=&quot;33746&quot;&gt;&lt;property id=&quot;20148&quot; value=&quot;5&quot;/&gt;&lt;property id=&quot;20300&quot; value=&quot;Slide 47&quot;/&gt;&lt;property id=&quot;20307&quot; value=&quot;511&quot;/&gt;&lt;/object&gt;&lt;object type=&quot;3&quot; unique_id=&quot;33747&quot;&gt;&lt;property id=&quot;20148&quot; value=&quot;5&quot;/&gt;&lt;property id=&quot;20300&quot; value=&quot;Slide 48 - &amp;quot;Ireland population pyramid, 2001&amp;quot;&quot;/&gt;&lt;property id=&quot;20307&quot; value=&quot;512&quot;/&gt;&lt;/object&gt;&lt;object type=&quot;3&quot; unique_id=&quot;33748&quot;&gt;&lt;property id=&quot;20148&quot; value=&quot;5&quot;/&gt;&lt;property id=&quot;20300&quot; value=&quot;Slide 49 - &amp;quot;Projecting future bequest giving&amp;quot;&quot;/&gt;&lt;property id=&quot;20307&quot; value=&quot;513&quot;/&gt;&lt;/object&gt;&lt;object type=&quot;3&quot; unique_id=&quot;33749&quot;&gt;&lt;property id=&quot;20148&quot; value=&quot;5&quot;/&gt;&lt;property id=&quot;20300&quot; value=&quot;Slide 50 - &amp;quot;Do the boomers give differently?&amp;quot;&quot;/&gt;&lt;property id=&quot;20307&quot; value=&quot;514&quot;/&gt;&lt;/object&gt;&lt;object type=&quot;3&quot; unique_id=&quot;33750&quot;&gt;&lt;property id=&quot;20148&quot; value=&quot;5&quot;/&gt;&lt;property id=&quot;20300&quot; value=&quot;Slide 51 - &amp;quot;Data&amp;quot;&quot;/&gt;&lt;property id=&quot;20307&quot; value=&quot;515&quot;/&gt;&lt;/object&gt;&lt;object type=&quot;3&quot; unique_id=&quot;33751&quot;&gt;&lt;property id=&quot;20148&quot; value=&quot;5&quot;/&gt;&lt;property id=&quot;20300&quot; value=&quot;Slide 52 - &amp;quot;Charitable Estate Planning among US Adults Aged 55-65&amp;quot;&quot;/&gt;&lt;property id=&quot;20307&quot; value=&quot;516&quot;/&gt;&lt;/object&gt;&lt;object type=&quot;3&quot; unique_id=&quot;33752&quot;&gt;&lt;property id=&quot;20148&quot; value=&quot;5&quot;/&gt;&lt;property id=&quot;20300&quot; value=&quot;Slide 53 - &amp;quot;What is driving this trend?&amp;quot;&quot;/&gt;&lt;property id=&quot;20307&quot; value=&quot;517&quot;/&gt;&lt;/object&gt;&lt;object type=&quot;3&quot; unique_id=&quot;33753&quot;&gt;&lt;property id=&quot;20148&quot; value=&quot;5&quot;/&gt;&lt;property id=&quot;20300&quot; value=&quot;Slide 54 - &amp;quot;Weighted descriptive statistics of adults aged 55-65 (‘96 &amp;amp; ‘06 HRS)&amp;quot;&quot;/&gt;&lt;property id=&quot;20307&quot; value=&quot;518&quot;/&gt;&lt;/object&gt;&lt;object type=&quot;3&quot; unique_id=&quot;33754&quot;&gt;&lt;property id=&quot;20148&quot; value=&quot;5&quot;/&gt;&lt;property id=&quot;20300&quot; value=&quot;Slide 55 - &amp;quot;Charitable estate planning among adults aged 55-65&amp;quot;&quot;/&gt;&lt;property id=&quot;20307&quot; value=&quot;519&quot;/&gt;&lt;/object&gt;&lt;object type=&quot;3&quot; unique_id=&quot;33755&quot;&gt;&lt;property id=&quot;20148&quot; value=&quot;5&quot;/&gt;&lt;property id=&quot;20300&quot; value=&quot;Slide 56 - &amp;quot;Increases in charitable planning are driven by increases in childlessness and education&amp;quot;&quot;/&gt;&lt;property id=&quot;20307&quot; value=&quot;520&quot;/&gt;&lt;/object&gt;&lt;object type=&quot;3&quot; unique_id=&quot;33756&quot;&gt;&lt;property id=&quot;20148&quot; value=&quot;5&quot;/&gt;&lt;property id=&quot;20300&quot; value=&quot;Slide 57 - &amp;quot;Basic relationship&amp;quot;&quot;/&gt;&lt;property id=&quot;20307&quot; value=&quot;521&quot;/&gt;&lt;/object&gt;&lt;object type=&quot;3&quot; unique_id=&quot;33757&quot;&gt;&lt;property id=&quot;20148&quot; value=&quot;5&quot;/&gt;&lt;property id=&quot;20300&quot; value=&quot;Slide 58 - &amp;quot;Upcoming cohorts and childlessness&amp;quot;&quot;/&gt;&lt;property id=&quot;20307&quot; value=&quot;522&quot;/&gt;&lt;/object&gt;&lt;object type=&quot;3&quot; unique_id=&quot;33758&quot;&gt;&lt;property id=&quot;20148&quot; value=&quot;5&quot;/&gt;&lt;property id=&quot;20300&quot; value=&quot;Slide 59 - &amp;quot;Similar trends in U.K.&amp;quot;&quot;/&gt;&lt;property id=&quot;20307&quot; value=&quot;523&quot;/&gt;&lt;/object&gt;&lt;object type=&quot;3&quot; unique_id=&quot;33759&quot;&gt;&lt;property id=&quot;20148&quot; value=&quot;5&quot;/&gt;&lt;property id=&quot;20300&quot; value=&quot;Slide 60&quot;/&gt;&lt;property id=&quot;20307&quot; value=&quot;524&quot;/&gt;&lt;/object&gt;&lt;object type=&quot;3&quot; unique_id=&quot;33760&quot;&gt;&lt;property id=&quot;20148&quot; value=&quot;5&quot;/&gt;&lt;property id=&quot;20300&quot; value=&quot;Slide 61 - &amp;quot;Upcoming cohorts and education&amp;quot;&quot;/&gt;&lt;property id=&quot;20307&quot; value=&quot;525&quot;/&gt;&lt;/object&gt;&lt;object type=&quot;3&quot; unique_id=&quot;33761&quot;&gt;&lt;property id=&quot;20148&quot; value=&quot;5&quot;/&gt;&lt;property id=&quot;20300&quot; value=&quot;Slide 62 - &amp;quot;Growth trends in charitable estate planning&amp;quot;&quot;/&gt;&lt;property id=&quot;20307&quot; value=&quot;526&quot;/&gt;&lt;/object&gt;&lt;object type=&quot;3&quot; unique_id=&quot;33762&quot;&gt;&lt;property id=&quot;20148&quot; value=&quot;5&quot;/&gt;&lt;property id=&quot;20300&quot; value=&quot;Slide 63&quot;/&gt;&lt;property id=&quot;20307&quot; value=&quot;528&quot;/&gt;&lt;/object&gt;&lt;object type=&quot;3&quot; unique_id=&quot;33763&quot;&gt;&lt;property id=&quot;20148&quot; value=&quot;5&quot;/&gt;&lt;property id=&quot;20300&quot; value=&quot;Slide 64&quot;/&gt;&lt;property id=&quot;20307&quot; value=&quot;529&quot;/&gt;&lt;/object&gt;&lt;object type=&quot;3&quot; unique_id=&quot;33764&quot;&gt;&lt;property id=&quot;20148&quot; value=&quot;5&quot;/&gt;&lt;property id=&quot;20300&quot; value=&quot;Slide 65&quot;/&gt;&lt;property id=&quot;20307&quot; value=&quot;530&quot;/&gt;&lt;/object&gt;&lt;object type=&quot;3&quot; unique_id=&quot;33765&quot;&gt;&lt;property id=&quot;20148&quot; value=&quot;5&quot;/&gt;&lt;property id=&quot;20300&quot; value=&quot;Slide 66&quot;/&gt;&lt;property id=&quot;20307&quot; value=&quot;531&quot;/&gt;&lt;/object&gt;&lt;object type=&quot;3&quot; unique_id=&quot;33766&quot;&gt;&lt;property id=&quot;20148&quot; value=&quot;5&quot;/&gt;&lt;property id=&quot;20300&quot; value=&quot;Slide 67&quot;/&gt;&lt;property id=&quot;20307&quot; value=&quot;532&quot;/&gt;&lt;/object&gt;&lt;object type=&quot;3&quot; unique_id=&quot;33767&quot;&gt;&lt;property id=&quot;20148&quot; value=&quot;5&quot;/&gt;&lt;property id=&quot;20300&quot; value=&quot;Slide 68&quot;/&gt;&lt;property id=&quot;20307&quot; value=&quot;533&quot;/&gt;&lt;/object&gt;&lt;object type=&quot;3&quot; unique_id=&quot;33768&quot;&gt;&lt;property id=&quot;20148&quot; value=&quot;5&quot;/&gt;&lt;property id=&quot;20300&quot; value=&quot;Slide 69&quot;/&gt;&lt;property id=&quot;20307&quot; value=&quot;53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2186</Words>
  <Application>Microsoft Office PowerPoint</Application>
  <PresentationFormat>On-screen Show (4:3)</PresentationFormat>
  <Paragraphs>453</Paragraphs>
  <Slides>69</Slides>
  <Notes>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What do we know about who makes charitable plans and charitable bequests?</vt:lpstr>
      <vt:lpstr>Previous studies</vt:lpstr>
      <vt:lpstr>Current study</vt:lpstr>
      <vt:lpstr>New Questions</vt:lpstr>
      <vt:lpstr>Details</vt:lpstr>
      <vt:lpstr>Slide 7</vt:lpstr>
      <vt:lpstr>U.S. Over 50 Population</vt:lpstr>
      <vt:lpstr>U.S. Over 50 Population</vt:lpstr>
      <vt:lpstr>Slide 10</vt:lpstr>
      <vt:lpstr>Slide 11</vt:lpstr>
      <vt:lpstr>Can that be right?</vt:lpstr>
      <vt:lpstr>Slide 13</vt:lpstr>
      <vt:lpstr>Slide 14</vt:lpstr>
      <vt:lpstr>Slide 15</vt:lpstr>
      <vt:lpstr>Among Donors ($500+) with an Estate Plan</vt:lpstr>
      <vt:lpstr>Regression: Compare only otherwise identical people </vt:lpstr>
      <vt:lpstr>Likelihood of having a charitable plan (comparing otherwise identical individuals)</vt:lpstr>
      <vt:lpstr>Find your estate donor…</vt:lpstr>
      <vt:lpstr>Slide 20</vt:lpstr>
      <vt:lpstr>How did giving during life compare with post death transfers? </vt:lpstr>
      <vt:lpstr>Estate giving and annual giving for 6,342 deceased panel members</vt:lpstr>
      <vt:lpstr>When did people drop charitable plans?</vt:lpstr>
      <vt:lpstr>Slide 24</vt:lpstr>
      <vt:lpstr>Slide 25</vt:lpstr>
      <vt:lpstr>When did people add charitable plans?</vt:lpstr>
      <vt:lpstr>Slide 27</vt:lpstr>
      <vt:lpstr>How often did planned bequests produce a post-death gift?</vt:lpstr>
      <vt:lpstr>How often did planned bequests produce a post-death gift?</vt:lpstr>
      <vt:lpstr>How often did planned bequests produce a post-death gift?</vt:lpstr>
      <vt:lpstr>Slide 31</vt:lpstr>
      <vt:lpstr>Are mischievous heirs stealing the documents?</vt:lpstr>
      <vt:lpstr>Slide 33</vt:lpstr>
      <vt:lpstr>Slide 34</vt:lpstr>
      <vt:lpstr>Slide 35</vt:lpstr>
      <vt:lpstr>Does document choice really matter or is it just the people who are different?</vt:lpstr>
      <vt:lpstr>Regression: Compare only otherwise identical people </vt:lpstr>
      <vt:lpstr>Trust increases likelihood of charitable transfer by 14-15 % points</vt:lpstr>
      <vt:lpstr>Why are trusts more effective?</vt:lpstr>
      <vt:lpstr>Slide 40</vt:lpstr>
      <vt:lpstr>Slide 41</vt:lpstr>
      <vt:lpstr>After making their plan, charitable estate donors grew their estates 50%-100% faster than did others with same initial wealth</vt:lpstr>
      <vt:lpstr>Slide 43</vt:lpstr>
      <vt:lpstr>The Fall and Rise in Live Births - US</vt:lpstr>
      <vt:lpstr>Slide 45</vt:lpstr>
      <vt:lpstr>The fall and rise in live births - UK</vt:lpstr>
      <vt:lpstr>Slide 47</vt:lpstr>
      <vt:lpstr>Ireland population pyramid, 2001</vt:lpstr>
      <vt:lpstr>Projecting future bequest giving</vt:lpstr>
      <vt:lpstr>Do the boomers give differently?</vt:lpstr>
      <vt:lpstr>Data</vt:lpstr>
      <vt:lpstr>Charitable Estate Planning among US Adults Aged 55-65</vt:lpstr>
      <vt:lpstr>What is driving this trend?</vt:lpstr>
      <vt:lpstr>Weighted descriptive statistics of adults aged 55-65 (‘96 &amp; ‘06 HRS)</vt:lpstr>
      <vt:lpstr>Charitable estate planning among adults aged 55-65</vt:lpstr>
      <vt:lpstr>Increases in charitable planning are driven by increases in childlessness and education</vt:lpstr>
      <vt:lpstr>Basic relationship</vt:lpstr>
      <vt:lpstr>Upcoming cohorts and childlessness</vt:lpstr>
      <vt:lpstr>Similar trends in U.K.</vt:lpstr>
      <vt:lpstr>Slide 60</vt:lpstr>
      <vt:lpstr>Upcoming cohorts and education</vt:lpstr>
      <vt:lpstr>Growth trends in charitable estate planning</vt:lpstr>
      <vt:lpstr>Slide 63</vt:lpstr>
      <vt:lpstr>Slide 64</vt:lpstr>
      <vt:lpstr>Slide 65</vt:lpstr>
      <vt:lpstr>Slide 66</vt:lpstr>
      <vt:lpstr>Slide 67</vt:lpstr>
      <vt:lpstr>Slide 68</vt:lpstr>
      <vt:lpstr>Slide 69</vt:lpstr>
    </vt:vector>
  </TitlesOfParts>
  <Company>UGA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Russell James</dc:creator>
  <cp:lastModifiedBy>rujames</cp:lastModifiedBy>
  <cp:revision>116</cp:revision>
  <dcterms:created xsi:type="dcterms:W3CDTF">2009-09-09T20:48:44Z</dcterms:created>
  <dcterms:modified xsi:type="dcterms:W3CDTF">2010-12-07T18:21:54Z</dcterms:modified>
</cp:coreProperties>
</file>