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rawings/drawing3.xml" ContentType="application/vnd.openxmlformats-officedocument.drawingml.chartshape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9" r:id="rId4"/>
    <p:sldId id="262" r:id="rId5"/>
    <p:sldId id="259" r:id="rId6"/>
    <p:sldId id="300" r:id="rId7"/>
    <p:sldId id="260" r:id="rId8"/>
    <p:sldId id="301" r:id="rId9"/>
    <p:sldId id="261" r:id="rId10"/>
    <p:sldId id="302" r:id="rId11"/>
    <p:sldId id="263" r:id="rId12"/>
    <p:sldId id="265" r:id="rId13"/>
    <p:sldId id="303" r:id="rId14"/>
    <p:sldId id="304" r:id="rId15"/>
    <p:sldId id="291" r:id="rId16"/>
    <p:sldId id="272" r:id="rId17"/>
    <p:sldId id="271" r:id="rId18"/>
    <p:sldId id="282" r:id="rId19"/>
    <p:sldId id="285" r:id="rId20"/>
    <p:sldId id="276" r:id="rId21"/>
    <p:sldId id="281" r:id="rId22"/>
    <p:sldId id="296" r:id="rId23"/>
    <p:sldId id="268" r:id="rId24"/>
    <p:sldId id="306" r:id="rId25"/>
    <p:sldId id="279" r:id="rId26"/>
    <p:sldId id="289" r:id="rId27"/>
    <p:sldId id="290" r:id="rId28"/>
    <p:sldId id="297" r:id="rId29"/>
    <p:sldId id="292" r:id="rId30"/>
    <p:sldId id="307" r:id="rId31"/>
    <p:sldId id="298" r:id="rId32"/>
    <p:sldId id="310" r:id="rId33"/>
    <p:sldId id="311" r:id="rId34"/>
    <p:sldId id="312" r:id="rId35"/>
    <p:sldId id="313" r:id="rId36"/>
    <p:sldId id="314" r:id="rId37"/>
    <p:sldId id="315" r:id="rId38"/>
    <p:sldId id="316" r:id="rId39"/>
    <p:sldId id="317" r:id="rId40"/>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8F8F8"/>
    <a:srgbClr val="767E6C"/>
    <a:srgbClr val="187BD8"/>
    <a:srgbClr val="FF7A00"/>
    <a:srgbClr val="A61A19"/>
    <a:srgbClr val="F9494A"/>
    <a:srgbClr val="D83433"/>
    <a:srgbClr val="BE5C6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5" d="100"/>
          <a:sy n="85" d="100"/>
        </p:scale>
        <p:origin x="-1301"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11.jpeg"/></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11.jpeg"/></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11.jpeg"/></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11.jpeg"/></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image" Target="../media/image11.jpeg"/></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Book1" TargetMode="External"/><Relationship Id="rId1" Type="http://schemas.openxmlformats.org/officeDocument/2006/relationships/image" Target="../media/image11.jpeg"/></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Book1" TargetMode="External"/><Relationship Id="rId1" Type="http://schemas.openxmlformats.org/officeDocument/2006/relationships/image" Target="../media/image11.jpeg"/></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Book1" TargetMode="External"/><Relationship Id="rId1" Type="http://schemas.openxmlformats.org/officeDocument/2006/relationships/image" Target="../media/image11.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spPr>
            <a:ln w="57150"/>
          </c:spPr>
          <c:dPt>
            <c:idx val="0"/>
            <c:spPr>
              <a:blipFill>
                <a:blip xmlns:r="http://schemas.openxmlformats.org/officeDocument/2006/relationships" r:embed="rId1"/>
                <a:stretch>
                  <a:fillRect/>
                </a:stretch>
              </a:blipFill>
              <a:ln w="57150">
                <a:solidFill>
                  <a:schemeClr val="accent1">
                    <a:lumMod val="75000"/>
                  </a:schemeClr>
                </a:solidFill>
              </a:ln>
            </c:spPr>
          </c:dPt>
          <c:dPt>
            <c:idx val="1"/>
            <c:spPr>
              <a:solidFill>
                <a:schemeClr val="accent1">
                  <a:lumMod val="75000"/>
                </a:schemeClr>
              </a:solidFill>
              <a:ln w="57150"/>
            </c:spPr>
          </c:dPt>
          <c:dLbls>
            <c:dLbl>
              <c:idx val="0"/>
              <c:layout/>
              <c:tx>
                <c:rich>
                  <a:bodyPr/>
                  <a:lstStyle/>
                  <a:p>
                    <a:pPr>
                      <a:lnSpc>
                        <a:spcPct val="80000"/>
                      </a:lnSpc>
                      <a:defRPr sz="3200"/>
                    </a:pPr>
                    <a:r>
                      <a:rPr lang="en-US" dirty="0">
                        <a:effectLst>
                          <a:glow rad="228600">
                            <a:schemeClr val="tx1">
                              <a:alpha val="40000"/>
                            </a:schemeClr>
                          </a:glow>
                        </a:effectLst>
                      </a:rPr>
                      <a:t>$800,000 sale part
</a:t>
                    </a:r>
                    <a:r>
                      <a:rPr lang="en-US" sz="5400" b="1" dirty="0">
                        <a:effectLst>
                          <a:glow rad="228600">
                            <a:schemeClr val="tx1">
                              <a:alpha val="40000"/>
                            </a:schemeClr>
                          </a:glow>
                        </a:effectLst>
                      </a:rPr>
                      <a:t>80%</a:t>
                    </a:r>
                  </a:p>
                </c:rich>
              </c:tx>
              <c:spPr/>
              <c:showCatName val="1"/>
              <c:showPercent val="1"/>
            </c:dLbl>
            <c:dLbl>
              <c:idx val="1"/>
              <c:layout/>
              <c:tx>
                <c:rich>
                  <a:bodyPr/>
                  <a:lstStyle/>
                  <a:p>
                    <a:pPr>
                      <a:lnSpc>
                        <a:spcPct val="80000"/>
                      </a:lnSpc>
                      <a:defRPr sz="3200"/>
                    </a:pPr>
                    <a:r>
                      <a:rPr lang="en-US" dirty="0"/>
                      <a:t>$200,000 gift part
</a:t>
                    </a:r>
                    <a:r>
                      <a:rPr lang="en-US" sz="5400" b="1" dirty="0"/>
                      <a:t>20%</a:t>
                    </a:r>
                    <a:endParaRPr lang="en-US" b="1" dirty="0"/>
                  </a:p>
                </c:rich>
              </c:tx>
              <c:spPr/>
              <c:showCatName val="1"/>
              <c:showPercent val="1"/>
            </c:dLbl>
            <c:txPr>
              <a:bodyPr/>
              <a:lstStyle/>
              <a:p>
                <a:pPr>
                  <a:defRPr sz="3200"/>
                </a:pPr>
                <a:endParaRPr lang="en-US"/>
              </a:p>
            </c:txPr>
            <c:showCatName val="1"/>
            <c:showPercent val="1"/>
            <c:showLeaderLines val="1"/>
          </c:dLbls>
          <c:cat>
            <c:strRef>
              <c:f>Sheet1!$C$4:$C$5</c:f>
              <c:strCache>
                <c:ptCount val="2"/>
                <c:pt idx="0">
                  <c:v>$800,000 sale part</c:v>
                </c:pt>
                <c:pt idx="1">
                  <c:v>$200,000 gift part</c:v>
                </c:pt>
              </c:strCache>
            </c:strRef>
          </c:cat>
          <c:val>
            <c:numRef>
              <c:f>Sheet1!$D$4:$D$5</c:f>
              <c:numCache>
                <c:formatCode>0%</c:formatCode>
                <c:ptCount val="2"/>
                <c:pt idx="0">
                  <c:v>0.8</c:v>
                </c:pt>
                <c:pt idx="1">
                  <c:v>0.2</c:v>
                </c:pt>
              </c:numCache>
            </c:numRef>
          </c:val>
        </c:ser>
        <c:dLbls>
          <c:showCatName val="1"/>
          <c:showPercent val="1"/>
        </c:dLbls>
        <c:firstSliceAng val="0"/>
      </c:pieChart>
    </c:plotArea>
    <c:plotVisOnly val="1"/>
  </c:chart>
  <c:spPr>
    <a:solidFill>
      <a:schemeClr val="bg1"/>
    </a:solidFill>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Pt>
            <c:idx val="0"/>
            <c:spPr>
              <a:blipFill>
                <a:blip xmlns:r="http://schemas.openxmlformats.org/officeDocument/2006/relationships" r:embed="rId1"/>
                <a:stretch>
                  <a:fillRect/>
                </a:stretch>
              </a:blipFill>
              <a:ln w="57150">
                <a:solidFill>
                  <a:schemeClr val="accent1">
                    <a:lumMod val="75000"/>
                  </a:schemeClr>
                </a:solidFill>
              </a:ln>
            </c:spPr>
          </c:dPt>
          <c:dPt>
            <c:idx val="1"/>
            <c:explosion val="57"/>
            <c:spPr>
              <a:noFill/>
            </c:spPr>
          </c:dPt>
          <c:dLbls>
            <c:dLbl>
              <c:idx val="0"/>
              <c:layout/>
              <c:tx>
                <c:rich>
                  <a:bodyPr/>
                  <a:lstStyle/>
                  <a:p>
                    <a:pPr>
                      <a:lnSpc>
                        <a:spcPct val="80000"/>
                      </a:lnSpc>
                      <a:defRPr sz="3200"/>
                    </a:pPr>
                    <a:r>
                      <a:rPr lang="en-US" dirty="0"/>
                      <a:t>$800,000 sale part
</a:t>
                    </a:r>
                    <a:r>
                      <a:rPr lang="en-US" sz="5400" b="1" dirty="0"/>
                      <a:t>80%</a:t>
                    </a:r>
                  </a:p>
                </c:rich>
              </c:tx>
              <c:spPr/>
              <c:showCatName val="1"/>
              <c:showPercent val="1"/>
            </c:dLbl>
            <c:dLbl>
              <c:idx val="1"/>
              <c:layout>
                <c:manualLayout>
                  <c:x val="0.24522446412948401"/>
                  <c:y val="0.22222222222222221"/>
                </c:manualLayout>
              </c:layout>
              <c:tx>
                <c:rich>
                  <a:bodyPr/>
                  <a:lstStyle/>
                  <a:p>
                    <a:pPr>
                      <a:lnSpc>
                        <a:spcPct val="80000"/>
                      </a:lnSpc>
                      <a:defRPr sz="3200"/>
                    </a:pPr>
                    <a:r>
                      <a:rPr lang="en-US" dirty="0">
                        <a:noFill/>
                      </a:rPr>
                      <a:t>$200,000 gift part
</a:t>
                    </a:r>
                    <a:r>
                      <a:rPr lang="en-US" sz="5400" b="1" dirty="0">
                        <a:noFill/>
                      </a:rPr>
                      <a:t>20%</a:t>
                    </a:r>
                    <a:endParaRPr lang="en-US" b="1" dirty="0">
                      <a:noFill/>
                    </a:endParaRPr>
                  </a:p>
                </c:rich>
              </c:tx>
              <c:spPr/>
              <c:showCatName val="1"/>
              <c:showPercent val="1"/>
            </c:dLbl>
            <c:txPr>
              <a:bodyPr/>
              <a:lstStyle/>
              <a:p>
                <a:pPr>
                  <a:defRPr sz="3200"/>
                </a:pPr>
                <a:endParaRPr lang="en-US"/>
              </a:p>
            </c:txPr>
            <c:showCatName val="1"/>
            <c:showPercent val="1"/>
            <c:showLeaderLines val="1"/>
          </c:dLbls>
          <c:cat>
            <c:strRef>
              <c:f>Sheet1!$C$4:$C$5</c:f>
              <c:strCache>
                <c:ptCount val="2"/>
                <c:pt idx="0">
                  <c:v>$800,000 sale part</c:v>
                </c:pt>
                <c:pt idx="1">
                  <c:v>$200,000 gift part</c:v>
                </c:pt>
              </c:strCache>
            </c:strRef>
          </c:cat>
          <c:val>
            <c:numRef>
              <c:f>Sheet1!$D$4:$D$5</c:f>
              <c:numCache>
                <c:formatCode>0%</c:formatCode>
                <c:ptCount val="2"/>
                <c:pt idx="0">
                  <c:v>0.8</c:v>
                </c:pt>
                <c:pt idx="1">
                  <c:v>0.2</c:v>
                </c:pt>
              </c:numCache>
            </c:numRef>
          </c:val>
        </c:ser>
        <c:dLbls>
          <c:showCatName val="1"/>
          <c:showPercent val="1"/>
        </c:dLbls>
        <c:firstSliceAng val="0"/>
      </c:pieChart>
    </c:plotArea>
    <c:plotVisOnly val="1"/>
  </c:chart>
  <c:spPr>
    <a:solidFill>
      <a:schemeClr val="bg1"/>
    </a:solidFill>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Pt>
            <c:idx val="0"/>
            <c:spPr>
              <a:blipFill>
                <a:blip xmlns:r="http://schemas.openxmlformats.org/officeDocument/2006/relationships" r:embed="rId1"/>
                <a:stretch>
                  <a:fillRect/>
                </a:stretch>
              </a:blipFill>
              <a:ln w="57150">
                <a:solidFill>
                  <a:schemeClr val="accent1">
                    <a:lumMod val="75000"/>
                  </a:schemeClr>
                </a:solidFill>
              </a:ln>
            </c:spPr>
          </c:dPt>
          <c:dPt>
            <c:idx val="1"/>
            <c:spPr>
              <a:solidFill>
                <a:schemeClr val="accent1">
                  <a:lumMod val="75000"/>
                </a:schemeClr>
              </a:solidFill>
            </c:spPr>
          </c:dPt>
          <c:dLbls>
            <c:dLbl>
              <c:idx val="0"/>
              <c:layout/>
              <c:tx>
                <c:rich>
                  <a:bodyPr/>
                  <a:lstStyle/>
                  <a:p>
                    <a:pPr>
                      <a:lnSpc>
                        <a:spcPct val="70000"/>
                      </a:lnSpc>
                      <a:defRPr sz="3200"/>
                    </a:pPr>
                    <a:r>
                      <a:rPr lang="en-US" sz="5400" b="1" i="0" u="none" strike="noStrike" baseline="0" dirty="0" smtClean="0">
                        <a:effectLst>
                          <a:glow rad="101600">
                            <a:schemeClr val="tx1">
                              <a:alpha val="60000"/>
                            </a:schemeClr>
                          </a:glow>
                        </a:effectLst>
                      </a:rPr>
                      <a:t>80%</a:t>
                    </a:r>
                  </a:p>
                  <a:p>
                    <a:pPr>
                      <a:lnSpc>
                        <a:spcPct val="70000"/>
                      </a:lnSpc>
                      <a:defRPr sz="3200"/>
                    </a:pPr>
                    <a:r>
                      <a:rPr lang="en-US" sz="2400" dirty="0" smtClean="0">
                        <a:effectLst>
                          <a:glow rad="101600">
                            <a:schemeClr val="tx1">
                              <a:alpha val="60000"/>
                            </a:schemeClr>
                          </a:glow>
                        </a:effectLst>
                      </a:rPr>
                      <a:t>sale part of cost basis</a:t>
                    </a:r>
                    <a:r>
                      <a:rPr lang="en-US" dirty="0">
                        <a:effectLst>
                          <a:glow rad="101600">
                            <a:schemeClr val="tx1">
                              <a:alpha val="60000"/>
                            </a:schemeClr>
                          </a:glow>
                        </a:effectLst>
                      </a:rPr>
                      <a:t>
</a:t>
                    </a:r>
                    <a:r>
                      <a:rPr lang="en-US" sz="3200" b="0" i="0" u="none" strike="noStrike" baseline="0" dirty="0" smtClean="0">
                        <a:effectLst>
                          <a:glow rad="101600">
                            <a:schemeClr val="tx1">
                              <a:alpha val="60000"/>
                            </a:schemeClr>
                          </a:glow>
                        </a:effectLst>
                      </a:rPr>
                      <a:t>$400,000</a:t>
                    </a:r>
                    <a:endParaRPr lang="en-US" sz="5400" b="1" dirty="0">
                      <a:effectLst>
                        <a:glow rad="101600">
                          <a:schemeClr val="tx1">
                            <a:alpha val="60000"/>
                          </a:schemeClr>
                        </a:glow>
                      </a:effectLst>
                    </a:endParaRPr>
                  </a:p>
                </c:rich>
              </c:tx>
              <c:spPr/>
              <c:showCatName val="1"/>
              <c:showPercent val="1"/>
            </c:dLbl>
            <c:dLbl>
              <c:idx val="1"/>
              <c:layout/>
              <c:tx>
                <c:rich>
                  <a:bodyPr/>
                  <a:lstStyle/>
                  <a:p>
                    <a:pPr>
                      <a:lnSpc>
                        <a:spcPct val="70000"/>
                      </a:lnSpc>
                      <a:defRPr sz="3200"/>
                    </a:pPr>
                    <a:r>
                      <a:rPr lang="en-US" sz="5400" b="1" i="0" u="none" strike="noStrike" baseline="0" dirty="0" smtClean="0"/>
                      <a:t>20%</a:t>
                    </a:r>
                  </a:p>
                  <a:p>
                    <a:pPr>
                      <a:lnSpc>
                        <a:spcPct val="70000"/>
                      </a:lnSpc>
                      <a:defRPr sz="3200"/>
                    </a:pPr>
                    <a:r>
                      <a:rPr lang="en-US" sz="2400" dirty="0" smtClean="0"/>
                      <a:t>gift part of cost basis </a:t>
                    </a:r>
                    <a:r>
                      <a:rPr lang="en-US" sz="3200" b="0" i="0" u="none" strike="noStrike" baseline="0" dirty="0" smtClean="0"/>
                      <a:t>$100,000 </a:t>
                    </a:r>
                    <a:endParaRPr lang="en-US" b="1" dirty="0"/>
                  </a:p>
                </c:rich>
              </c:tx>
              <c:spPr/>
              <c:showCatName val="1"/>
              <c:showPercent val="1"/>
            </c:dLbl>
            <c:txPr>
              <a:bodyPr/>
              <a:lstStyle/>
              <a:p>
                <a:pPr>
                  <a:defRPr sz="3200"/>
                </a:pPr>
                <a:endParaRPr lang="en-US"/>
              </a:p>
            </c:txPr>
            <c:showCatName val="1"/>
            <c:showPercent val="1"/>
            <c:showLeaderLines val="1"/>
          </c:dLbls>
          <c:cat>
            <c:strRef>
              <c:f>Sheet1!$C$4:$C$5</c:f>
              <c:strCache>
                <c:ptCount val="2"/>
                <c:pt idx="0">
                  <c:v>$800,000 sale part</c:v>
                </c:pt>
                <c:pt idx="1">
                  <c:v>$200,000 gift part</c:v>
                </c:pt>
              </c:strCache>
            </c:strRef>
          </c:cat>
          <c:val>
            <c:numRef>
              <c:f>Sheet1!$D$4:$D$5</c:f>
              <c:numCache>
                <c:formatCode>0%</c:formatCode>
                <c:ptCount val="2"/>
                <c:pt idx="0">
                  <c:v>0.8</c:v>
                </c:pt>
                <c:pt idx="1">
                  <c:v>0.2</c:v>
                </c:pt>
              </c:numCache>
            </c:numRef>
          </c:val>
        </c:ser>
        <c:dLbls>
          <c:showCatName val="1"/>
          <c:showPercent val="1"/>
        </c:dLbls>
        <c:firstSliceAng val="0"/>
      </c:pieChart>
    </c:plotArea>
    <c:plotVisOnly val="1"/>
  </c:chart>
  <c:spPr>
    <a:solidFill>
      <a:prstClr val="white"/>
    </a:solidFill>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Pt>
            <c:idx val="0"/>
            <c:spPr>
              <a:blipFill>
                <a:blip xmlns:r="http://schemas.openxmlformats.org/officeDocument/2006/relationships" r:embed="rId1"/>
                <a:stretch>
                  <a:fillRect/>
                </a:stretch>
              </a:blipFill>
              <a:ln w="57150">
                <a:solidFill>
                  <a:schemeClr val="accent1">
                    <a:lumMod val="75000"/>
                  </a:schemeClr>
                </a:solidFill>
              </a:ln>
            </c:spPr>
          </c:dPt>
          <c:dPt>
            <c:idx val="1"/>
            <c:spPr>
              <a:noFill/>
            </c:spPr>
          </c:dPt>
          <c:dLbls>
            <c:dLbl>
              <c:idx val="0"/>
              <c:layout/>
              <c:tx>
                <c:rich>
                  <a:bodyPr/>
                  <a:lstStyle/>
                  <a:p>
                    <a:pPr>
                      <a:lnSpc>
                        <a:spcPct val="70000"/>
                      </a:lnSpc>
                      <a:defRPr sz="3200"/>
                    </a:pPr>
                    <a:r>
                      <a:rPr lang="en-US" sz="5400" b="1" i="0" u="none" strike="noStrike" baseline="0" dirty="0" smtClean="0">
                        <a:effectLst>
                          <a:glow rad="101600">
                            <a:schemeClr val="tx1">
                              <a:alpha val="60000"/>
                            </a:schemeClr>
                          </a:glow>
                        </a:effectLst>
                      </a:rPr>
                      <a:t>80%</a:t>
                    </a:r>
                  </a:p>
                  <a:p>
                    <a:pPr>
                      <a:lnSpc>
                        <a:spcPct val="70000"/>
                      </a:lnSpc>
                      <a:defRPr sz="3200"/>
                    </a:pPr>
                    <a:r>
                      <a:rPr lang="en-US" sz="2400" dirty="0" smtClean="0">
                        <a:effectLst>
                          <a:glow rad="101600">
                            <a:schemeClr val="tx1">
                              <a:alpha val="60000"/>
                            </a:schemeClr>
                          </a:glow>
                        </a:effectLst>
                      </a:rPr>
                      <a:t>sale part of cost basis</a:t>
                    </a:r>
                    <a:r>
                      <a:rPr lang="en-US" dirty="0">
                        <a:effectLst>
                          <a:glow rad="101600">
                            <a:schemeClr val="tx1">
                              <a:alpha val="60000"/>
                            </a:schemeClr>
                          </a:glow>
                        </a:effectLst>
                      </a:rPr>
                      <a:t>
</a:t>
                    </a:r>
                    <a:r>
                      <a:rPr lang="en-US" sz="3200" b="0" i="0" u="none" strike="noStrike" baseline="0" dirty="0" smtClean="0">
                        <a:effectLst>
                          <a:glow rad="101600">
                            <a:schemeClr val="tx1">
                              <a:alpha val="60000"/>
                            </a:schemeClr>
                          </a:glow>
                        </a:effectLst>
                      </a:rPr>
                      <a:t>$400,000</a:t>
                    </a:r>
                    <a:endParaRPr lang="en-US" sz="5400" b="1" dirty="0">
                      <a:effectLst>
                        <a:glow rad="101600">
                          <a:schemeClr val="tx1">
                            <a:alpha val="60000"/>
                          </a:schemeClr>
                        </a:glow>
                      </a:effectLst>
                    </a:endParaRPr>
                  </a:p>
                </c:rich>
              </c:tx>
              <c:spPr/>
              <c:showCatName val="1"/>
              <c:showPercent val="1"/>
            </c:dLbl>
            <c:dLbl>
              <c:idx val="1"/>
              <c:layout/>
              <c:tx>
                <c:rich>
                  <a:bodyPr/>
                  <a:lstStyle/>
                  <a:p>
                    <a:pPr>
                      <a:lnSpc>
                        <a:spcPct val="70000"/>
                      </a:lnSpc>
                      <a:defRPr sz="3200"/>
                    </a:pPr>
                    <a:r>
                      <a:rPr lang="en-US" sz="5400" b="1" i="0" u="none" strike="noStrike" baseline="0" dirty="0" smtClean="0">
                        <a:noFill/>
                      </a:rPr>
                      <a:t>20%</a:t>
                    </a:r>
                  </a:p>
                  <a:p>
                    <a:pPr>
                      <a:lnSpc>
                        <a:spcPct val="70000"/>
                      </a:lnSpc>
                      <a:defRPr sz="3200"/>
                    </a:pPr>
                    <a:r>
                      <a:rPr lang="en-US" sz="2400" dirty="0" smtClean="0">
                        <a:noFill/>
                      </a:rPr>
                      <a:t>gift part of cost basis </a:t>
                    </a:r>
                    <a:r>
                      <a:rPr lang="en-US" sz="3200" b="0" i="0" u="none" strike="noStrike" baseline="0" dirty="0" smtClean="0">
                        <a:noFill/>
                      </a:rPr>
                      <a:t>$100,000 </a:t>
                    </a:r>
                    <a:endParaRPr lang="en-US" b="1" dirty="0">
                      <a:noFill/>
                    </a:endParaRPr>
                  </a:p>
                </c:rich>
              </c:tx>
              <c:spPr/>
              <c:showCatName val="1"/>
              <c:showPercent val="1"/>
            </c:dLbl>
            <c:txPr>
              <a:bodyPr/>
              <a:lstStyle/>
              <a:p>
                <a:pPr>
                  <a:defRPr sz="3200"/>
                </a:pPr>
                <a:endParaRPr lang="en-US"/>
              </a:p>
            </c:txPr>
            <c:showCatName val="1"/>
            <c:showPercent val="1"/>
            <c:showLeaderLines val="1"/>
          </c:dLbls>
          <c:cat>
            <c:strRef>
              <c:f>Sheet1!$C$4:$C$5</c:f>
              <c:strCache>
                <c:ptCount val="2"/>
                <c:pt idx="0">
                  <c:v>$800,000 sale part</c:v>
                </c:pt>
                <c:pt idx="1">
                  <c:v>$200,000 gift part</c:v>
                </c:pt>
              </c:strCache>
            </c:strRef>
          </c:cat>
          <c:val>
            <c:numRef>
              <c:f>Sheet1!$D$4:$D$5</c:f>
              <c:numCache>
                <c:formatCode>0%</c:formatCode>
                <c:ptCount val="2"/>
                <c:pt idx="0">
                  <c:v>0.8</c:v>
                </c:pt>
                <c:pt idx="1">
                  <c:v>0.2</c:v>
                </c:pt>
              </c:numCache>
            </c:numRef>
          </c:val>
        </c:ser>
        <c:dLbls>
          <c:showCatName val="1"/>
          <c:showPercent val="1"/>
        </c:dLbls>
        <c:firstSliceAng val="0"/>
      </c:pieChart>
    </c:plotArea>
    <c:plotVisOnly val="1"/>
  </c:chart>
  <c:spPr>
    <a:solidFill>
      <a:schemeClr val="bg1"/>
    </a:solidFill>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spPr>
            <a:ln>
              <a:solidFill>
                <a:schemeClr val="accent3">
                  <a:lumMod val="50000"/>
                </a:schemeClr>
              </a:solidFill>
            </a:ln>
          </c:spPr>
          <c:dPt>
            <c:idx val="0"/>
            <c:spPr>
              <a:blipFill>
                <a:blip xmlns:r="http://schemas.openxmlformats.org/officeDocument/2006/relationships" r:embed="rId1"/>
                <a:stretch>
                  <a:fillRect/>
                </a:stretch>
              </a:blipFill>
              <a:ln w="57150">
                <a:solidFill>
                  <a:schemeClr val="accent1">
                    <a:lumMod val="75000"/>
                  </a:schemeClr>
                </a:solidFill>
              </a:ln>
            </c:spPr>
          </c:dPt>
          <c:dPt>
            <c:idx val="1"/>
            <c:explosion val="57"/>
            <c:spPr>
              <a:noFill/>
              <a:ln>
                <a:noFill/>
              </a:ln>
            </c:spPr>
          </c:dPt>
          <c:dLbls>
            <c:dLbl>
              <c:idx val="0"/>
              <c:delete val="1"/>
            </c:dLbl>
            <c:dLbl>
              <c:idx val="1"/>
              <c:layout>
                <c:manualLayout>
                  <c:x val="0.24522446412948432"/>
                  <c:y val="0.22222222222222221"/>
                </c:manualLayout>
              </c:layout>
              <c:tx>
                <c:rich>
                  <a:bodyPr/>
                  <a:lstStyle/>
                  <a:p>
                    <a:pPr>
                      <a:lnSpc>
                        <a:spcPct val="80000"/>
                      </a:lnSpc>
                      <a:defRPr sz="3200"/>
                    </a:pPr>
                    <a:r>
                      <a:rPr lang="en-US" dirty="0">
                        <a:noFill/>
                      </a:rPr>
                      <a:t>$200,000 gift part
</a:t>
                    </a:r>
                    <a:r>
                      <a:rPr lang="en-US" sz="5400" b="1" dirty="0">
                        <a:noFill/>
                      </a:rPr>
                      <a:t>20%</a:t>
                    </a:r>
                    <a:endParaRPr lang="en-US" b="1" dirty="0">
                      <a:noFill/>
                    </a:endParaRPr>
                  </a:p>
                </c:rich>
              </c:tx>
              <c:spPr/>
              <c:showCatName val="1"/>
              <c:showPercent val="1"/>
            </c:dLbl>
            <c:txPr>
              <a:bodyPr/>
              <a:lstStyle/>
              <a:p>
                <a:pPr>
                  <a:defRPr sz="3200"/>
                </a:pPr>
                <a:endParaRPr lang="en-US"/>
              </a:p>
            </c:txPr>
            <c:showCatName val="1"/>
            <c:showPercent val="1"/>
            <c:showLeaderLines val="1"/>
          </c:dLbls>
          <c:cat>
            <c:strRef>
              <c:f>Sheet1!$C$4:$C$5</c:f>
              <c:strCache>
                <c:ptCount val="2"/>
                <c:pt idx="0">
                  <c:v>$800,000 sale part</c:v>
                </c:pt>
                <c:pt idx="1">
                  <c:v>$200,000 gift part</c:v>
                </c:pt>
              </c:strCache>
            </c:strRef>
          </c:cat>
          <c:val>
            <c:numRef>
              <c:f>Sheet1!$D$4:$D$5</c:f>
              <c:numCache>
                <c:formatCode>0%</c:formatCode>
                <c:ptCount val="2"/>
                <c:pt idx="0">
                  <c:v>0.8</c:v>
                </c:pt>
                <c:pt idx="1">
                  <c:v>0.2</c:v>
                </c:pt>
              </c:numCache>
            </c:numRef>
          </c:val>
        </c:ser>
        <c:dLbls>
          <c:showCatName val="1"/>
          <c:showPercent val="1"/>
        </c:dLbls>
        <c:firstSliceAng val="0"/>
      </c:pieChart>
    </c:plotArea>
    <c:plotVisOnly val="1"/>
  </c:chart>
  <c:spPr>
    <a:solidFill>
      <a:schemeClr val="bg1"/>
    </a:solidFill>
  </c:sp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US"/>
  <c:style val="42"/>
  <c:chart>
    <c:autoTitleDeleted val="1"/>
    <c:plotArea>
      <c:layout/>
      <c:pieChart>
        <c:varyColors val="1"/>
        <c:ser>
          <c:idx val="0"/>
          <c:order val="0"/>
          <c:dPt>
            <c:idx val="0"/>
            <c:spPr>
              <a:blipFill>
                <a:blip xmlns:r="http://schemas.openxmlformats.org/officeDocument/2006/relationships" r:embed="rId1"/>
                <a:stretch>
                  <a:fillRect/>
                </a:stretch>
              </a:blipFill>
              <a:ln w="57150">
                <a:solidFill>
                  <a:schemeClr val="accent1">
                    <a:lumMod val="75000"/>
                  </a:schemeClr>
                </a:solidFill>
              </a:ln>
            </c:spPr>
          </c:dPt>
          <c:dPt>
            <c:idx val="1"/>
            <c:explosion val="57"/>
            <c:spPr>
              <a:noFill/>
            </c:spPr>
          </c:dPt>
          <c:dLbls>
            <c:dLbl>
              <c:idx val="0"/>
              <c:delete val="1"/>
            </c:dLbl>
            <c:dLbl>
              <c:idx val="1"/>
              <c:layout>
                <c:manualLayout>
                  <c:x val="0.24522446412948418"/>
                  <c:y val="0.22222222222222221"/>
                </c:manualLayout>
              </c:layout>
              <c:tx>
                <c:rich>
                  <a:bodyPr/>
                  <a:lstStyle/>
                  <a:p>
                    <a:pPr>
                      <a:lnSpc>
                        <a:spcPct val="80000"/>
                      </a:lnSpc>
                      <a:defRPr sz="3200"/>
                    </a:pPr>
                    <a:r>
                      <a:rPr lang="en-US" dirty="0">
                        <a:noFill/>
                      </a:rPr>
                      <a:t>$200,000 gift part
</a:t>
                    </a:r>
                    <a:r>
                      <a:rPr lang="en-US" sz="5400" b="1" dirty="0">
                        <a:noFill/>
                      </a:rPr>
                      <a:t>20%</a:t>
                    </a:r>
                    <a:endParaRPr lang="en-US" b="1" dirty="0">
                      <a:noFill/>
                    </a:endParaRPr>
                  </a:p>
                </c:rich>
              </c:tx>
              <c:spPr/>
              <c:showCatName val="1"/>
              <c:showPercent val="1"/>
            </c:dLbl>
            <c:txPr>
              <a:bodyPr/>
              <a:lstStyle/>
              <a:p>
                <a:pPr>
                  <a:defRPr sz="3200"/>
                </a:pPr>
                <a:endParaRPr lang="en-US"/>
              </a:p>
            </c:txPr>
            <c:showCatName val="1"/>
            <c:showPercent val="1"/>
            <c:showLeaderLines val="1"/>
          </c:dLbls>
          <c:cat>
            <c:strRef>
              <c:f>Sheet1!$C$4:$C$5</c:f>
              <c:strCache>
                <c:ptCount val="2"/>
                <c:pt idx="0">
                  <c:v>$800,000 sale part</c:v>
                </c:pt>
                <c:pt idx="1">
                  <c:v>$200,000 gift part</c:v>
                </c:pt>
              </c:strCache>
            </c:strRef>
          </c:cat>
          <c:val>
            <c:numRef>
              <c:f>Sheet1!$D$4:$D$5</c:f>
              <c:numCache>
                <c:formatCode>0%</c:formatCode>
                <c:ptCount val="2"/>
                <c:pt idx="0">
                  <c:v>0.8</c:v>
                </c:pt>
                <c:pt idx="1">
                  <c:v>0.2</c:v>
                </c:pt>
              </c:numCache>
            </c:numRef>
          </c:val>
        </c:ser>
        <c:dLbls>
          <c:showCatName val="1"/>
          <c:showPercent val="1"/>
        </c:dLbls>
        <c:firstSliceAng val="0"/>
      </c:pieChart>
    </c:plotArea>
    <c:plotVisOnly val="1"/>
  </c:chart>
  <c:spPr>
    <a:solidFill>
      <a:schemeClr val="bg1"/>
    </a:solidFill>
  </c:sp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13978494623655913"/>
          <c:y val="5.0228310502283095E-2"/>
          <c:w val="0.74551971326164879"/>
          <c:h val="0.94977168949771684"/>
        </c:manualLayout>
      </c:layout>
      <c:pieChart>
        <c:varyColors val="1"/>
        <c:ser>
          <c:idx val="0"/>
          <c:order val="0"/>
          <c:spPr>
            <a:ln w="57150">
              <a:solidFill>
                <a:schemeClr val="accent1">
                  <a:lumMod val="75000"/>
                </a:schemeClr>
              </a:solidFill>
            </a:ln>
          </c:spPr>
          <c:dPt>
            <c:idx val="0"/>
            <c:spPr>
              <a:blipFill>
                <a:blip xmlns:r="http://schemas.openxmlformats.org/officeDocument/2006/relationships" r:embed="rId1"/>
                <a:stretch>
                  <a:fillRect/>
                </a:stretch>
              </a:blipFill>
              <a:ln w="57150">
                <a:solidFill>
                  <a:schemeClr val="accent1">
                    <a:lumMod val="75000"/>
                  </a:schemeClr>
                </a:solidFill>
              </a:ln>
            </c:spPr>
          </c:dPt>
          <c:dPt>
            <c:idx val="1"/>
            <c:explosion val="57"/>
            <c:spPr>
              <a:noFill/>
              <a:ln w="57150">
                <a:solidFill>
                  <a:schemeClr val="accent1">
                    <a:lumMod val="75000"/>
                  </a:schemeClr>
                </a:solidFill>
              </a:ln>
            </c:spPr>
          </c:dPt>
          <c:dLbls>
            <c:delete val="1"/>
          </c:dLbls>
          <c:cat>
            <c:strRef>
              <c:f>Sheet1!$C$4:$C$5</c:f>
              <c:strCache>
                <c:ptCount val="2"/>
                <c:pt idx="0">
                  <c:v>$800,000 sale part</c:v>
                </c:pt>
                <c:pt idx="1">
                  <c:v>$200,000 gift part</c:v>
                </c:pt>
              </c:strCache>
            </c:strRef>
          </c:cat>
          <c:val>
            <c:numRef>
              <c:f>Sheet1!$D$4:$D$5</c:f>
              <c:numCache>
                <c:formatCode>0%</c:formatCode>
                <c:ptCount val="2"/>
                <c:pt idx="0">
                  <c:v>0.8</c:v>
                </c:pt>
                <c:pt idx="1">
                  <c:v>0.2</c:v>
                </c:pt>
              </c:numCache>
            </c:numRef>
          </c:val>
        </c:ser>
        <c:dLbls>
          <c:showCatName val="1"/>
          <c:showPercent val="1"/>
        </c:dLbls>
        <c:firstSliceAng val="0"/>
      </c:pieChart>
    </c:plotArea>
    <c:plotVisOnly val="1"/>
  </c:chart>
  <c:spPr>
    <a:noFill/>
  </c:sp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13978494623655913"/>
          <c:y val="5.0228310502283095E-2"/>
          <c:w val="0.74551971326164879"/>
          <c:h val="0.94977168949771684"/>
        </c:manualLayout>
      </c:layout>
      <c:pieChart>
        <c:varyColors val="1"/>
        <c:ser>
          <c:idx val="0"/>
          <c:order val="0"/>
          <c:spPr>
            <a:ln w="57150">
              <a:solidFill>
                <a:schemeClr val="accent1">
                  <a:lumMod val="75000"/>
                </a:schemeClr>
              </a:solidFill>
            </a:ln>
          </c:spPr>
          <c:dPt>
            <c:idx val="0"/>
            <c:spPr>
              <a:blipFill>
                <a:blip xmlns:r="http://schemas.openxmlformats.org/officeDocument/2006/relationships" r:embed="rId1"/>
                <a:stretch>
                  <a:fillRect/>
                </a:stretch>
              </a:blipFill>
              <a:ln w="57150">
                <a:solidFill>
                  <a:schemeClr val="accent1">
                    <a:lumMod val="75000"/>
                  </a:schemeClr>
                </a:solidFill>
              </a:ln>
            </c:spPr>
          </c:dPt>
          <c:dPt>
            <c:idx val="1"/>
            <c:explosion val="57"/>
            <c:spPr>
              <a:noFill/>
              <a:ln w="57150">
                <a:solidFill>
                  <a:schemeClr val="accent1">
                    <a:lumMod val="75000"/>
                  </a:schemeClr>
                </a:solidFill>
              </a:ln>
            </c:spPr>
          </c:dPt>
          <c:dLbls>
            <c:delete val="1"/>
          </c:dLbls>
          <c:cat>
            <c:strRef>
              <c:f>Sheet1!$C$4:$C$5</c:f>
              <c:strCache>
                <c:ptCount val="2"/>
                <c:pt idx="0">
                  <c:v>$800,000 sale part</c:v>
                </c:pt>
                <c:pt idx="1">
                  <c:v>$200,000 gift part</c:v>
                </c:pt>
              </c:strCache>
            </c:strRef>
          </c:cat>
          <c:val>
            <c:numRef>
              <c:f>Sheet1!$D$4:$D$5</c:f>
              <c:numCache>
                <c:formatCode>0%</c:formatCode>
                <c:ptCount val="2"/>
                <c:pt idx="0">
                  <c:v>0.8</c:v>
                </c:pt>
                <c:pt idx="1">
                  <c:v>0.2</c:v>
                </c:pt>
              </c:numCache>
            </c:numRef>
          </c:val>
        </c:ser>
        <c:dLbls>
          <c:showCatName val="1"/>
          <c:showPercent val="1"/>
        </c:dLbls>
        <c:firstSliceAng val="0"/>
      </c:pieChart>
    </c:plotArea>
    <c:plotVisOnly val="1"/>
  </c:chart>
  <c:spPr>
    <a:noFill/>
  </c:spPr>
  <c:externalData r:id="rId2"/>
  <c:userShapes r:id="rId3"/>
</c:chartSpace>
</file>

<file path=ppt/drawings/drawing1.xml><?xml version="1.0" encoding="utf-8"?>
<c:userShapes xmlns:c="http://schemas.openxmlformats.org/drawingml/2006/chart">
  <cdr:relSizeAnchor xmlns:cdr="http://schemas.openxmlformats.org/drawingml/2006/chartDrawing">
    <cdr:from>
      <cdr:x>0.25</cdr:x>
      <cdr:y>0.55556</cdr:y>
    </cdr:from>
    <cdr:to>
      <cdr:x>0.74167</cdr:x>
      <cdr:y>0.71111</cdr:y>
    </cdr:to>
    <cdr:sp macro="" textlink="">
      <cdr:nvSpPr>
        <cdr:cNvPr id="2" name="TextBox 1"/>
        <cdr:cNvSpPr txBox="1"/>
      </cdr:nvSpPr>
      <cdr:spPr>
        <a:xfrm xmlns:a="http://schemas.openxmlformats.org/drawingml/2006/main">
          <a:off x="2286000" y="3810000"/>
          <a:ext cx="44958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0.24167</cdr:x>
      <cdr:y>0.26667</cdr:y>
    </cdr:from>
    <cdr:to>
      <cdr:x>0.78333</cdr:x>
      <cdr:y>0.88889</cdr:y>
    </cdr:to>
    <cdr:sp macro="" textlink="">
      <cdr:nvSpPr>
        <cdr:cNvPr id="3" name="TextBox 2"/>
        <cdr:cNvSpPr txBox="1"/>
      </cdr:nvSpPr>
      <cdr:spPr>
        <a:xfrm xmlns:a="http://schemas.openxmlformats.org/drawingml/2006/main">
          <a:off x="2209800" y="1828800"/>
          <a:ext cx="4953000" cy="42672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ct val="90000"/>
            </a:lnSpc>
          </a:pPr>
          <a:endParaRPr lang="en-US" sz="3600" dirty="0" smtClean="0">
            <a:solidFill>
              <a:schemeClr val="bg1"/>
            </a:solidFill>
            <a:effectLst>
              <a:glow rad="228600">
                <a:schemeClr val="tx1">
                  <a:alpha val="40000"/>
                </a:schemeClr>
              </a:glow>
            </a:effectLst>
          </a:endParaRPr>
        </a:p>
        <a:p xmlns:a="http://schemas.openxmlformats.org/drawingml/2006/main">
          <a:pPr>
            <a:lnSpc>
              <a:spcPct val="90000"/>
            </a:lnSpc>
          </a:pPr>
          <a:r>
            <a:rPr lang="en-US" sz="3600" dirty="0" smtClean="0">
              <a:solidFill>
                <a:schemeClr val="bg1"/>
              </a:solidFill>
              <a:effectLst>
                <a:glow rad="228600">
                  <a:schemeClr val="tx1">
                    <a:alpha val="40000"/>
                  </a:schemeClr>
                </a:glow>
              </a:effectLst>
            </a:rPr>
            <a:t>		      </a:t>
          </a:r>
          <a:r>
            <a:rPr lang="en-US" sz="4400" dirty="0" smtClean="0">
              <a:solidFill>
                <a:schemeClr val="bg1"/>
              </a:solidFill>
              <a:effectLst>
                <a:glow rad="228600">
                  <a:schemeClr val="tx1">
                    <a:alpha val="40000"/>
                  </a:schemeClr>
                </a:glow>
              </a:effectLst>
            </a:rPr>
            <a:t>Sale part </a:t>
          </a:r>
          <a:endParaRPr lang="en-US" sz="3600" dirty="0" smtClean="0">
            <a:solidFill>
              <a:schemeClr val="bg1"/>
            </a:solidFill>
            <a:effectLst>
              <a:glow rad="228600">
                <a:schemeClr val="tx1">
                  <a:alpha val="40000"/>
                </a:schemeClr>
              </a:glow>
            </a:effectLst>
          </a:endParaRPr>
        </a:p>
        <a:p xmlns:a="http://schemas.openxmlformats.org/drawingml/2006/main">
          <a:pPr>
            <a:lnSpc>
              <a:spcPct val="90000"/>
            </a:lnSpc>
          </a:pPr>
          <a:endParaRPr lang="en-US" sz="2800" b="1" dirty="0" smtClean="0">
            <a:solidFill>
              <a:schemeClr val="bg1"/>
            </a:solidFill>
            <a:effectLst>
              <a:glow rad="228600">
                <a:schemeClr val="tx1">
                  <a:alpha val="40000"/>
                </a:schemeClr>
              </a:glow>
            </a:effectLst>
          </a:endParaRPr>
        </a:p>
        <a:p xmlns:a="http://schemas.openxmlformats.org/drawingml/2006/main">
          <a:pPr>
            <a:lnSpc>
              <a:spcPct val="90000"/>
            </a:lnSpc>
          </a:pPr>
          <a:endParaRPr lang="en-US" sz="3600" b="1" dirty="0" smtClean="0">
            <a:solidFill>
              <a:schemeClr val="bg1"/>
            </a:solidFill>
            <a:effectLst>
              <a:glow rad="228600">
                <a:schemeClr val="tx1">
                  <a:alpha val="40000"/>
                </a:schemeClr>
              </a:glow>
            </a:effectLst>
          </a:endParaRPr>
        </a:p>
        <a:p xmlns:a="http://schemas.openxmlformats.org/drawingml/2006/main">
          <a:pPr>
            <a:lnSpc>
              <a:spcPct val="90000"/>
            </a:lnSpc>
          </a:pPr>
          <a:r>
            <a:rPr lang="en-US" sz="3600" b="1" dirty="0" smtClean="0">
              <a:solidFill>
                <a:schemeClr val="bg1"/>
              </a:solidFill>
              <a:effectLst>
                <a:glow rad="228600">
                  <a:schemeClr val="tx1">
                    <a:alpha val="40000"/>
                  </a:schemeClr>
                </a:glow>
              </a:effectLst>
            </a:rPr>
            <a:t>$800,000 </a:t>
          </a:r>
          <a:r>
            <a:rPr lang="en-US" sz="3600" dirty="0" smtClean="0">
              <a:solidFill>
                <a:schemeClr val="bg1"/>
              </a:solidFill>
              <a:effectLst>
                <a:glow rad="228600">
                  <a:schemeClr val="tx1">
                    <a:alpha val="40000"/>
                  </a:schemeClr>
                </a:glow>
              </a:effectLst>
            </a:rPr>
            <a:t>of income</a:t>
          </a:r>
        </a:p>
        <a:p xmlns:a="http://schemas.openxmlformats.org/drawingml/2006/main">
          <a:pPr>
            <a:lnSpc>
              <a:spcPct val="90000"/>
            </a:lnSpc>
          </a:pPr>
          <a:r>
            <a:rPr lang="en-US" sz="3600" b="1" dirty="0" smtClean="0">
              <a:solidFill>
                <a:schemeClr val="bg1"/>
              </a:solidFill>
              <a:effectLst>
                <a:glow rad="228600">
                  <a:schemeClr val="tx1">
                    <a:alpha val="40000"/>
                  </a:schemeClr>
                </a:glow>
              </a:effectLst>
            </a:rPr>
            <a:t>$400,000 </a:t>
          </a:r>
          <a:r>
            <a:rPr lang="en-US" sz="3600" dirty="0" smtClean="0">
              <a:solidFill>
                <a:schemeClr val="bg1"/>
              </a:solidFill>
              <a:effectLst>
                <a:glow rad="228600">
                  <a:schemeClr val="tx1">
                    <a:alpha val="40000"/>
                  </a:schemeClr>
                </a:glow>
              </a:effectLst>
            </a:rPr>
            <a:t>of cost basis</a:t>
          </a:r>
        </a:p>
      </cdr:txBody>
    </cdr:sp>
  </cdr:relSizeAnchor>
</c:userShapes>
</file>

<file path=ppt/drawings/drawing2.xml><?xml version="1.0" encoding="utf-8"?>
<c:userShapes xmlns:c="http://schemas.openxmlformats.org/drawingml/2006/chart">
  <cdr:relSizeAnchor xmlns:cdr="http://schemas.openxmlformats.org/drawingml/2006/chartDrawing">
    <cdr:from>
      <cdr:x>0.25</cdr:x>
      <cdr:y>0.55556</cdr:y>
    </cdr:from>
    <cdr:to>
      <cdr:x>0.74167</cdr:x>
      <cdr:y>0.71111</cdr:y>
    </cdr:to>
    <cdr:sp macro="" textlink="">
      <cdr:nvSpPr>
        <cdr:cNvPr id="2" name="TextBox 1"/>
        <cdr:cNvSpPr txBox="1"/>
      </cdr:nvSpPr>
      <cdr:spPr>
        <a:xfrm xmlns:a="http://schemas.openxmlformats.org/drawingml/2006/main">
          <a:off x="2286000" y="3810000"/>
          <a:ext cx="44958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0.25</cdr:x>
      <cdr:y>0.55556</cdr:y>
    </cdr:from>
    <cdr:to>
      <cdr:x>0.74167</cdr:x>
      <cdr:y>0.71111</cdr:y>
    </cdr:to>
    <cdr:sp macro="" textlink="">
      <cdr:nvSpPr>
        <cdr:cNvPr id="2" name="TextBox 1"/>
        <cdr:cNvSpPr txBox="1"/>
      </cdr:nvSpPr>
      <cdr:spPr>
        <a:xfrm xmlns:a="http://schemas.openxmlformats.org/drawingml/2006/main">
          <a:off x="2286000" y="3810000"/>
          <a:ext cx="44958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cdr:x>
      <cdr:y>0.55556</cdr:y>
    </cdr:from>
    <cdr:to>
      <cdr:x>0.74167</cdr:x>
      <cdr:y>0.71111</cdr:y>
    </cdr:to>
    <cdr:sp macro="" textlink="">
      <cdr:nvSpPr>
        <cdr:cNvPr id="3" name="TextBox 1"/>
        <cdr:cNvSpPr txBox="1"/>
      </cdr:nvSpPr>
      <cdr:spPr>
        <a:xfrm xmlns:a="http://schemas.openxmlformats.org/drawingml/2006/main">
          <a:off x="2286000" y="3810000"/>
          <a:ext cx="44958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0.25</cdr:x>
      <cdr:y>0.55556</cdr:y>
    </cdr:from>
    <cdr:to>
      <cdr:x>0.74167</cdr:x>
      <cdr:y>0.71111</cdr:y>
    </cdr:to>
    <cdr:sp macro="" textlink="">
      <cdr:nvSpPr>
        <cdr:cNvPr id="2" name="TextBox 1"/>
        <cdr:cNvSpPr txBox="1"/>
      </cdr:nvSpPr>
      <cdr:spPr>
        <a:xfrm xmlns:a="http://schemas.openxmlformats.org/drawingml/2006/main">
          <a:off x="2286000" y="3810000"/>
          <a:ext cx="44958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cdr:x>
      <cdr:y>0.55556</cdr:y>
    </cdr:from>
    <cdr:to>
      <cdr:x>0.74167</cdr:x>
      <cdr:y>0.71111</cdr:y>
    </cdr:to>
    <cdr:sp macro="" textlink="">
      <cdr:nvSpPr>
        <cdr:cNvPr id="3" name="TextBox 1"/>
        <cdr:cNvSpPr txBox="1"/>
      </cdr:nvSpPr>
      <cdr:spPr>
        <a:xfrm xmlns:a="http://schemas.openxmlformats.org/drawingml/2006/main">
          <a:off x="2286000" y="3810000"/>
          <a:ext cx="44958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403BAC-0A93-4CBB-BF24-C1918C1DE024}"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09CA-8E19-427F-9BB0-7463BDBF64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03BAC-0A93-4CBB-BF24-C1918C1DE024}"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09CA-8E19-427F-9BB0-7463BDBF64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03BAC-0A93-4CBB-BF24-C1918C1DE024}"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09CA-8E19-427F-9BB0-7463BDBF64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03BAC-0A93-4CBB-BF24-C1918C1DE024}"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09CA-8E19-427F-9BB0-7463BDBF64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403BAC-0A93-4CBB-BF24-C1918C1DE024}"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09CA-8E19-427F-9BB0-7463BDBF64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403BAC-0A93-4CBB-BF24-C1918C1DE024}"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09CA-8E19-427F-9BB0-7463BDBF64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403BAC-0A93-4CBB-BF24-C1918C1DE024}" type="datetimeFigureOut">
              <a:rPr lang="en-US" smtClean="0"/>
              <a:pPr/>
              <a:t>12/7/2010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909CA-8E19-427F-9BB0-7463BDBF64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403BAC-0A93-4CBB-BF24-C1918C1DE024}" type="datetimeFigureOut">
              <a:rPr lang="en-US" smtClean="0"/>
              <a:pPr/>
              <a:t>12/7/2010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909CA-8E19-427F-9BB0-7463BDBF64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03BAC-0A93-4CBB-BF24-C1918C1DE024}" type="datetimeFigureOut">
              <a:rPr lang="en-US" smtClean="0"/>
              <a:pPr/>
              <a:t>12/7/2010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909CA-8E19-427F-9BB0-7463BDBF64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03BAC-0A93-4CBB-BF24-C1918C1DE024}"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09CA-8E19-427F-9BB0-7463BDBF64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03BAC-0A93-4CBB-BF24-C1918C1DE024}"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09CA-8E19-427F-9BB0-7463BDBF64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03BAC-0A93-4CBB-BF24-C1918C1DE024}" type="datetimeFigureOut">
              <a:rPr lang="en-US" smtClean="0"/>
              <a:pPr/>
              <a:t>12/7/2010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909CA-8E19-427F-9BB0-7463BDBF64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ttuhumansciences.qualtrics.com/SE/?SID=SV_dj2ZHFWMKKsBWv2"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depts.ttu.edu/pfp/" TargetMode="External"/><Relationship Id="rId2" Type="http://schemas.openxmlformats.org/officeDocument/2006/relationships/hyperlink" Target="http://www.encouragegenerosity.com/"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encouragegenerosity.com/CV.pdf"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9957670XSmall.jpg"/>
          <p:cNvPicPr>
            <a:picLocks noChangeAspect="1"/>
          </p:cNvPicPr>
          <p:nvPr/>
        </p:nvPicPr>
        <p:blipFill>
          <a:blip r:embed="rId2" cstate="print"/>
          <a:stretch>
            <a:fillRect/>
          </a:stretch>
        </p:blipFill>
        <p:spPr>
          <a:xfrm>
            <a:off x="0" y="790688"/>
            <a:ext cx="9144000" cy="6067312"/>
          </a:xfrm>
          <a:prstGeom prst="rect">
            <a:avLst/>
          </a:prstGeom>
        </p:spPr>
      </p:pic>
      <p:sp>
        <p:nvSpPr>
          <p:cNvPr id="2" name="Title 1"/>
          <p:cNvSpPr>
            <a:spLocks noGrp="1"/>
          </p:cNvSpPr>
          <p:nvPr>
            <p:ph type="ctrTitle"/>
          </p:nvPr>
        </p:nvSpPr>
        <p:spPr>
          <a:xfrm>
            <a:off x="0" y="1"/>
            <a:ext cx="9144000" cy="1981199"/>
          </a:xfrm>
        </p:spPr>
        <p:txBody>
          <a:bodyPr>
            <a:noAutofit/>
          </a:bodyPr>
          <a:lstStyle/>
          <a:p>
            <a:pPr>
              <a:lnSpc>
                <a:spcPct val="80000"/>
              </a:lnSpc>
            </a:pPr>
            <a:r>
              <a:rPr lang="en-US" sz="7200" b="1" dirty="0" smtClean="0"/>
              <a:t>Bargain Sale </a:t>
            </a:r>
            <a:br>
              <a:rPr lang="en-US" sz="7200" b="1" dirty="0" smtClean="0"/>
            </a:br>
            <a:r>
              <a:rPr lang="en-US" sz="7200" b="1" dirty="0" smtClean="0"/>
              <a:t>Charitable Gifts</a:t>
            </a:r>
            <a:endParaRPr lang="en-US" sz="7200" b="1" dirty="0"/>
          </a:p>
        </p:txBody>
      </p:sp>
      <p:sp>
        <p:nvSpPr>
          <p:cNvPr id="5" name="TextBox 4"/>
          <p:cNvSpPr txBox="1"/>
          <p:nvPr/>
        </p:nvSpPr>
        <p:spPr>
          <a:xfrm>
            <a:off x="0" y="6629400"/>
            <a:ext cx="9144000" cy="289310"/>
          </a:xfrm>
          <a:prstGeom prst="rect">
            <a:avLst/>
          </a:prstGeom>
          <a:noFill/>
        </p:spPr>
        <p:txBody>
          <a:bodyPr wrap="square" rtlCol="0">
            <a:spAutoFit/>
          </a:bodyPr>
          <a:lstStyle/>
          <a:p>
            <a:pPr>
              <a:lnSpc>
                <a:spcPct val="80000"/>
              </a:lnSpc>
            </a:pPr>
            <a:r>
              <a:rPr lang="en-US" sz="1600" dirty="0" smtClean="0"/>
              <a:t>Russell James, J.D., Ph.D., CFP®, Director of Graduate Studies in Charitable Planning, Texas Tech University</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Stock_000012484365XSmall.jpg"/>
          <p:cNvPicPr>
            <a:picLocks noChangeAspect="1"/>
          </p:cNvPicPr>
          <p:nvPr/>
        </p:nvPicPr>
        <p:blipFill>
          <a:blip r:embed="rId2" cstate="print"/>
          <a:srcRect t="4054" r="4054" b="4730"/>
          <a:stretch>
            <a:fillRect/>
          </a:stretch>
        </p:blipFill>
        <p:spPr>
          <a:xfrm>
            <a:off x="3733800" y="0"/>
            <a:ext cx="5410200" cy="6858000"/>
          </a:xfrm>
          <a:prstGeom prst="rect">
            <a:avLst/>
          </a:prstGeom>
        </p:spPr>
      </p:pic>
      <p:sp>
        <p:nvSpPr>
          <p:cNvPr id="5" name="TextBox 4"/>
          <p:cNvSpPr txBox="1"/>
          <p:nvPr/>
        </p:nvSpPr>
        <p:spPr>
          <a:xfrm>
            <a:off x="0" y="5657671"/>
            <a:ext cx="4267200" cy="1200329"/>
          </a:xfrm>
          <a:prstGeom prst="rect">
            <a:avLst/>
          </a:prstGeom>
          <a:noFill/>
        </p:spPr>
        <p:txBody>
          <a:bodyPr wrap="square" rtlCol="0">
            <a:spAutoFit/>
          </a:bodyPr>
          <a:lstStyle/>
          <a:p>
            <a:r>
              <a:rPr lang="en-US" sz="3600" dirty="0" smtClean="0"/>
              <a:t>Charity pays $3,000 per year for life</a:t>
            </a:r>
          </a:p>
        </p:txBody>
      </p:sp>
      <p:sp>
        <p:nvSpPr>
          <p:cNvPr id="8" name="TextBox 7"/>
          <p:cNvSpPr txBox="1"/>
          <p:nvPr/>
        </p:nvSpPr>
        <p:spPr>
          <a:xfrm>
            <a:off x="5715000" y="5144869"/>
            <a:ext cx="1752600" cy="646331"/>
          </a:xfrm>
          <a:prstGeom prst="rect">
            <a:avLst/>
          </a:prstGeom>
          <a:noFill/>
        </p:spPr>
        <p:txBody>
          <a:bodyPr wrap="square" rtlCol="0">
            <a:spAutoFit/>
          </a:bodyPr>
          <a:lstStyle/>
          <a:p>
            <a:r>
              <a:rPr lang="en-US" sz="3600" b="1" dirty="0" smtClean="0">
                <a:solidFill>
                  <a:srgbClr val="FF7A00"/>
                </a:solidFill>
              </a:rPr>
              <a:t>Annuity</a:t>
            </a:r>
          </a:p>
        </p:txBody>
      </p:sp>
      <p:pic>
        <p:nvPicPr>
          <p:cNvPr id="9" name="Picture 2" descr="http://patrickandmonica.net/uploads/images/stocks/microsoft.jpg"/>
          <p:cNvPicPr>
            <a:picLocks noChangeAspect="1" noChangeArrowheads="1"/>
          </p:cNvPicPr>
          <p:nvPr/>
        </p:nvPicPr>
        <p:blipFill>
          <a:blip r:embed="rId3" cstate="print">
            <a:clrChange>
              <a:clrFrom>
                <a:srgbClr val="F2F8F4"/>
              </a:clrFrom>
              <a:clrTo>
                <a:srgbClr val="F2F8F4">
                  <a:alpha val="0"/>
                </a:srgbClr>
              </a:clrTo>
            </a:clrChange>
          </a:blip>
          <a:srcRect/>
          <a:stretch>
            <a:fillRect/>
          </a:stretch>
        </p:blipFill>
        <p:spPr bwMode="auto">
          <a:xfrm>
            <a:off x="5905333" y="838200"/>
            <a:ext cx="1333667" cy="889546"/>
          </a:xfrm>
          <a:prstGeom prst="rect">
            <a:avLst/>
          </a:prstGeom>
          <a:noFill/>
        </p:spPr>
      </p:pic>
      <p:sp>
        <p:nvSpPr>
          <p:cNvPr id="10" name="TextBox 9"/>
          <p:cNvSpPr txBox="1"/>
          <p:nvPr/>
        </p:nvSpPr>
        <p:spPr>
          <a:xfrm>
            <a:off x="5715000" y="228600"/>
            <a:ext cx="1676400" cy="646331"/>
          </a:xfrm>
          <a:prstGeom prst="rect">
            <a:avLst/>
          </a:prstGeom>
          <a:noFill/>
        </p:spPr>
        <p:txBody>
          <a:bodyPr wrap="square" rtlCol="0">
            <a:spAutoFit/>
          </a:bodyPr>
          <a:lstStyle/>
          <a:p>
            <a:pPr algn="ctr"/>
            <a:r>
              <a:rPr lang="en-US" sz="3600" b="1" dirty="0" smtClean="0">
                <a:solidFill>
                  <a:srgbClr val="187BD8"/>
                </a:solidFill>
              </a:rPr>
              <a:t>Stock</a:t>
            </a:r>
          </a:p>
        </p:txBody>
      </p:sp>
      <p:pic>
        <p:nvPicPr>
          <p:cNvPr id="17416" name="Picture 8" descr="C:\Users\rujames\AppData\Local\Microsoft\Windows\Temporary Internet Files\Content.IE5\S3NC6S0Y\MP900314341[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547549">
            <a:off x="5874917" y="5529602"/>
            <a:ext cx="1447800" cy="1066546"/>
          </a:xfrm>
          <a:prstGeom prst="rect">
            <a:avLst/>
          </a:prstGeom>
          <a:noFill/>
        </p:spPr>
      </p:pic>
      <p:sp>
        <p:nvSpPr>
          <p:cNvPr id="18" name="TextBox 17"/>
          <p:cNvSpPr txBox="1"/>
          <p:nvPr/>
        </p:nvSpPr>
        <p:spPr>
          <a:xfrm>
            <a:off x="152400" y="3141664"/>
            <a:ext cx="8839200" cy="707886"/>
          </a:xfrm>
          <a:prstGeom prst="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dirty="0" smtClean="0"/>
              <a:t>  </a:t>
            </a:r>
            <a:r>
              <a:rPr lang="en-US" sz="4000" b="1" dirty="0" smtClean="0">
                <a:solidFill>
                  <a:srgbClr val="C00000"/>
                </a:solidFill>
              </a:rPr>
              <a:t>Deduction = $100,000 - Value of annuity</a:t>
            </a:r>
          </a:p>
        </p:txBody>
      </p:sp>
      <p:sp>
        <p:nvSpPr>
          <p:cNvPr id="11" name="TextBox 10"/>
          <p:cNvSpPr txBox="1"/>
          <p:nvPr/>
        </p:nvSpPr>
        <p:spPr>
          <a:xfrm>
            <a:off x="0" y="0"/>
            <a:ext cx="4572000" cy="646331"/>
          </a:xfrm>
          <a:prstGeom prst="rect">
            <a:avLst/>
          </a:prstGeom>
          <a:noFill/>
        </p:spPr>
        <p:txBody>
          <a:bodyPr wrap="square" rtlCol="0">
            <a:spAutoFit/>
          </a:bodyPr>
          <a:lstStyle/>
          <a:p>
            <a:r>
              <a:rPr lang="en-US" sz="3600" dirty="0" smtClean="0"/>
              <a:t>I give $100,000 in stock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166759XSmall.jpg"/>
          <p:cNvPicPr>
            <a:picLocks noChangeAspect="1"/>
          </p:cNvPicPr>
          <p:nvPr/>
        </p:nvPicPr>
        <p:blipFill>
          <a:blip r:embed="rId2" cstate="print"/>
          <a:srcRect b="4692"/>
          <a:stretch>
            <a:fillRect/>
          </a:stretch>
        </p:blipFill>
        <p:spPr>
          <a:xfrm>
            <a:off x="2209800" y="843374"/>
            <a:ext cx="4800600" cy="6014626"/>
          </a:xfrm>
          <a:prstGeom prst="rect">
            <a:avLst/>
          </a:prstGeom>
        </p:spPr>
      </p:pic>
      <p:sp>
        <p:nvSpPr>
          <p:cNvPr id="3" name="Content Placeholder 2"/>
          <p:cNvSpPr>
            <a:spLocks noGrp="1"/>
          </p:cNvSpPr>
          <p:nvPr>
            <p:ph idx="1"/>
          </p:nvPr>
        </p:nvSpPr>
        <p:spPr>
          <a:xfrm>
            <a:off x="0" y="0"/>
            <a:ext cx="9144000" cy="2438400"/>
          </a:xfrm>
        </p:spPr>
        <p:txBody>
          <a:bodyPr>
            <a:normAutofit/>
          </a:bodyPr>
          <a:lstStyle/>
          <a:p>
            <a:pPr marL="0" indent="0" algn="ctr">
              <a:lnSpc>
                <a:spcPct val="80000"/>
              </a:lnSpc>
              <a:spcBef>
                <a:spcPts val="0"/>
              </a:spcBef>
              <a:buNone/>
            </a:pPr>
            <a:r>
              <a:rPr lang="en-US" sz="4800" dirty="0" smtClean="0"/>
              <a:t>The rules for calculating capital gain (taxable) add complications</a:t>
            </a:r>
            <a:endParaRPr lang="en-US" sz="4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a:buNone/>
            </a:pPr>
            <a:r>
              <a:rPr lang="en-US" b="1" dirty="0" smtClean="0"/>
              <a:t>                     I paid                                                  </a:t>
            </a:r>
            <a:r>
              <a:rPr lang="en-US" sz="6000" b="1" dirty="0" smtClean="0"/>
              <a:t> </a:t>
            </a:r>
            <a:r>
              <a:rPr lang="en-US" b="1" dirty="0" smtClean="0"/>
              <a:t>for it</a:t>
            </a:r>
          </a:p>
          <a:p>
            <a:pPr>
              <a:buNone/>
            </a:pPr>
            <a:r>
              <a:rPr lang="en-US" dirty="0" smtClean="0"/>
              <a:t> </a:t>
            </a:r>
          </a:p>
          <a:p>
            <a:pPr>
              <a:lnSpc>
                <a:spcPct val="60000"/>
              </a:lnSpc>
              <a:spcBef>
                <a:spcPts val="0"/>
              </a:spcBef>
              <a:buNone/>
            </a:pPr>
            <a:endParaRPr lang="en-US" b="1" dirty="0" smtClean="0"/>
          </a:p>
          <a:p>
            <a:pPr>
              <a:lnSpc>
                <a:spcPct val="60000"/>
              </a:lnSpc>
              <a:spcBef>
                <a:spcPts val="0"/>
              </a:spcBef>
              <a:buNone/>
            </a:pPr>
            <a:endParaRPr lang="en-US" b="1" dirty="0" smtClean="0"/>
          </a:p>
          <a:p>
            <a:pPr>
              <a:lnSpc>
                <a:spcPct val="60000"/>
              </a:lnSpc>
              <a:spcBef>
                <a:spcPts val="0"/>
              </a:spcBef>
              <a:buNone/>
            </a:pPr>
            <a:endParaRPr lang="en-US" b="1" dirty="0" smtClean="0"/>
          </a:p>
          <a:p>
            <a:pPr>
              <a:lnSpc>
                <a:spcPct val="60000"/>
              </a:lnSpc>
              <a:spcBef>
                <a:spcPts val="0"/>
              </a:spcBef>
              <a:buNone/>
            </a:pPr>
            <a:r>
              <a:rPr lang="en-US" b="1" dirty="0" smtClean="0"/>
              <a:t>I sell it for</a:t>
            </a:r>
          </a:p>
          <a:p>
            <a:pPr>
              <a:lnSpc>
                <a:spcPct val="60000"/>
              </a:lnSpc>
              <a:spcBef>
                <a:spcPts val="0"/>
              </a:spcBef>
              <a:buNone/>
            </a:pPr>
            <a:r>
              <a:rPr lang="en-US" b="1" dirty="0" smtClean="0"/>
              <a:t>fair market </a:t>
            </a:r>
          </a:p>
          <a:p>
            <a:pPr>
              <a:lnSpc>
                <a:spcPct val="60000"/>
              </a:lnSpc>
              <a:spcBef>
                <a:spcPts val="0"/>
              </a:spcBef>
              <a:buNone/>
            </a:pPr>
            <a:r>
              <a:rPr lang="en-US" b="1" dirty="0" smtClean="0"/>
              <a:t>value of</a:t>
            </a:r>
          </a:p>
          <a:p>
            <a:pPr>
              <a:lnSpc>
                <a:spcPct val="60000"/>
              </a:lnSpc>
              <a:spcBef>
                <a:spcPts val="0"/>
              </a:spcBef>
              <a:buNone/>
            </a:pPr>
            <a:endParaRPr lang="en-US" b="1" dirty="0" smtClean="0"/>
          </a:p>
          <a:p>
            <a:pPr>
              <a:lnSpc>
                <a:spcPct val="60000"/>
              </a:lnSpc>
              <a:spcBef>
                <a:spcPts val="0"/>
              </a:spcBef>
              <a:buNone/>
            </a:pPr>
            <a:endParaRPr lang="en-US" b="1" dirty="0" smtClean="0"/>
          </a:p>
          <a:p>
            <a:pPr>
              <a:lnSpc>
                <a:spcPct val="60000"/>
              </a:lnSpc>
              <a:spcBef>
                <a:spcPts val="0"/>
              </a:spcBef>
              <a:buNone/>
            </a:pPr>
            <a:endParaRPr lang="en-US" b="1" dirty="0" smtClean="0"/>
          </a:p>
          <a:p>
            <a:pPr>
              <a:lnSpc>
                <a:spcPct val="60000"/>
              </a:lnSpc>
              <a:spcBef>
                <a:spcPts val="0"/>
              </a:spcBef>
              <a:buNone/>
            </a:pPr>
            <a:endParaRPr lang="en-US" b="1" dirty="0" smtClean="0"/>
          </a:p>
          <a:p>
            <a:pPr>
              <a:lnSpc>
                <a:spcPct val="60000"/>
              </a:lnSpc>
              <a:spcBef>
                <a:spcPts val="0"/>
              </a:spcBef>
              <a:buNone/>
            </a:pPr>
            <a:r>
              <a:rPr lang="en-US" b="1" dirty="0" smtClean="0"/>
              <a:t>		       I have a </a:t>
            </a:r>
          </a:p>
          <a:p>
            <a:pPr>
              <a:lnSpc>
                <a:spcPct val="60000"/>
              </a:lnSpc>
              <a:spcBef>
                <a:spcPts val="0"/>
              </a:spcBef>
              <a:buNone/>
            </a:pPr>
            <a:r>
              <a:rPr lang="en-US" b="1" dirty="0" smtClean="0"/>
              <a:t>		       capital </a:t>
            </a:r>
          </a:p>
          <a:p>
            <a:pPr>
              <a:lnSpc>
                <a:spcPct val="60000"/>
              </a:lnSpc>
              <a:spcBef>
                <a:spcPts val="0"/>
              </a:spcBef>
              <a:buNone/>
            </a:pPr>
            <a:r>
              <a:rPr lang="en-US" b="1" dirty="0" smtClean="0"/>
              <a:t>		       gain of</a:t>
            </a:r>
            <a:endParaRPr lang="en-US" dirty="0"/>
          </a:p>
        </p:txBody>
      </p:sp>
      <p:sp>
        <p:nvSpPr>
          <p:cNvPr id="4" name="TextBox 3"/>
          <p:cNvSpPr txBox="1"/>
          <p:nvPr/>
        </p:nvSpPr>
        <p:spPr>
          <a:xfrm>
            <a:off x="1905000" y="228600"/>
            <a:ext cx="7162800" cy="581697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800" b="1" dirty="0" smtClean="0">
                <a:ln w="11430"/>
                <a:solidFill>
                  <a:srgbClr val="C00000"/>
                </a:solidFill>
                <a:effectLst>
                  <a:outerShdw blurRad="50800" dist="39000" dir="5460000" algn="tl">
                    <a:srgbClr val="000000">
                      <a:alpha val="38000"/>
                    </a:srgbClr>
                  </a:outerShdw>
                </a:effectLst>
              </a:rPr>
              <a:t>    </a:t>
            </a:r>
            <a:r>
              <a:rPr lang="en-US" sz="9600" b="1" dirty="0" smtClean="0">
                <a:ln w="11430"/>
                <a:solidFill>
                  <a:srgbClr val="C00000"/>
                </a:solidFill>
                <a:effectLst>
                  <a:outerShdw blurRad="50800" dist="39000" dir="5460000" algn="tl">
                    <a:srgbClr val="000000">
                      <a:alpha val="38000"/>
                    </a:srgbClr>
                  </a:outerShdw>
                </a:effectLst>
              </a:rPr>
              <a:t>$500,000</a:t>
            </a:r>
          </a:p>
          <a:p>
            <a:endParaRPr lang="en-US" sz="4400" b="1" dirty="0" smtClean="0">
              <a:ln w="11430"/>
              <a:solidFill>
                <a:srgbClr val="C00000"/>
              </a:solidFill>
              <a:effectLst>
                <a:outerShdw blurRad="50800" dist="39000" dir="5460000" algn="tl">
                  <a:srgbClr val="000000">
                    <a:alpha val="38000"/>
                  </a:srgbClr>
                </a:outerShdw>
              </a:effectLst>
            </a:endParaRPr>
          </a:p>
          <a:p>
            <a:r>
              <a:rPr lang="en-US" sz="9600" b="1" dirty="0" smtClean="0">
                <a:ln w="11430"/>
                <a:solidFill>
                  <a:srgbClr val="C00000"/>
                </a:solidFill>
                <a:effectLst>
                  <a:outerShdw blurRad="50800" dist="39000" dir="5460000" algn="tl">
                    <a:srgbClr val="000000">
                      <a:alpha val="38000"/>
                    </a:srgbClr>
                  </a:outerShdw>
                </a:effectLst>
              </a:rPr>
              <a:t>$1,000,000</a:t>
            </a:r>
          </a:p>
          <a:p>
            <a:endParaRPr lang="en-US" sz="4000" b="1" dirty="0" smtClean="0">
              <a:ln w="11430"/>
              <a:solidFill>
                <a:srgbClr val="C00000"/>
              </a:solidFill>
              <a:effectLst>
                <a:outerShdw blurRad="50800" dist="39000" dir="5460000" algn="tl">
                  <a:srgbClr val="000000">
                    <a:alpha val="38000"/>
                  </a:srgbClr>
                </a:outerShdw>
              </a:effectLst>
            </a:endParaRPr>
          </a:p>
          <a:p>
            <a:r>
              <a:rPr lang="en-US" sz="9600" b="1" dirty="0" smtClean="0">
                <a:ln w="11430"/>
                <a:solidFill>
                  <a:srgbClr val="C00000"/>
                </a:solidFill>
                <a:effectLst>
                  <a:outerShdw blurRad="50800" dist="39000" dir="5460000" algn="tl">
                    <a:srgbClr val="000000">
                      <a:alpha val="38000"/>
                    </a:srgbClr>
                  </a:outerShdw>
                </a:effectLst>
              </a:rPr>
              <a:t>    $500,000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a:buNone/>
            </a:pPr>
            <a:r>
              <a:rPr lang="en-US" b="1" dirty="0" smtClean="0"/>
              <a:t>                     I paid                                                  </a:t>
            </a:r>
            <a:r>
              <a:rPr lang="en-US" sz="6000" b="1" dirty="0" smtClean="0"/>
              <a:t> </a:t>
            </a:r>
            <a:r>
              <a:rPr lang="en-US" b="1" dirty="0" smtClean="0"/>
              <a:t>for it</a:t>
            </a:r>
          </a:p>
          <a:p>
            <a:pPr>
              <a:buNone/>
            </a:pPr>
            <a:r>
              <a:rPr lang="en-US" dirty="0" smtClean="0"/>
              <a:t> </a:t>
            </a:r>
          </a:p>
          <a:p>
            <a:pPr>
              <a:lnSpc>
                <a:spcPct val="60000"/>
              </a:lnSpc>
              <a:spcBef>
                <a:spcPts val="0"/>
              </a:spcBef>
              <a:buNone/>
            </a:pPr>
            <a:endParaRPr lang="en-US" b="1" dirty="0" smtClean="0"/>
          </a:p>
          <a:p>
            <a:pPr>
              <a:lnSpc>
                <a:spcPct val="60000"/>
              </a:lnSpc>
              <a:spcBef>
                <a:spcPts val="0"/>
              </a:spcBef>
              <a:buNone/>
            </a:pPr>
            <a:endParaRPr lang="en-US" b="1" dirty="0" smtClean="0"/>
          </a:p>
          <a:p>
            <a:pPr>
              <a:lnSpc>
                <a:spcPct val="60000"/>
              </a:lnSpc>
              <a:spcBef>
                <a:spcPts val="0"/>
              </a:spcBef>
              <a:buNone/>
            </a:pPr>
            <a:endParaRPr lang="en-US" b="1" dirty="0" smtClean="0"/>
          </a:p>
          <a:p>
            <a:pPr>
              <a:lnSpc>
                <a:spcPct val="60000"/>
              </a:lnSpc>
              <a:spcBef>
                <a:spcPts val="0"/>
              </a:spcBef>
              <a:buNone/>
            </a:pPr>
            <a:r>
              <a:rPr lang="en-US" b="1" dirty="0" smtClean="0"/>
              <a:t>		I sell it for</a:t>
            </a:r>
          </a:p>
          <a:p>
            <a:pPr>
              <a:lnSpc>
                <a:spcPct val="60000"/>
              </a:lnSpc>
              <a:spcBef>
                <a:spcPts val="0"/>
              </a:spcBef>
              <a:buNone/>
            </a:pPr>
            <a:r>
              <a:rPr lang="en-US" b="1" dirty="0" smtClean="0"/>
              <a:t>		fair market </a:t>
            </a:r>
          </a:p>
          <a:p>
            <a:pPr>
              <a:lnSpc>
                <a:spcPct val="60000"/>
              </a:lnSpc>
              <a:spcBef>
                <a:spcPts val="0"/>
              </a:spcBef>
              <a:buNone/>
            </a:pPr>
            <a:r>
              <a:rPr lang="en-US" b="1" dirty="0" smtClean="0"/>
              <a:t>		value of</a:t>
            </a:r>
          </a:p>
          <a:p>
            <a:pPr>
              <a:lnSpc>
                <a:spcPct val="60000"/>
              </a:lnSpc>
              <a:spcBef>
                <a:spcPts val="0"/>
              </a:spcBef>
              <a:buNone/>
            </a:pPr>
            <a:endParaRPr lang="en-US" b="1" dirty="0" smtClean="0"/>
          </a:p>
          <a:p>
            <a:pPr>
              <a:lnSpc>
                <a:spcPct val="60000"/>
              </a:lnSpc>
              <a:spcBef>
                <a:spcPts val="0"/>
              </a:spcBef>
              <a:buNone/>
            </a:pPr>
            <a:endParaRPr lang="en-US" b="1" dirty="0" smtClean="0"/>
          </a:p>
          <a:p>
            <a:pPr>
              <a:lnSpc>
                <a:spcPct val="60000"/>
              </a:lnSpc>
              <a:spcBef>
                <a:spcPts val="0"/>
              </a:spcBef>
              <a:buNone/>
            </a:pPr>
            <a:endParaRPr lang="en-US" b="1" dirty="0" smtClean="0"/>
          </a:p>
          <a:p>
            <a:pPr>
              <a:lnSpc>
                <a:spcPct val="60000"/>
              </a:lnSpc>
              <a:spcBef>
                <a:spcPts val="0"/>
              </a:spcBef>
              <a:buNone/>
            </a:pPr>
            <a:endParaRPr lang="en-US" b="1" dirty="0" smtClean="0"/>
          </a:p>
          <a:p>
            <a:pPr>
              <a:lnSpc>
                <a:spcPct val="60000"/>
              </a:lnSpc>
              <a:spcBef>
                <a:spcPts val="0"/>
              </a:spcBef>
              <a:buNone/>
            </a:pPr>
            <a:r>
              <a:rPr lang="en-US" b="1" dirty="0" smtClean="0"/>
              <a:t>		       I have a </a:t>
            </a:r>
          </a:p>
          <a:p>
            <a:pPr>
              <a:lnSpc>
                <a:spcPct val="60000"/>
              </a:lnSpc>
              <a:spcBef>
                <a:spcPts val="0"/>
              </a:spcBef>
              <a:buNone/>
            </a:pPr>
            <a:r>
              <a:rPr lang="en-US" b="1" dirty="0" smtClean="0"/>
              <a:t>		       capital </a:t>
            </a:r>
          </a:p>
          <a:p>
            <a:pPr>
              <a:lnSpc>
                <a:spcPct val="60000"/>
              </a:lnSpc>
              <a:spcBef>
                <a:spcPts val="0"/>
              </a:spcBef>
              <a:buNone/>
            </a:pPr>
            <a:r>
              <a:rPr lang="en-US" b="1" dirty="0" smtClean="0"/>
              <a:t>		       gain of</a:t>
            </a:r>
            <a:endParaRPr lang="en-US" dirty="0"/>
          </a:p>
        </p:txBody>
      </p:sp>
      <p:sp>
        <p:nvSpPr>
          <p:cNvPr id="4" name="TextBox 3"/>
          <p:cNvSpPr txBox="1"/>
          <p:nvPr/>
        </p:nvSpPr>
        <p:spPr>
          <a:xfrm>
            <a:off x="1905000" y="228600"/>
            <a:ext cx="7162800" cy="581697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800" b="1" dirty="0" smtClean="0">
                <a:ln w="11430"/>
                <a:solidFill>
                  <a:srgbClr val="C00000"/>
                </a:solidFill>
                <a:effectLst>
                  <a:outerShdw blurRad="50800" dist="39000" dir="5460000" algn="tl">
                    <a:srgbClr val="000000">
                      <a:alpha val="38000"/>
                    </a:srgbClr>
                  </a:outerShdw>
                </a:effectLst>
              </a:rPr>
              <a:t>    </a:t>
            </a:r>
            <a:r>
              <a:rPr lang="en-US" sz="9600" b="1" dirty="0" smtClean="0">
                <a:ln w="11430"/>
                <a:solidFill>
                  <a:srgbClr val="C00000"/>
                </a:solidFill>
                <a:effectLst>
                  <a:outerShdw blurRad="50800" dist="39000" dir="5460000" algn="tl">
                    <a:srgbClr val="000000">
                      <a:alpha val="38000"/>
                    </a:srgbClr>
                  </a:outerShdw>
                </a:effectLst>
              </a:rPr>
              <a:t>$500,000</a:t>
            </a:r>
          </a:p>
          <a:p>
            <a:endParaRPr lang="en-US" sz="4400" b="1" dirty="0" smtClean="0">
              <a:ln w="11430"/>
              <a:solidFill>
                <a:srgbClr val="C00000"/>
              </a:solidFill>
              <a:effectLst>
                <a:outerShdw blurRad="50800" dist="39000" dir="5460000" algn="tl">
                  <a:srgbClr val="000000">
                    <a:alpha val="38000"/>
                  </a:srgbClr>
                </a:outerShdw>
              </a:effectLst>
            </a:endParaRPr>
          </a:p>
          <a:p>
            <a:r>
              <a:rPr lang="en-US" sz="8800" b="1" dirty="0" smtClean="0">
                <a:ln w="11430"/>
                <a:solidFill>
                  <a:srgbClr val="C00000"/>
                </a:solidFill>
                <a:effectLst>
                  <a:outerShdw blurRad="50800" dist="39000" dir="5460000" algn="tl">
                    <a:srgbClr val="000000">
                      <a:alpha val="38000"/>
                    </a:srgbClr>
                  </a:outerShdw>
                </a:effectLst>
              </a:rPr>
              <a:t>    </a:t>
            </a:r>
            <a:r>
              <a:rPr lang="en-US" sz="9600" b="1" dirty="0" smtClean="0">
                <a:ln w="11430"/>
                <a:solidFill>
                  <a:srgbClr val="C00000"/>
                </a:solidFill>
                <a:effectLst>
                  <a:outerShdw blurRad="50800" dist="39000" dir="5460000" algn="tl">
                    <a:srgbClr val="000000">
                      <a:alpha val="38000"/>
                    </a:srgbClr>
                  </a:outerShdw>
                </a:effectLst>
              </a:rPr>
              <a:t>$500,000</a:t>
            </a:r>
          </a:p>
          <a:p>
            <a:endParaRPr lang="en-US" sz="4000" b="1" dirty="0" smtClean="0">
              <a:ln w="11430"/>
              <a:solidFill>
                <a:srgbClr val="C00000"/>
              </a:solidFill>
              <a:effectLst>
                <a:outerShdw blurRad="50800" dist="39000" dir="5460000" algn="tl">
                  <a:srgbClr val="000000">
                    <a:alpha val="38000"/>
                  </a:srgbClr>
                </a:outerShdw>
              </a:effectLst>
            </a:endParaRPr>
          </a:p>
          <a:p>
            <a:r>
              <a:rPr lang="en-US" sz="9600" b="1" dirty="0" smtClean="0">
                <a:ln w="11430"/>
                <a:solidFill>
                  <a:srgbClr val="C00000"/>
                </a:solidFill>
                <a:effectLst>
                  <a:outerShdw blurRad="50800" dist="39000" dir="5460000" algn="tl">
                    <a:srgbClr val="000000">
                      <a:alpha val="38000"/>
                    </a:srgbClr>
                  </a:outerShdw>
                </a:effectLst>
              </a:rPr>
              <a:t>    $0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a:buNone/>
            </a:pPr>
            <a:r>
              <a:rPr lang="en-US" b="1" dirty="0" smtClean="0"/>
              <a:t>                     I paid                                                  </a:t>
            </a:r>
            <a:r>
              <a:rPr lang="en-US" sz="6000" b="1" dirty="0" smtClean="0"/>
              <a:t> </a:t>
            </a:r>
            <a:r>
              <a:rPr lang="en-US" b="1" dirty="0" smtClean="0"/>
              <a:t>for it</a:t>
            </a:r>
          </a:p>
          <a:p>
            <a:pPr>
              <a:buNone/>
            </a:pPr>
            <a:r>
              <a:rPr lang="en-US" dirty="0" smtClean="0"/>
              <a:t> </a:t>
            </a:r>
          </a:p>
          <a:p>
            <a:pPr>
              <a:lnSpc>
                <a:spcPct val="60000"/>
              </a:lnSpc>
              <a:spcBef>
                <a:spcPts val="0"/>
              </a:spcBef>
              <a:buNone/>
            </a:pPr>
            <a:endParaRPr lang="en-US" b="1" dirty="0" smtClean="0"/>
          </a:p>
          <a:p>
            <a:pPr>
              <a:lnSpc>
                <a:spcPct val="60000"/>
              </a:lnSpc>
              <a:spcBef>
                <a:spcPts val="0"/>
              </a:spcBef>
              <a:buNone/>
            </a:pPr>
            <a:endParaRPr lang="en-US" sz="3600" b="1" dirty="0" smtClean="0"/>
          </a:p>
          <a:p>
            <a:pPr>
              <a:lnSpc>
                <a:spcPct val="60000"/>
              </a:lnSpc>
              <a:spcBef>
                <a:spcPts val="0"/>
              </a:spcBef>
              <a:buNone/>
            </a:pPr>
            <a:r>
              <a:rPr lang="en-US" b="1" dirty="0" smtClean="0"/>
              <a:t>		   I sell it to </a:t>
            </a:r>
          </a:p>
          <a:p>
            <a:pPr>
              <a:lnSpc>
                <a:spcPct val="60000"/>
              </a:lnSpc>
              <a:spcBef>
                <a:spcPts val="0"/>
              </a:spcBef>
              <a:buNone/>
            </a:pPr>
            <a:r>
              <a:rPr lang="en-US" b="1" dirty="0" smtClean="0"/>
              <a:t>		 charity for</a:t>
            </a:r>
          </a:p>
          <a:p>
            <a:pPr>
              <a:lnSpc>
                <a:spcPct val="60000"/>
              </a:lnSpc>
              <a:spcBef>
                <a:spcPts val="0"/>
              </a:spcBef>
              <a:buNone/>
            </a:pPr>
            <a:endParaRPr lang="en-US" b="1" dirty="0" smtClean="0"/>
          </a:p>
          <a:p>
            <a:pPr>
              <a:lnSpc>
                <a:spcPct val="60000"/>
              </a:lnSpc>
              <a:spcBef>
                <a:spcPts val="0"/>
              </a:spcBef>
              <a:buNone/>
            </a:pPr>
            <a:endParaRPr lang="en-US" b="1" dirty="0" smtClean="0"/>
          </a:p>
          <a:p>
            <a:pPr>
              <a:lnSpc>
                <a:spcPct val="60000"/>
              </a:lnSpc>
              <a:spcBef>
                <a:spcPts val="0"/>
              </a:spcBef>
              <a:buNone/>
            </a:pPr>
            <a:endParaRPr lang="en-US" sz="4400" b="1" dirty="0" smtClean="0"/>
          </a:p>
          <a:p>
            <a:pPr>
              <a:lnSpc>
                <a:spcPct val="60000"/>
              </a:lnSpc>
              <a:spcBef>
                <a:spcPts val="0"/>
              </a:spcBef>
              <a:buNone/>
            </a:pPr>
            <a:r>
              <a:rPr lang="en-US" b="1" dirty="0" smtClean="0"/>
              <a:t>It has a fair</a:t>
            </a:r>
          </a:p>
          <a:p>
            <a:pPr>
              <a:lnSpc>
                <a:spcPct val="60000"/>
              </a:lnSpc>
              <a:spcBef>
                <a:spcPts val="0"/>
              </a:spcBef>
              <a:buNone/>
            </a:pPr>
            <a:r>
              <a:rPr lang="en-US" b="1" dirty="0" smtClean="0"/>
              <a:t>market </a:t>
            </a:r>
          </a:p>
          <a:p>
            <a:pPr>
              <a:lnSpc>
                <a:spcPct val="60000"/>
              </a:lnSpc>
              <a:spcBef>
                <a:spcPts val="0"/>
              </a:spcBef>
              <a:buNone/>
            </a:pPr>
            <a:r>
              <a:rPr lang="en-US" b="1" dirty="0" smtClean="0"/>
              <a:t>value of</a:t>
            </a:r>
          </a:p>
          <a:p>
            <a:pPr>
              <a:lnSpc>
                <a:spcPct val="60000"/>
              </a:lnSpc>
              <a:spcBef>
                <a:spcPts val="0"/>
              </a:spcBef>
              <a:buNone/>
            </a:pPr>
            <a:r>
              <a:rPr lang="en-US" b="1" dirty="0" smtClean="0"/>
              <a:t> </a:t>
            </a:r>
          </a:p>
          <a:p>
            <a:pPr>
              <a:lnSpc>
                <a:spcPct val="60000"/>
              </a:lnSpc>
              <a:spcBef>
                <a:spcPts val="0"/>
              </a:spcBef>
              <a:buNone/>
            </a:pPr>
            <a:endParaRPr lang="en-US" sz="6600" b="1" dirty="0" smtClean="0"/>
          </a:p>
          <a:p>
            <a:pPr>
              <a:lnSpc>
                <a:spcPct val="60000"/>
              </a:lnSpc>
              <a:spcBef>
                <a:spcPts val="0"/>
              </a:spcBef>
              <a:buNone/>
            </a:pPr>
            <a:r>
              <a:rPr lang="en-US" b="1" dirty="0" smtClean="0"/>
              <a:t>		       I have a </a:t>
            </a:r>
          </a:p>
          <a:p>
            <a:pPr>
              <a:lnSpc>
                <a:spcPct val="60000"/>
              </a:lnSpc>
              <a:spcBef>
                <a:spcPts val="0"/>
              </a:spcBef>
              <a:buNone/>
            </a:pPr>
            <a:r>
              <a:rPr lang="en-US" b="1" dirty="0" smtClean="0"/>
              <a:t>		       capital </a:t>
            </a:r>
          </a:p>
          <a:p>
            <a:pPr>
              <a:lnSpc>
                <a:spcPct val="60000"/>
              </a:lnSpc>
              <a:spcBef>
                <a:spcPts val="0"/>
              </a:spcBef>
              <a:buNone/>
            </a:pPr>
            <a:r>
              <a:rPr lang="en-US" b="1" dirty="0" smtClean="0"/>
              <a:t>		       gain of</a:t>
            </a:r>
            <a:endParaRPr lang="en-US" dirty="0"/>
          </a:p>
        </p:txBody>
      </p:sp>
      <p:sp>
        <p:nvSpPr>
          <p:cNvPr id="4" name="TextBox 3"/>
          <p:cNvSpPr txBox="1"/>
          <p:nvPr/>
        </p:nvSpPr>
        <p:spPr>
          <a:xfrm>
            <a:off x="1905000" y="228600"/>
            <a:ext cx="7162800" cy="69249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800" b="1" dirty="0" smtClean="0">
                <a:ln w="11430"/>
                <a:solidFill>
                  <a:srgbClr val="C00000"/>
                </a:solidFill>
                <a:effectLst>
                  <a:outerShdw blurRad="50800" dist="39000" dir="5460000" algn="tl">
                    <a:srgbClr val="000000">
                      <a:alpha val="38000"/>
                    </a:srgbClr>
                  </a:outerShdw>
                </a:effectLst>
              </a:rPr>
              <a:t>    </a:t>
            </a:r>
            <a:r>
              <a:rPr lang="en-US" sz="9600" b="1" dirty="0" smtClean="0">
                <a:ln w="11430"/>
                <a:solidFill>
                  <a:srgbClr val="C00000"/>
                </a:solidFill>
                <a:effectLst>
                  <a:outerShdw blurRad="50800" dist="39000" dir="5460000" algn="tl">
                    <a:srgbClr val="000000">
                      <a:alpha val="38000"/>
                    </a:srgbClr>
                  </a:outerShdw>
                </a:effectLst>
              </a:rPr>
              <a:t>$500,000</a:t>
            </a:r>
          </a:p>
          <a:p>
            <a:endParaRPr lang="en-US" b="1" dirty="0" smtClean="0">
              <a:ln w="11430"/>
              <a:solidFill>
                <a:srgbClr val="C00000"/>
              </a:solidFill>
              <a:effectLst>
                <a:outerShdw blurRad="50800" dist="39000" dir="5460000" algn="tl">
                  <a:srgbClr val="000000">
                    <a:alpha val="38000"/>
                  </a:srgbClr>
                </a:outerShdw>
              </a:effectLst>
            </a:endParaRPr>
          </a:p>
          <a:p>
            <a:r>
              <a:rPr lang="en-US" sz="4800" b="1" dirty="0" smtClean="0">
                <a:ln w="11430"/>
                <a:solidFill>
                  <a:srgbClr val="C00000"/>
                </a:solidFill>
                <a:effectLst>
                  <a:outerShdw blurRad="50800" dist="39000" dir="5460000" algn="tl">
                    <a:srgbClr val="000000">
                      <a:alpha val="38000"/>
                    </a:srgbClr>
                  </a:outerShdw>
                </a:effectLst>
              </a:rPr>
              <a:t>       </a:t>
            </a:r>
            <a:r>
              <a:rPr lang="en-US" sz="9600" b="1" dirty="0" smtClean="0">
                <a:ln w="11430"/>
                <a:solidFill>
                  <a:srgbClr val="C00000"/>
                </a:solidFill>
                <a:effectLst>
                  <a:outerShdw blurRad="50800" dist="39000" dir="5460000" algn="tl">
                    <a:srgbClr val="000000">
                      <a:alpha val="38000"/>
                    </a:srgbClr>
                  </a:outerShdw>
                </a:effectLst>
              </a:rPr>
              <a:t>$800,000</a:t>
            </a:r>
          </a:p>
          <a:p>
            <a:endParaRPr lang="en-US" b="1" dirty="0" smtClean="0">
              <a:ln w="11430"/>
              <a:solidFill>
                <a:srgbClr val="C00000"/>
              </a:solidFill>
              <a:effectLst>
                <a:outerShdw blurRad="50800" dist="39000" dir="5460000" algn="tl">
                  <a:srgbClr val="000000">
                    <a:alpha val="38000"/>
                  </a:srgbClr>
                </a:outerShdw>
              </a:effectLst>
            </a:endParaRPr>
          </a:p>
          <a:p>
            <a:r>
              <a:rPr lang="en-US" sz="9600" b="1" dirty="0" smtClean="0">
                <a:ln w="11430"/>
                <a:solidFill>
                  <a:srgbClr val="C00000"/>
                </a:solidFill>
                <a:effectLst>
                  <a:outerShdw blurRad="50800" dist="39000" dir="5460000" algn="tl">
                    <a:srgbClr val="000000">
                      <a:alpha val="38000"/>
                    </a:srgbClr>
                  </a:outerShdw>
                </a:effectLst>
              </a:rPr>
              <a:t>$1,000,000</a:t>
            </a:r>
          </a:p>
          <a:p>
            <a:endParaRPr lang="en-US" b="1" dirty="0" smtClean="0">
              <a:ln w="11430"/>
              <a:solidFill>
                <a:srgbClr val="C00000"/>
              </a:solidFill>
              <a:effectLst>
                <a:outerShdw blurRad="50800" dist="39000" dir="5460000" algn="tl">
                  <a:srgbClr val="000000">
                    <a:alpha val="38000"/>
                  </a:srgbClr>
                </a:outerShdw>
              </a:effectLst>
            </a:endParaRPr>
          </a:p>
          <a:p>
            <a:r>
              <a:rPr lang="en-US" sz="9600" b="1" dirty="0" smtClean="0">
                <a:ln w="11430"/>
                <a:solidFill>
                  <a:srgbClr val="C00000"/>
                </a:solidFill>
                <a:effectLst>
                  <a:outerShdw blurRad="50800" dist="39000" dir="5460000" algn="tl">
                    <a:srgbClr val="000000">
                      <a:alpha val="38000"/>
                    </a:srgbClr>
                  </a:outerShdw>
                </a:effectLst>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38100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4502868"/>
            <a:ext cx="3352800" cy="2487156"/>
          </a:xfrm>
          <a:prstGeom prst="rect">
            <a:avLst/>
          </a:prstGeom>
          <a:noFill/>
        </p:spPr>
        <p:txBody>
          <a:bodyPr wrap="square" rtlCol="0">
            <a:spAutoFit/>
          </a:bodyPr>
          <a:lstStyle/>
          <a:p>
            <a:pPr>
              <a:lnSpc>
                <a:spcPct val="70000"/>
              </a:lnSpc>
            </a:pPr>
            <a:r>
              <a:rPr lang="en-US" sz="2800" dirty="0" smtClean="0">
                <a:solidFill>
                  <a:srgbClr val="002060"/>
                </a:solidFill>
              </a:rPr>
              <a:t>Original cost </a:t>
            </a:r>
          </a:p>
          <a:p>
            <a:pPr>
              <a:lnSpc>
                <a:spcPct val="70000"/>
              </a:lnSpc>
            </a:pPr>
            <a:r>
              <a:rPr lang="en-US" sz="3600" b="1" dirty="0" smtClean="0">
                <a:solidFill>
                  <a:srgbClr val="002060"/>
                </a:solidFill>
              </a:rPr>
              <a:t>$500,000</a:t>
            </a:r>
            <a:endParaRPr lang="en-US" sz="3200" b="1" dirty="0" smtClean="0">
              <a:solidFill>
                <a:srgbClr val="002060"/>
              </a:solidFill>
            </a:endParaRPr>
          </a:p>
          <a:p>
            <a:pPr>
              <a:lnSpc>
                <a:spcPct val="70000"/>
              </a:lnSpc>
            </a:pPr>
            <a:endParaRPr lang="en-US" sz="1400" dirty="0" smtClean="0">
              <a:solidFill>
                <a:srgbClr val="002060"/>
              </a:solidFill>
            </a:endParaRPr>
          </a:p>
          <a:p>
            <a:pPr>
              <a:lnSpc>
                <a:spcPct val="70000"/>
              </a:lnSpc>
            </a:pPr>
            <a:r>
              <a:rPr lang="en-US" sz="2800" dirty="0" smtClean="0">
                <a:solidFill>
                  <a:srgbClr val="002060"/>
                </a:solidFill>
              </a:rPr>
              <a:t>Value </a:t>
            </a:r>
          </a:p>
          <a:p>
            <a:pPr>
              <a:lnSpc>
                <a:spcPct val="70000"/>
              </a:lnSpc>
            </a:pPr>
            <a:r>
              <a:rPr lang="en-US" sz="3600" b="1" dirty="0" smtClean="0">
                <a:solidFill>
                  <a:srgbClr val="002060"/>
                </a:solidFill>
              </a:rPr>
              <a:t>$1,000,000</a:t>
            </a:r>
            <a:endParaRPr lang="en-US" sz="3200" b="1" dirty="0" smtClean="0">
              <a:solidFill>
                <a:srgbClr val="002060"/>
              </a:solidFill>
            </a:endParaRPr>
          </a:p>
          <a:p>
            <a:pPr>
              <a:lnSpc>
                <a:spcPct val="70000"/>
              </a:lnSpc>
            </a:pPr>
            <a:endParaRPr lang="en-US" sz="1400" dirty="0" smtClean="0">
              <a:solidFill>
                <a:srgbClr val="002060"/>
              </a:solidFill>
            </a:endParaRPr>
          </a:p>
          <a:p>
            <a:pPr>
              <a:lnSpc>
                <a:spcPct val="70000"/>
              </a:lnSpc>
            </a:pPr>
            <a:r>
              <a:rPr lang="en-US" sz="2800" dirty="0" smtClean="0">
                <a:solidFill>
                  <a:srgbClr val="002060"/>
                </a:solidFill>
              </a:rPr>
              <a:t>Gave to charity for </a:t>
            </a:r>
            <a:r>
              <a:rPr lang="en-US" sz="3600" b="1" dirty="0" smtClean="0">
                <a:solidFill>
                  <a:srgbClr val="002060"/>
                </a:solidFill>
              </a:rPr>
              <a:t>$800,000</a:t>
            </a:r>
            <a:endParaRPr lang="en-US" sz="2800" b="1" dirty="0">
              <a:solidFill>
                <a:srgbClr val="002060"/>
              </a:solidFill>
            </a:endParaRPr>
          </a:p>
        </p:txBody>
      </p:sp>
      <p:sp>
        <p:nvSpPr>
          <p:cNvPr id="6" name="Rectangle 5"/>
          <p:cNvSpPr/>
          <p:nvPr/>
        </p:nvSpPr>
        <p:spPr>
          <a:xfrm>
            <a:off x="9144000" y="0"/>
            <a:ext cx="4572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2060"/>
                </a:solidFill>
              </a:rPr>
              <a:t>Step 1: Divide property value</a:t>
            </a:r>
            <a:endParaRPr lang="en-US" sz="4800"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38100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4502868"/>
            <a:ext cx="3352800" cy="2487156"/>
          </a:xfrm>
          <a:prstGeom prst="rect">
            <a:avLst/>
          </a:prstGeom>
          <a:noFill/>
        </p:spPr>
        <p:txBody>
          <a:bodyPr wrap="square" rtlCol="0">
            <a:spAutoFit/>
          </a:bodyPr>
          <a:lstStyle/>
          <a:p>
            <a:pPr>
              <a:lnSpc>
                <a:spcPct val="70000"/>
              </a:lnSpc>
            </a:pPr>
            <a:r>
              <a:rPr lang="en-US" sz="2800" dirty="0" smtClean="0">
                <a:solidFill>
                  <a:srgbClr val="002060"/>
                </a:solidFill>
              </a:rPr>
              <a:t>Original cost </a:t>
            </a:r>
          </a:p>
          <a:p>
            <a:pPr>
              <a:lnSpc>
                <a:spcPct val="70000"/>
              </a:lnSpc>
            </a:pPr>
            <a:r>
              <a:rPr lang="en-US" sz="3600" b="1" dirty="0" smtClean="0">
                <a:solidFill>
                  <a:srgbClr val="002060"/>
                </a:solidFill>
              </a:rPr>
              <a:t>$500,000</a:t>
            </a:r>
            <a:endParaRPr lang="en-US" sz="3200" b="1" dirty="0" smtClean="0">
              <a:solidFill>
                <a:srgbClr val="002060"/>
              </a:solidFill>
            </a:endParaRPr>
          </a:p>
          <a:p>
            <a:pPr>
              <a:lnSpc>
                <a:spcPct val="70000"/>
              </a:lnSpc>
            </a:pPr>
            <a:endParaRPr lang="en-US" sz="1400" dirty="0" smtClean="0">
              <a:solidFill>
                <a:srgbClr val="002060"/>
              </a:solidFill>
            </a:endParaRPr>
          </a:p>
          <a:p>
            <a:pPr>
              <a:lnSpc>
                <a:spcPct val="70000"/>
              </a:lnSpc>
            </a:pPr>
            <a:r>
              <a:rPr lang="en-US" sz="2800" dirty="0" smtClean="0">
                <a:solidFill>
                  <a:srgbClr val="002060"/>
                </a:solidFill>
              </a:rPr>
              <a:t>Value </a:t>
            </a:r>
          </a:p>
          <a:p>
            <a:pPr>
              <a:lnSpc>
                <a:spcPct val="70000"/>
              </a:lnSpc>
            </a:pPr>
            <a:r>
              <a:rPr lang="en-US" sz="3600" b="1" dirty="0" smtClean="0">
                <a:solidFill>
                  <a:srgbClr val="002060"/>
                </a:solidFill>
              </a:rPr>
              <a:t>$1,000,000</a:t>
            </a:r>
            <a:endParaRPr lang="en-US" sz="3200" b="1" dirty="0" smtClean="0">
              <a:solidFill>
                <a:srgbClr val="002060"/>
              </a:solidFill>
            </a:endParaRPr>
          </a:p>
          <a:p>
            <a:pPr>
              <a:lnSpc>
                <a:spcPct val="70000"/>
              </a:lnSpc>
            </a:pPr>
            <a:endParaRPr lang="en-US" sz="1400" dirty="0" smtClean="0">
              <a:solidFill>
                <a:srgbClr val="002060"/>
              </a:solidFill>
            </a:endParaRPr>
          </a:p>
          <a:p>
            <a:pPr>
              <a:lnSpc>
                <a:spcPct val="70000"/>
              </a:lnSpc>
            </a:pPr>
            <a:r>
              <a:rPr lang="en-US" sz="2800" dirty="0" smtClean="0">
                <a:solidFill>
                  <a:srgbClr val="002060"/>
                </a:solidFill>
              </a:rPr>
              <a:t>Gave to charity for </a:t>
            </a:r>
            <a:r>
              <a:rPr lang="en-US" sz="3600" b="1" dirty="0" smtClean="0">
                <a:solidFill>
                  <a:srgbClr val="002060"/>
                </a:solidFill>
              </a:rPr>
              <a:t>$800,000</a:t>
            </a:r>
            <a:endParaRPr lang="en-US" sz="2800" b="1" dirty="0">
              <a:solidFill>
                <a:srgbClr val="002060"/>
              </a:solidFill>
            </a:endParaRPr>
          </a:p>
        </p:txBody>
      </p:sp>
      <p:sp>
        <p:nvSpPr>
          <p:cNvPr id="7" name="Rectangle 6"/>
          <p:cNvSpPr/>
          <p:nvPr/>
        </p:nvSpPr>
        <p:spPr>
          <a:xfrm>
            <a:off x="9144000" y="0"/>
            <a:ext cx="4572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2060"/>
                </a:solidFill>
              </a:rPr>
              <a:t>$800,000 of sale income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38100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4502868"/>
            <a:ext cx="3352800" cy="2487156"/>
          </a:xfrm>
          <a:prstGeom prst="rect">
            <a:avLst/>
          </a:prstGeom>
          <a:noFill/>
        </p:spPr>
        <p:txBody>
          <a:bodyPr wrap="square" rtlCol="0">
            <a:spAutoFit/>
          </a:bodyPr>
          <a:lstStyle/>
          <a:p>
            <a:pPr>
              <a:lnSpc>
                <a:spcPct val="70000"/>
              </a:lnSpc>
            </a:pPr>
            <a:r>
              <a:rPr lang="en-US" sz="2800" dirty="0" smtClean="0">
                <a:solidFill>
                  <a:srgbClr val="002060"/>
                </a:solidFill>
              </a:rPr>
              <a:t>Original cost </a:t>
            </a:r>
          </a:p>
          <a:p>
            <a:pPr>
              <a:lnSpc>
                <a:spcPct val="70000"/>
              </a:lnSpc>
            </a:pPr>
            <a:r>
              <a:rPr lang="en-US" sz="3600" b="1" dirty="0" smtClean="0">
                <a:solidFill>
                  <a:srgbClr val="002060"/>
                </a:solidFill>
              </a:rPr>
              <a:t>$500,000</a:t>
            </a:r>
            <a:endParaRPr lang="en-US" sz="3200" b="1" dirty="0" smtClean="0">
              <a:solidFill>
                <a:srgbClr val="002060"/>
              </a:solidFill>
            </a:endParaRPr>
          </a:p>
          <a:p>
            <a:pPr>
              <a:lnSpc>
                <a:spcPct val="70000"/>
              </a:lnSpc>
            </a:pPr>
            <a:endParaRPr lang="en-US" sz="1400" dirty="0" smtClean="0">
              <a:solidFill>
                <a:srgbClr val="002060"/>
              </a:solidFill>
            </a:endParaRPr>
          </a:p>
          <a:p>
            <a:pPr>
              <a:lnSpc>
                <a:spcPct val="70000"/>
              </a:lnSpc>
            </a:pPr>
            <a:r>
              <a:rPr lang="en-US" sz="2800" dirty="0" smtClean="0">
                <a:solidFill>
                  <a:srgbClr val="002060"/>
                </a:solidFill>
              </a:rPr>
              <a:t>Value </a:t>
            </a:r>
          </a:p>
          <a:p>
            <a:pPr>
              <a:lnSpc>
                <a:spcPct val="70000"/>
              </a:lnSpc>
            </a:pPr>
            <a:r>
              <a:rPr lang="en-US" sz="3600" b="1" dirty="0" smtClean="0">
                <a:solidFill>
                  <a:srgbClr val="002060"/>
                </a:solidFill>
              </a:rPr>
              <a:t>$1,000,000</a:t>
            </a:r>
            <a:endParaRPr lang="en-US" sz="3200" b="1" dirty="0" smtClean="0">
              <a:solidFill>
                <a:srgbClr val="002060"/>
              </a:solidFill>
            </a:endParaRPr>
          </a:p>
          <a:p>
            <a:pPr>
              <a:lnSpc>
                <a:spcPct val="70000"/>
              </a:lnSpc>
            </a:pPr>
            <a:endParaRPr lang="en-US" sz="1400" dirty="0" smtClean="0">
              <a:solidFill>
                <a:srgbClr val="002060"/>
              </a:solidFill>
            </a:endParaRPr>
          </a:p>
          <a:p>
            <a:pPr>
              <a:lnSpc>
                <a:spcPct val="70000"/>
              </a:lnSpc>
            </a:pPr>
            <a:r>
              <a:rPr lang="en-US" sz="2800" dirty="0" smtClean="0">
                <a:solidFill>
                  <a:srgbClr val="002060"/>
                </a:solidFill>
              </a:rPr>
              <a:t>Gave to charity for </a:t>
            </a:r>
            <a:r>
              <a:rPr lang="en-US" sz="3600" b="1" dirty="0" smtClean="0">
                <a:solidFill>
                  <a:srgbClr val="002060"/>
                </a:solidFill>
              </a:rPr>
              <a:t>$800,000</a:t>
            </a:r>
            <a:endParaRPr lang="en-US" sz="2800" b="1" dirty="0">
              <a:solidFill>
                <a:srgbClr val="002060"/>
              </a:solidFill>
            </a:endParaRPr>
          </a:p>
        </p:txBody>
      </p:sp>
      <p:sp>
        <p:nvSpPr>
          <p:cNvPr id="7" name="Rectangle 6"/>
          <p:cNvSpPr/>
          <p:nvPr/>
        </p:nvSpPr>
        <p:spPr>
          <a:xfrm>
            <a:off x="9144000" y="0"/>
            <a:ext cx="4572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2060"/>
                </a:solidFill>
              </a:rPr>
              <a:t>Step 2: Divide cost basis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38100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4502868"/>
            <a:ext cx="3352800" cy="2487156"/>
          </a:xfrm>
          <a:prstGeom prst="rect">
            <a:avLst/>
          </a:prstGeom>
          <a:noFill/>
        </p:spPr>
        <p:txBody>
          <a:bodyPr wrap="square" rtlCol="0">
            <a:spAutoFit/>
          </a:bodyPr>
          <a:lstStyle/>
          <a:p>
            <a:pPr>
              <a:lnSpc>
                <a:spcPct val="70000"/>
              </a:lnSpc>
            </a:pPr>
            <a:r>
              <a:rPr lang="en-US" sz="2800" dirty="0" smtClean="0">
                <a:solidFill>
                  <a:srgbClr val="002060"/>
                </a:solidFill>
              </a:rPr>
              <a:t>Original cost </a:t>
            </a:r>
          </a:p>
          <a:p>
            <a:pPr>
              <a:lnSpc>
                <a:spcPct val="70000"/>
              </a:lnSpc>
            </a:pPr>
            <a:r>
              <a:rPr lang="en-US" sz="3600" b="1" dirty="0" smtClean="0">
                <a:solidFill>
                  <a:srgbClr val="002060"/>
                </a:solidFill>
              </a:rPr>
              <a:t>$500,000</a:t>
            </a:r>
            <a:endParaRPr lang="en-US" sz="3200" b="1" dirty="0" smtClean="0">
              <a:solidFill>
                <a:srgbClr val="002060"/>
              </a:solidFill>
            </a:endParaRPr>
          </a:p>
          <a:p>
            <a:pPr>
              <a:lnSpc>
                <a:spcPct val="70000"/>
              </a:lnSpc>
            </a:pPr>
            <a:endParaRPr lang="en-US" sz="1400" dirty="0" smtClean="0">
              <a:solidFill>
                <a:srgbClr val="002060"/>
              </a:solidFill>
            </a:endParaRPr>
          </a:p>
          <a:p>
            <a:pPr>
              <a:lnSpc>
                <a:spcPct val="70000"/>
              </a:lnSpc>
            </a:pPr>
            <a:r>
              <a:rPr lang="en-US" sz="2800" dirty="0" smtClean="0">
                <a:solidFill>
                  <a:srgbClr val="002060"/>
                </a:solidFill>
              </a:rPr>
              <a:t>Value </a:t>
            </a:r>
          </a:p>
          <a:p>
            <a:pPr>
              <a:lnSpc>
                <a:spcPct val="70000"/>
              </a:lnSpc>
            </a:pPr>
            <a:r>
              <a:rPr lang="en-US" sz="3600" b="1" dirty="0" smtClean="0">
                <a:solidFill>
                  <a:srgbClr val="002060"/>
                </a:solidFill>
              </a:rPr>
              <a:t>$1,000,000</a:t>
            </a:r>
            <a:endParaRPr lang="en-US" sz="3200" b="1" dirty="0" smtClean="0">
              <a:solidFill>
                <a:srgbClr val="002060"/>
              </a:solidFill>
            </a:endParaRPr>
          </a:p>
          <a:p>
            <a:pPr>
              <a:lnSpc>
                <a:spcPct val="70000"/>
              </a:lnSpc>
            </a:pPr>
            <a:endParaRPr lang="en-US" sz="1400" dirty="0" smtClean="0">
              <a:solidFill>
                <a:srgbClr val="002060"/>
              </a:solidFill>
            </a:endParaRPr>
          </a:p>
          <a:p>
            <a:pPr>
              <a:lnSpc>
                <a:spcPct val="70000"/>
              </a:lnSpc>
            </a:pPr>
            <a:r>
              <a:rPr lang="en-US" sz="2800" dirty="0" smtClean="0">
                <a:solidFill>
                  <a:srgbClr val="002060"/>
                </a:solidFill>
              </a:rPr>
              <a:t>Gave to charity for </a:t>
            </a:r>
            <a:r>
              <a:rPr lang="en-US" sz="3600" b="1" dirty="0" smtClean="0">
                <a:solidFill>
                  <a:srgbClr val="002060"/>
                </a:solidFill>
              </a:rPr>
              <a:t>$800,000</a:t>
            </a:r>
            <a:endParaRPr lang="en-US" sz="2800" b="1" dirty="0">
              <a:solidFill>
                <a:srgbClr val="002060"/>
              </a:solidFill>
            </a:endParaRPr>
          </a:p>
        </p:txBody>
      </p:sp>
      <p:sp>
        <p:nvSpPr>
          <p:cNvPr id="5" name="Rectangle 4"/>
          <p:cNvSpPr/>
          <p:nvPr/>
        </p:nvSpPr>
        <p:spPr>
          <a:xfrm>
            <a:off x="9144000" y="0"/>
            <a:ext cx="4572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2060"/>
                </a:solidFill>
              </a:rPr>
              <a:t>Sale part: $400,000 of cost basis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38100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4502868"/>
            <a:ext cx="3352800" cy="2487156"/>
          </a:xfrm>
          <a:prstGeom prst="rect">
            <a:avLst/>
          </a:prstGeom>
          <a:noFill/>
        </p:spPr>
        <p:txBody>
          <a:bodyPr wrap="square" rtlCol="0">
            <a:spAutoFit/>
          </a:bodyPr>
          <a:lstStyle/>
          <a:p>
            <a:pPr>
              <a:lnSpc>
                <a:spcPct val="70000"/>
              </a:lnSpc>
            </a:pPr>
            <a:r>
              <a:rPr lang="en-US" sz="2800" dirty="0" smtClean="0">
                <a:solidFill>
                  <a:srgbClr val="002060"/>
                </a:solidFill>
              </a:rPr>
              <a:t>Original cost</a:t>
            </a:r>
          </a:p>
          <a:p>
            <a:pPr>
              <a:lnSpc>
                <a:spcPct val="70000"/>
              </a:lnSpc>
            </a:pPr>
            <a:r>
              <a:rPr lang="en-US" sz="3600" b="1" dirty="0" smtClean="0">
                <a:solidFill>
                  <a:srgbClr val="002060"/>
                </a:solidFill>
              </a:rPr>
              <a:t>$500,000</a:t>
            </a:r>
            <a:endParaRPr lang="en-US" sz="3200" b="1" dirty="0" smtClean="0">
              <a:solidFill>
                <a:srgbClr val="002060"/>
              </a:solidFill>
            </a:endParaRPr>
          </a:p>
          <a:p>
            <a:pPr>
              <a:lnSpc>
                <a:spcPct val="70000"/>
              </a:lnSpc>
            </a:pPr>
            <a:endParaRPr lang="en-US" sz="1400" dirty="0" smtClean="0">
              <a:solidFill>
                <a:srgbClr val="002060"/>
              </a:solidFill>
            </a:endParaRPr>
          </a:p>
          <a:p>
            <a:pPr>
              <a:lnSpc>
                <a:spcPct val="70000"/>
              </a:lnSpc>
            </a:pPr>
            <a:r>
              <a:rPr lang="en-US" sz="2800" dirty="0" smtClean="0">
                <a:solidFill>
                  <a:srgbClr val="002060"/>
                </a:solidFill>
              </a:rPr>
              <a:t>Value </a:t>
            </a:r>
          </a:p>
          <a:p>
            <a:pPr>
              <a:lnSpc>
                <a:spcPct val="70000"/>
              </a:lnSpc>
            </a:pPr>
            <a:r>
              <a:rPr lang="en-US" sz="3600" b="1" dirty="0" smtClean="0">
                <a:solidFill>
                  <a:srgbClr val="002060"/>
                </a:solidFill>
              </a:rPr>
              <a:t>$1,000,000</a:t>
            </a:r>
            <a:endParaRPr lang="en-US" sz="3200" b="1" dirty="0" smtClean="0">
              <a:solidFill>
                <a:srgbClr val="002060"/>
              </a:solidFill>
            </a:endParaRPr>
          </a:p>
          <a:p>
            <a:pPr>
              <a:lnSpc>
                <a:spcPct val="70000"/>
              </a:lnSpc>
            </a:pPr>
            <a:endParaRPr lang="en-US" sz="1400" dirty="0" smtClean="0">
              <a:solidFill>
                <a:srgbClr val="002060"/>
              </a:solidFill>
            </a:endParaRPr>
          </a:p>
          <a:p>
            <a:pPr>
              <a:lnSpc>
                <a:spcPct val="70000"/>
              </a:lnSpc>
            </a:pPr>
            <a:r>
              <a:rPr lang="en-US" sz="2800" dirty="0" smtClean="0">
                <a:solidFill>
                  <a:srgbClr val="002060"/>
                </a:solidFill>
              </a:rPr>
              <a:t>Gave to charity for </a:t>
            </a:r>
            <a:r>
              <a:rPr lang="en-US" sz="3600" b="1" dirty="0" smtClean="0">
                <a:solidFill>
                  <a:srgbClr val="002060"/>
                </a:solidFill>
              </a:rPr>
              <a:t>$800,000</a:t>
            </a:r>
            <a:endParaRPr lang="en-US" sz="2800" b="1" dirty="0">
              <a:solidFill>
                <a:srgbClr val="002060"/>
              </a:solidFill>
            </a:endParaRPr>
          </a:p>
        </p:txBody>
      </p:sp>
      <p:sp>
        <p:nvSpPr>
          <p:cNvPr id="7" name="Rectangle 6"/>
          <p:cNvSpPr/>
          <p:nvPr/>
        </p:nvSpPr>
        <p:spPr>
          <a:xfrm>
            <a:off x="9144000" y="0"/>
            <a:ext cx="4572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2060"/>
                </a:solidFill>
              </a:rPr>
              <a:t>Gain is sale income less sale basis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C:\Users\rujames\AppData\Local\Microsoft\Windows\Temporary Internet Files\Content.IE5\S3NC6S0Y\MP900442440[1].jpg"/>
          <p:cNvPicPr>
            <a:picLocks noChangeAspect="1" noChangeArrowheads="1"/>
          </p:cNvPicPr>
          <p:nvPr/>
        </p:nvPicPr>
        <p:blipFill>
          <a:blip r:embed="rId2" cstate="print"/>
          <a:srcRect t="13333"/>
          <a:stretch>
            <a:fillRect/>
          </a:stretch>
        </p:blipFill>
        <p:spPr bwMode="auto">
          <a:xfrm>
            <a:off x="0" y="0"/>
            <a:ext cx="6665850" cy="6858000"/>
          </a:xfrm>
          <a:prstGeom prst="rect">
            <a:avLst/>
          </a:prstGeom>
          <a:noFill/>
        </p:spPr>
      </p:pic>
      <p:sp>
        <p:nvSpPr>
          <p:cNvPr id="3" name="Content Placeholder 2"/>
          <p:cNvSpPr>
            <a:spLocks noGrp="1"/>
          </p:cNvSpPr>
          <p:nvPr>
            <p:ph idx="1"/>
          </p:nvPr>
        </p:nvSpPr>
        <p:spPr>
          <a:xfrm>
            <a:off x="4724400" y="0"/>
            <a:ext cx="4419600" cy="5821363"/>
          </a:xfrm>
        </p:spPr>
        <p:txBody>
          <a:bodyPr>
            <a:normAutofit/>
          </a:bodyPr>
          <a:lstStyle/>
          <a:p>
            <a:pPr marL="0" indent="0">
              <a:buNone/>
            </a:pPr>
            <a:r>
              <a:rPr lang="en-US" sz="6000" dirty="0" smtClean="0"/>
              <a:t>What is a bargain sale?</a:t>
            </a:r>
            <a:endParaRPr lang="en-US"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38100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4502868"/>
            <a:ext cx="3352800" cy="2487156"/>
          </a:xfrm>
          <a:prstGeom prst="rect">
            <a:avLst/>
          </a:prstGeom>
          <a:noFill/>
        </p:spPr>
        <p:txBody>
          <a:bodyPr wrap="square" rtlCol="0">
            <a:spAutoFit/>
          </a:bodyPr>
          <a:lstStyle/>
          <a:p>
            <a:pPr>
              <a:lnSpc>
                <a:spcPct val="70000"/>
              </a:lnSpc>
            </a:pPr>
            <a:r>
              <a:rPr lang="en-US" sz="2800" dirty="0" smtClean="0">
                <a:solidFill>
                  <a:srgbClr val="002060"/>
                </a:solidFill>
              </a:rPr>
              <a:t>Original cost </a:t>
            </a:r>
          </a:p>
          <a:p>
            <a:pPr>
              <a:lnSpc>
                <a:spcPct val="70000"/>
              </a:lnSpc>
            </a:pPr>
            <a:r>
              <a:rPr lang="en-US" sz="3600" b="1" dirty="0" smtClean="0">
                <a:solidFill>
                  <a:srgbClr val="002060"/>
                </a:solidFill>
              </a:rPr>
              <a:t>$500,000</a:t>
            </a:r>
            <a:endParaRPr lang="en-US" sz="3200" b="1" dirty="0" smtClean="0">
              <a:solidFill>
                <a:srgbClr val="002060"/>
              </a:solidFill>
            </a:endParaRPr>
          </a:p>
          <a:p>
            <a:pPr>
              <a:lnSpc>
                <a:spcPct val="70000"/>
              </a:lnSpc>
            </a:pPr>
            <a:endParaRPr lang="en-US" sz="1400" dirty="0" smtClean="0">
              <a:solidFill>
                <a:srgbClr val="002060"/>
              </a:solidFill>
            </a:endParaRPr>
          </a:p>
          <a:p>
            <a:pPr>
              <a:lnSpc>
                <a:spcPct val="70000"/>
              </a:lnSpc>
            </a:pPr>
            <a:r>
              <a:rPr lang="en-US" sz="2800" dirty="0" smtClean="0">
                <a:solidFill>
                  <a:srgbClr val="002060"/>
                </a:solidFill>
              </a:rPr>
              <a:t>Value </a:t>
            </a:r>
          </a:p>
          <a:p>
            <a:pPr>
              <a:lnSpc>
                <a:spcPct val="70000"/>
              </a:lnSpc>
            </a:pPr>
            <a:r>
              <a:rPr lang="en-US" sz="3600" b="1" dirty="0" smtClean="0">
                <a:solidFill>
                  <a:srgbClr val="002060"/>
                </a:solidFill>
              </a:rPr>
              <a:t>$1,000,000</a:t>
            </a:r>
            <a:endParaRPr lang="en-US" sz="3200" b="1" dirty="0" smtClean="0">
              <a:solidFill>
                <a:srgbClr val="002060"/>
              </a:solidFill>
            </a:endParaRPr>
          </a:p>
          <a:p>
            <a:pPr>
              <a:lnSpc>
                <a:spcPct val="70000"/>
              </a:lnSpc>
            </a:pPr>
            <a:endParaRPr lang="en-US" sz="1400" dirty="0" smtClean="0">
              <a:solidFill>
                <a:srgbClr val="002060"/>
              </a:solidFill>
            </a:endParaRPr>
          </a:p>
          <a:p>
            <a:pPr>
              <a:lnSpc>
                <a:spcPct val="70000"/>
              </a:lnSpc>
            </a:pPr>
            <a:r>
              <a:rPr lang="en-US" sz="2800" dirty="0" smtClean="0">
                <a:solidFill>
                  <a:srgbClr val="002060"/>
                </a:solidFill>
              </a:rPr>
              <a:t>Gave to charity for </a:t>
            </a:r>
            <a:r>
              <a:rPr lang="en-US" sz="3600" b="1" dirty="0" smtClean="0">
                <a:solidFill>
                  <a:srgbClr val="002060"/>
                </a:solidFill>
              </a:rPr>
              <a:t>$800,000</a:t>
            </a:r>
            <a:endParaRPr lang="en-US" sz="2800" b="1" dirty="0">
              <a:solidFill>
                <a:srgbClr val="002060"/>
              </a:solidFill>
            </a:endParaRPr>
          </a:p>
        </p:txBody>
      </p:sp>
      <p:sp>
        <p:nvSpPr>
          <p:cNvPr id="7" name="Rectangle 6"/>
          <p:cNvSpPr/>
          <p:nvPr/>
        </p:nvSpPr>
        <p:spPr>
          <a:xfrm>
            <a:off x="9144000" y="0"/>
            <a:ext cx="4572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
          <p:cNvSpPr txBox="1"/>
          <p:nvPr/>
        </p:nvSpPr>
        <p:spPr>
          <a:xfrm>
            <a:off x="2667000" y="1828800"/>
            <a:ext cx="4953000" cy="42672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endParaRPr lang="en-US" sz="3600" dirty="0" smtClean="0">
              <a:solidFill>
                <a:schemeClr val="bg1"/>
              </a:solidFill>
              <a:effectLst>
                <a:glow rad="228600">
                  <a:schemeClr val="tx1">
                    <a:alpha val="40000"/>
                  </a:schemeClr>
                </a:glow>
              </a:effectLst>
            </a:endParaRPr>
          </a:p>
          <a:p>
            <a:pPr>
              <a:lnSpc>
                <a:spcPct val="90000"/>
              </a:lnSpc>
            </a:pPr>
            <a:r>
              <a:rPr lang="en-US" sz="3600" dirty="0" smtClean="0">
                <a:solidFill>
                  <a:schemeClr val="bg1"/>
                </a:solidFill>
                <a:effectLst>
                  <a:glow rad="228600">
                    <a:schemeClr val="tx1">
                      <a:alpha val="40000"/>
                    </a:schemeClr>
                  </a:glow>
                </a:effectLst>
              </a:rPr>
              <a:t>		      </a:t>
            </a:r>
            <a:r>
              <a:rPr lang="en-US" sz="4400" dirty="0" smtClean="0">
                <a:solidFill>
                  <a:schemeClr val="bg1"/>
                </a:solidFill>
                <a:effectLst>
                  <a:glow rad="228600">
                    <a:schemeClr val="tx1">
                      <a:alpha val="40000"/>
                    </a:schemeClr>
                  </a:glow>
                </a:effectLst>
              </a:rPr>
              <a:t>Sale part </a:t>
            </a:r>
            <a:endParaRPr lang="en-US" sz="3600" dirty="0" smtClean="0">
              <a:solidFill>
                <a:schemeClr val="bg1"/>
              </a:solidFill>
              <a:effectLst>
                <a:glow rad="228600">
                  <a:schemeClr val="tx1">
                    <a:alpha val="40000"/>
                  </a:schemeClr>
                </a:glow>
              </a:effectLst>
            </a:endParaRPr>
          </a:p>
          <a:p>
            <a:pPr>
              <a:lnSpc>
                <a:spcPct val="90000"/>
              </a:lnSpc>
            </a:pPr>
            <a:endParaRPr lang="en-US" sz="2800" b="1" dirty="0" smtClean="0">
              <a:solidFill>
                <a:schemeClr val="bg1"/>
              </a:solidFill>
              <a:effectLst>
                <a:glow rad="228600">
                  <a:schemeClr val="tx1">
                    <a:alpha val="40000"/>
                  </a:schemeClr>
                </a:glow>
              </a:effectLst>
            </a:endParaRPr>
          </a:p>
          <a:p>
            <a:pPr>
              <a:lnSpc>
                <a:spcPct val="90000"/>
              </a:lnSpc>
            </a:pPr>
            <a:endParaRPr lang="en-US" sz="3600" b="1" dirty="0" smtClean="0">
              <a:solidFill>
                <a:schemeClr val="bg1"/>
              </a:solidFill>
              <a:effectLst>
                <a:glow rad="228600">
                  <a:schemeClr val="tx1">
                    <a:alpha val="40000"/>
                  </a:schemeClr>
                </a:glow>
              </a:effectLst>
            </a:endParaRPr>
          </a:p>
          <a:p>
            <a:pPr>
              <a:lnSpc>
                <a:spcPct val="90000"/>
              </a:lnSpc>
            </a:pPr>
            <a:r>
              <a:rPr lang="en-US" sz="3600" b="1" dirty="0" smtClean="0">
                <a:solidFill>
                  <a:schemeClr val="bg1"/>
                </a:solidFill>
                <a:effectLst>
                  <a:glow rad="228600">
                    <a:schemeClr val="tx1">
                      <a:alpha val="40000"/>
                    </a:schemeClr>
                  </a:glow>
                </a:effectLst>
              </a:rPr>
              <a:t>$800,000 </a:t>
            </a:r>
            <a:r>
              <a:rPr lang="en-US" sz="3600" dirty="0" smtClean="0">
                <a:solidFill>
                  <a:schemeClr val="bg1"/>
                </a:solidFill>
                <a:effectLst>
                  <a:glow rad="228600">
                    <a:schemeClr val="tx1">
                      <a:alpha val="40000"/>
                    </a:schemeClr>
                  </a:glow>
                </a:effectLst>
              </a:rPr>
              <a:t>of income</a:t>
            </a:r>
          </a:p>
          <a:p>
            <a:pPr>
              <a:lnSpc>
                <a:spcPct val="90000"/>
              </a:lnSpc>
            </a:pPr>
            <a:r>
              <a:rPr lang="en-US" sz="3600" b="1" u="sng" dirty="0" smtClean="0">
                <a:solidFill>
                  <a:schemeClr val="bg1"/>
                </a:solidFill>
                <a:effectLst>
                  <a:glow rad="228600">
                    <a:schemeClr val="tx1">
                      <a:alpha val="40000"/>
                    </a:schemeClr>
                  </a:glow>
                </a:effectLst>
              </a:rPr>
              <a:t>$400,000 </a:t>
            </a:r>
            <a:r>
              <a:rPr lang="en-US" sz="3600" u="sng" dirty="0" smtClean="0">
                <a:solidFill>
                  <a:schemeClr val="bg1"/>
                </a:solidFill>
                <a:effectLst>
                  <a:glow rad="228600">
                    <a:schemeClr val="tx1">
                      <a:alpha val="40000"/>
                    </a:schemeClr>
                  </a:glow>
                </a:effectLst>
              </a:rPr>
              <a:t>of cost basis</a:t>
            </a:r>
          </a:p>
          <a:p>
            <a:pPr algn="ctr">
              <a:lnSpc>
                <a:spcPct val="90000"/>
              </a:lnSpc>
            </a:pPr>
            <a:r>
              <a:rPr lang="en-US" sz="4800" b="1" dirty="0" smtClean="0">
                <a:solidFill>
                  <a:schemeClr val="bg1"/>
                </a:solidFill>
                <a:effectLst>
                  <a:glow rad="228600">
                    <a:schemeClr val="tx1">
                      <a:alpha val="40000"/>
                    </a:schemeClr>
                  </a:glow>
                </a:effectLst>
              </a:rPr>
              <a:t>$400,000 </a:t>
            </a:r>
            <a:r>
              <a:rPr lang="en-US" sz="4800" dirty="0" smtClean="0">
                <a:solidFill>
                  <a:schemeClr val="bg1"/>
                </a:solidFill>
                <a:effectLst>
                  <a:glow rad="228600">
                    <a:schemeClr val="tx1">
                      <a:alpha val="40000"/>
                    </a:schemeClr>
                  </a:glow>
                </a:effectLst>
              </a:rPr>
              <a:t>gain</a:t>
            </a:r>
          </a:p>
        </p:txBody>
      </p:sp>
      <p:sp>
        <p:nvSpPr>
          <p:cNvPr id="9" name="TextBox 8"/>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2060"/>
                </a:solidFill>
              </a:rPr>
              <a:t>Gain is sale income less sale basis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0"/>
            <a:ext cx="3810000" cy="1066799"/>
          </a:xfrm>
        </p:spPr>
        <p:txBody>
          <a:bodyPr>
            <a:noAutofit/>
          </a:bodyPr>
          <a:lstStyle/>
          <a:p>
            <a:pPr marL="0" indent="0" algn="ctr">
              <a:lnSpc>
                <a:spcPct val="80000"/>
              </a:lnSpc>
              <a:spcBef>
                <a:spcPts val="0"/>
              </a:spcBef>
              <a:buNone/>
            </a:pPr>
            <a:r>
              <a:rPr lang="en-US" sz="4800" dirty="0" smtClean="0">
                <a:solidFill>
                  <a:srgbClr val="002060"/>
                </a:solidFill>
              </a:rPr>
              <a:t>% of the property value sold</a:t>
            </a:r>
          </a:p>
          <a:p>
            <a:pPr marL="0" indent="0" algn="ctr">
              <a:lnSpc>
                <a:spcPct val="80000"/>
              </a:lnSpc>
              <a:spcBef>
                <a:spcPts val="0"/>
              </a:spcBef>
              <a:buNone/>
            </a:pPr>
            <a:endParaRPr lang="en-US" dirty="0" smtClean="0">
              <a:solidFill>
                <a:srgbClr val="002060"/>
              </a:solidFill>
            </a:endParaRPr>
          </a:p>
          <a:p>
            <a:pPr marL="0" indent="0" algn="ctr">
              <a:lnSpc>
                <a:spcPct val="80000"/>
              </a:lnSpc>
              <a:spcBef>
                <a:spcPts val="0"/>
              </a:spcBef>
              <a:buNone/>
            </a:pPr>
            <a:endParaRPr lang="en-US" sz="4800" dirty="0" smtClean="0">
              <a:solidFill>
                <a:srgbClr val="002060"/>
              </a:solidFill>
            </a:endParaRPr>
          </a:p>
          <a:p>
            <a:pPr marL="0" indent="0" algn="ctr">
              <a:lnSpc>
                <a:spcPct val="80000"/>
              </a:lnSpc>
              <a:spcBef>
                <a:spcPts val="0"/>
              </a:spcBef>
              <a:buNone/>
            </a:pPr>
            <a:endParaRPr lang="en-US" sz="4800" dirty="0" smtClean="0">
              <a:solidFill>
                <a:srgbClr val="002060"/>
              </a:solidFill>
            </a:endParaRPr>
          </a:p>
          <a:p>
            <a:pPr marL="0" indent="0" algn="ctr">
              <a:lnSpc>
                <a:spcPct val="80000"/>
              </a:lnSpc>
              <a:spcBef>
                <a:spcPts val="0"/>
              </a:spcBef>
              <a:buNone/>
            </a:pPr>
            <a:endParaRPr lang="en-US" sz="4800" dirty="0" smtClean="0">
              <a:solidFill>
                <a:srgbClr val="002060"/>
              </a:solidFill>
            </a:endParaRPr>
          </a:p>
          <a:p>
            <a:pPr marL="0" indent="0" algn="ctr">
              <a:lnSpc>
                <a:spcPct val="80000"/>
              </a:lnSpc>
              <a:spcBef>
                <a:spcPts val="0"/>
              </a:spcBef>
              <a:buNone/>
            </a:pPr>
            <a:endParaRPr lang="en-US" sz="4800" dirty="0" smtClean="0">
              <a:solidFill>
                <a:srgbClr val="002060"/>
              </a:solidFill>
            </a:endParaRPr>
          </a:p>
          <a:p>
            <a:pPr marL="0" indent="0" algn="ctr">
              <a:lnSpc>
                <a:spcPct val="80000"/>
              </a:lnSpc>
              <a:spcBef>
                <a:spcPts val="0"/>
              </a:spcBef>
              <a:buNone/>
            </a:pPr>
            <a:endParaRPr lang="en-US" sz="4800" dirty="0" smtClean="0">
              <a:solidFill>
                <a:srgbClr val="002060"/>
              </a:solidFill>
            </a:endParaRPr>
          </a:p>
        </p:txBody>
      </p:sp>
      <p:sp>
        <p:nvSpPr>
          <p:cNvPr id="6" name="Content Placeholder 2"/>
          <p:cNvSpPr>
            <a:spLocks noGrp="1"/>
          </p:cNvSpPr>
          <p:nvPr>
            <p:ph sz="half" idx="1"/>
          </p:nvPr>
        </p:nvSpPr>
        <p:spPr>
          <a:xfrm>
            <a:off x="5181600" y="0"/>
            <a:ext cx="3810000" cy="1600200"/>
          </a:xfrm>
        </p:spPr>
        <p:txBody>
          <a:bodyPr>
            <a:noAutofit/>
          </a:bodyPr>
          <a:lstStyle/>
          <a:p>
            <a:pPr marL="0" indent="0" algn="ctr">
              <a:lnSpc>
                <a:spcPct val="80000"/>
              </a:lnSpc>
              <a:spcBef>
                <a:spcPts val="0"/>
              </a:spcBef>
              <a:buNone/>
            </a:pPr>
            <a:r>
              <a:rPr lang="en-US" sz="4800" dirty="0" smtClean="0">
                <a:solidFill>
                  <a:srgbClr val="002060"/>
                </a:solidFill>
              </a:rPr>
              <a:t>% of cost basis allocated to sale</a:t>
            </a:r>
          </a:p>
          <a:p>
            <a:pPr marL="0" indent="0" algn="ctr">
              <a:lnSpc>
                <a:spcPct val="80000"/>
              </a:lnSpc>
              <a:spcBef>
                <a:spcPts val="0"/>
              </a:spcBef>
              <a:buNone/>
            </a:pPr>
            <a:endParaRPr lang="en-US" dirty="0" smtClean="0">
              <a:solidFill>
                <a:srgbClr val="002060"/>
              </a:solidFill>
            </a:endParaRPr>
          </a:p>
          <a:p>
            <a:pPr marL="0" indent="0" algn="ctr">
              <a:lnSpc>
                <a:spcPct val="80000"/>
              </a:lnSpc>
              <a:spcBef>
                <a:spcPts val="0"/>
              </a:spcBef>
              <a:buNone/>
            </a:pPr>
            <a:endParaRPr lang="en-US" sz="4800" dirty="0" smtClean="0">
              <a:solidFill>
                <a:srgbClr val="002060"/>
              </a:solidFill>
            </a:endParaRPr>
          </a:p>
          <a:p>
            <a:pPr marL="0" indent="0" algn="ctr">
              <a:lnSpc>
                <a:spcPct val="80000"/>
              </a:lnSpc>
              <a:spcBef>
                <a:spcPts val="0"/>
              </a:spcBef>
              <a:buNone/>
            </a:pPr>
            <a:endParaRPr lang="en-US" sz="4400" dirty="0" smtClean="0">
              <a:solidFill>
                <a:srgbClr val="002060"/>
              </a:solidFill>
            </a:endParaRPr>
          </a:p>
          <a:p>
            <a:pPr marL="0" indent="0" algn="ctr">
              <a:lnSpc>
                <a:spcPct val="80000"/>
              </a:lnSpc>
              <a:spcBef>
                <a:spcPts val="0"/>
              </a:spcBef>
              <a:buNone/>
            </a:pPr>
            <a:endParaRPr lang="en-US" sz="4800" dirty="0" smtClean="0">
              <a:solidFill>
                <a:srgbClr val="002060"/>
              </a:solidFill>
            </a:endParaRPr>
          </a:p>
          <a:p>
            <a:pPr marL="0" indent="0" algn="ctr">
              <a:lnSpc>
                <a:spcPct val="80000"/>
              </a:lnSpc>
              <a:spcBef>
                <a:spcPts val="0"/>
              </a:spcBef>
              <a:buNone/>
            </a:pPr>
            <a:endParaRPr lang="en-US" sz="4800" dirty="0" smtClean="0">
              <a:solidFill>
                <a:srgbClr val="002060"/>
              </a:solidFill>
            </a:endParaRPr>
          </a:p>
          <a:p>
            <a:pPr marL="0" indent="0" algn="ctr">
              <a:lnSpc>
                <a:spcPct val="80000"/>
              </a:lnSpc>
              <a:spcBef>
                <a:spcPts val="0"/>
              </a:spcBef>
              <a:buNone/>
            </a:pPr>
            <a:endParaRPr lang="en-US" sz="4800" dirty="0" smtClean="0">
              <a:solidFill>
                <a:srgbClr val="002060"/>
              </a:solidFill>
            </a:endParaRPr>
          </a:p>
        </p:txBody>
      </p:sp>
      <p:sp>
        <p:nvSpPr>
          <p:cNvPr id="7" name="TextBox 6"/>
          <p:cNvSpPr txBox="1"/>
          <p:nvPr/>
        </p:nvSpPr>
        <p:spPr>
          <a:xfrm>
            <a:off x="4114800" y="381000"/>
            <a:ext cx="838200" cy="1015663"/>
          </a:xfrm>
          <a:prstGeom prst="rect">
            <a:avLst/>
          </a:prstGeom>
          <a:noFill/>
        </p:spPr>
        <p:txBody>
          <a:bodyPr wrap="square" rtlCol="0">
            <a:spAutoFit/>
          </a:bodyPr>
          <a:lstStyle/>
          <a:p>
            <a:pPr algn="ctr"/>
            <a:r>
              <a:rPr lang="en-US" sz="6000" dirty="0" smtClean="0">
                <a:solidFill>
                  <a:srgbClr val="002060"/>
                </a:solidFill>
              </a:rPr>
              <a:t>=</a:t>
            </a:r>
            <a:endParaRPr lang="en-US" sz="6000" dirty="0">
              <a:solidFill>
                <a:srgbClr val="002060"/>
              </a:solidFill>
            </a:endParaRPr>
          </a:p>
        </p:txBody>
      </p:sp>
      <p:graphicFrame>
        <p:nvGraphicFramePr>
          <p:cNvPr id="10" name="Content Placeholder 3"/>
          <p:cNvGraphicFramePr>
            <a:graphicFrameLocks noGrp="1"/>
          </p:cNvGraphicFramePr>
          <p:nvPr>
            <p:ph idx="1"/>
          </p:nvPr>
        </p:nvGraphicFramePr>
        <p:xfrm>
          <a:off x="0" y="2362200"/>
          <a:ext cx="4114800" cy="449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3"/>
          <p:cNvGraphicFramePr>
            <a:graphicFrameLocks noGrp="1"/>
          </p:cNvGraphicFramePr>
          <p:nvPr>
            <p:ph idx="1"/>
          </p:nvPr>
        </p:nvGraphicFramePr>
        <p:xfrm>
          <a:off x="5029200" y="2362200"/>
          <a:ext cx="41148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_000003439257XSmall.jpg"/>
          <p:cNvPicPr>
            <a:picLocks noChangeAspect="1"/>
          </p:cNvPicPr>
          <p:nvPr/>
        </p:nvPicPr>
        <p:blipFill>
          <a:blip r:embed="rId2" cstate="print"/>
          <a:srcRect b="3922"/>
          <a:stretch>
            <a:fillRect/>
          </a:stretch>
        </p:blipFill>
        <p:spPr>
          <a:xfrm>
            <a:off x="381000" y="1066800"/>
            <a:ext cx="4343400" cy="5791200"/>
          </a:xfrm>
          <a:prstGeom prst="rect">
            <a:avLst/>
          </a:prstGeom>
        </p:spPr>
      </p:pic>
      <p:sp>
        <p:nvSpPr>
          <p:cNvPr id="4" name="TextBox 3"/>
          <p:cNvSpPr txBox="1"/>
          <p:nvPr/>
        </p:nvSpPr>
        <p:spPr>
          <a:xfrm>
            <a:off x="2819400" y="381000"/>
            <a:ext cx="6324600" cy="2997167"/>
          </a:xfrm>
          <a:prstGeom prst="rect">
            <a:avLst/>
          </a:prstGeom>
          <a:noFill/>
        </p:spPr>
        <p:txBody>
          <a:bodyPr wrap="square" rtlCol="0">
            <a:spAutoFit/>
            <a:scene3d>
              <a:camera prst="orthographicFront"/>
              <a:lightRig rig="threePt" dir="t"/>
            </a:scene3d>
            <a:sp3d extrusionH="57150">
              <a:bevelT w="38100" h="38100"/>
            </a:sp3d>
          </a:bodyPr>
          <a:lstStyle/>
          <a:p>
            <a:pPr algn="ctr">
              <a:lnSpc>
                <a:spcPct val="70000"/>
              </a:lnSpc>
            </a:pPr>
            <a:r>
              <a:rPr lang="en-US" sz="8800" b="1" spc="-300" dirty="0" smtClean="0">
                <a:solidFill>
                  <a:srgbClr val="767E6C"/>
                </a:solidFill>
                <a:effectLst>
                  <a:outerShdw blurRad="50800" dist="38100" dir="18900000" algn="bl" rotWithShape="0">
                    <a:prstClr val="black">
                      <a:alpha val="40000"/>
                    </a:prstClr>
                  </a:outerShdw>
                </a:effectLst>
              </a:rPr>
              <a:t>Tax benefits of bargain sales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4893721XSmall.jpg"/>
          <p:cNvPicPr>
            <a:picLocks noChangeAspect="1"/>
          </p:cNvPicPr>
          <p:nvPr/>
        </p:nvPicPr>
        <p:blipFill>
          <a:blip r:embed="rId2" cstate="print"/>
          <a:srcRect b="3670"/>
          <a:stretch>
            <a:fillRect/>
          </a:stretch>
        </p:blipFill>
        <p:spPr>
          <a:xfrm>
            <a:off x="294968" y="1981200"/>
            <a:ext cx="7629832" cy="4876800"/>
          </a:xfrm>
          <a:prstGeom prst="rect">
            <a:avLst/>
          </a:prstGeom>
        </p:spPr>
      </p:pic>
      <p:pic>
        <p:nvPicPr>
          <p:cNvPr id="13" name="Picture 12" descr="iStock_000010526568XSmall.jpg"/>
          <p:cNvPicPr>
            <a:picLocks noChangeAspect="1"/>
          </p:cNvPicPr>
          <p:nvPr/>
        </p:nvPicPr>
        <p:blipFill>
          <a:blip r:embed="rId3" cstate="print"/>
          <a:srcRect l="7604" t="30702" r="42718" b="58333"/>
          <a:stretch>
            <a:fillRect/>
          </a:stretch>
        </p:blipFill>
        <p:spPr>
          <a:xfrm rot="10500128" flipH="1">
            <a:off x="43557" y="2435160"/>
            <a:ext cx="3474536" cy="1151594"/>
          </a:xfrm>
          <a:prstGeom prst="rect">
            <a:avLst/>
          </a:prstGeom>
        </p:spPr>
      </p:pic>
      <p:pic>
        <p:nvPicPr>
          <p:cNvPr id="14" name="Picture 13" descr="iStock_000010526568XSmall.jpg"/>
          <p:cNvPicPr>
            <a:picLocks noChangeAspect="1"/>
          </p:cNvPicPr>
          <p:nvPr/>
        </p:nvPicPr>
        <p:blipFill>
          <a:blip r:embed="rId3" cstate="print"/>
          <a:srcRect l="7604" t="30702" r="42718" b="58333"/>
          <a:stretch>
            <a:fillRect/>
          </a:stretch>
        </p:blipFill>
        <p:spPr>
          <a:xfrm rot="21342816" flipH="1">
            <a:off x="5137682" y="2338258"/>
            <a:ext cx="3474536" cy="993840"/>
          </a:xfrm>
          <a:prstGeom prst="rect">
            <a:avLst/>
          </a:prstGeom>
        </p:spPr>
      </p:pic>
      <p:sp>
        <p:nvSpPr>
          <p:cNvPr id="5" name="Content Placeholder 4"/>
          <p:cNvSpPr>
            <a:spLocks noGrp="1"/>
          </p:cNvSpPr>
          <p:nvPr>
            <p:ph sz="half" idx="1"/>
          </p:nvPr>
        </p:nvSpPr>
        <p:spPr>
          <a:xfrm>
            <a:off x="0" y="0"/>
            <a:ext cx="4038600" cy="4525963"/>
          </a:xfrm>
        </p:spPr>
        <p:txBody>
          <a:bodyPr/>
          <a:lstStyle/>
          <a:p>
            <a:pPr marL="0" indent="0" algn="ctr">
              <a:spcBef>
                <a:spcPts val="0"/>
              </a:spcBef>
              <a:buNone/>
            </a:pPr>
            <a:r>
              <a:rPr lang="en-US" b="1" dirty="0" smtClean="0"/>
              <a:t>Bargain Sale</a:t>
            </a:r>
          </a:p>
          <a:p>
            <a:pPr marL="0" indent="0">
              <a:spcBef>
                <a:spcPts val="0"/>
              </a:spcBef>
              <a:buNone/>
            </a:pPr>
            <a:r>
              <a:rPr lang="en-US" dirty="0" smtClean="0"/>
              <a:t>   $500,000 Original cost</a:t>
            </a:r>
          </a:p>
          <a:p>
            <a:pPr marL="0" indent="0">
              <a:spcBef>
                <a:spcPts val="0"/>
              </a:spcBef>
              <a:buNone/>
            </a:pPr>
            <a:r>
              <a:rPr lang="en-US" dirty="0" smtClean="0"/>
              <a:t>$1,000,000 Value</a:t>
            </a:r>
          </a:p>
          <a:p>
            <a:pPr marL="0" indent="0">
              <a:spcBef>
                <a:spcPts val="0"/>
              </a:spcBef>
              <a:buNone/>
            </a:pPr>
            <a:r>
              <a:rPr lang="en-US" u="sng" dirty="0" smtClean="0"/>
              <a:t>   $800,000 Charity pays</a:t>
            </a:r>
          </a:p>
          <a:p>
            <a:pPr marL="0" indent="0">
              <a:spcBef>
                <a:spcPts val="0"/>
              </a:spcBef>
              <a:buNone/>
            </a:pPr>
            <a:r>
              <a:rPr lang="en-US" dirty="0" smtClean="0"/>
              <a:t>$800,000 Donor keeps</a:t>
            </a:r>
          </a:p>
          <a:p>
            <a:pPr marL="0" indent="0">
              <a:spcBef>
                <a:spcPts val="0"/>
              </a:spcBef>
              <a:buNone/>
            </a:pPr>
            <a:r>
              <a:rPr lang="en-US" dirty="0" smtClean="0"/>
              <a:t>$200,000 Charity gets</a:t>
            </a:r>
          </a:p>
          <a:p>
            <a:pPr marL="0" indent="0">
              <a:spcBef>
                <a:spcPts val="0"/>
              </a:spcBef>
              <a:buNone/>
            </a:pPr>
            <a:r>
              <a:rPr lang="en-US" b="1" dirty="0" smtClean="0">
                <a:ln w="1905">
                  <a:noFill/>
                </a:ln>
                <a:effectLst>
                  <a:innerShdw blurRad="69850" dist="43180" dir="5400000">
                    <a:srgbClr val="000000">
                      <a:alpha val="65000"/>
                    </a:srgbClr>
                  </a:innerShdw>
                </a:effectLst>
              </a:rPr>
              <a:t>$400,000 Capital gain</a:t>
            </a:r>
          </a:p>
          <a:p>
            <a:pPr marL="0" indent="0">
              <a:spcBef>
                <a:spcPts val="0"/>
              </a:spcBef>
              <a:buNone/>
            </a:pPr>
            <a:r>
              <a:rPr lang="en-US" b="1" dirty="0" smtClean="0">
                <a:ln w="1905">
                  <a:noFill/>
                </a:ln>
                <a:effectLst>
                  <a:innerShdw blurRad="69850" dist="43180" dir="5400000">
                    <a:srgbClr val="000000">
                      <a:alpha val="65000"/>
                    </a:srgbClr>
                  </a:innerShdw>
                </a:effectLst>
              </a:rPr>
              <a:t>	       (taxable)</a:t>
            </a:r>
            <a:endParaRPr lang="en-US" b="1" dirty="0">
              <a:ln w="1905">
                <a:noFill/>
              </a:ln>
              <a:effectLst>
                <a:innerShdw blurRad="69850" dist="43180" dir="5400000">
                  <a:srgbClr val="000000">
                    <a:alpha val="65000"/>
                  </a:srgbClr>
                </a:innerShdw>
              </a:effectLst>
            </a:endParaRPr>
          </a:p>
        </p:txBody>
      </p:sp>
      <p:sp>
        <p:nvSpPr>
          <p:cNvPr id="6" name="Content Placeholder 5"/>
          <p:cNvSpPr>
            <a:spLocks noGrp="1"/>
          </p:cNvSpPr>
          <p:nvPr>
            <p:ph sz="half" idx="2"/>
          </p:nvPr>
        </p:nvSpPr>
        <p:spPr>
          <a:xfrm>
            <a:off x="5257800" y="0"/>
            <a:ext cx="3886200" cy="4525963"/>
          </a:xfrm>
        </p:spPr>
        <p:txBody>
          <a:bodyPr/>
          <a:lstStyle/>
          <a:p>
            <a:pPr marL="0" indent="0" algn="ctr">
              <a:spcBef>
                <a:spcPts val="0"/>
              </a:spcBef>
              <a:buNone/>
            </a:pPr>
            <a:r>
              <a:rPr lang="en-US" b="1" dirty="0" smtClean="0"/>
              <a:t>Sale + Gift</a:t>
            </a:r>
          </a:p>
          <a:p>
            <a:pPr marL="0" indent="0">
              <a:spcBef>
                <a:spcPts val="0"/>
              </a:spcBef>
              <a:buNone/>
            </a:pPr>
            <a:r>
              <a:rPr lang="en-US" dirty="0" smtClean="0"/>
              <a:t>   $500,000 Original cost</a:t>
            </a:r>
          </a:p>
          <a:p>
            <a:pPr marL="0" indent="0">
              <a:spcBef>
                <a:spcPts val="0"/>
              </a:spcBef>
              <a:buNone/>
            </a:pPr>
            <a:r>
              <a:rPr lang="en-US" dirty="0" smtClean="0"/>
              <a:t>$1,000,000 Value/Sale</a:t>
            </a:r>
          </a:p>
          <a:p>
            <a:pPr marL="0" indent="0">
              <a:spcBef>
                <a:spcPts val="0"/>
              </a:spcBef>
              <a:buNone/>
            </a:pPr>
            <a:r>
              <a:rPr lang="en-US" u="sng" dirty="0" smtClean="0"/>
              <a:t>   $200,000 Gift after sale</a:t>
            </a:r>
          </a:p>
          <a:p>
            <a:pPr marL="0" indent="0">
              <a:spcBef>
                <a:spcPts val="0"/>
              </a:spcBef>
              <a:buNone/>
            </a:pPr>
            <a:r>
              <a:rPr lang="en-US" dirty="0" smtClean="0"/>
              <a:t>$800,000 Donor keeps</a:t>
            </a:r>
          </a:p>
          <a:p>
            <a:pPr marL="0" indent="0">
              <a:spcBef>
                <a:spcPts val="0"/>
              </a:spcBef>
              <a:buNone/>
            </a:pPr>
            <a:r>
              <a:rPr lang="en-US" dirty="0" smtClean="0"/>
              <a:t>$200,000 Charity gets</a:t>
            </a:r>
          </a:p>
          <a:p>
            <a:pPr marL="0" indent="0">
              <a:spcBef>
                <a:spcPts val="0"/>
              </a:spcBef>
              <a:buNone/>
            </a:pPr>
            <a:r>
              <a:rPr lang="en-US" b="1" dirty="0" smtClean="0"/>
              <a:t>$500,000 Capital gain</a:t>
            </a:r>
          </a:p>
          <a:p>
            <a:pPr marL="0" indent="0">
              <a:spcBef>
                <a:spcPts val="0"/>
              </a:spcBef>
              <a:buNone/>
            </a:pPr>
            <a:r>
              <a:rPr lang="en-US" b="1" dirty="0" smtClean="0">
                <a:ln w="1905">
                  <a:noFill/>
                </a:ln>
                <a:effectLst>
                  <a:innerShdw blurRad="69850" dist="43180" dir="5400000">
                    <a:srgbClr val="000000">
                      <a:alpha val="65000"/>
                    </a:srgbClr>
                  </a:innerShdw>
                </a:effectLst>
              </a:rPr>
              <a:t>                  (taxable)</a:t>
            </a:r>
            <a:endParaRPr lang="en-US" b="1" dirty="0" smtClean="0"/>
          </a:p>
          <a:p>
            <a:pPr marL="0" indent="0">
              <a:spcBef>
                <a:spcPts val="0"/>
              </a:spcBef>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9029112XSmall.jpg"/>
          <p:cNvPicPr>
            <a:picLocks noChangeAspect="1"/>
          </p:cNvPicPr>
          <p:nvPr/>
        </p:nvPicPr>
        <p:blipFill>
          <a:blip r:embed="rId2" cstate="print"/>
          <a:srcRect l="6635" t="16667" r="4894"/>
          <a:stretch>
            <a:fillRect/>
          </a:stretch>
        </p:blipFill>
        <p:spPr>
          <a:xfrm>
            <a:off x="0" y="1143000"/>
            <a:ext cx="9144000" cy="5715000"/>
          </a:xfrm>
          <a:prstGeom prst="rect">
            <a:avLst/>
          </a:prstGeom>
        </p:spPr>
      </p:pic>
      <p:sp>
        <p:nvSpPr>
          <p:cNvPr id="3" name="Content Placeholder 2"/>
          <p:cNvSpPr>
            <a:spLocks noGrp="1"/>
          </p:cNvSpPr>
          <p:nvPr>
            <p:ph idx="1"/>
          </p:nvPr>
        </p:nvSpPr>
        <p:spPr>
          <a:xfrm>
            <a:off x="4495800" y="0"/>
            <a:ext cx="4648200" cy="4525963"/>
          </a:xfrm>
        </p:spPr>
        <p:txBody>
          <a:bodyPr rIns="0">
            <a:normAutofit/>
          </a:bodyPr>
          <a:lstStyle/>
          <a:p>
            <a:pPr marL="0" indent="0" algn="ctr">
              <a:lnSpc>
                <a:spcPct val="80000"/>
              </a:lnSpc>
              <a:spcBef>
                <a:spcPts val="0"/>
              </a:spcBef>
              <a:buNone/>
            </a:pPr>
            <a:r>
              <a:rPr lang="en-US" sz="4800" dirty="0" smtClean="0"/>
              <a:t>Bargain sales cannot generate tax losses, so loss property should be sold not gifted</a:t>
            </a:r>
            <a:endParaRPr lang="en-US" sz="4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994546XSmall.jpg"/>
          <p:cNvPicPr>
            <a:picLocks noChangeAspect="1"/>
          </p:cNvPicPr>
          <p:nvPr/>
        </p:nvPicPr>
        <p:blipFill>
          <a:blip r:embed="rId2" cstate="print"/>
          <a:stretch>
            <a:fillRect/>
          </a:stretch>
        </p:blipFill>
        <p:spPr>
          <a:xfrm>
            <a:off x="0" y="0"/>
            <a:ext cx="9144000" cy="6858002"/>
          </a:xfrm>
          <a:prstGeom prst="rect">
            <a:avLst/>
          </a:prstGeom>
        </p:spPr>
      </p:pic>
      <p:sp>
        <p:nvSpPr>
          <p:cNvPr id="3" name="Content Placeholder 2"/>
          <p:cNvSpPr>
            <a:spLocks noGrp="1"/>
          </p:cNvSpPr>
          <p:nvPr>
            <p:ph idx="1"/>
          </p:nvPr>
        </p:nvSpPr>
        <p:spPr>
          <a:xfrm>
            <a:off x="0" y="5867400"/>
            <a:ext cx="9144000" cy="990600"/>
          </a:xfrm>
        </p:spPr>
        <p:txBody>
          <a:bodyPr>
            <a:noAutofit/>
          </a:bodyPr>
          <a:lstStyle/>
          <a:p>
            <a:pPr marL="0" indent="0" algn="ctr">
              <a:lnSpc>
                <a:spcPct val="80000"/>
              </a:lnSpc>
              <a:spcBef>
                <a:spcPts val="0"/>
              </a:spcBef>
              <a:buNone/>
            </a:pPr>
            <a:r>
              <a:rPr lang="en-US" sz="4000" dirty="0" smtClean="0"/>
              <a:t>Debt on gifted property is sale income. Consider shifting debt to other assets.</a:t>
            </a:r>
          </a:p>
          <a:p>
            <a:pPr>
              <a:lnSpc>
                <a:spcPct val="80000"/>
              </a:lnSpc>
              <a:buNone/>
            </a:pPr>
            <a:endParaRPr lang="en-US" sz="105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rujames\AppData\Local\Microsoft\Windows\Temporary Internet Files\Content.IE5\7FLW1HPB\MP900442826[1].jpg"/>
          <p:cNvPicPr>
            <a:picLocks noChangeAspect="1" noChangeArrowheads="1"/>
          </p:cNvPicPr>
          <p:nvPr/>
        </p:nvPicPr>
        <p:blipFill>
          <a:blip r:embed="rId2" cstate="print"/>
          <a:srcRect t="53540" r="50000"/>
          <a:stretch>
            <a:fillRect/>
          </a:stretch>
        </p:blipFill>
        <p:spPr bwMode="auto">
          <a:xfrm>
            <a:off x="6324600" y="1709928"/>
            <a:ext cx="2464526" cy="1524000"/>
          </a:xfrm>
          <a:prstGeom prst="rect">
            <a:avLst/>
          </a:prstGeom>
          <a:noFill/>
        </p:spPr>
      </p:pic>
      <p:pic>
        <p:nvPicPr>
          <p:cNvPr id="19" name="Picture 4" descr="C:\Users\rujames\AppData\Local\Microsoft\Windows\Temporary Internet Files\Content.IE5\7FLW1HPB\MP900442826[1].jpg"/>
          <p:cNvPicPr>
            <a:picLocks noChangeAspect="1" noChangeArrowheads="1"/>
          </p:cNvPicPr>
          <p:nvPr/>
        </p:nvPicPr>
        <p:blipFill>
          <a:blip r:embed="rId2" cstate="print"/>
          <a:srcRect t="53540" r="50000"/>
          <a:stretch>
            <a:fillRect/>
          </a:stretch>
        </p:blipFill>
        <p:spPr bwMode="auto">
          <a:xfrm>
            <a:off x="3352800" y="1719072"/>
            <a:ext cx="2464526" cy="1524000"/>
          </a:xfrm>
          <a:prstGeom prst="rect">
            <a:avLst/>
          </a:prstGeom>
          <a:noFill/>
        </p:spPr>
      </p:pic>
      <p:pic>
        <p:nvPicPr>
          <p:cNvPr id="20" name="Picture 4" descr="C:\Users\rujames\AppData\Local\Microsoft\Windows\Temporary Internet Files\Content.IE5\7FLW1HPB\MP900442826[1].jpg"/>
          <p:cNvPicPr>
            <a:picLocks noChangeAspect="1" noChangeArrowheads="1"/>
          </p:cNvPicPr>
          <p:nvPr/>
        </p:nvPicPr>
        <p:blipFill>
          <a:blip r:embed="rId2" cstate="print"/>
          <a:srcRect t="53540" r="50000"/>
          <a:stretch>
            <a:fillRect/>
          </a:stretch>
        </p:blipFill>
        <p:spPr bwMode="auto">
          <a:xfrm>
            <a:off x="381000" y="1709928"/>
            <a:ext cx="2464526" cy="1524000"/>
          </a:xfrm>
          <a:prstGeom prst="rect">
            <a:avLst/>
          </a:prstGeom>
          <a:noFill/>
        </p:spPr>
      </p:pic>
      <p:sp>
        <p:nvSpPr>
          <p:cNvPr id="7" name="TextBox 6"/>
          <p:cNvSpPr txBox="1"/>
          <p:nvPr/>
        </p:nvSpPr>
        <p:spPr>
          <a:xfrm>
            <a:off x="6324600" y="1701225"/>
            <a:ext cx="2438400" cy="1548116"/>
          </a:xfrm>
          <a:prstGeom prst="rect">
            <a:avLst/>
          </a:prstGeom>
          <a:noFill/>
          <a:ln w="76200"/>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80000"/>
              </a:lnSpc>
              <a:spcBef>
                <a:spcPts val="600"/>
              </a:spcBef>
            </a:pPr>
            <a:r>
              <a:rPr lang="en-US" sz="2800" b="1" dirty="0" smtClean="0">
                <a:effectLst/>
              </a:rPr>
              <a:t>Lot C</a:t>
            </a:r>
          </a:p>
          <a:p>
            <a:pPr>
              <a:lnSpc>
                <a:spcPct val="80000"/>
              </a:lnSpc>
              <a:spcBef>
                <a:spcPts val="600"/>
              </a:spcBef>
            </a:pPr>
            <a:r>
              <a:rPr lang="en-US" sz="2800" b="1" dirty="0" smtClean="0">
                <a:effectLst>
                  <a:glow rad="101600">
                    <a:schemeClr val="bg1">
                      <a:alpha val="60000"/>
                    </a:schemeClr>
                  </a:glow>
                </a:effectLst>
              </a:rPr>
              <a:t>$100,000</a:t>
            </a:r>
            <a:r>
              <a:rPr lang="en-US" sz="2800" b="1" dirty="0" smtClean="0">
                <a:ln>
                  <a:solidFill>
                    <a:schemeClr val="bg1"/>
                  </a:solidFill>
                </a:ln>
                <a:effectLst>
                  <a:glow rad="101600">
                    <a:schemeClr val="bg1">
                      <a:alpha val="60000"/>
                    </a:schemeClr>
                  </a:glow>
                </a:effectLst>
              </a:rPr>
              <a:t> </a:t>
            </a:r>
            <a:r>
              <a:rPr lang="en-US" sz="2800" b="1" dirty="0" smtClean="0">
                <a:effectLst>
                  <a:glow rad="101600">
                    <a:schemeClr val="bg1">
                      <a:alpha val="60000"/>
                    </a:schemeClr>
                  </a:glow>
                </a:effectLst>
              </a:rPr>
              <a:t>value</a:t>
            </a:r>
          </a:p>
          <a:p>
            <a:pPr>
              <a:lnSpc>
                <a:spcPct val="80000"/>
              </a:lnSpc>
            </a:pPr>
            <a:r>
              <a:rPr lang="en-US" sz="2800" b="1" dirty="0" smtClean="0">
                <a:effectLst>
                  <a:glow rad="101600">
                    <a:schemeClr val="bg1">
                      <a:alpha val="60000"/>
                    </a:schemeClr>
                  </a:glow>
                </a:effectLst>
              </a:rPr>
              <a:t>  $50,000 cost</a:t>
            </a:r>
          </a:p>
          <a:p>
            <a:pPr>
              <a:lnSpc>
                <a:spcPct val="80000"/>
              </a:lnSpc>
            </a:pPr>
            <a:r>
              <a:rPr lang="en-US" sz="2800" b="1" dirty="0" smtClean="0">
                <a:effectLst>
                  <a:glow rad="101600">
                    <a:schemeClr val="bg1">
                      <a:alpha val="60000"/>
                    </a:schemeClr>
                  </a:glow>
                </a:effectLst>
              </a:rPr>
              <a:t>  $50,000 debt</a:t>
            </a:r>
            <a:endParaRPr lang="en-US" sz="2800" b="1" dirty="0">
              <a:effectLst>
                <a:glow rad="101600">
                  <a:schemeClr val="bg1">
                    <a:alpha val="60000"/>
                  </a:schemeClr>
                </a:glow>
              </a:effectLst>
            </a:endParaRPr>
          </a:p>
        </p:txBody>
      </p:sp>
      <p:sp>
        <p:nvSpPr>
          <p:cNvPr id="6" name="TextBox 5"/>
          <p:cNvSpPr txBox="1"/>
          <p:nvPr/>
        </p:nvSpPr>
        <p:spPr>
          <a:xfrm>
            <a:off x="3352800" y="1701225"/>
            <a:ext cx="2438400" cy="1548116"/>
          </a:xfrm>
          <a:prstGeom prst="rect">
            <a:avLst/>
          </a:prstGeom>
          <a:noFill/>
          <a:ln w="76200">
            <a:solidFill>
              <a:srgbClr val="FFFF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80000"/>
              </a:lnSpc>
              <a:spcBef>
                <a:spcPts val="600"/>
              </a:spcBef>
            </a:pPr>
            <a:r>
              <a:rPr lang="en-US" sz="2800" b="1" dirty="0" smtClean="0">
                <a:solidFill>
                  <a:srgbClr val="FFFF00"/>
                </a:solidFill>
                <a:effectLst>
                  <a:glow rad="101600">
                    <a:schemeClr val="tx1">
                      <a:alpha val="60000"/>
                    </a:schemeClr>
                  </a:glow>
                </a:effectLst>
              </a:rPr>
              <a:t>Lot B</a:t>
            </a:r>
          </a:p>
          <a:p>
            <a:pPr>
              <a:lnSpc>
                <a:spcPct val="80000"/>
              </a:lnSpc>
              <a:spcBef>
                <a:spcPts val="600"/>
              </a:spcBef>
            </a:pPr>
            <a:r>
              <a:rPr lang="en-US" sz="2800" b="1" dirty="0" smtClean="0">
                <a:solidFill>
                  <a:srgbClr val="FFFF00"/>
                </a:solidFill>
                <a:effectLst>
                  <a:glow rad="101600">
                    <a:schemeClr val="tx1">
                      <a:alpha val="60000"/>
                    </a:schemeClr>
                  </a:glow>
                </a:effectLst>
              </a:rPr>
              <a:t>$100,000 value</a:t>
            </a:r>
          </a:p>
          <a:p>
            <a:pPr>
              <a:lnSpc>
                <a:spcPct val="80000"/>
              </a:lnSpc>
            </a:pPr>
            <a:r>
              <a:rPr lang="en-US" sz="2800" b="1" dirty="0" smtClean="0">
                <a:solidFill>
                  <a:srgbClr val="FFFF00"/>
                </a:solidFill>
                <a:effectLst>
                  <a:glow rad="101600">
                    <a:schemeClr val="tx1">
                      <a:alpha val="60000"/>
                    </a:schemeClr>
                  </a:glow>
                </a:effectLst>
              </a:rPr>
              <a:t>  $50,000 cost</a:t>
            </a:r>
          </a:p>
          <a:p>
            <a:pPr>
              <a:lnSpc>
                <a:spcPct val="80000"/>
              </a:lnSpc>
            </a:pPr>
            <a:r>
              <a:rPr lang="en-US" sz="2800" b="1" dirty="0" smtClean="0">
                <a:solidFill>
                  <a:srgbClr val="FFFF00"/>
                </a:solidFill>
                <a:effectLst>
                  <a:glow rad="101600">
                    <a:schemeClr val="tx1">
                      <a:alpha val="60000"/>
                    </a:schemeClr>
                  </a:glow>
                </a:effectLst>
              </a:rPr>
              <a:t>  $50,000 debt</a:t>
            </a:r>
            <a:endParaRPr lang="en-US" sz="2800" b="1" dirty="0">
              <a:solidFill>
                <a:srgbClr val="FFFF00"/>
              </a:solidFill>
              <a:effectLst>
                <a:glow rad="101600">
                  <a:schemeClr val="tx1">
                    <a:alpha val="60000"/>
                  </a:schemeClr>
                </a:glow>
              </a:effectLst>
            </a:endParaRPr>
          </a:p>
        </p:txBody>
      </p:sp>
      <p:sp>
        <p:nvSpPr>
          <p:cNvPr id="4" name="TextBox 3"/>
          <p:cNvSpPr txBox="1"/>
          <p:nvPr/>
        </p:nvSpPr>
        <p:spPr>
          <a:xfrm>
            <a:off x="381000" y="1701225"/>
            <a:ext cx="2438400" cy="1548116"/>
          </a:xfrm>
          <a:prstGeom prst="rect">
            <a:avLst/>
          </a:prstGeom>
          <a:noFill/>
          <a:ln w="76200">
            <a:solidFill>
              <a:srgbClr val="FFFF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80000"/>
              </a:lnSpc>
              <a:spcBef>
                <a:spcPts val="600"/>
              </a:spcBef>
            </a:pPr>
            <a:r>
              <a:rPr lang="en-US" sz="2800" b="1" dirty="0" smtClean="0">
                <a:solidFill>
                  <a:srgbClr val="FFFF00"/>
                </a:solidFill>
                <a:effectLst>
                  <a:glow rad="101600">
                    <a:schemeClr val="tx1">
                      <a:alpha val="60000"/>
                    </a:schemeClr>
                  </a:glow>
                </a:effectLst>
              </a:rPr>
              <a:t>Lot A</a:t>
            </a:r>
          </a:p>
          <a:p>
            <a:pPr>
              <a:lnSpc>
                <a:spcPct val="80000"/>
              </a:lnSpc>
              <a:spcBef>
                <a:spcPts val="600"/>
              </a:spcBef>
            </a:pPr>
            <a:r>
              <a:rPr lang="en-US" sz="2800" b="1" dirty="0" smtClean="0">
                <a:solidFill>
                  <a:srgbClr val="FFFF00"/>
                </a:solidFill>
                <a:effectLst>
                  <a:glow rad="101600">
                    <a:schemeClr val="tx1">
                      <a:alpha val="60000"/>
                    </a:schemeClr>
                  </a:glow>
                </a:effectLst>
              </a:rPr>
              <a:t>$100,000 value</a:t>
            </a:r>
          </a:p>
          <a:p>
            <a:pPr>
              <a:lnSpc>
                <a:spcPct val="80000"/>
              </a:lnSpc>
            </a:pPr>
            <a:r>
              <a:rPr lang="en-US" sz="2800" b="1" dirty="0" smtClean="0">
                <a:solidFill>
                  <a:srgbClr val="FFFF00"/>
                </a:solidFill>
                <a:effectLst>
                  <a:glow rad="101600">
                    <a:schemeClr val="tx1">
                      <a:alpha val="60000"/>
                    </a:schemeClr>
                  </a:glow>
                </a:effectLst>
              </a:rPr>
              <a:t>  $50,000 cost</a:t>
            </a:r>
          </a:p>
          <a:p>
            <a:pPr>
              <a:lnSpc>
                <a:spcPct val="80000"/>
              </a:lnSpc>
            </a:pPr>
            <a:r>
              <a:rPr lang="en-US" sz="2800" b="1" dirty="0" smtClean="0">
                <a:solidFill>
                  <a:srgbClr val="FFFF00"/>
                </a:solidFill>
                <a:effectLst>
                  <a:glow rad="101600">
                    <a:schemeClr val="tx1">
                      <a:alpha val="60000"/>
                    </a:schemeClr>
                  </a:glow>
                </a:effectLst>
              </a:rPr>
              <a:t>  $50,000 debt</a:t>
            </a:r>
            <a:endParaRPr lang="en-US" sz="2800" b="1" dirty="0">
              <a:solidFill>
                <a:srgbClr val="FFFF00"/>
              </a:solidFill>
              <a:effectLst>
                <a:glow rad="101600">
                  <a:schemeClr val="tx1">
                    <a:alpha val="60000"/>
                  </a:schemeClr>
                </a:glow>
              </a:effectLst>
            </a:endParaRPr>
          </a:p>
        </p:txBody>
      </p:sp>
      <p:pic>
        <p:nvPicPr>
          <p:cNvPr id="15" name="Picture 14" descr="iStock_000010526568XSmall.jpg"/>
          <p:cNvPicPr>
            <a:picLocks noChangeAspect="1"/>
          </p:cNvPicPr>
          <p:nvPr/>
        </p:nvPicPr>
        <p:blipFill>
          <a:blip r:embed="rId3" cstate="print"/>
          <a:srcRect t="30702" r="43486" b="57678"/>
          <a:stretch>
            <a:fillRect/>
          </a:stretch>
        </p:blipFill>
        <p:spPr>
          <a:xfrm rot="250737">
            <a:off x="3740904" y="5383473"/>
            <a:ext cx="4663607" cy="1095932"/>
          </a:xfrm>
          <a:prstGeom prst="rect">
            <a:avLst/>
          </a:prstGeom>
        </p:spPr>
      </p:pic>
      <p:sp>
        <p:nvSpPr>
          <p:cNvPr id="9" name="TextBox 8"/>
          <p:cNvSpPr txBox="1"/>
          <p:nvPr/>
        </p:nvSpPr>
        <p:spPr>
          <a:xfrm>
            <a:off x="4343400" y="4648200"/>
            <a:ext cx="4648200" cy="2062103"/>
          </a:xfrm>
          <a:prstGeom prst="rect">
            <a:avLst/>
          </a:prstGeom>
          <a:noFill/>
          <a:ln w="76200"/>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80000"/>
              </a:lnSpc>
            </a:pPr>
            <a:r>
              <a:rPr lang="en-US" sz="3200" dirty="0" smtClean="0"/>
              <a:t>Donor</a:t>
            </a:r>
          </a:p>
          <a:p>
            <a:pPr>
              <a:lnSpc>
                <a:spcPct val="80000"/>
              </a:lnSpc>
            </a:pPr>
            <a:r>
              <a:rPr lang="en-US" sz="3200" dirty="0" smtClean="0"/>
              <a:t>$100,000 deduction</a:t>
            </a:r>
          </a:p>
          <a:p>
            <a:pPr>
              <a:lnSpc>
                <a:spcPct val="80000"/>
              </a:lnSpc>
            </a:pPr>
            <a:r>
              <a:rPr lang="en-US" sz="3200" dirty="0" smtClean="0"/>
              <a:t>$100,000 sale (from debt)</a:t>
            </a:r>
          </a:p>
          <a:p>
            <a:pPr>
              <a:lnSpc>
                <a:spcPct val="80000"/>
              </a:lnSpc>
            </a:pPr>
            <a:r>
              <a:rPr lang="en-US" sz="3200" dirty="0" smtClean="0"/>
              <a:t>  </a:t>
            </a:r>
            <a:r>
              <a:rPr lang="en-US" sz="3200" b="1" dirty="0" smtClean="0"/>
              <a:t>$50,000 capital gain </a:t>
            </a:r>
          </a:p>
          <a:p>
            <a:pPr>
              <a:lnSpc>
                <a:spcPct val="80000"/>
              </a:lnSpc>
            </a:pPr>
            <a:r>
              <a:rPr lang="en-US" sz="3200" dirty="0" smtClean="0"/>
              <a:t>  $50,000 remaining equity</a:t>
            </a:r>
            <a:endParaRPr lang="en-US" sz="3200" dirty="0"/>
          </a:p>
        </p:txBody>
      </p:sp>
      <p:sp>
        <p:nvSpPr>
          <p:cNvPr id="8" name="TextBox 7"/>
          <p:cNvSpPr txBox="1"/>
          <p:nvPr/>
        </p:nvSpPr>
        <p:spPr>
          <a:xfrm>
            <a:off x="533400" y="4648200"/>
            <a:ext cx="3352800" cy="890115"/>
          </a:xfrm>
          <a:prstGeom prst="rect">
            <a:avLst/>
          </a:prstGeom>
          <a:ln w="7620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80000"/>
              </a:lnSpc>
            </a:pPr>
            <a:r>
              <a:rPr lang="en-US" sz="3200" b="1" dirty="0" smtClean="0">
                <a:solidFill>
                  <a:srgbClr val="FFFF00"/>
                </a:solidFill>
                <a:effectLst>
                  <a:glow rad="101600">
                    <a:schemeClr val="tx1">
                      <a:alpha val="60000"/>
                    </a:schemeClr>
                  </a:glow>
                </a:effectLst>
              </a:rPr>
              <a:t>Charity</a:t>
            </a:r>
          </a:p>
          <a:p>
            <a:pPr algn="ctr">
              <a:lnSpc>
                <a:spcPct val="80000"/>
              </a:lnSpc>
            </a:pPr>
            <a:r>
              <a:rPr lang="en-US" sz="3200" b="1" dirty="0" smtClean="0">
                <a:solidFill>
                  <a:srgbClr val="FFFF00"/>
                </a:solidFill>
                <a:effectLst>
                  <a:glow rad="101600">
                    <a:schemeClr val="tx1">
                      <a:alpha val="60000"/>
                    </a:schemeClr>
                  </a:glow>
                </a:effectLst>
              </a:rPr>
              <a:t>$100,000 net gift</a:t>
            </a:r>
            <a:endParaRPr lang="en-US" sz="3200" b="1" dirty="0">
              <a:solidFill>
                <a:srgbClr val="FFFF00"/>
              </a:solidFill>
              <a:effectLst>
                <a:glow rad="101600">
                  <a:schemeClr val="tx1">
                    <a:alpha val="60000"/>
                  </a:schemeClr>
                </a:glow>
              </a:effectLst>
            </a:endParaRPr>
          </a:p>
        </p:txBody>
      </p:sp>
      <p:sp>
        <p:nvSpPr>
          <p:cNvPr id="41" name="Down Arrow 40"/>
          <p:cNvSpPr/>
          <p:nvPr/>
        </p:nvSpPr>
        <p:spPr>
          <a:xfrm>
            <a:off x="1295400" y="3810000"/>
            <a:ext cx="609600" cy="6858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43" name="Down Arrow 42"/>
          <p:cNvSpPr/>
          <p:nvPr/>
        </p:nvSpPr>
        <p:spPr>
          <a:xfrm>
            <a:off x="7239000" y="3886200"/>
            <a:ext cx="609600" cy="6858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44" name="Down Arrow 43"/>
          <p:cNvSpPr/>
          <p:nvPr/>
        </p:nvSpPr>
        <p:spPr>
          <a:xfrm rot="2261321">
            <a:off x="3651241" y="3848598"/>
            <a:ext cx="609600" cy="6858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45" name="TextBox 44"/>
          <p:cNvSpPr txBox="1"/>
          <p:nvPr/>
        </p:nvSpPr>
        <p:spPr>
          <a:xfrm>
            <a:off x="0" y="228600"/>
            <a:ext cx="9144000" cy="707886"/>
          </a:xfrm>
          <a:prstGeom prst="rect">
            <a:avLst/>
          </a:prstGeom>
          <a:noFill/>
        </p:spPr>
        <p:txBody>
          <a:bodyPr wrap="square" rtlCol="0">
            <a:spAutoFit/>
          </a:bodyPr>
          <a:lstStyle/>
          <a:p>
            <a:pPr algn="ctr"/>
            <a:r>
              <a:rPr lang="en-US" sz="4000" b="1" dirty="0" smtClean="0"/>
              <a:t>Giving property with debt</a:t>
            </a:r>
            <a:endParaRPr lang="en-US" sz="4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C:\Users\rujames\AppData\Local\Microsoft\Windows\Temporary Internet Files\Content.IE5\7FLW1HPB\MP900442826[1].jpg"/>
          <p:cNvPicPr>
            <a:picLocks noChangeAspect="1" noChangeArrowheads="1"/>
          </p:cNvPicPr>
          <p:nvPr/>
        </p:nvPicPr>
        <p:blipFill>
          <a:blip r:embed="rId2" cstate="print"/>
          <a:srcRect t="53540" r="50000"/>
          <a:stretch>
            <a:fillRect/>
          </a:stretch>
        </p:blipFill>
        <p:spPr bwMode="auto">
          <a:xfrm>
            <a:off x="6324600" y="1709928"/>
            <a:ext cx="2464526" cy="1524000"/>
          </a:xfrm>
          <a:prstGeom prst="rect">
            <a:avLst/>
          </a:prstGeom>
          <a:noFill/>
        </p:spPr>
      </p:pic>
      <p:pic>
        <p:nvPicPr>
          <p:cNvPr id="24" name="Picture 4" descr="C:\Users\rujames\AppData\Local\Microsoft\Windows\Temporary Internet Files\Content.IE5\7FLW1HPB\MP900442826[1].jpg"/>
          <p:cNvPicPr>
            <a:picLocks noChangeAspect="1" noChangeArrowheads="1"/>
          </p:cNvPicPr>
          <p:nvPr/>
        </p:nvPicPr>
        <p:blipFill>
          <a:blip r:embed="rId2" cstate="print"/>
          <a:srcRect t="53540" r="50000"/>
          <a:stretch>
            <a:fillRect/>
          </a:stretch>
        </p:blipFill>
        <p:spPr bwMode="auto">
          <a:xfrm>
            <a:off x="3352800" y="1719072"/>
            <a:ext cx="2464526" cy="1524000"/>
          </a:xfrm>
          <a:prstGeom prst="rect">
            <a:avLst/>
          </a:prstGeom>
          <a:noFill/>
        </p:spPr>
      </p:pic>
      <p:pic>
        <p:nvPicPr>
          <p:cNvPr id="21" name="Picture 4" descr="C:\Users\rujames\AppData\Local\Microsoft\Windows\Temporary Internet Files\Content.IE5\7FLW1HPB\MP900442826[1].jpg"/>
          <p:cNvPicPr>
            <a:picLocks noChangeAspect="1" noChangeArrowheads="1"/>
          </p:cNvPicPr>
          <p:nvPr/>
        </p:nvPicPr>
        <p:blipFill>
          <a:blip r:embed="rId2" cstate="print"/>
          <a:srcRect t="53540" r="50000"/>
          <a:stretch>
            <a:fillRect/>
          </a:stretch>
        </p:blipFill>
        <p:spPr bwMode="auto">
          <a:xfrm>
            <a:off x="381000" y="1709928"/>
            <a:ext cx="2464526" cy="1524000"/>
          </a:xfrm>
          <a:prstGeom prst="rect">
            <a:avLst/>
          </a:prstGeom>
          <a:noFill/>
        </p:spPr>
      </p:pic>
      <p:pic>
        <p:nvPicPr>
          <p:cNvPr id="20" name="Picture 19" descr="iStock_000010526568XSmall.jpg"/>
          <p:cNvPicPr>
            <a:picLocks noChangeAspect="1"/>
          </p:cNvPicPr>
          <p:nvPr/>
        </p:nvPicPr>
        <p:blipFill>
          <a:blip r:embed="rId3" cstate="print"/>
          <a:srcRect t="30702" r="43486" b="57678"/>
          <a:stretch>
            <a:fillRect/>
          </a:stretch>
        </p:blipFill>
        <p:spPr>
          <a:xfrm rot="665951">
            <a:off x="4564999" y="5404614"/>
            <a:ext cx="3594090" cy="1095932"/>
          </a:xfrm>
          <a:prstGeom prst="rect">
            <a:avLst/>
          </a:prstGeom>
        </p:spPr>
      </p:pic>
      <p:sp>
        <p:nvSpPr>
          <p:cNvPr id="9" name="TextBox 8"/>
          <p:cNvSpPr txBox="1"/>
          <p:nvPr/>
        </p:nvSpPr>
        <p:spPr>
          <a:xfrm>
            <a:off x="4343400" y="4648200"/>
            <a:ext cx="4648200" cy="2071977"/>
          </a:xfrm>
          <a:prstGeom prst="rect">
            <a:avLst/>
          </a:prstGeom>
          <a:noFill/>
          <a:ln w="76200"/>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80000"/>
              </a:lnSpc>
            </a:pPr>
            <a:r>
              <a:rPr lang="en-US" sz="3200" dirty="0" smtClean="0"/>
              <a:t>Donor</a:t>
            </a:r>
          </a:p>
          <a:p>
            <a:pPr>
              <a:lnSpc>
                <a:spcPct val="80000"/>
              </a:lnSpc>
            </a:pPr>
            <a:r>
              <a:rPr lang="en-US" sz="3200" dirty="0" smtClean="0"/>
              <a:t>$100,000 deduction</a:t>
            </a:r>
          </a:p>
          <a:p>
            <a:pPr>
              <a:lnSpc>
                <a:spcPct val="80000"/>
              </a:lnSpc>
            </a:pPr>
            <a:r>
              <a:rPr lang="en-US" sz="3200" dirty="0" smtClean="0"/>
              <a:t>	  $0 sale (from debt)</a:t>
            </a:r>
          </a:p>
          <a:p>
            <a:pPr>
              <a:lnSpc>
                <a:spcPct val="80000"/>
              </a:lnSpc>
            </a:pPr>
            <a:r>
              <a:rPr lang="en-US" sz="3200" dirty="0" smtClean="0"/>
              <a:t>	  </a:t>
            </a:r>
            <a:r>
              <a:rPr lang="en-US" sz="3200" b="1" dirty="0" smtClean="0">
                <a:solidFill>
                  <a:schemeClr val="tx1"/>
                </a:solidFill>
              </a:rPr>
              <a:t>$0 capital gain</a:t>
            </a:r>
          </a:p>
          <a:p>
            <a:pPr>
              <a:lnSpc>
                <a:spcPct val="80000"/>
              </a:lnSpc>
            </a:pPr>
            <a:r>
              <a:rPr lang="en-US" sz="3200" dirty="0" smtClean="0"/>
              <a:t>  $50,000 remaining equity</a:t>
            </a:r>
            <a:endParaRPr lang="en-US" sz="3200" dirty="0"/>
          </a:p>
        </p:txBody>
      </p:sp>
      <p:sp>
        <p:nvSpPr>
          <p:cNvPr id="4" name="TextBox 3"/>
          <p:cNvSpPr txBox="1"/>
          <p:nvPr/>
        </p:nvSpPr>
        <p:spPr>
          <a:xfrm>
            <a:off x="381000" y="1701225"/>
            <a:ext cx="2438400" cy="1548116"/>
          </a:xfrm>
          <a:prstGeom prst="rect">
            <a:avLst/>
          </a:prstGeom>
          <a:noFill/>
          <a:ln w="76200">
            <a:solidFill>
              <a:srgbClr val="FFFF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80000"/>
              </a:lnSpc>
              <a:spcBef>
                <a:spcPts val="600"/>
              </a:spcBef>
            </a:pPr>
            <a:r>
              <a:rPr lang="en-US" sz="2800" b="1" dirty="0" smtClean="0">
                <a:solidFill>
                  <a:srgbClr val="FFFF00"/>
                </a:solidFill>
                <a:effectLst>
                  <a:glow rad="101600">
                    <a:schemeClr val="tx1">
                      <a:alpha val="60000"/>
                    </a:schemeClr>
                  </a:glow>
                </a:effectLst>
              </a:rPr>
              <a:t>Lot A</a:t>
            </a:r>
          </a:p>
          <a:p>
            <a:pPr>
              <a:lnSpc>
                <a:spcPct val="80000"/>
              </a:lnSpc>
              <a:spcBef>
                <a:spcPts val="600"/>
              </a:spcBef>
            </a:pPr>
            <a:r>
              <a:rPr lang="en-US" sz="2800" b="1" dirty="0" smtClean="0">
                <a:solidFill>
                  <a:srgbClr val="FFFF00"/>
                </a:solidFill>
                <a:effectLst>
                  <a:glow rad="101600">
                    <a:schemeClr val="tx1">
                      <a:alpha val="60000"/>
                    </a:schemeClr>
                  </a:glow>
                </a:effectLst>
              </a:rPr>
              <a:t>$100,000 value</a:t>
            </a:r>
          </a:p>
          <a:p>
            <a:pPr>
              <a:lnSpc>
                <a:spcPct val="80000"/>
              </a:lnSpc>
            </a:pPr>
            <a:r>
              <a:rPr lang="en-US" sz="2800" b="1" dirty="0" smtClean="0">
                <a:solidFill>
                  <a:srgbClr val="FFFF00"/>
                </a:solidFill>
                <a:effectLst>
                  <a:glow rad="101600">
                    <a:schemeClr val="tx1">
                      <a:alpha val="60000"/>
                    </a:schemeClr>
                  </a:glow>
                </a:effectLst>
              </a:rPr>
              <a:t>  $50,000 cost</a:t>
            </a:r>
          </a:p>
          <a:p>
            <a:pPr>
              <a:lnSpc>
                <a:spcPct val="80000"/>
              </a:lnSpc>
            </a:pPr>
            <a:r>
              <a:rPr lang="en-US" sz="2800" b="1" dirty="0" smtClean="0">
                <a:solidFill>
                  <a:srgbClr val="FFFF00"/>
                </a:solidFill>
                <a:effectLst>
                  <a:glow rad="101600">
                    <a:schemeClr val="tx1">
                      <a:alpha val="60000"/>
                    </a:schemeClr>
                  </a:glow>
                </a:effectLst>
              </a:rPr>
              <a:t>  $50,000 debt</a:t>
            </a:r>
            <a:endParaRPr lang="en-US" sz="2800" b="1" dirty="0">
              <a:solidFill>
                <a:srgbClr val="FFFF00"/>
              </a:solidFill>
              <a:effectLst>
                <a:glow rad="101600">
                  <a:schemeClr val="tx1">
                    <a:alpha val="60000"/>
                  </a:schemeClr>
                </a:glow>
              </a:effectLst>
            </a:endParaRPr>
          </a:p>
        </p:txBody>
      </p:sp>
      <p:sp>
        <p:nvSpPr>
          <p:cNvPr id="6" name="TextBox 5"/>
          <p:cNvSpPr txBox="1"/>
          <p:nvPr/>
        </p:nvSpPr>
        <p:spPr>
          <a:xfrm>
            <a:off x="3352800" y="1701225"/>
            <a:ext cx="2438400" cy="1548116"/>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80000"/>
              </a:lnSpc>
              <a:spcBef>
                <a:spcPts val="600"/>
              </a:spcBef>
            </a:pPr>
            <a:r>
              <a:rPr lang="en-US" sz="2800" b="1" dirty="0" smtClean="0">
                <a:solidFill>
                  <a:schemeClr val="tx1"/>
                </a:solidFill>
                <a:effectLst>
                  <a:glow rad="101600">
                    <a:schemeClr val="bg1">
                      <a:alpha val="60000"/>
                    </a:schemeClr>
                  </a:glow>
                </a:effectLst>
              </a:rPr>
              <a:t>Lot B</a:t>
            </a:r>
          </a:p>
          <a:p>
            <a:pPr>
              <a:lnSpc>
                <a:spcPct val="80000"/>
              </a:lnSpc>
              <a:spcBef>
                <a:spcPts val="600"/>
              </a:spcBef>
            </a:pPr>
            <a:r>
              <a:rPr lang="en-US" sz="2800" b="1" dirty="0" smtClean="0">
                <a:solidFill>
                  <a:schemeClr val="tx1"/>
                </a:solidFill>
                <a:effectLst>
                  <a:glow rad="101600">
                    <a:schemeClr val="bg1">
                      <a:alpha val="60000"/>
                    </a:schemeClr>
                  </a:glow>
                </a:effectLst>
              </a:rPr>
              <a:t>$100,000 value</a:t>
            </a:r>
          </a:p>
          <a:p>
            <a:pPr>
              <a:lnSpc>
                <a:spcPct val="80000"/>
              </a:lnSpc>
            </a:pPr>
            <a:r>
              <a:rPr lang="en-US" sz="2800" b="1" dirty="0" smtClean="0">
                <a:solidFill>
                  <a:schemeClr val="tx1"/>
                </a:solidFill>
                <a:effectLst>
                  <a:glow rad="101600">
                    <a:schemeClr val="bg1">
                      <a:alpha val="60000"/>
                    </a:schemeClr>
                  </a:glow>
                </a:effectLst>
              </a:rPr>
              <a:t>  $50,000 cost</a:t>
            </a:r>
          </a:p>
          <a:p>
            <a:pPr>
              <a:lnSpc>
                <a:spcPct val="80000"/>
              </a:lnSpc>
            </a:pPr>
            <a:r>
              <a:rPr lang="en-US" sz="2800" b="1" dirty="0" smtClean="0">
                <a:solidFill>
                  <a:schemeClr val="tx1"/>
                </a:solidFill>
                <a:effectLst>
                  <a:glow rad="101600">
                    <a:schemeClr val="bg1">
                      <a:alpha val="60000"/>
                    </a:schemeClr>
                  </a:glow>
                </a:effectLst>
              </a:rPr>
              <a:t>  $50,000 debt</a:t>
            </a:r>
            <a:endParaRPr lang="en-US" sz="2800" b="1" dirty="0">
              <a:solidFill>
                <a:schemeClr val="tx1"/>
              </a:solidFill>
              <a:effectLst>
                <a:glow rad="101600">
                  <a:schemeClr val="bg1">
                    <a:alpha val="60000"/>
                  </a:schemeClr>
                </a:glow>
              </a:effectLst>
            </a:endParaRPr>
          </a:p>
        </p:txBody>
      </p:sp>
      <p:sp>
        <p:nvSpPr>
          <p:cNvPr id="7" name="TextBox 6"/>
          <p:cNvSpPr txBox="1"/>
          <p:nvPr/>
        </p:nvSpPr>
        <p:spPr>
          <a:xfrm>
            <a:off x="6324600" y="1701225"/>
            <a:ext cx="2438400" cy="1548116"/>
          </a:xfrm>
          <a:prstGeom prst="rect">
            <a:avLst/>
          </a:prstGeom>
          <a:noFill/>
          <a:ln w="76200"/>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80000"/>
              </a:lnSpc>
              <a:spcBef>
                <a:spcPts val="600"/>
              </a:spcBef>
            </a:pPr>
            <a:r>
              <a:rPr lang="en-US" sz="2800" b="1" dirty="0" smtClean="0">
                <a:effectLst>
                  <a:glow rad="101600">
                    <a:schemeClr val="bg1">
                      <a:alpha val="60000"/>
                    </a:schemeClr>
                  </a:glow>
                </a:effectLst>
              </a:rPr>
              <a:t>Lot C</a:t>
            </a:r>
          </a:p>
          <a:p>
            <a:pPr>
              <a:lnSpc>
                <a:spcPct val="80000"/>
              </a:lnSpc>
              <a:spcBef>
                <a:spcPts val="600"/>
              </a:spcBef>
            </a:pPr>
            <a:r>
              <a:rPr lang="en-US" sz="2800" b="1" dirty="0" smtClean="0">
                <a:effectLst>
                  <a:glow rad="101600">
                    <a:schemeClr val="bg1">
                      <a:alpha val="60000"/>
                    </a:schemeClr>
                  </a:glow>
                </a:effectLst>
              </a:rPr>
              <a:t>$100,000 value</a:t>
            </a:r>
          </a:p>
          <a:p>
            <a:pPr>
              <a:lnSpc>
                <a:spcPct val="80000"/>
              </a:lnSpc>
            </a:pPr>
            <a:r>
              <a:rPr lang="en-US" sz="2800" b="1" dirty="0" smtClean="0">
                <a:effectLst>
                  <a:glow rad="101600">
                    <a:schemeClr val="bg1">
                      <a:alpha val="60000"/>
                    </a:schemeClr>
                  </a:glow>
                </a:effectLst>
              </a:rPr>
              <a:t>  $50,000 cost</a:t>
            </a:r>
          </a:p>
          <a:p>
            <a:pPr>
              <a:lnSpc>
                <a:spcPct val="80000"/>
              </a:lnSpc>
            </a:pPr>
            <a:r>
              <a:rPr lang="en-US" sz="2800" b="1" dirty="0" smtClean="0">
                <a:effectLst>
                  <a:glow rad="101600">
                    <a:schemeClr val="bg1">
                      <a:alpha val="60000"/>
                    </a:schemeClr>
                  </a:glow>
                </a:effectLst>
              </a:rPr>
              <a:t>  $50,000 debt</a:t>
            </a:r>
            <a:endParaRPr lang="en-US" sz="2800" b="1" dirty="0">
              <a:effectLst>
                <a:glow rad="101600">
                  <a:schemeClr val="bg1">
                    <a:alpha val="60000"/>
                  </a:schemeClr>
                </a:glow>
              </a:effectLst>
            </a:endParaRPr>
          </a:p>
        </p:txBody>
      </p:sp>
      <p:sp>
        <p:nvSpPr>
          <p:cNvPr id="8" name="TextBox 7"/>
          <p:cNvSpPr txBox="1"/>
          <p:nvPr/>
        </p:nvSpPr>
        <p:spPr>
          <a:xfrm>
            <a:off x="533400" y="4648200"/>
            <a:ext cx="3352800" cy="890115"/>
          </a:xfrm>
          <a:prstGeom prst="rect">
            <a:avLst/>
          </a:prstGeom>
          <a:ln w="7620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80000"/>
              </a:lnSpc>
            </a:pPr>
            <a:r>
              <a:rPr lang="en-US" sz="3200" b="1" dirty="0" smtClean="0">
                <a:solidFill>
                  <a:srgbClr val="FFFF00"/>
                </a:solidFill>
                <a:effectLst>
                  <a:glow rad="101600">
                    <a:schemeClr val="tx1">
                      <a:alpha val="60000"/>
                    </a:schemeClr>
                  </a:glow>
                </a:effectLst>
              </a:rPr>
              <a:t>Charity</a:t>
            </a:r>
          </a:p>
          <a:p>
            <a:pPr algn="ctr">
              <a:lnSpc>
                <a:spcPct val="80000"/>
              </a:lnSpc>
            </a:pPr>
            <a:r>
              <a:rPr lang="en-US" sz="3200" b="1" dirty="0" smtClean="0">
                <a:solidFill>
                  <a:srgbClr val="FFFF00"/>
                </a:solidFill>
                <a:effectLst>
                  <a:glow rad="101600">
                    <a:schemeClr val="tx1">
                      <a:alpha val="60000"/>
                    </a:schemeClr>
                  </a:glow>
                </a:effectLst>
              </a:rPr>
              <a:t>$100,000 net gift</a:t>
            </a:r>
            <a:endParaRPr lang="en-US" sz="3200" b="1" dirty="0">
              <a:solidFill>
                <a:srgbClr val="FFFF00"/>
              </a:solidFill>
              <a:effectLst>
                <a:glow rad="101600">
                  <a:schemeClr val="tx1">
                    <a:alpha val="60000"/>
                  </a:schemeClr>
                </a:glow>
              </a:effectLst>
            </a:endParaRPr>
          </a:p>
        </p:txBody>
      </p:sp>
      <p:cxnSp>
        <p:nvCxnSpPr>
          <p:cNvPr id="17" name="Straight Connector 16"/>
          <p:cNvCxnSpPr/>
          <p:nvPr/>
        </p:nvCxnSpPr>
        <p:spPr>
          <a:xfrm flipV="1">
            <a:off x="609600" y="2920425"/>
            <a:ext cx="1905000" cy="15240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609600" y="2844225"/>
            <a:ext cx="1905000" cy="22860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26" name="TextBox 25"/>
          <p:cNvSpPr txBox="1"/>
          <p:nvPr/>
        </p:nvSpPr>
        <p:spPr>
          <a:xfrm>
            <a:off x="685800" y="3200400"/>
            <a:ext cx="1676400" cy="584775"/>
          </a:xfrm>
          <a:prstGeom prst="rect">
            <a:avLst/>
          </a:prstGeom>
          <a:noFill/>
        </p:spPr>
        <p:txBody>
          <a:bodyPr wrap="square" rtlCol="0">
            <a:spAutoFit/>
          </a:bodyPr>
          <a:lstStyle/>
          <a:p>
            <a:pPr algn="ctr"/>
            <a:r>
              <a:rPr lang="en-US" sz="3200" b="1" dirty="0" smtClean="0">
                <a:solidFill>
                  <a:srgbClr val="C00000"/>
                </a:solidFill>
              </a:rPr>
              <a:t>$0 debt</a:t>
            </a:r>
            <a:endParaRPr lang="en-US" sz="3200" b="1" dirty="0">
              <a:solidFill>
                <a:srgbClr val="C00000"/>
              </a:solidFill>
            </a:endParaRPr>
          </a:p>
        </p:txBody>
      </p:sp>
      <p:sp>
        <p:nvSpPr>
          <p:cNvPr id="27" name="Arc 26"/>
          <p:cNvSpPr/>
          <p:nvPr/>
        </p:nvSpPr>
        <p:spPr>
          <a:xfrm rot="13345723" flipH="1">
            <a:off x="2083482" y="1564725"/>
            <a:ext cx="1920213" cy="1726219"/>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rot="13552356" flipH="1">
            <a:off x="1901835" y="-1682431"/>
            <a:ext cx="5346876" cy="5650863"/>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3352800" y="3149025"/>
            <a:ext cx="2514600" cy="584775"/>
          </a:xfrm>
          <a:prstGeom prst="rect">
            <a:avLst/>
          </a:prstGeom>
          <a:noFill/>
        </p:spPr>
        <p:txBody>
          <a:bodyPr wrap="square" rtlCol="0">
            <a:spAutoFit/>
          </a:bodyPr>
          <a:lstStyle/>
          <a:p>
            <a:pPr algn="ctr"/>
            <a:r>
              <a:rPr lang="en-US" sz="3200" b="1" dirty="0" smtClean="0">
                <a:solidFill>
                  <a:srgbClr val="C00000"/>
                </a:solidFill>
              </a:rPr>
              <a:t>$75,000 debt</a:t>
            </a:r>
            <a:endParaRPr lang="en-US" sz="3200" b="1" dirty="0">
              <a:solidFill>
                <a:srgbClr val="C00000"/>
              </a:solidFill>
            </a:endParaRPr>
          </a:p>
        </p:txBody>
      </p:sp>
      <p:sp>
        <p:nvSpPr>
          <p:cNvPr id="30" name="TextBox 29"/>
          <p:cNvSpPr txBox="1"/>
          <p:nvPr/>
        </p:nvSpPr>
        <p:spPr>
          <a:xfrm>
            <a:off x="6324600" y="3149025"/>
            <a:ext cx="2514600" cy="584775"/>
          </a:xfrm>
          <a:prstGeom prst="rect">
            <a:avLst/>
          </a:prstGeom>
          <a:noFill/>
        </p:spPr>
        <p:txBody>
          <a:bodyPr wrap="square" rtlCol="0">
            <a:spAutoFit/>
          </a:bodyPr>
          <a:lstStyle/>
          <a:p>
            <a:pPr algn="ctr"/>
            <a:r>
              <a:rPr lang="en-US" sz="3200" b="1" dirty="0" smtClean="0">
                <a:solidFill>
                  <a:srgbClr val="C00000"/>
                </a:solidFill>
              </a:rPr>
              <a:t>$75,000 debt</a:t>
            </a:r>
            <a:endParaRPr lang="en-US" sz="3200" b="1" dirty="0">
              <a:solidFill>
                <a:srgbClr val="C00000"/>
              </a:solidFill>
            </a:endParaRPr>
          </a:p>
        </p:txBody>
      </p:sp>
      <p:sp>
        <p:nvSpPr>
          <p:cNvPr id="41" name="Down Arrow 40"/>
          <p:cNvSpPr/>
          <p:nvPr/>
        </p:nvSpPr>
        <p:spPr>
          <a:xfrm>
            <a:off x="1295400" y="3810000"/>
            <a:ext cx="609600" cy="6858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42" name="Down Arrow 41"/>
          <p:cNvSpPr/>
          <p:nvPr/>
        </p:nvSpPr>
        <p:spPr>
          <a:xfrm rot="19970084">
            <a:off x="4267200" y="3886200"/>
            <a:ext cx="609600" cy="6858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43" name="Down Arrow 42"/>
          <p:cNvSpPr/>
          <p:nvPr/>
        </p:nvSpPr>
        <p:spPr>
          <a:xfrm>
            <a:off x="7239000" y="3886200"/>
            <a:ext cx="609600" cy="6858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8" name="TextBox 17"/>
          <p:cNvSpPr txBox="1"/>
          <p:nvPr/>
        </p:nvSpPr>
        <p:spPr>
          <a:xfrm>
            <a:off x="0" y="228600"/>
            <a:ext cx="9144000" cy="707886"/>
          </a:xfrm>
          <a:prstGeom prst="rect">
            <a:avLst/>
          </a:prstGeom>
          <a:noFill/>
        </p:spPr>
        <p:txBody>
          <a:bodyPr wrap="square" rtlCol="0">
            <a:spAutoFit/>
          </a:bodyPr>
          <a:lstStyle/>
          <a:p>
            <a:pPr algn="ctr"/>
            <a:r>
              <a:rPr lang="en-US" sz="4000" b="1" dirty="0" smtClean="0"/>
              <a:t>Shifting to give debt-free property</a:t>
            </a:r>
            <a:endParaRPr lang="en-US" sz="4000" b="1" dirty="0"/>
          </a:p>
        </p:txBody>
      </p:sp>
      <p:cxnSp>
        <p:nvCxnSpPr>
          <p:cNvPr id="33" name="Straight Connector 32"/>
          <p:cNvCxnSpPr/>
          <p:nvPr/>
        </p:nvCxnSpPr>
        <p:spPr>
          <a:xfrm>
            <a:off x="3657600" y="2895600"/>
            <a:ext cx="1905000" cy="22860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flipV="1">
            <a:off x="3657600" y="2895600"/>
            <a:ext cx="1905000" cy="15240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flipV="1">
            <a:off x="6629400" y="2895600"/>
            <a:ext cx="1905000" cy="15240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6" name="Straight Connector 35"/>
          <p:cNvCxnSpPr/>
          <p:nvPr/>
        </p:nvCxnSpPr>
        <p:spPr>
          <a:xfrm>
            <a:off x="6629400" y="2895600"/>
            <a:ext cx="1905000" cy="22860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rujames\AppData\Local\Microsoft\Windows\Temporary Internet Files\Content.IE5\BWNQMCW8\MP900401794[1].jpg"/>
          <p:cNvPicPr>
            <a:picLocks noChangeAspect="1" noChangeArrowheads="1"/>
          </p:cNvPicPr>
          <p:nvPr/>
        </p:nvPicPr>
        <p:blipFill>
          <a:blip r:embed="rId2" cstate="print"/>
          <a:srcRect l="91362"/>
          <a:stretch>
            <a:fillRect/>
          </a:stretch>
        </p:blipFill>
        <p:spPr bwMode="auto">
          <a:xfrm flipH="1">
            <a:off x="7162800" y="0"/>
            <a:ext cx="1981200" cy="6858000"/>
          </a:xfrm>
          <a:prstGeom prst="rect">
            <a:avLst/>
          </a:prstGeom>
          <a:noFill/>
        </p:spPr>
      </p:pic>
      <p:pic>
        <p:nvPicPr>
          <p:cNvPr id="5123" name="Picture 3" descr="C:\Users\rujames\AppData\Local\Microsoft\Windows\Temporary Internet Files\Content.IE5\BWNQMCW8\MP900401794[1].jpg"/>
          <p:cNvPicPr>
            <a:picLocks noChangeAspect="1" noChangeArrowheads="1"/>
          </p:cNvPicPr>
          <p:nvPr/>
        </p:nvPicPr>
        <p:blipFill>
          <a:blip r:embed="rId2" cstate="print"/>
          <a:srcRect/>
          <a:stretch>
            <a:fillRect/>
          </a:stretch>
        </p:blipFill>
        <p:spPr bwMode="auto">
          <a:xfrm>
            <a:off x="0" y="0"/>
            <a:ext cx="7172772" cy="6858000"/>
          </a:xfrm>
          <a:prstGeom prst="rect">
            <a:avLst/>
          </a:prstGeom>
          <a:noFill/>
        </p:spPr>
      </p:pic>
      <p:sp>
        <p:nvSpPr>
          <p:cNvPr id="3" name="Content Placeholder 2"/>
          <p:cNvSpPr>
            <a:spLocks noGrp="1"/>
          </p:cNvSpPr>
          <p:nvPr>
            <p:ph idx="1"/>
          </p:nvPr>
        </p:nvSpPr>
        <p:spPr>
          <a:xfrm>
            <a:off x="5943600" y="152400"/>
            <a:ext cx="3124200" cy="4525963"/>
          </a:xfrm>
        </p:spPr>
        <p:txBody>
          <a:bodyPr>
            <a:normAutofit/>
          </a:bodyPr>
          <a:lstStyle/>
          <a:p>
            <a:pPr marL="0" indent="0" algn="ctr">
              <a:lnSpc>
                <a:spcPct val="80000"/>
              </a:lnSpc>
              <a:spcBef>
                <a:spcPts val="0"/>
              </a:spcBef>
              <a:buNone/>
            </a:pPr>
            <a:r>
              <a:rPr lang="en-US" sz="6000" dirty="0" smtClean="0">
                <a:solidFill>
                  <a:schemeClr val="bg1"/>
                </a:solidFill>
              </a:rPr>
              <a:t>Examples from case law</a:t>
            </a:r>
            <a:endParaRPr lang="en-US" sz="60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rujames\AppData\Local\Microsoft\Windows\Temporary Internet Files\Content.IE5\4TPZB9DD\MP900400764[1].jpg"/>
          <p:cNvPicPr>
            <a:picLocks noChangeAspect="1" noChangeArrowheads="1"/>
          </p:cNvPicPr>
          <p:nvPr/>
        </p:nvPicPr>
        <p:blipFill>
          <a:blip r:embed="rId2" cstate="print"/>
          <a:srcRect r="11146"/>
          <a:stretch>
            <a:fillRect/>
          </a:stretch>
        </p:blipFill>
        <p:spPr bwMode="auto">
          <a:xfrm>
            <a:off x="-1" y="-1"/>
            <a:ext cx="9144001" cy="6858001"/>
          </a:xfrm>
          <a:prstGeom prst="rect">
            <a:avLst/>
          </a:prstGeom>
          <a:noFill/>
        </p:spPr>
      </p:pic>
      <p:sp>
        <p:nvSpPr>
          <p:cNvPr id="6" name="Content Placeholder 2"/>
          <p:cNvSpPr>
            <a:spLocks noGrp="1"/>
          </p:cNvSpPr>
          <p:nvPr>
            <p:ph idx="1"/>
          </p:nvPr>
        </p:nvSpPr>
        <p:spPr>
          <a:xfrm>
            <a:off x="685800" y="0"/>
            <a:ext cx="7772400" cy="1600200"/>
          </a:xfrm>
          <a:solidFill>
            <a:srgbClr val="F8F8F8">
              <a:alpha val="61961"/>
            </a:srgbClr>
          </a:solidFill>
        </p:spPr>
        <p:txBody>
          <a:bodyPr>
            <a:noAutofit/>
          </a:bodyPr>
          <a:lstStyle/>
          <a:p>
            <a:pPr marL="0" indent="0" algn="ctr">
              <a:lnSpc>
                <a:spcPct val="80000"/>
              </a:lnSpc>
              <a:spcBef>
                <a:spcPts val="0"/>
              </a:spcBef>
              <a:buNone/>
            </a:pPr>
            <a:r>
              <a:rPr lang="en-US" dirty="0" smtClean="0">
                <a:effectLst>
                  <a:glow rad="101600">
                    <a:schemeClr val="bg1">
                      <a:alpha val="60000"/>
                    </a:schemeClr>
                  </a:glow>
                </a:effectLst>
              </a:rPr>
              <a:t>Charles sells a conservation easement on his farm to the county for $309,000 (their normal rate).  He deducts for a bargain sale because his appraised value was $518,000. Result?</a:t>
            </a:r>
            <a:endParaRPr lang="en-US"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9692337XSmall.jpg"/>
          <p:cNvPicPr>
            <a:picLocks noChangeAspect="1"/>
          </p:cNvPicPr>
          <p:nvPr/>
        </p:nvPicPr>
        <p:blipFill>
          <a:blip r:embed="rId2" cstate="print"/>
          <a:srcRect r="98921" b="12223"/>
          <a:stretch>
            <a:fillRect/>
          </a:stretch>
        </p:blipFill>
        <p:spPr>
          <a:xfrm flipH="1">
            <a:off x="0" y="2209800"/>
            <a:ext cx="1143000" cy="4648200"/>
          </a:xfrm>
          <a:prstGeom prst="rect">
            <a:avLst/>
          </a:prstGeom>
        </p:spPr>
      </p:pic>
      <p:pic>
        <p:nvPicPr>
          <p:cNvPr id="6" name="Picture 5" descr="iStock_000009692337XSmall.jpg"/>
          <p:cNvPicPr>
            <a:picLocks noChangeAspect="1"/>
          </p:cNvPicPr>
          <p:nvPr/>
        </p:nvPicPr>
        <p:blipFill>
          <a:blip r:embed="rId2" cstate="print"/>
          <a:srcRect l="99290" b="12223"/>
          <a:stretch>
            <a:fillRect/>
          </a:stretch>
        </p:blipFill>
        <p:spPr>
          <a:xfrm flipH="1">
            <a:off x="8153399" y="2209800"/>
            <a:ext cx="990600" cy="4648200"/>
          </a:xfrm>
          <a:prstGeom prst="rect">
            <a:avLst/>
          </a:prstGeom>
        </p:spPr>
      </p:pic>
      <p:pic>
        <p:nvPicPr>
          <p:cNvPr id="5" name="Picture 4" descr="iStock_000009692337XSmall.jpg"/>
          <p:cNvPicPr>
            <a:picLocks noChangeAspect="1"/>
          </p:cNvPicPr>
          <p:nvPr/>
        </p:nvPicPr>
        <p:blipFill>
          <a:blip r:embed="rId2" cstate="print"/>
          <a:srcRect b="12223"/>
          <a:stretch>
            <a:fillRect/>
          </a:stretch>
        </p:blipFill>
        <p:spPr>
          <a:xfrm>
            <a:off x="1143000" y="2209800"/>
            <a:ext cx="7060557" cy="4648200"/>
          </a:xfrm>
          <a:prstGeom prst="rect">
            <a:avLst/>
          </a:prstGeom>
        </p:spPr>
      </p:pic>
      <p:sp>
        <p:nvSpPr>
          <p:cNvPr id="3" name="Content Placeholder 2"/>
          <p:cNvSpPr>
            <a:spLocks noGrp="1"/>
          </p:cNvSpPr>
          <p:nvPr>
            <p:ph idx="1"/>
          </p:nvPr>
        </p:nvSpPr>
        <p:spPr>
          <a:xfrm>
            <a:off x="0" y="76200"/>
            <a:ext cx="9067800" cy="1143000"/>
          </a:xfrm>
        </p:spPr>
        <p:txBody>
          <a:bodyPr>
            <a:noAutofit/>
          </a:bodyPr>
          <a:lstStyle/>
          <a:p>
            <a:pPr marL="3030538" indent="-3030538">
              <a:lnSpc>
                <a:spcPct val="90000"/>
              </a:lnSpc>
              <a:spcBef>
                <a:spcPts val="0"/>
              </a:spcBef>
              <a:buNone/>
            </a:pPr>
            <a:r>
              <a:rPr lang="en-US" sz="4400" dirty="0" smtClean="0"/>
              <a:t>Bargain sale: The sale of an asset to a charity at less than fair market value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rujames\AppData\Local\Microsoft\Windows\Temporary Internet Files\Content.IE5\4TPZB9DD\MP900400764[1].jpg"/>
          <p:cNvPicPr>
            <a:picLocks noChangeAspect="1" noChangeArrowheads="1"/>
          </p:cNvPicPr>
          <p:nvPr/>
        </p:nvPicPr>
        <p:blipFill>
          <a:blip r:embed="rId2" cstate="print"/>
          <a:srcRect r="11146"/>
          <a:stretch>
            <a:fillRect/>
          </a:stretch>
        </p:blipFill>
        <p:spPr bwMode="auto">
          <a:xfrm>
            <a:off x="-1" y="-1"/>
            <a:ext cx="9144001" cy="6858001"/>
          </a:xfrm>
          <a:prstGeom prst="rect">
            <a:avLst/>
          </a:prstGeom>
          <a:noFill/>
        </p:spPr>
      </p:pic>
      <p:sp>
        <p:nvSpPr>
          <p:cNvPr id="3" name="Content Placeholder 2"/>
          <p:cNvSpPr>
            <a:spLocks noGrp="1"/>
          </p:cNvSpPr>
          <p:nvPr>
            <p:ph idx="1"/>
          </p:nvPr>
        </p:nvSpPr>
        <p:spPr>
          <a:xfrm>
            <a:off x="685800" y="0"/>
            <a:ext cx="7772400" cy="1600200"/>
          </a:xfrm>
          <a:solidFill>
            <a:srgbClr val="F8F8F8">
              <a:alpha val="61961"/>
            </a:srgbClr>
          </a:solidFill>
        </p:spPr>
        <p:txBody>
          <a:bodyPr>
            <a:noAutofit/>
          </a:bodyPr>
          <a:lstStyle/>
          <a:p>
            <a:pPr marL="0" indent="0" algn="ctr">
              <a:lnSpc>
                <a:spcPct val="80000"/>
              </a:lnSpc>
              <a:spcBef>
                <a:spcPts val="0"/>
              </a:spcBef>
              <a:buNone/>
            </a:pPr>
            <a:r>
              <a:rPr lang="en-US" dirty="0" smtClean="0">
                <a:effectLst>
                  <a:glow rad="101600">
                    <a:schemeClr val="bg1">
                      <a:alpha val="60000"/>
                    </a:schemeClr>
                  </a:glow>
                </a:effectLst>
              </a:rPr>
              <a:t>Charles sells a conservation easement on his farm to the county for $309,000 (their normal rate).  He deducts for a bargain sale because his appraised value was $518,000. Result?</a:t>
            </a:r>
            <a:endParaRPr lang="en-US" dirty="0">
              <a:effectLst>
                <a:glow rad="101600">
                  <a:schemeClr val="bg1">
                    <a:alpha val="60000"/>
                  </a:schemeClr>
                </a:glow>
              </a:effectLst>
            </a:endParaRPr>
          </a:p>
        </p:txBody>
      </p:sp>
      <p:sp>
        <p:nvSpPr>
          <p:cNvPr id="4" name="TextBox 3"/>
          <p:cNvSpPr txBox="1"/>
          <p:nvPr/>
        </p:nvSpPr>
        <p:spPr>
          <a:xfrm>
            <a:off x="1295400" y="5977759"/>
            <a:ext cx="5257800" cy="890115"/>
          </a:xfrm>
          <a:prstGeom prst="rect">
            <a:avLst/>
          </a:prstGeom>
          <a:solidFill>
            <a:srgbClr val="000000">
              <a:alpha val="50196"/>
            </a:srgbClr>
          </a:solidFill>
        </p:spPr>
        <p:txBody>
          <a:bodyPr wrap="square" rtlCol="0">
            <a:spAutoFit/>
          </a:bodyPr>
          <a:lstStyle/>
          <a:p>
            <a:pPr algn="ctr">
              <a:lnSpc>
                <a:spcPct val="80000"/>
              </a:lnSpc>
            </a:pPr>
            <a:r>
              <a:rPr lang="en-US" sz="3200" dirty="0" smtClean="0">
                <a:solidFill>
                  <a:schemeClr val="bg1"/>
                </a:solidFill>
                <a:effectLst>
                  <a:glow rad="101600">
                    <a:schemeClr val="tx1">
                      <a:alpha val="60000"/>
                    </a:schemeClr>
                  </a:glow>
                </a:effectLst>
              </a:rPr>
              <a:t>Deduction is valid.  The county rate was not fair market rate</a:t>
            </a:r>
            <a:endParaRPr lang="en-US" sz="3200" dirty="0">
              <a:solidFill>
                <a:schemeClr val="bg1"/>
              </a:solidFill>
              <a:effectLst>
                <a:glow rad="101600">
                  <a:schemeClr val="tx1">
                    <a:alpha val="60000"/>
                  </a:schemeClr>
                </a:glow>
              </a:effectLst>
            </a:endParaRPr>
          </a:p>
        </p:txBody>
      </p:sp>
      <p:sp>
        <p:nvSpPr>
          <p:cNvPr id="6" name="TextBox 5"/>
          <p:cNvSpPr txBox="1"/>
          <p:nvPr/>
        </p:nvSpPr>
        <p:spPr>
          <a:xfrm>
            <a:off x="6553200" y="6611779"/>
            <a:ext cx="2590800" cy="246221"/>
          </a:xfrm>
          <a:prstGeom prst="rect">
            <a:avLst/>
          </a:prstGeom>
          <a:solidFill>
            <a:srgbClr val="000000">
              <a:alpha val="50196"/>
            </a:srgbClr>
          </a:solidFill>
        </p:spPr>
        <p:txBody>
          <a:bodyPr wrap="square" rtlCol="0">
            <a:spAutoFit/>
          </a:bodyPr>
          <a:lstStyle/>
          <a:p>
            <a:r>
              <a:rPr lang="en-US" sz="1000" dirty="0" smtClean="0">
                <a:solidFill>
                  <a:schemeClr val="bg1"/>
                </a:solidFill>
              </a:rPr>
              <a:t>Browning v. Commissioner, 109 T.C. 303, 1997</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james\AppData\Local\Microsoft\Windows\Temporary Internet Files\Content.IE5\BWNQMCW8\MP900402250[1].jpg"/>
          <p:cNvPicPr>
            <a:picLocks noChangeAspect="1" noChangeArrowheads="1"/>
          </p:cNvPicPr>
          <p:nvPr/>
        </p:nvPicPr>
        <p:blipFill>
          <a:blip r:embed="rId2" cstate="print"/>
          <a:srcRect t="1111" b="38889"/>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0"/>
            <a:ext cx="9144000" cy="2209800"/>
          </a:xfrm>
        </p:spPr>
        <p:txBody>
          <a:bodyPr>
            <a:noAutofit/>
          </a:bodyPr>
          <a:lstStyle/>
          <a:p>
            <a:pPr marL="0" indent="0">
              <a:lnSpc>
                <a:spcPct val="80000"/>
              </a:lnSpc>
              <a:spcBef>
                <a:spcPts val="1200"/>
              </a:spcBef>
              <a:buNone/>
            </a:pPr>
            <a:r>
              <a:rPr lang="en-US" sz="3600" b="1" dirty="0" smtClean="0">
                <a:solidFill>
                  <a:schemeClr val="bg1"/>
                </a:solidFill>
                <a:effectLst/>
              </a:rPr>
              <a:t>After negotiations fail, highway department sues to take land.  The lawsuit settlement pays less than appraised value, so taxpayer claims bargain sale tax deduction.  Result?</a:t>
            </a:r>
          </a:p>
          <a:p>
            <a:pPr marL="0" indent="0">
              <a:lnSpc>
                <a:spcPct val="80000"/>
              </a:lnSpc>
              <a:spcBef>
                <a:spcPts val="1200"/>
              </a:spcBef>
              <a:buNone/>
            </a:pPr>
            <a:endParaRPr lang="en-US" sz="3600" b="1" spc="-150" dirty="0">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james\AppData\Local\Microsoft\Windows\Temporary Internet Files\Content.IE5\BWNQMCW8\MP900402250[1].jpg"/>
          <p:cNvPicPr>
            <a:picLocks noChangeAspect="1" noChangeArrowheads="1"/>
          </p:cNvPicPr>
          <p:nvPr/>
        </p:nvPicPr>
        <p:blipFill>
          <a:blip r:embed="rId2" cstate="print"/>
          <a:srcRect t="1111" b="38889"/>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0"/>
            <a:ext cx="9144000" cy="2209800"/>
          </a:xfrm>
        </p:spPr>
        <p:txBody>
          <a:bodyPr>
            <a:noAutofit/>
          </a:bodyPr>
          <a:lstStyle/>
          <a:p>
            <a:pPr marL="0" indent="0">
              <a:lnSpc>
                <a:spcPct val="80000"/>
              </a:lnSpc>
              <a:spcBef>
                <a:spcPts val="1200"/>
              </a:spcBef>
              <a:buNone/>
            </a:pPr>
            <a:r>
              <a:rPr lang="en-US" sz="3600" b="1" dirty="0" smtClean="0">
                <a:solidFill>
                  <a:schemeClr val="bg1"/>
                </a:solidFill>
                <a:effectLst/>
              </a:rPr>
              <a:t>After negotiations fail, highway department sues to take land.  The lawsuit settlement pays less than appraised value, so taxpayer claims bargain sale tax deduction.  Result?</a:t>
            </a:r>
          </a:p>
          <a:p>
            <a:pPr marL="0" indent="0">
              <a:lnSpc>
                <a:spcPct val="80000"/>
              </a:lnSpc>
              <a:spcBef>
                <a:spcPts val="1200"/>
              </a:spcBef>
              <a:buNone/>
            </a:pPr>
            <a:endParaRPr lang="en-US" sz="3600" b="1" spc="-150" dirty="0">
              <a:effectLst/>
            </a:endParaRPr>
          </a:p>
        </p:txBody>
      </p:sp>
      <p:sp>
        <p:nvSpPr>
          <p:cNvPr id="7" name="TextBox 6"/>
          <p:cNvSpPr txBox="1"/>
          <p:nvPr/>
        </p:nvSpPr>
        <p:spPr>
          <a:xfrm>
            <a:off x="0" y="5715000"/>
            <a:ext cx="9144000" cy="1066800"/>
          </a:xfrm>
          <a:prstGeom prst="rect">
            <a:avLst/>
          </a:prstGeom>
          <a:noFill/>
        </p:spPr>
        <p:txBody>
          <a:bodyPr wrap="square" rtlCol="0">
            <a:noAutofit/>
          </a:bodyPr>
          <a:lstStyle/>
          <a:p>
            <a:pPr algn="ctr">
              <a:lnSpc>
                <a:spcPct val="80000"/>
              </a:lnSpc>
              <a:spcBef>
                <a:spcPts val="600"/>
              </a:spcBef>
            </a:pPr>
            <a:r>
              <a:rPr lang="en-US" sz="3600" b="1" dirty="0" smtClean="0">
                <a:solidFill>
                  <a:schemeClr val="bg1"/>
                </a:solidFill>
                <a:effectLst>
                  <a:glow rad="101600">
                    <a:schemeClr val="tx1">
                      <a:alpha val="60000"/>
                    </a:schemeClr>
                  </a:glow>
                </a:effectLst>
              </a:rPr>
              <a:t>Deduction is valid.  </a:t>
            </a:r>
          </a:p>
          <a:p>
            <a:pPr>
              <a:lnSpc>
                <a:spcPct val="70000"/>
              </a:lnSpc>
              <a:spcBef>
                <a:spcPts val="600"/>
              </a:spcBef>
            </a:pPr>
            <a:r>
              <a:rPr lang="en-US" sz="2800" dirty="0" smtClean="0">
                <a:solidFill>
                  <a:schemeClr val="bg1"/>
                </a:solidFill>
                <a:effectLst>
                  <a:glow rad="101600">
                    <a:schemeClr val="tx1">
                      <a:alpha val="60000"/>
                    </a:schemeClr>
                  </a:glow>
                </a:effectLst>
              </a:rPr>
              <a:t>Court saw charitable intent in negotiation letters referencing possibility of “contribution/sale”. </a:t>
            </a:r>
            <a:r>
              <a:rPr lang="en-US" sz="1200" dirty="0" smtClean="0">
                <a:solidFill>
                  <a:schemeClr val="bg1"/>
                </a:solidFill>
                <a:effectLst>
                  <a:glow rad="101600">
                    <a:schemeClr val="tx1">
                      <a:alpha val="60000"/>
                    </a:schemeClr>
                  </a:glow>
                </a:effectLst>
              </a:rPr>
              <a:t>Consol. Investors Group v. Commissioner, T.C. Memo 2009-290</a:t>
            </a:r>
            <a:endParaRPr lang="en-US" sz="2400" dirty="0" smtClean="0">
              <a:solidFill>
                <a:schemeClr val="bg1"/>
              </a:solidFill>
              <a:effectLst>
                <a:glow rad="101600">
                  <a:schemeClr val="tx1">
                    <a:alpha val="60000"/>
                  </a:schemeClr>
                </a:glow>
              </a:effectLst>
            </a:endParaRPr>
          </a:p>
          <a:p>
            <a:pPr>
              <a:lnSpc>
                <a:spcPct val="80000"/>
              </a:lnSpc>
              <a:spcBef>
                <a:spcPts val="600"/>
              </a:spcBef>
            </a:pPr>
            <a:endParaRPr lang="en-US" sz="2400" dirty="0">
              <a:solidFill>
                <a:schemeClr val="bg1"/>
              </a:solidFill>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9957670XSmall.jpg"/>
          <p:cNvPicPr>
            <a:picLocks noChangeAspect="1"/>
          </p:cNvPicPr>
          <p:nvPr/>
        </p:nvPicPr>
        <p:blipFill>
          <a:blip r:embed="rId2" cstate="print"/>
          <a:stretch>
            <a:fillRect/>
          </a:stretch>
        </p:blipFill>
        <p:spPr>
          <a:xfrm>
            <a:off x="0" y="790688"/>
            <a:ext cx="9144000" cy="6067312"/>
          </a:xfrm>
          <a:prstGeom prst="rect">
            <a:avLst/>
          </a:prstGeom>
        </p:spPr>
      </p:pic>
      <p:sp>
        <p:nvSpPr>
          <p:cNvPr id="2" name="Title 1"/>
          <p:cNvSpPr>
            <a:spLocks noGrp="1"/>
          </p:cNvSpPr>
          <p:nvPr>
            <p:ph type="ctrTitle"/>
          </p:nvPr>
        </p:nvSpPr>
        <p:spPr>
          <a:xfrm>
            <a:off x="0" y="1"/>
            <a:ext cx="9144000" cy="1981199"/>
          </a:xfrm>
        </p:spPr>
        <p:txBody>
          <a:bodyPr>
            <a:noAutofit/>
          </a:bodyPr>
          <a:lstStyle/>
          <a:p>
            <a:pPr>
              <a:lnSpc>
                <a:spcPct val="80000"/>
              </a:lnSpc>
            </a:pPr>
            <a:r>
              <a:rPr lang="en-US" sz="7200" b="1" dirty="0" smtClean="0"/>
              <a:t>Bargain Sale </a:t>
            </a:r>
            <a:br>
              <a:rPr lang="en-US" sz="7200" b="1" dirty="0" smtClean="0"/>
            </a:br>
            <a:r>
              <a:rPr lang="en-US" sz="7200" b="1" dirty="0" smtClean="0"/>
              <a:t>Charitable Gifts</a:t>
            </a:r>
            <a:endParaRPr lang="en-US" sz="7200" b="1" dirty="0"/>
          </a:p>
        </p:txBody>
      </p:sp>
      <p:sp>
        <p:nvSpPr>
          <p:cNvPr id="5" name="TextBox 4"/>
          <p:cNvSpPr txBox="1"/>
          <p:nvPr/>
        </p:nvSpPr>
        <p:spPr>
          <a:xfrm>
            <a:off x="0" y="6629400"/>
            <a:ext cx="9144000" cy="294183"/>
          </a:xfrm>
          <a:prstGeom prst="rect">
            <a:avLst/>
          </a:prstGeom>
          <a:noFill/>
        </p:spPr>
        <p:txBody>
          <a:bodyPr wrap="square" rtlCol="0">
            <a:spAutoFit/>
          </a:bodyPr>
          <a:lstStyle/>
          <a:p>
            <a:pPr>
              <a:lnSpc>
                <a:spcPct val="80000"/>
              </a:lnSpc>
            </a:pPr>
            <a:r>
              <a:rPr lang="en-US" sz="1600" dirty="0" smtClean="0"/>
              <a:t>Pictures from www.istockphoto.com</a:t>
            </a:r>
            <a:endParaRPr lang="en-US"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1624654XSmall.jpg"/>
          <p:cNvPicPr>
            <a:picLocks noChangeAspect="1"/>
          </p:cNvPicPr>
          <p:nvPr/>
        </p:nvPicPr>
        <p:blipFill>
          <a:blip r:embed="rId2" cstate="print"/>
          <a:stretch>
            <a:fillRect/>
          </a:stretch>
        </p:blipFill>
        <p:spPr>
          <a:xfrm>
            <a:off x="-1" y="914400"/>
            <a:ext cx="8957553" cy="5943600"/>
          </a:xfrm>
          <a:prstGeom prst="rect">
            <a:avLst/>
          </a:prstGeom>
        </p:spPr>
      </p:pic>
      <p:sp>
        <p:nvSpPr>
          <p:cNvPr id="5" name="TextBox 4"/>
          <p:cNvSpPr txBox="1"/>
          <p:nvPr/>
        </p:nvSpPr>
        <p:spPr>
          <a:xfrm>
            <a:off x="0" y="0"/>
            <a:ext cx="9144000" cy="2948499"/>
          </a:xfrm>
          <a:prstGeom prst="rect">
            <a:avLst/>
          </a:prstGeom>
          <a:noFill/>
        </p:spPr>
        <p:txBody>
          <a:bodyPr wrap="square" rtlCol="0">
            <a:spAutoFit/>
          </a:bodyPr>
          <a:lstStyle/>
          <a:p>
            <a:pPr marL="3084513" indent="-3084513">
              <a:lnSpc>
                <a:spcPct val="80000"/>
              </a:lnSpc>
            </a:pPr>
            <a:r>
              <a:rPr lang="en-US" sz="8800" b="1" dirty="0" smtClean="0"/>
              <a:t>Help me</a:t>
            </a:r>
          </a:p>
          <a:p>
            <a:pPr marL="3084513" indent="-3084513">
              <a:lnSpc>
                <a:spcPct val="80000"/>
              </a:lnSpc>
            </a:pPr>
            <a:endParaRPr lang="en-US" sz="4400" b="1" dirty="0" smtClean="0"/>
          </a:p>
          <a:p>
            <a:pPr marL="3084513" indent="-3084513">
              <a:lnSpc>
                <a:spcPct val="80000"/>
              </a:lnSpc>
            </a:pPr>
            <a:r>
              <a:rPr lang="en-US" sz="3600" b="1" dirty="0" smtClean="0"/>
              <a:t> </a:t>
            </a:r>
            <a:r>
              <a:rPr lang="en-US" dirty="0" smtClean="0"/>
              <a:t>				</a:t>
            </a:r>
            <a:r>
              <a:rPr lang="en-US" sz="9600" b="1" dirty="0" smtClean="0">
                <a:solidFill>
                  <a:srgbClr val="FF0000"/>
                </a:solidFill>
                <a:hlinkClick r:id="rId3"/>
              </a:rPr>
              <a:t>HERE</a:t>
            </a:r>
            <a:endParaRPr lang="en-US" sz="9600" b="1" dirty="0" smtClean="0">
              <a:solidFill>
                <a:srgbClr val="FF0000"/>
              </a:solidFill>
            </a:endParaRPr>
          </a:p>
        </p:txBody>
      </p:sp>
      <p:sp>
        <p:nvSpPr>
          <p:cNvPr id="6" name="TextBox 5"/>
          <p:cNvSpPr txBox="1"/>
          <p:nvPr/>
        </p:nvSpPr>
        <p:spPr>
          <a:xfrm>
            <a:off x="4038600" y="346805"/>
            <a:ext cx="5181600" cy="1329595"/>
          </a:xfrm>
          <a:prstGeom prst="rect">
            <a:avLst/>
          </a:prstGeom>
          <a:noFill/>
        </p:spPr>
        <p:txBody>
          <a:bodyPr wrap="square" rtlCol="0">
            <a:spAutoFit/>
          </a:bodyPr>
          <a:lstStyle/>
          <a:p>
            <a:pPr>
              <a:lnSpc>
                <a:spcPct val="80000"/>
              </a:lnSpc>
            </a:pPr>
            <a:r>
              <a:rPr lang="en-US" sz="2000" dirty="0" smtClean="0"/>
              <a:t>convince my bosses that continuing to build and post these slide sets is not a waste of time.  If you work for a nonprofit or advise donors </a:t>
            </a:r>
            <a:r>
              <a:rPr lang="en-US" sz="2000" dirty="0" smtClean="0"/>
              <a:t>and you </a:t>
            </a:r>
            <a:r>
              <a:rPr lang="en-US" sz="2000" dirty="0" smtClean="0"/>
              <a:t>reviewed these slides, please let me know by clicking</a:t>
            </a:r>
            <a:endParaRPr lang="en-US" sz="2000" dirty="0"/>
          </a:p>
        </p:txBody>
      </p:sp>
      <p:sp>
        <p:nvSpPr>
          <p:cNvPr id="8" name="Rectangle 7">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462525XSmall.jpg"/>
          <p:cNvPicPr>
            <a:picLocks noChangeAspect="1"/>
          </p:cNvPicPr>
          <p:nvPr/>
        </p:nvPicPr>
        <p:blipFill>
          <a:blip r:embed="rId2" cstate="print"/>
          <a:stretch>
            <a:fillRect/>
          </a:stretch>
        </p:blipFill>
        <p:spPr>
          <a:xfrm>
            <a:off x="-1" y="0"/>
            <a:ext cx="9220455" cy="6858000"/>
          </a:xfrm>
          <a:prstGeom prst="rect">
            <a:avLst/>
          </a:prstGeom>
        </p:spPr>
      </p:pic>
      <p:sp>
        <p:nvSpPr>
          <p:cNvPr id="3" name="Content Placeholder 2"/>
          <p:cNvSpPr>
            <a:spLocks noGrp="1"/>
          </p:cNvSpPr>
          <p:nvPr>
            <p:ph idx="1"/>
          </p:nvPr>
        </p:nvSpPr>
        <p:spPr>
          <a:xfrm>
            <a:off x="6248400" y="0"/>
            <a:ext cx="2971800" cy="6324600"/>
          </a:xfrm>
        </p:spPr>
        <p:txBody>
          <a:bodyPr>
            <a:normAutofit/>
          </a:bodyPr>
          <a:lstStyle/>
          <a:p>
            <a:pPr marL="0" indent="0">
              <a:buNone/>
            </a:pPr>
            <a:r>
              <a:rPr lang="en-US" dirty="0" smtClean="0"/>
              <a:t>If you clicked on the link to let me know you reviewed these slides…</a:t>
            </a:r>
          </a:p>
          <a:p>
            <a:pPr algn="ctr">
              <a:buNone/>
            </a:pPr>
            <a:r>
              <a:rPr lang="en-US" sz="8000" b="1" dirty="0" smtClean="0"/>
              <a:t>Thank You!</a:t>
            </a:r>
            <a:endParaRPr lang="en-US" sz="28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051437XSmall.jpg"/>
          <p:cNvPicPr>
            <a:picLocks noChangeAspect="1"/>
          </p:cNvPicPr>
          <p:nvPr/>
        </p:nvPicPr>
        <p:blipFill>
          <a:blip r:embed="rId2" cstate="print"/>
          <a:stretch>
            <a:fillRect/>
          </a:stretch>
        </p:blipFill>
        <p:spPr>
          <a:xfrm>
            <a:off x="3759330" y="0"/>
            <a:ext cx="5384670" cy="6858000"/>
          </a:xfrm>
          <a:prstGeom prst="rect">
            <a:avLst/>
          </a:prstGeom>
        </p:spPr>
      </p:pic>
      <p:sp>
        <p:nvSpPr>
          <p:cNvPr id="3" name="Content Placeholder 2"/>
          <p:cNvSpPr>
            <a:spLocks noGrp="1"/>
          </p:cNvSpPr>
          <p:nvPr>
            <p:ph idx="1"/>
          </p:nvPr>
        </p:nvSpPr>
        <p:spPr>
          <a:xfrm>
            <a:off x="0" y="0"/>
            <a:ext cx="5181600" cy="4525963"/>
          </a:xfrm>
        </p:spPr>
        <p:txBody>
          <a:bodyPr>
            <a:normAutofit/>
          </a:bodyPr>
          <a:lstStyle/>
          <a:p>
            <a:pPr marL="0" indent="0">
              <a:spcBef>
                <a:spcPts val="0"/>
              </a:spcBef>
              <a:buNone/>
            </a:pPr>
            <a:r>
              <a:rPr lang="en-US" sz="3600" dirty="0" smtClean="0"/>
              <a:t>For the audio lecture accompanying this </a:t>
            </a:r>
          </a:p>
          <a:p>
            <a:pPr marL="0" indent="0">
              <a:spcBef>
                <a:spcPts val="0"/>
              </a:spcBef>
              <a:buNone/>
            </a:pPr>
            <a:r>
              <a:rPr lang="en-US" sz="3600" dirty="0" smtClean="0"/>
              <a:t>slide set, go to</a:t>
            </a:r>
          </a:p>
          <a:p>
            <a:pPr marL="0" indent="0">
              <a:spcBef>
                <a:spcPts val="0"/>
              </a:spcBef>
              <a:buNone/>
            </a:pPr>
            <a:endParaRPr lang="en-US" sz="3600" dirty="0" smtClean="0"/>
          </a:p>
          <a:p>
            <a:pPr marL="0" indent="0">
              <a:spcBef>
                <a:spcPts val="0"/>
              </a:spcBef>
              <a:buNone/>
            </a:pPr>
            <a:r>
              <a:rPr lang="en-US" sz="3600" b="1" spc="-150" dirty="0" smtClean="0"/>
              <a:t>EncourageGenerosity.com</a:t>
            </a:r>
            <a:endParaRPr lang="en-US" sz="3600" b="1" spc="-150" dirty="0"/>
          </a:p>
        </p:txBody>
      </p:sp>
      <p:sp>
        <p:nvSpPr>
          <p:cNvPr id="6" name="Rectangle 5">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468877XSmall.jpg"/>
          <p:cNvPicPr>
            <a:picLocks noChangeAspect="1"/>
          </p:cNvPicPr>
          <p:nvPr/>
        </p:nvPicPr>
        <p:blipFill>
          <a:blip r:embed="rId2" cstate="print"/>
          <a:srcRect l="26037"/>
          <a:stretch>
            <a:fillRect/>
          </a:stretch>
        </p:blipFill>
        <p:spPr>
          <a:xfrm>
            <a:off x="0" y="838200"/>
            <a:ext cx="6710195" cy="6019800"/>
          </a:xfrm>
          <a:prstGeom prst="rect">
            <a:avLst/>
          </a:prstGeom>
        </p:spPr>
      </p:pic>
      <p:sp>
        <p:nvSpPr>
          <p:cNvPr id="3" name="Content Placeholder 2"/>
          <p:cNvSpPr>
            <a:spLocks noGrp="1"/>
          </p:cNvSpPr>
          <p:nvPr>
            <p:ph idx="1"/>
          </p:nvPr>
        </p:nvSpPr>
        <p:spPr>
          <a:xfrm>
            <a:off x="2514600" y="0"/>
            <a:ext cx="6629400" cy="3200400"/>
          </a:xfrm>
        </p:spPr>
        <p:txBody>
          <a:bodyPr>
            <a:normAutofit/>
          </a:bodyPr>
          <a:lstStyle/>
          <a:p>
            <a:pPr>
              <a:buNone/>
            </a:pPr>
            <a:r>
              <a:rPr lang="en-US" sz="4800" b="1" dirty="0" smtClean="0"/>
              <a:t>Think you understand it</a:t>
            </a:r>
            <a:r>
              <a:rPr lang="en-US" sz="4800" b="1" dirty="0" smtClean="0"/>
              <a:t>?</a:t>
            </a:r>
            <a:endParaRPr lang="en-US" sz="4800" b="1" dirty="0" smtClean="0"/>
          </a:p>
          <a:p>
            <a:pPr>
              <a:buNone/>
            </a:pPr>
            <a:r>
              <a:rPr lang="en-US" sz="2800" dirty="0" smtClean="0"/>
              <a:t>			</a:t>
            </a:r>
          </a:p>
          <a:p>
            <a:pPr>
              <a:buNone/>
            </a:pPr>
            <a:r>
              <a:rPr lang="en-US" sz="4800" dirty="0" smtClean="0"/>
              <a:t>	</a:t>
            </a:r>
            <a:r>
              <a:rPr lang="en-US" sz="4800" dirty="0" smtClean="0"/>
              <a:t>			</a:t>
            </a:r>
            <a:r>
              <a:rPr lang="en-US" sz="6600" b="1" dirty="0" smtClean="0"/>
              <a:t>Prove </a:t>
            </a:r>
            <a:r>
              <a:rPr lang="en-US" sz="6600" b="1" dirty="0" smtClean="0"/>
              <a:t>it!</a:t>
            </a:r>
            <a:endParaRPr lang="en-US" sz="4800" b="1" dirty="0" smtClean="0"/>
          </a:p>
          <a:p>
            <a:pPr>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5" name="TextBox 4"/>
          <p:cNvSpPr txBox="1"/>
          <p:nvPr/>
        </p:nvSpPr>
        <p:spPr>
          <a:xfrm>
            <a:off x="5181600" y="3657600"/>
            <a:ext cx="3962400" cy="3323987"/>
          </a:xfrm>
          <a:prstGeom prst="rect">
            <a:avLst/>
          </a:prstGeom>
          <a:noFill/>
        </p:spPr>
        <p:txBody>
          <a:bodyPr wrap="square" rtlCol="0">
            <a:spAutoFit/>
          </a:bodyPr>
          <a:lstStyle/>
          <a:p>
            <a:r>
              <a:rPr lang="en-US" sz="4800" b="1" dirty="0" smtClean="0">
                <a:hlinkClick r:id="rId3"/>
              </a:rPr>
              <a:t>Click here </a:t>
            </a:r>
            <a:r>
              <a:rPr lang="en-US" sz="2400" dirty="0" smtClean="0"/>
              <a:t>to go to EncourageGenerosity.com and take the free quiz on this slide set.  (Instantly graded with in depth explanations and a certificate of completion score report.)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4724400" cy="5105400"/>
          </a:xfrm>
        </p:spPr>
        <p:txBody>
          <a:bodyPr>
            <a:normAutofit fontScale="70000" lnSpcReduction="20000"/>
          </a:bodyPr>
          <a:lstStyle/>
          <a:p>
            <a:pPr marL="0" indent="0">
              <a:buNone/>
            </a:pPr>
            <a:r>
              <a:rPr lang="en-US" dirty="0" smtClean="0"/>
              <a:t>This slide set is from the introductory curriculum for the Graduate Certificate in Charitable Financial Planning at Texas Tech University, home to the nation’s largest graduate program in personal financial planning.</a:t>
            </a:r>
          </a:p>
          <a:p>
            <a:pPr marL="0" indent="0">
              <a:buNone/>
            </a:pPr>
            <a:endParaRPr lang="en-US" dirty="0" smtClean="0"/>
          </a:p>
          <a:p>
            <a:pPr marL="0" indent="0">
              <a:buNone/>
            </a:pPr>
            <a:r>
              <a:rPr lang="en-US" dirty="0" smtClean="0"/>
              <a:t>To find out more about the online Graduate Certificate in Charitable Financial Planning go to </a:t>
            </a:r>
            <a:r>
              <a:rPr lang="en-US" dirty="0" smtClean="0">
                <a:hlinkClick r:id="rId2"/>
              </a:rPr>
              <a:t>www.EncourageGenerosity.com</a:t>
            </a:r>
            <a:endParaRPr lang="en-US" dirty="0" smtClean="0"/>
          </a:p>
          <a:p>
            <a:pPr marL="0" indent="0">
              <a:buNone/>
            </a:pPr>
            <a:endParaRPr lang="en-US" dirty="0" smtClean="0"/>
          </a:p>
          <a:p>
            <a:pPr marL="0" indent="0">
              <a:buNone/>
            </a:pPr>
            <a:r>
              <a:rPr lang="en-US" dirty="0" smtClean="0"/>
              <a:t>To find out more about the M.S. or Ph.D. in personal financial planning at Texas Tech University, go to </a:t>
            </a:r>
            <a:r>
              <a:rPr lang="en-US" dirty="0" smtClean="0">
                <a:hlinkClick r:id="rId3"/>
              </a:rPr>
              <a:t>www.depts.ttu.edu/pfp/</a:t>
            </a:r>
            <a:r>
              <a:rPr lang="en-US" dirty="0" smtClean="0"/>
              <a:t>    </a:t>
            </a:r>
            <a:endParaRPr lang="en-US" dirty="0"/>
          </a:p>
        </p:txBody>
      </p:sp>
      <p:sp>
        <p:nvSpPr>
          <p:cNvPr id="25604" name="Text Box 4"/>
          <p:cNvSpPr txBox="1">
            <a:spLocks noChangeArrowheads="1"/>
          </p:cNvSpPr>
          <p:nvPr/>
        </p:nvSpPr>
        <p:spPr bwMode="auto">
          <a:xfrm>
            <a:off x="0" y="0"/>
            <a:ext cx="4953000" cy="1295400"/>
          </a:xfrm>
          <a:prstGeom prst="rect">
            <a:avLst/>
          </a:prstGeom>
          <a:solidFill>
            <a:srgbClr val="000000"/>
          </a:solid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Graduate Studies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Charitable Financial Planning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DDDDDD"/>
                </a:solidFill>
                <a:effectLst/>
                <a:latin typeface="Arial" pitchFamily="34" charset="0"/>
                <a:cs typeface="Arial" pitchFamily="34" charset="0"/>
              </a:rPr>
              <a:t>at Texas Tech University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2" name="Picture 2" descr="campus2"/>
          <p:cNvPicPr>
            <a:picLocks noChangeAspect="1" noChangeArrowheads="1"/>
          </p:cNvPicPr>
          <p:nvPr/>
        </p:nvPicPr>
        <p:blipFill>
          <a:blip r:embed="rId4" cstate="print"/>
          <a:srcRect r="3658"/>
          <a:stretch>
            <a:fillRect/>
          </a:stretch>
        </p:blipFill>
        <p:spPr bwMode="auto">
          <a:xfrm>
            <a:off x="4784703" y="0"/>
            <a:ext cx="4359298" cy="6858000"/>
          </a:xfrm>
          <a:prstGeom prst="rect">
            <a:avLst/>
          </a:prstGeom>
          <a:noFill/>
          <a:ln w="9525" algn="ctr">
            <a:noFill/>
            <a:miter lim="800000"/>
            <a:headEnd/>
            <a:tailEnd/>
          </a:ln>
          <a:effectLst/>
        </p:spPr>
      </p:pic>
      <p:pic>
        <p:nvPicPr>
          <p:cNvPr id="25603" name="Picture 3" descr="tech-logo[1]"/>
          <p:cNvPicPr>
            <a:picLocks noChangeAspect="1" noChangeArrowheads="1"/>
          </p:cNvPicPr>
          <p:nvPr/>
        </p:nvPicPr>
        <p:blipFill>
          <a:blip r:embed="rId5" cstate="print"/>
          <a:srcRect/>
          <a:stretch>
            <a:fillRect/>
          </a:stretch>
        </p:blipFill>
        <p:spPr bwMode="auto">
          <a:xfrm>
            <a:off x="4800600" y="0"/>
            <a:ext cx="1143000" cy="1250067"/>
          </a:xfrm>
          <a:prstGeom prst="rect">
            <a:avLst/>
          </a:prstGeom>
          <a:noFill/>
          <a:ln w="9525" algn="ctr">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nSpc>
                <a:spcPct val="80000"/>
              </a:lnSpc>
              <a:spcBef>
                <a:spcPts val="0"/>
              </a:spcBef>
              <a:buNone/>
            </a:pPr>
            <a:r>
              <a:rPr lang="en-US" sz="2000" b="1" dirty="0" smtClean="0"/>
              <a:t>	About the Author </a:t>
            </a:r>
          </a:p>
          <a:p>
            <a:pPr marL="0" indent="0">
              <a:lnSpc>
                <a:spcPct val="80000"/>
              </a:lnSpc>
              <a:spcBef>
                <a:spcPts val="0"/>
              </a:spcBef>
              <a:buNone/>
            </a:pPr>
            <a:r>
              <a:rPr lang="en-US" sz="2000" dirty="0" smtClean="0"/>
              <a:t>Russell </a:t>
            </a:r>
            <a:r>
              <a:rPr lang="en-US" sz="2000" dirty="0" smtClean="0"/>
              <a:t>James, J.D., Ph.D., </a:t>
            </a:r>
            <a:r>
              <a:rPr lang="en-US" sz="2000" dirty="0" smtClean="0"/>
              <a:t>CFP</a:t>
            </a:r>
            <a:r>
              <a:rPr lang="en-US" sz="2000" baseline="30000" dirty="0" smtClean="0"/>
              <a:t>®</a:t>
            </a:r>
            <a:r>
              <a:rPr lang="en-US" sz="2000" dirty="0" smtClean="0"/>
              <a:t> </a:t>
            </a:r>
            <a:r>
              <a:rPr lang="en-US" sz="2000" dirty="0" smtClean="0"/>
              <a:t>is an Associate </a:t>
            </a:r>
          </a:p>
          <a:p>
            <a:pPr marL="0" indent="0">
              <a:lnSpc>
                <a:spcPct val="80000"/>
              </a:lnSpc>
              <a:spcBef>
                <a:spcPts val="0"/>
              </a:spcBef>
              <a:buNone/>
            </a:pPr>
            <a:r>
              <a:rPr lang="en-US" sz="2000" dirty="0" smtClean="0"/>
              <a:t>Professor and the </a:t>
            </a:r>
            <a:r>
              <a:rPr lang="en-US" sz="2000" dirty="0" smtClean="0"/>
              <a:t>Director of Graduate </a:t>
            </a:r>
            <a:endParaRPr lang="en-US" sz="2000" dirty="0" smtClean="0"/>
          </a:p>
          <a:p>
            <a:pPr marL="0" indent="0">
              <a:lnSpc>
                <a:spcPct val="80000"/>
              </a:lnSpc>
              <a:spcBef>
                <a:spcPts val="0"/>
              </a:spcBef>
              <a:buNone/>
            </a:pPr>
            <a:r>
              <a:rPr lang="en-US" sz="2000" dirty="0" smtClean="0"/>
              <a:t>Studies </a:t>
            </a:r>
            <a:r>
              <a:rPr lang="en-US" sz="2000" dirty="0" smtClean="0"/>
              <a:t>in Charitable Planning in the Division </a:t>
            </a:r>
            <a:endParaRPr lang="en-US" sz="2000" dirty="0" smtClean="0"/>
          </a:p>
          <a:p>
            <a:pPr marL="0" indent="0">
              <a:lnSpc>
                <a:spcPct val="80000"/>
              </a:lnSpc>
              <a:spcBef>
                <a:spcPts val="0"/>
              </a:spcBef>
              <a:buNone/>
            </a:pPr>
            <a:r>
              <a:rPr lang="en-US" sz="2000" dirty="0" smtClean="0"/>
              <a:t>of </a:t>
            </a:r>
            <a:r>
              <a:rPr lang="en-US" sz="2000" dirty="0" smtClean="0"/>
              <a:t>Personal Financial Planning </a:t>
            </a:r>
            <a:r>
              <a:rPr lang="en-US" sz="2000" dirty="0" smtClean="0"/>
              <a:t>at Texas Tech </a:t>
            </a:r>
          </a:p>
          <a:p>
            <a:pPr marL="0" indent="0">
              <a:lnSpc>
                <a:spcPct val="80000"/>
              </a:lnSpc>
              <a:spcBef>
                <a:spcPts val="0"/>
              </a:spcBef>
              <a:buNone/>
            </a:pPr>
            <a:r>
              <a:rPr lang="en-US" sz="2000" dirty="0" smtClean="0"/>
              <a:t>University.  He </a:t>
            </a:r>
            <a:r>
              <a:rPr lang="en-US" sz="2000" dirty="0" smtClean="0"/>
              <a:t>graduated, </a:t>
            </a:r>
            <a:r>
              <a:rPr lang="en-US" sz="2000" i="1" dirty="0" smtClean="0"/>
              <a:t>cum laude</a:t>
            </a:r>
            <a:r>
              <a:rPr lang="en-US" sz="2000" dirty="0" smtClean="0"/>
              <a:t>, from </a:t>
            </a:r>
            <a:endParaRPr lang="en-US" sz="2000" dirty="0" smtClean="0"/>
          </a:p>
          <a:p>
            <a:pPr marL="0" indent="0">
              <a:lnSpc>
                <a:spcPct val="80000"/>
              </a:lnSpc>
              <a:spcBef>
                <a:spcPts val="0"/>
              </a:spcBef>
              <a:buNone/>
            </a:pPr>
            <a:r>
              <a:rPr lang="en-US" sz="2000" dirty="0" smtClean="0"/>
              <a:t>the </a:t>
            </a:r>
            <a:r>
              <a:rPr lang="en-US" sz="2000" dirty="0" smtClean="0"/>
              <a:t>University of Missouri School of Law </a:t>
            </a:r>
            <a:endParaRPr lang="en-US" sz="2000" dirty="0" smtClean="0"/>
          </a:p>
          <a:p>
            <a:pPr marL="0" indent="0">
              <a:lnSpc>
                <a:spcPct val="80000"/>
              </a:lnSpc>
              <a:spcBef>
                <a:spcPts val="0"/>
              </a:spcBef>
              <a:buNone/>
            </a:pPr>
            <a:r>
              <a:rPr lang="en-US" sz="2000" dirty="0" smtClean="0"/>
              <a:t>where </a:t>
            </a:r>
            <a:r>
              <a:rPr lang="en-US" sz="2000" dirty="0" smtClean="0"/>
              <a:t>he was a member of the Missouri Law </a:t>
            </a:r>
            <a:endParaRPr lang="en-US" sz="2000" dirty="0" smtClean="0"/>
          </a:p>
          <a:p>
            <a:pPr marL="0" indent="0">
              <a:lnSpc>
                <a:spcPct val="80000"/>
              </a:lnSpc>
              <a:spcBef>
                <a:spcPts val="0"/>
              </a:spcBef>
              <a:buNone/>
            </a:pPr>
            <a:r>
              <a:rPr lang="en-US" sz="2000" dirty="0" smtClean="0"/>
              <a:t>Review</a:t>
            </a:r>
            <a:r>
              <a:rPr lang="en-US" sz="2000" dirty="0" smtClean="0"/>
              <a:t>. While in law school he received the </a:t>
            </a:r>
            <a:endParaRPr lang="en-US" sz="2000" dirty="0" smtClean="0"/>
          </a:p>
          <a:p>
            <a:pPr marL="0" indent="0">
              <a:lnSpc>
                <a:spcPct val="80000"/>
              </a:lnSpc>
              <a:spcBef>
                <a:spcPts val="0"/>
              </a:spcBef>
              <a:buNone/>
            </a:pPr>
            <a:r>
              <a:rPr lang="en-US" sz="2000" dirty="0" smtClean="0"/>
              <a:t>United </a:t>
            </a:r>
            <a:r>
              <a:rPr lang="en-US" sz="2000" dirty="0" smtClean="0"/>
              <a:t>Missouri Bank Award for Most </a:t>
            </a:r>
            <a:endParaRPr lang="en-US" sz="2000" dirty="0" smtClean="0"/>
          </a:p>
          <a:p>
            <a:pPr marL="0" indent="0">
              <a:lnSpc>
                <a:spcPct val="80000"/>
              </a:lnSpc>
              <a:spcBef>
                <a:spcPts val="0"/>
              </a:spcBef>
              <a:buNone/>
            </a:pPr>
            <a:r>
              <a:rPr lang="en-US" sz="2000" dirty="0" smtClean="0"/>
              <a:t>Outstanding </a:t>
            </a:r>
            <a:r>
              <a:rPr lang="en-US" sz="2000" dirty="0" smtClean="0"/>
              <a:t>Work in Gift and Estate Taxation </a:t>
            </a:r>
            <a:endParaRPr lang="en-US" sz="2000" dirty="0" smtClean="0"/>
          </a:p>
          <a:p>
            <a:pPr marL="0" indent="0">
              <a:lnSpc>
                <a:spcPct val="80000"/>
              </a:lnSpc>
              <a:spcBef>
                <a:spcPts val="0"/>
              </a:spcBef>
              <a:buNone/>
            </a:pPr>
            <a:r>
              <a:rPr lang="en-US" sz="2000" dirty="0" smtClean="0"/>
              <a:t>and </a:t>
            </a:r>
            <a:r>
              <a:rPr lang="en-US" sz="2000" dirty="0" smtClean="0"/>
              <a:t>Planning and the American Jurisprudence </a:t>
            </a:r>
            <a:endParaRPr lang="en-US" sz="2000" dirty="0" smtClean="0"/>
          </a:p>
          <a:p>
            <a:pPr marL="0" indent="0">
              <a:lnSpc>
                <a:spcPct val="80000"/>
              </a:lnSpc>
              <a:spcBef>
                <a:spcPts val="0"/>
              </a:spcBef>
              <a:buNone/>
            </a:pPr>
            <a:r>
              <a:rPr lang="en-US" sz="2000" dirty="0" smtClean="0"/>
              <a:t>Award </a:t>
            </a:r>
            <a:r>
              <a:rPr lang="en-US" sz="2000" dirty="0" smtClean="0"/>
              <a:t>for Most Outstanding Work in Federal </a:t>
            </a:r>
            <a:endParaRPr lang="en-US" sz="2000" dirty="0" smtClean="0"/>
          </a:p>
          <a:p>
            <a:pPr marL="0" indent="0">
              <a:lnSpc>
                <a:spcPct val="80000"/>
              </a:lnSpc>
              <a:spcBef>
                <a:spcPts val="0"/>
              </a:spcBef>
              <a:buNone/>
            </a:pPr>
            <a:r>
              <a:rPr lang="en-US" sz="2000" dirty="0" smtClean="0"/>
              <a:t>Income </a:t>
            </a:r>
            <a:r>
              <a:rPr lang="en-US" sz="2000" dirty="0" smtClean="0"/>
              <a:t>Taxation. After graduation, he worked </a:t>
            </a:r>
            <a:endParaRPr lang="en-US" sz="2000" dirty="0" smtClean="0"/>
          </a:p>
          <a:p>
            <a:pPr marL="0" indent="0">
              <a:lnSpc>
                <a:spcPct val="80000"/>
              </a:lnSpc>
              <a:spcBef>
                <a:spcPts val="0"/>
              </a:spcBef>
              <a:buNone/>
            </a:pPr>
            <a:r>
              <a:rPr lang="en-US" sz="2000" dirty="0" smtClean="0"/>
              <a:t>as </a:t>
            </a:r>
            <a:r>
              <a:rPr lang="en-US" sz="2000" dirty="0" smtClean="0"/>
              <a:t>the Director of Planned Giving for Central </a:t>
            </a:r>
            <a:endParaRPr lang="en-US" sz="2000" dirty="0" smtClean="0"/>
          </a:p>
          <a:p>
            <a:pPr marL="0" indent="0">
              <a:lnSpc>
                <a:spcPct val="80000"/>
              </a:lnSpc>
              <a:spcBef>
                <a:spcPts val="0"/>
              </a:spcBef>
              <a:buNone/>
            </a:pPr>
            <a:r>
              <a:rPr lang="en-US" sz="2000" dirty="0" smtClean="0"/>
              <a:t>Christian </a:t>
            </a:r>
            <a:r>
              <a:rPr lang="en-US" sz="2000" dirty="0" smtClean="0"/>
              <a:t>College, Moberly, Missouri for six </a:t>
            </a:r>
            <a:endParaRPr lang="en-US" sz="2000" dirty="0" smtClean="0"/>
          </a:p>
          <a:p>
            <a:pPr marL="0" indent="0">
              <a:lnSpc>
                <a:spcPct val="80000"/>
              </a:lnSpc>
              <a:spcBef>
                <a:spcPts val="0"/>
              </a:spcBef>
              <a:buNone/>
            </a:pPr>
            <a:r>
              <a:rPr lang="en-US" sz="2000" dirty="0" smtClean="0"/>
              <a:t>years </a:t>
            </a:r>
            <a:r>
              <a:rPr lang="en-US" sz="2000" dirty="0" smtClean="0"/>
              <a:t>and also built a successful law practice </a:t>
            </a:r>
            <a:endParaRPr lang="en-US" sz="2000" dirty="0" smtClean="0"/>
          </a:p>
          <a:p>
            <a:pPr marL="0" indent="0">
              <a:lnSpc>
                <a:spcPct val="80000"/>
              </a:lnSpc>
              <a:spcBef>
                <a:spcPts val="0"/>
              </a:spcBef>
              <a:buNone/>
            </a:pPr>
            <a:r>
              <a:rPr lang="en-US" sz="2000" dirty="0" smtClean="0"/>
              <a:t>limited </a:t>
            </a:r>
            <a:r>
              <a:rPr lang="en-US" sz="2000" dirty="0" smtClean="0"/>
              <a:t>to estate and gift planning. He later </a:t>
            </a:r>
            <a:endParaRPr lang="en-US" sz="2000" dirty="0" smtClean="0"/>
          </a:p>
          <a:p>
            <a:pPr marL="0" indent="0">
              <a:lnSpc>
                <a:spcPct val="80000"/>
              </a:lnSpc>
              <a:spcBef>
                <a:spcPts val="0"/>
              </a:spcBef>
              <a:buNone/>
            </a:pPr>
            <a:r>
              <a:rPr lang="en-US" sz="2000" dirty="0" smtClean="0"/>
              <a:t>served </a:t>
            </a:r>
            <a:r>
              <a:rPr lang="en-US" sz="2000" dirty="0" smtClean="0"/>
              <a:t>as president of the college for more </a:t>
            </a:r>
            <a:endParaRPr lang="en-US" sz="2000" dirty="0" smtClean="0"/>
          </a:p>
          <a:p>
            <a:pPr marL="0" indent="0">
              <a:lnSpc>
                <a:spcPct val="80000"/>
              </a:lnSpc>
              <a:spcBef>
                <a:spcPts val="0"/>
              </a:spcBef>
              <a:buNone/>
            </a:pPr>
            <a:r>
              <a:rPr lang="en-US" sz="2000" dirty="0" smtClean="0"/>
              <a:t>than </a:t>
            </a:r>
            <a:r>
              <a:rPr lang="en-US" sz="2000" dirty="0" smtClean="0"/>
              <a:t>five years, where he had direct and </a:t>
            </a:r>
            <a:endParaRPr lang="en-US" sz="2000" dirty="0" smtClean="0"/>
          </a:p>
          <a:p>
            <a:pPr marL="0" indent="0">
              <a:lnSpc>
                <a:spcPct val="80000"/>
              </a:lnSpc>
              <a:spcBef>
                <a:spcPts val="0"/>
              </a:spcBef>
              <a:buNone/>
            </a:pPr>
            <a:r>
              <a:rPr lang="en-US" sz="2000" dirty="0" smtClean="0"/>
              <a:t>supervisory </a:t>
            </a:r>
            <a:r>
              <a:rPr lang="en-US" sz="2000" dirty="0" smtClean="0"/>
              <a:t>responsibility for all fundraising. </a:t>
            </a:r>
            <a:r>
              <a:rPr lang="en-US" sz="2000" dirty="0" smtClean="0"/>
              <a:t>Dr</a:t>
            </a:r>
            <a:r>
              <a:rPr lang="en-US" sz="2000" dirty="0" smtClean="0"/>
              <a:t>. James received his Ph.D. in Consumer &amp; Family Economics from the University of Missouri where his dissertation was </a:t>
            </a:r>
            <a:r>
              <a:rPr lang="en-US" sz="2000" dirty="0" smtClean="0"/>
              <a:t>on the topic of charitable giving.  Dr</a:t>
            </a:r>
            <a:r>
              <a:rPr lang="en-US" sz="2000" dirty="0" smtClean="0"/>
              <a:t>. James has over 100 publications in print or in press in academic journals, conference proceedings, professional periodicals, and books.  He writes regularly for Advancing Philanthropy, the magazine of the Association of Fundraising Professionals</a:t>
            </a:r>
            <a:r>
              <a:rPr lang="en-US" sz="2000" dirty="0" smtClean="0"/>
              <a:t>.  He has presented </a:t>
            </a:r>
            <a:r>
              <a:rPr lang="en-US" sz="2000" dirty="0" smtClean="0"/>
              <a:t>his research in the U.S. and across the world including as an invited speaker </a:t>
            </a:r>
            <a:r>
              <a:rPr lang="en-US" sz="2000" dirty="0" smtClean="0"/>
              <a:t>in Ireland, Scotland, England, The Netherlands, Spain, Germany, and South Korea.  </a:t>
            </a:r>
            <a:r>
              <a:rPr lang="en-US" sz="2000" dirty="0" smtClean="0">
                <a:hlinkClick r:id="rId2"/>
              </a:rPr>
              <a:t>(click </a:t>
            </a:r>
            <a:r>
              <a:rPr lang="en-US" sz="2000" dirty="0" smtClean="0">
                <a:hlinkClick r:id="rId2"/>
              </a:rPr>
              <a:t>here for complete CV)</a:t>
            </a:r>
            <a:endParaRPr lang="en-US" sz="2000" dirty="0" smtClean="0"/>
          </a:p>
          <a:p>
            <a:pPr>
              <a:lnSpc>
                <a:spcPct val="80000"/>
              </a:lnSpc>
              <a:spcBef>
                <a:spcPts val="0"/>
              </a:spcBef>
              <a:buNone/>
            </a:pPr>
            <a:r>
              <a:rPr lang="en-US" sz="2000" dirty="0" smtClean="0"/>
              <a:t> </a:t>
            </a:r>
          </a:p>
          <a:p>
            <a:pPr>
              <a:lnSpc>
                <a:spcPct val="80000"/>
              </a:lnSpc>
              <a:spcBef>
                <a:spcPts val="0"/>
              </a:spcBef>
              <a:buNone/>
            </a:pPr>
            <a:endParaRPr lang="en-US" sz="2000" dirty="0"/>
          </a:p>
        </p:txBody>
      </p:sp>
      <p:pic>
        <p:nvPicPr>
          <p:cNvPr id="4" name="Picture 3" descr="Final Publicity Headshot.jpg"/>
          <p:cNvPicPr>
            <a:picLocks noChangeAspect="1"/>
          </p:cNvPicPr>
          <p:nvPr/>
        </p:nvPicPr>
        <p:blipFill>
          <a:blip r:embed="rId3" cstate="print"/>
          <a:srcRect t="5226" b="9408"/>
          <a:stretch>
            <a:fillRect/>
          </a:stretch>
        </p:blipFill>
        <p:spPr>
          <a:xfrm>
            <a:off x="4953000" y="0"/>
            <a:ext cx="1676400" cy="2003503"/>
          </a:xfrm>
          <a:prstGeom prst="rect">
            <a:avLst/>
          </a:prstGeom>
        </p:spPr>
      </p:pic>
      <p:pic>
        <p:nvPicPr>
          <p:cNvPr id="5" name="Picture 4" descr="IMG_1527.JPG"/>
          <p:cNvPicPr>
            <a:picLocks noChangeAspect="1"/>
          </p:cNvPicPr>
          <p:nvPr/>
        </p:nvPicPr>
        <p:blipFill>
          <a:blip r:embed="rId4" cstate="print"/>
          <a:srcRect b="14815"/>
          <a:stretch>
            <a:fillRect/>
          </a:stretch>
        </p:blipFill>
        <p:spPr>
          <a:xfrm>
            <a:off x="4953000" y="3124200"/>
            <a:ext cx="3086100" cy="1752600"/>
          </a:xfrm>
          <a:prstGeom prst="rect">
            <a:avLst/>
          </a:prstGeom>
        </p:spPr>
      </p:pic>
      <p:sp>
        <p:nvSpPr>
          <p:cNvPr id="6" name="TextBox 5"/>
          <p:cNvSpPr txBox="1"/>
          <p:nvPr/>
        </p:nvSpPr>
        <p:spPr>
          <a:xfrm>
            <a:off x="6248400" y="27801"/>
            <a:ext cx="2209800" cy="276999"/>
          </a:xfrm>
          <a:prstGeom prst="rect">
            <a:avLst/>
          </a:prstGeom>
          <a:solidFill>
            <a:schemeClr val="tx1"/>
          </a:solidFill>
        </p:spPr>
        <p:txBody>
          <a:bodyPr wrap="square" lIns="0" tIns="0" rIns="0" bIns="0" rtlCol="0">
            <a:spAutoFit/>
          </a:bodyPr>
          <a:lstStyle/>
          <a:p>
            <a:pPr algn="ctr"/>
            <a:r>
              <a:rPr lang="en-US" dirty="0" smtClean="0">
                <a:solidFill>
                  <a:schemeClr val="bg1"/>
                </a:solidFill>
              </a:rPr>
              <a:t>Me (about 5 years ago)</a:t>
            </a:r>
            <a:endParaRPr lang="en-US" dirty="0">
              <a:solidFill>
                <a:schemeClr val="bg1"/>
              </a:solidFill>
            </a:endParaRPr>
          </a:p>
        </p:txBody>
      </p:sp>
      <p:sp>
        <p:nvSpPr>
          <p:cNvPr id="7" name="TextBox 6"/>
          <p:cNvSpPr txBox="1"/>
          <p:nvPr/>
        </p:nvSpPr>
        <p:spPr>
          <a:xfrm>
            <a:off x="6705600" y="3276600"/>
            <a:ext cx="2438400" cy="1421928"/>
          </a:xfrm>
          <a:prstGeom prst="rect">
            <a:avLst/>
          </a:prstGeom>
          <a:solidFill>
            <a:schemeClr val="tx1"/>
          </a:solidFill>
        </p:spPr>
        <p:txBody>
          <a:bodyPr wrap="square" rtlCol="0">
            <a:spAutoFit/>
          </a:bodyPr>
          <a:lstStyle/>
          <a:p>
            <a:pPr>
              <a:lnSpc>
                <a:spcPct val="80000"/>
              </a:lnSpc>
            </a:pPr>
            <a:r>
              <a:rPr lang="en-US" dirty="0" smtClean="0">
                <a:solidFill>
                  <a:schemeClr val="bg1"/>
                </a:solidFill>
              </a:rPr>
              <a:t>A</a:t>
            </a:r>
            <a:r>
              <a:rPr lang="en-US" dirty="0" smtClean="0">
                <a:solidFill>
                  <a:schemeClr val="bg1"/>
                </a:solidFill>
              </a:rPr>
              <a:t>t Giving Korea 2010.  I didn’t notice until later the projector was shining on my head (inter-cultural height problems).</a:t>
            </a:r>
            <a:endParaRPr lang="en-US" dirty="0">
              <a:solidFill>
                <a:schemeClr val="bg1"/>
              </a:solidFill>
            </a:endParaRPr>
          </a:p>
        </p:txBody>
      </p:sp>
      <p:pic>
        <p:nvPicPr>
          <p:cNvPr id="3074" name="Picture 2" descr="http://farm3.static.flickr.com/2427/4071908108_8361e6518e_z.jpg"/>
          <p:cNvPicPr>
            <a:picLocks noChangeAspect="1" noChangeArrowheads="1"/>
          </p:cNvPicPr>
          <p:nvPr/>
        </p:nvPicPr>
        <p:blipFill>
          <a:blip r:embed="rId5" cstate="print"/>
          <a:srcRect l="38750" t="38029" r="32500" b="19674"/>
          <a:stretch>
            <a:fillRect/>
          </a:stretch>
        </p:blipFill>
        <p:spPr bwMode="auto">
          <a:xfrm>
            <a:off x="6934200" y="533400"/>
            <a:ext cx="2209800" cy="2438400"/>
          </a:xfrm>
          <a:prstGeom prst="rect">
            <a:avLst/>
          </a:prstGeom>
          <a:noFill/>
        </p:spPr>
      </p:pic>
      <p:sp>
        <p:nvSpPr>
          <p:cNvPr id="9" name="TextBox 8"/>
          <p:cNvSpPr txBox="1"/>
          <p:nvPr/>
        </p:nvSpPr>
        <p:spPr>
          <a:xfrm>
            <a:off x="5029200" y="2209800"/>
            <a:ext cx="4114800" cy="664797"/>
          </a:xfrm>
          <a:prstGeom prst="rect">
            <a:avLst/>
          </a:prstGeom>
          <a:solidFill>
            <a:schemeClr val="tx1"/>
          </a:solidFill>
        </p:spPr>
        <p:txBody>
          <a:bodyPr wrap="square" lIns="0" tIns="0" rIns="0" bIns="0" rtlCol="0">
            <a:spAutoFit/>
          </a:bodyPr>
          <a:lstStyle/>
          <a:p>
            <a:pPr>
              <a:lnSpc>
                <a:spcPct val="80000"/>
              </a:lnSpc>
            </a:pPr>
            <a:r>
              <a:rPr lang="en-US" dirty="0" smtClean="0">
                <a:solidFill>
                  <a:schemeClr val="bg1"/>
                </a:solidFill>
              </a:rPr>
              <a:t>Lecturing in Germany.  75 extra students showed up.  I thought it was for me until I found out there was free beer afterwards.</a:t>
            </a: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11803244XSmall.jpg"/>
          <p:cNvPicPr>
            <a:picLocks noChangeAspect="1"/>
          </p:cNvPicPr>
          <p:nvPr/>
        </p:nvPicPr>
        <p:blipFill>
          <a:blip r:embed="rId2" cstate="print"/>
          <a:stretch>
            <a:fillRect/>
          </a:stretch>
        </p:blipFill>
        <p:spPr>
          <a:xfrm>
            <a:off x="2286000" y="0"/>
            <a:ext cx="6858000" cy="6838236"/>
          </a:xfrm>
          <a:prstGeom prst="rect">
            <a:avLst/>
          </a:prstGeom>
        </p:spPr>
      </p:pic>
      <p:sp>
        <p:nvSpPr>
          <p:cNvPr id="3" name="Content Placeholder 2"/>
          <p:cNvSpPr>
            <a:spLocks noGrp="1"/>
          </p:cNvSpPr>
          <p:nvPr>
            <p:ph idx="1"/>
          </p:nvPr>
        </p:nvSpPr>
        <p:spPr>
          <a:xfrm>
            <a:off x="0" y="0"/>
            <a:ext cx="2895600" cy="4525963"/>
          </a:xfrm>
        </p:spPr>
        <p:txBody>
          <a:bodyPr>
            <a:noAutofit/>
          </a:bodyPr>
          <a:lstStyle/>
          <a:p>
            <a:pPr marL="0" indent="0" algn="ctr">
              <a:buNone/>
            </a:pPr>
            <a:r>
              <a:rPr lang="en-US" sz="4400" dirty="0" smtClean="0"/>
              <a:t>Deduct the value of what you give less the value of what you get</a:t>
            </a:r>
            <a:endParaRPr lang="en-US"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3169923XSmall.jpg"/>
          <p:cNvPicPr>
            <a:picLocks noChangeAspect="1"/>
          </p:cNvPicPr>
          <p:nvPr/>
        </p:nvPicPr>
        <p:blipFill>
          <a:blip r:embed="rId2" cstate="print"/>
          <a:stretch>
            <a:fillRect/>
          </a:stretch>
        </p:blipFill>
        <p:spPr>
          <a:xfrm>
            <a:off x="0" y="778763"/>
            <a:ext cx="9165617" cy="6081657"/>
          </a:xfrm>
          <a:prstGeom prst="rect">
            <a:avLst/>
          </a:prstGeom>
        </p:spPr>
      </p:pic>
      <p:sp>
        <p:nvSpPr>
          <p:cNvPr id="3" name="Content Placeholder 2"/>
          <p:cNvSpPr>
            <a:spLocks noGrp="1"/>
          </p:cNvSpPr>
          <p:nvPr>
            <p:ph idx="1"/>
          </p:nvPr>
        </p:nvSpPr>
        <p:spPr>
          <a:xfrm>
            <a:off x="0" y="0"/>
            <a:ext cx="9144000" cy="990600"/>
          </a:xfrm>
        </p:spPr>
        <p:txBody>
          <a:bodyPr>
            <a:noAutofit/>
          </a:bodyPr>
          <a:lstStyle/>
          <a:p>
            <a:pPr algn="ctr">
              <a:spcBef>
                <a:spcPts val="0"/>
              </a:spcBef>
              <a:buNone/>
            </a:pPr>
            <a:r>
              <a:rPr lang="en-US" sz="4000" dirty="0" smtClean="0"/>
              <a:t>Charity wants land worth $1,000,000</a:t>
            </a:r>
          </a:p>
          <a:p>
            <a:pPr algn="ctr">
              <a:spcBef>
                <a:spcPts val="0"/>
              </a:spcBef>
              <a:buNone/>
            </a:pPr>
            <a:r>
              <a:rPr lang="en-US" sz="4000" dirty="0" smtClean="0"/>
              <a:t>Donor gives it to charity for $400,000</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3169923XSmall.jpg"/>
          <p:cNvPicPr>
            <a:picLocks noChangeAspect="1"/>
          </p:cNvPicPr>
          <p:nvPr/>
        </p:nvPicPr>
        <p:blipFill>
          <a:blip r:embed="rId2" cstate="print"/>
          <a:stretch>
            <a:fillRect/>
          </a:stretch>
        </p:blipFill>
        <p:spPr>
          <a:xfrm>
            <a:off x="0" y="776343"/>
            <a:ext cx="9165617" cy="6081657"/>
          </a:xfrm>
          <a:prstGeom prst="rect">
            <a:avLst/>
          </a:prstGeom>
        </p:spPr>
      </p:pic>
      <p:sp>
        <p:nvSpPr>
          <p:cNvPr id="3" name="Content Placeholder 2"/>
          <p:cNvSpPr>
            <a:spLocks noGrp="1"/>
          </p:cNvSpPr>
          <p:nvPr>
            <p:ph idx="1"/>
          </p:nvPr>
        </p:nvSpPr>
        <p:spPr>
          <a:xfrm>
            <a:off x="0" y="0"/>
            <a:ext cx="9144000" cy="990600"/>
          </a:xfrm>
        </p:spPr>
        <p:txBody>
          <a:bodyPr>
            <a:noAutofit/>
          </a:bodyPr>
          <a:lstStyle/>
          <a:p>
            <a:pPr algn="ctr">
              <a:spcBef>
                <a:spcPts val="0"/>
              </a:spcBef>
              <a:buNone/>
            </a:pPr>
            <a:r>
              <a:rPr lang="en-US" sz="4000" dirty="0" smtClean="0"/>
              <a:t>Charity wants land worth $1,000,000</a:t>
            </a:r>
          </a:p>
          <a:p>
            <a:pPr algn="ctr">
              <a:spcBef>
                <a:spcPts val="0"/>
              </a:spcBef>
              <a:buNone/>
            </a:pPr>
            <a:r>
              <a:rPr lang="en-US" sz="4000" dirty="0" smtClean="0"/>
              <a:t>Donor gives it to charity for $400,000</a:t>
            </a:r>
          </a:p>
        </p:txBody>
      </p:sp>
      <p:sp>
        <p:nvSpPr>
          <p:cNvPr id="4" name="TextBox 3"/>
          <p:cNvSpPr txBox="1"/>
          <p:nvPr/>
        </p:nvSpPr>
        <p:spPr>
          <a:xfrm rot="20088537">
            <a:off x="1457093" y="4116431"/>
            <a:ext cx="6959653" cy="923330"/>
          </a:xfrm>
          <a:prstGeom prst="rect">
            <a:avLst/>
          </a:prstGeom>
          <a:solidFill>
            <a:srgbClr val="F8F8F8">
              <a:alpha val="50196"/>
            </a:srgbClr>
          </a:solidFill>
          <a:ln w="57150">
            <a:solidFill>
              <a:srgbClr val="D83433"/>
            </a:solidFill>
          </a:ln>
        </p:spPr>
        <p:txBody>
          <a:bodyPr wrap="square" rtlCol="0">
            <a:spAutoFit/>
          </a:bodyPr>
          <a:lstStyle/>
          <a:p>
            <a:pPr algn="ctr"/>
            <a:r>
              <a:rPr lang="en-US" sz="5400" b="1" dirty="0" smtClean="0">
                <a:solidFill>
                  <a:srgbClr val="D83433"/>
                </a:solidFill>
                <a:effectLst>
                  <a:glow rad="101600">
                    <a:schemeClr val="bg1">
                      <a:alpha val="60000"/>
                    </a:schemeClr>
                  </a:glow>
                </a:effectLst>
              </a:rPr>
              <a:t>Deduction = $600,000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12807222XSmall.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5410200" y="76200"/>
            <a:ext cx="3733800" cy="2667000"/>
          </a:xfrm>
        </p:spPr>
        <p:txBody>
          <a:bodyPr>
            <a:normAutofit/>
          </a:bodyPr>
          <a:lstStyle/>
          <a:p>
            <a:pPr marL="0" indent="0" algn="ctr">
              <a:lnSpc>
                <a:spcPct val="90000"/>
              </a:lnSpc>
              <a:buNone/>
            </a:pPr>
            <a:r>
              <a:rPr lang="en-US" sz="4000" dirty="0" smtClean="0"/>
              <a:t>I give $300,000 house with $100,000 mortgage</a:t>
            </a:r>
          </a:p>
          <a:p>
            <a:pPr>
              <a:lnSpc>
                <a:spcPct val="90000"/>
              </a:lnSpc>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12807222XSmall.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5410200" y="76200"/>
            <a:ext cx="3733800" cy="2667000"/>
          </a:xfrm>
        </p:spPr>
        <p:txBody>
          <a:bodyPr>
            <a:normAutofit/>
          </a:bodyPr>
          <a:lstStyle/>
          <a:p>
            <a:pPr marL="0" indent="0" algn="ctr">
              <a:lnSpc>
                <a:spcPct val="90000"/>
              </a:lnSpc>
              <a:buNone/>
            </a:pPr>
            <a:r>
              <a:rPr lang="en-US" sz="4000" dirty="0" smtClean="0"/>
              <a:t>I give $300,000 house with $100,000 mortgage</a:t>
            </a:r>
          </a:p>
          <a:p>
            <a:pPr>
              <a:lnSpc>
                <a:spcPct val="90000"/>
              </a:lnSpc>
              <a:buNone/>
            </a:pPr>
            <a:endParaRPr lang="en-US" dirty="0" smtClean="0"/>
          </a:p>
        </p:txBody>
      </p:sp>
      <p:sp>
        <p:nvSpPr>
          <p:cNvPr id="6" name="TextBox 5"/>
          <p:cNvSpPr txBox="1"/>
          <p:nvPr/>
        </p:nvSpPr>
        <p:spPr>
          <a:xfrm rot="20088537">
            <a:off x="1457093" y="4116431"/>
            <a:ext cx="6959653" cy="923330"/>
          </a:xfrm>
          <a:prstGeom prst="rect">
            <a:avLst/>
          </a:prstGeom>
          <a:solidFill>
            <a:srgbClr val="F8F8F8">
              <a:alpha val="50196"/>
            </a:srgbClr>
          </a:solidFill>
          <a:ln w="57150">
            <a:solidFill>
              <a:srgbClr val="A61A19"/>
            </a:solidFill>
          </a:ln>
        </p:spPr>
        <p:txBody>
          <a:bodyPr wrap="square" rtlCol="0">
            <a:spAutoFit/>
          </a:bodyPr>
          <a:lstStyle/>
          <a:p>
            <a:pPr algn="ctr"/>
            <a:r>
              <a:rPr lang="en-US" sz="5400" b="1" dirty="0" smtClean="0">
                <a:solidFill>
                  <a:srgbClr val="A61A19"/>
                </a:solidFill>
                <a:effectLst>
                  <a:glow rad="101600">
                    <a:schemeClr val="bg1">
                      <a:alpha val="60000"/>
                    </a:schemeClr>
                  </a:glow>
                </a:effectLst>
              </a:rPr>
              <a:t>Deduction = $200,000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Stock_000012484365XSmall.jpg"/>
          <p:cNvPicPr>
            <a:picLocks noChangeAspect="1"/>
          </p:cNvPicPr>
          <p:nvPr/>
        </p:nvPicPr>
        <p:blipFill>
          <a:blip r:embed="rId2" cstate="print"/>
          <a:srcRect t="4054" r="4054" b="4730"/>
          <a:stretch>
            <a:fillRect/>
          </a:stretch>
        </p:blipFill>
        <p:spPr>
          <a:xfrm>
            <a:off x="3733800" y="0"/>
            <a:ext cx="5410200" cy="6858000"/>
          </a:xfrm>
          <a:prstGeom prst="rect">
            <a:avLst/>
          </a:prstGeom>
        </p:spPr>
      </p:pic>
      <p:sp>
        <p:nvSpPr>
          <p:cNvPr id="4" name="TextBox 3"/>
          <p:cNvSpPr txBox="1"/>
          <p:nvPr/>
        </p:nvSpPr>
        <p:spPr>
          <a:xfrm>
            <a:off x="0" y="0"/>
            <a:ext cx="4572000" cy="646331"/>
          </a:xfrm>
          <a:prstGeom prst="rect">
            <a:avLst/>
          </a:prstGeom>
          <a:noFill/>
        </p:spPr>
        <p:txBody>
          <a:bodyPr wrap="square" rtlCol="0">
            <a:spAutoFit/>
          </a:bodyPr>
          <a:lstStyle/>
          <a:p>
            <a:r>
              <a:rPr lang="en-US" sz="3600" dirty="0" smtClean="0"/>
              <a:t>I give $100,000 in stock</a:t>
            </a:r>
          </a:p>
        </p:txBody>
      </p:sp>
      <p:sp>
        <p:nvSpPr>
          <p:cNvPr id="5" name="TextBox 4"/>
          <p:cNvSpPr txBox="1"/>
          <p:nvPr/>
        </p:nvSpPr>
        <p:spPr>
          <a:xfrm>
            <a:off x="0" y="5657671"/>
            <a:ext cx="4267200" cy="1200329"/>
          </a:xfrm>
          <a:prstGeom prst="rect">
            <a:avLst/>
          </a:prstGeom>
          <a:noFill/>
        </p:spPr>
        <p:txBody>
          <a:bodyPr wrap="square" rtlCol="0">
            <a:spAutoFit/>
          </a:bodyPr>
          <a:lstStyle/>
          <a:p>
            <a:r>
              <a:rPr lang="en-US" sz="3600" dirty="0" smtClean="0"/>
              <a:t>Charity pays $3,000 per year for life</a:t>
            </a:r>
          </a:p>
        </p:txBody>
      </p:sp>
      <p:sp>
        <p:nvSpPr>
          <p:cNvPr id="8" name="TextBox 7"/>
          <p:cNvSpPr txBox="1"/>
          <p:nvPr/>
        </p:nvSpPr>
        <p:spPr>
          <a:xfrm>
            <a:off x="5715000" y="5144869"/>
            <a:ext cx="1752600" cy="646331"/>
          </a:xfrm>
          <a:prstGeom prst="rect">
            <a:avLst/>
          </a:prstGeom>
          <a:noFill/>
        </p:spPr>
        <p:txBody>
          <a:bodyPr wrap="square" rtlCol="0">
            <a:spAutoFit/>
          </a:bodyPr>
          <a:lstStyle/>
          <a:p>
            <a:r>
              <a:rPr lang="en-US" sz="3600" b="1" dirty="0" smtClean="0">
                <a:solidFill>
                  <a:srgbClr val="FF7A00"/>
                </a:solidFill>
              </a:rPr>
              <a:t>Annuity</a:t>
            </a:r>
          </a:p>
        </p:txBody>
      </p:sp>
      <p:pic>
        <p:nvPicPr>
          <p:cNvPr id="9" name="Picture 2" descr="http://patrickandmonica.net/uploads/images/stocks/microsoft.jpg"/>
          <p:cNvPicPr>
            <a:picLocks noChangeAspect="1" noChangeArrowheads="1"/>
          </p:cNvPicPr>
          <p:nvPr/>
        </p:nvPicPr>
        <p:blipFill>
          <a:blip r:embed="rId3" cstate="print">
            <a:clrChange>
              <a:clrFrom>
                <a:srgbClr val="F2F8F4"/>
              </a:clrFrom>
              <a:clrTo>
                <a:srgbClr val="F2F8F4">
                  <a:alpha val="0"/>
                </a:srgbClr>
              </a:clrTo>
            </a:clrChange>
          </a:blip>
          <a:srcRect/>
          <a:stretch>
            <a:fillRect/>
          </a:stretch>
        </p:blipFill>
        <p:spPr bwMode="auto">
          <a:xfrm>
            <a:off x="5905333" y="838200"/>
            <a:ext cx="1333667" cy="889546"/>
          </a:xfrm>
          <a:prstGeom prst="rect">
            <a:avLst/>
          </a:prstGeom>
          <a:noFill/>
        </p:spPr>
      </p:pic>
      <p:sp>
        <p:nvSpPr>
          <p:cNvPr id="10" name="TextBox 9"/>
          <p:cNvSpPr txBox="1"/>
          <p:nvPr/>
        </p:nvSpPr>
        <p:spPr>
          <a:xfrm>
            <a:off x="5715000" y="228600"/>
            <a:ext cx="1676400" cy="646331"/>
          </a:xfrm>
          <a:prstGeom prst="rect">
            <a:avLst/>
          </a:prstGeom>
          <a:noFill/>
        </p:spPr>
        <p:txBody>
          <a:bodyPr wrap="square" rtlCol="0">
            <a:spAutoFit/>
          </a:bodyPr>
          <a:lstStyle/>
          <a:p>
            <a:pPr algn="ctr"/>
            <a:r>
              <a:rPr lang="en-US" sz="3600" b="1" dirty="0" smtClean="0">
                <a:solidFill>
                  <a:srgbClr val="187BD8"/>
                </a:solidFill>
              </a:rPr>
              <a:t>Stock</a:t>
            </a:r>
          </a:p>
        </p:txBody>
      </p:sp>
      <p:pic>
        <p:nvPicPr>
          <p:cNvPr id="17416" name="Picture 8" descr="C:\Users\rujames\AppData\Local\Microsoft\Windows\Temporary Internet Files\Content.IE5\S3NC6S0Y\MP900314341[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547549">
            <a:off x="5874917" y="5529602"/>
            <a:ext cx="1447800" cy="1066546"/>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argain Sale &amp;#x0D;&amp;#x0A;Charitable Gifts&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4&quot;/&gt;&lt;property id=&quot;20307&quot; value=&quot;262&quot;/&gt;&lt;/object&gt;&lt;object type=&quot;3&quot; unique_id=&quot;10010&quot;&gt;&lt;property id=&quot;20148&quot; value=&quot;5&quot;/&gt;&lt;property id=&quot;20300&quot; value=&quot;Slide 7&quot;/&gt;&lt;property id=&quot;20307&quot; value=&quot;260&quot;/&gt;&lt;/object&gt;&lt;object type=&quot;3&quot; unique_id=&quot;10011&quot;&gt;&lt;property id=&quot;20148&quot; value=&quot;5&quot;/&gt;&lt;property id=&quot;20300&quot; value=&quot;Slide 9&quot;/&gt;&lt;property id=&quot;20307&quot; value=&quot;261&quot;/&gt;&lt;/object&gt;&lt;object type=&quot;3&quot; unique_id=&quot;10012&quot;&gt;&lt;property id=&quot;20148&quot; value=&quot;5&quot;/&gt;&lt;property id=&quot;20300&quot; value=&quot;Slide 11&quot;/&gt;&lt;property id=&quot;20307&quot; value=&quot;263&quot;/&gt;&lt;/object&gt;&lt;object type=&quot;3&quot; unique_id=&quot;10013&quot;&gt;&lt;property id=&quot;20148&quot; value=&quot;5&quot;/&gt;&lt;property id=&quot;20300&quot; value=&quot;Slide 12&quot;/&gt;&lt;property id=&quot;20307&quot; value=&quot;265&quot;/&gt;&lt;/object&gt;&lt;object type=&quot;3&quot; unique_id=&quot;10017&quot;&gt;&lt;property id=&quot;20148&quot; value=&quot;5&quot;/&gt;&lt;property id=&quot;20300&quot; value=&quot;Slide 16&quot;/&gt;&lt;property id=&quot;20307&quot; value=&quot;272&quot;/&gt;&lt;/object&gt;&lt;object type=&quot;3&quot; unique_id=&quot;10018&quot;&gt;&lt;property id=&quot;20148&quot; value=&quot;5&quot;/&gt;&lt;property id=&quot;20300&quot; value=&quot;Slide 17&quot;/&gt;&lt;property id=&quot;20307&quot; value=&quot;271&quot;/&gt;&lt;/object&gt;&lt;object type=&quot;3&quot; unique_id=&quot;10019&quot;&gt;&lt;property id=&quot;20148&quot; value=&quot;5&quot;/&gt;&lt;property id=&quot;20300&quot; value=&quot;Slide 18&quot;/&gt;&lt;property id=&quot;20307&quot; value=&quot;282&quot;/&gt;&lt;/object&gt;&lt;object type=&quot;3&quot; unique_id=&quot;10020&quot;&gt;&lt;property id=&quot;20148&quot; value=&quot;5&quot;/&gt;&lt;property id=&quot;20300&quot; value=&quot;Slide 20&quot;/&gt;&lt;property id=&quot;20307&quot; value=&quot;276&quot;/&gt;&lt;/object&gt;&lt;object type=&quot;3&quot; unique_id=&quot;10022&quot;&gt;&lt;property id=&quot;20148&quot; value=&quot;5&quot;/&gt;&lt;property id=&quot;20300&quot; value=&quot;Slide 21&quot;/&gt;&lt;property id=&quot;20307&quot; value=&quot;281&quot;/&gt;&lt;/object&gt;&lt;object type=&quot;3&quot; unique_id=&quot;10023&quot;&gt;&lt;property id=&quot;20148&quot; value=&quot;5&quot;/&gt;&lt;property id=&quot;20300&quot; value=&quot;Slide 23&quot;/&gt;&lt;property id=&quot;20307&quot; value=&quot;268&quot;/&gt;&lt;/object&gt;&lt;object type=&quot;3&quot; unique_id=&quot;10024&quot;&gt;&lt;property id=&quot;20148&quot; value=&quot;5&quot;/&gt;&lt;property id=&quot;20300&quot; value=&quot;Slide 25&quot;/&gt;&lt;property id=&quot;20307&quot; value=&quot;279&quot;/&gt;&lt;/object&gt;&lt;object type=&quot;3&quot; unique_id=&quot;10566&quot;&gt;&lt;property id=&quot;20148&quot; value=&quot;5&quot;/&gt;&lt;property id=&quot;20300&quot; value=&quot;Slide 19&quot;/&gt;&lt;property id=&quot;20307&quot; value=&quot;285&quot;/&gt;&lt;/object&gt;&lt;object type=&quot;3&quot; unique_id=&quot;10570&quot;&gt;&lt;property id=&quot;20148&quot; value=&quot;5&quot;/&gt;&lt;property id=&quot;20300&quot; value=&quot;Slide 26&quot;/&gt;&lt;property id=&quot;20307&quot; value=&quot;289&quot;/&gt;&lt;/object&gt;&lt;object type=&quot;3&quot; unique_id=&quot;10571&quot;&gt;&lt;property id=&quot;20148&quot; value=&quot;5&quot;/&gt;&lt;property id=&quot;20300&quot; value=&quot;Slide 27&quot;/&gt;&lt;property id=&quot;20307&quot; value=&quot;290&quot;/&gt;&lt;/object&gt;&lt;object type=&quot;3&quot; unique_id=&quot;10601&quot;&gt;&lt;property id=&quot;20148&quot; value=&quot;5&quot;/&gt;&lt;property id=&quot;20300&quot; value=&quot;Slide 15&quot;/&gt;&lt;property id=&quot;20307&quot; value=&quot;291&quot;/&gt;&lt;/object&gt;&lt;object type=&quot;3&quot; unique_id=&quot;11014&quot;&gt;&lt;property id=&quot;20148&quot; value=&quot;5&quot;/&gt;&lt;property id=&quot;20300&quot; value=&quot;Slide 22&quot;/&gt;&lt;property id=&quot;20307&quot; value=&quot;296&quot;/&gt;&lt;/object&gt;&lt;object type=&quot;3&quot; unique_id=&quot;11016&quot;&gt;&lt;property id=&quot;20148&quot; value=&quot;5&quot;/&gt;&lt;property id=&quot;20300&quot; value=&quot;Slide 28&quot;/&gt;&lt;property id=&quot;20307&quot; value=&quot;297&quot;/&gt;&lt;/object&gt;&lt;object type=&quot;3&quot; unique_id=&quot;11017&quot;&gt;&lt;property id=&quot;20148&quot; value=&quot;5&quot;/&gt;&lt;property id=&quot;20300&quot; value=&quot;Slide 29&quot;/&gt;&lt;property id=&quot;20307&quot; value=&quot;292&quot;/&gt;&lt;/object&gt;&lt;object type=&quot;3&quot; unique_id=&quot;11020&quot;&gt;&lt;property id=&quot;20148&quot; value=&quot;5&quot;/&gt;&lt;property id=&quot;20300&quot; value=&quot;Slide 31&quot;/&gt;&lt;property id=&quot;20307&quot; value=&quot;298&quot;/&gt;&lt;/object&gt;&lt;object type=&quot;3&quot; unique_id=&quot;11117&quot;&gt;&lt;property id=&quot;20148&quot; value=&quot;5&quot;/&gt;&lt;property id=&quot;20300&quot; value=&quot;Slide 3&quot;/&gt;&lt;property id=&quot;20307&quot; value=&quot;299&quot;/&gt;&lt;/object&gt;&lt;object type=&quot;3&quot; unique_id=&quot;11118&quot;&gt;&lt;property id=&quot;20148&quot; value=&quot;5&quot;/&gt;&lt;property id=&quot;20300&quot; value=&quot;Slide 6&quot;/&gt;&lt;property id=&quot;20307&quot; value=&quot;300&quot;/&gt;&lt;/object&gt;&lt;object type=&quot;3&quot; unique_id=&quot;11119&quot;&gt;&lt;property id=&quot;20148&quot; value=&quot;5&quot;/&gt;&lt;property id=&quot;20300&quot; value=&quot;Slide 8&quot;/&gt;&lt;property id=&quot;20307&quot; value=&quot;301&quot;/&gt;&lt;/object&gt;&lt;object type=&quot;3&quot; unique_id=&quot;11322&quot;&gt;&lt;property id=&quot;20148&quot; value=&quot;5&quot;/&gt;&lt;property id=&quot;20300&quot; value=&quot;Slide 10&quot;/&gt;&lt;property id=&quot;20307&quot; value=&quot;302&quot;/&gt;&lt;/object&gt;&lt;object type=&quot;3&quot; unique_id=&quot;11323&quot;&gt;&lt;property id=&quot;20148&quot; value=&quot;5&quot;/&gt;&lt;property id=&quot;20300&quot; value=&quot;Slide 13&quot;/&gt;&lt;property id=&quot;20307&quot; value=&quot;303&quot;/&gt;&lt;/object&gt;&lt;object type=&quot;3&quot; unique_id=&quot;11324&quot;&gt;&lt;property id=&quot;20148&quot; value=&quot;5&quot;/&gt;&lt;property id=&quot;20300&quot; value=&quot;Slide 14&quot;/&gt;&lt;property id=&quot;20307&quot; value=&quot;304&quot;/&gt;&lt;/object&gt;&lt;object type=&quot;3&quot; unique_id=&quot;11529&quot;&gt;&lt;property id=&quot;20148&quot; value=&quot;5&quot;/&gt;&lt;property id=&quot;20300&quot; value=&quot;Slide 24&quot;/&gt;&lt;property id=&quot;20307&quot; value=&quot;306&quot;/&gt;&lt;/object&gt;&lt;object type=&quot;3&quot; unique_id=&quot;11769&quot;&gt;&lt;property id=&quot;20148&quot; value=&quot;5&quot;/&gt;&lt;property id=&quot;20300&quot; value=&quot;Slide 30&quot;/&gt;&lt;property id=&quot;20307&quot; value=&quot;307&quot;/&gt;&lt;/object&gt;&lt;object type=&quot;3&quot; unique_id=&quot;11879&quot;&gt;&lt;property id=&quot;20148&quot; value=&quot;5&quot;/&gt;&lt;property id=&quot;20300&quot; value=&quot;Slide 32&quot;/&gt;&lt;property id=&quot;20307&quot; value=&quot;310&quot;/&gt;&lt;/object&gt;&lt;object type=&quot;3&quot; unique_id=&quot;25103&quot;&gt;&lt;property id=&quot;20148&quot; value=&quot;5&quot;/&gt;&lt;property id=&quot;20300&quot; value=&quot;Slide 33 - &amp;quot;Bargain Sale &amp;#x0D;&amp;#x0A;Charitable Gifts&amp;quot;&quot;/&gt;&lt;property id=&quot;20307&quot; value=&quot;311&quot;/&gt;&lt;/object&gt;&lt;object type=&quot;3&quot; unique_id=&quot;25104&quot;&gt;&lt;property id=&quot;20148&quot; value=&quot;5&quot;/&gt;&lt;property id=&quot;20300&quot; value=&quot;Slide 34&quot;/&gt;&lt;property id=&quot;20307&quot; value=&quot;312&quot;/&gt;&lt;/object&gt;&lt;object type=&quot;3&quot; unique_id=&quot;25105&quot;&gt;&lt;property id=&quot;20148&quot; value=&quot;5&quot;/&gt;&lt;property id=&quot;20300&quot; value=&quot;Slide 35&quot;/&gt;&lt;property id=&quot;20307&quot; value=&quot;313&quot;/&gt;&lt;/object&gt;&lt;object type=&quot;3&quot; unique_id=&quot;25106&quot;&gt;&lt;property id=&quot;20148&quot; value=&quot;5&quot;/&gt;&lt;property id=&quot;20300&quot; value=&quot;Slide 36&quot;/&gt;&lt;property id=&quot;20307&quot; value=&quot;314&quot;/&gt;&lt;/object&gt;&lt;object type=&quot;3&quot; unique_id=&quot;25107&quot;&gt;&lt;property id=&quot;20148&quot; value=&quot;5&quot;/&gt;&lt;property id=&quot;20300&quot; value=&quot;Slide 37&quot;/&gt;&lt;property id=&quot;20307&quot; value=&quot;315&quot;/&gt;&lt;/object&gt;&lt;object type=&quot;3&quot; unique_id=&quot;25108&quot;&gt;&lt;property id=&quot;20148&quot; value=&quot;5&quot;/&gt;&lt;property id=&quot;20300&quot; value=&quot;Slide 38&quot;/&gt;&lt;property id=&quot;20307&quot; value=&quot;316&quot;/&gt;&lt;/object&gt;&lt;object type=&quot;3&quot; unique_id=&quot;25109&quot;&gt;&lt;property id=&quot;20148&quot; value=&quot;5&quot;/&gt;&lt;property id=&quot;20300&quot; value=&quot;Slide 39&quot;/&gt;&lt;property id=&quot;20307&quot; value=&quot;31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1127</TotalTime>
  <Words>1069</Words>
  <Application>Microsoft Office PowerPoint</Application>
  <PresentationFormat>On-screen Show (4:3)</PresentationFormat>
  <Paragraphs>297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Bargain Sale  Charitable Gifts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Bargain Sale  Charitable Gifts</vt:lpstr>
      <vt:lpstr>Slide 34</vt:lpstr>
      <vt:lpstr>Slide 35</vt:lpstr>
      <vt:lpstr>Slide 36</vt:lpstr>
      <vt:lpstr>Slide 37</vt:lpstr>
      <vt:lpstr>Slide 38</vt:lpstr>
      <vt:lpstr>Slide 39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Bargain Sale  Charitable Transactions</dc:title>
  <dc:creator>rujames</dc:creator>
  <cp:lastModifiedBy>rujames</cp:lastModifiedBy>
  <cp:revision>129</cp:revision>
  <dcterms:created xsi:type="dcterms:W3CDTF">2010-09-21T15:46:52Z</dcterms:created>
  <dcterms:modified xsi:type="dcterms:W3CDTF">2010-12-07T17:59:56Z</dcterms:modified>
</cp:coreProperties>
</file>